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31"/>
  </p:notesMasterIdLst>
  <p:sldIdLst>
    <p:sldId id="28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5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482" y="9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306072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412012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62261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404758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75232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4042834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64736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532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36944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LESSON 3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Construction Materials,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Structures and 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/>
              <a:t>Damage Types</a:t>
            </a:r>
          </a:p>
        </p:txBody>
      </p:sp>
      <p:pic>
        <p:nvPicPr>
          <p:cNvPr id="4" name="aerial-view-firefighters-extinguishing-fire-industrial-area.jpg" descr="aerial-view-firefighters-extinguishing-fire-industrial-area.jpg">
            <a:extLst>
              <a:ext uri="{FF2B5EF4-FFF2-40B4-BE49-F238E27FC236}">
                <a16:creationId xmlns:a16="http://schemas.microsoft.com/office/drawing/2014/main" id="{86AA5755-D623-9F18-195F-6BAD2E6EBC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" t="38328" r="21653"/>
          <a:stretch>
            <a:fillRect/>
          </a:stretch>
        </p:blipFill>
        <p:spPr>
          <a:xfrm>
            <a:off x="-50802" y="820118"/>
            <a:ext cx="24434802" cy="1289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167" name="Rectangle"/>
          <p:cNvSpPr/>
          <p:nvPr/>
        </p:nvSpPr>
        <p:spPr>
          <a:xfrm>
            <a:off x="-22860" y="-10161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lang="en-IN" dirty="0"/>
          </a:p>
        </p:txBody>
      </p:sp>
      <p:sp>
        <p:nvSpPr>
          <p:cNvPr id="170" name="Shape"/>
          <p:cNvSpPr/>
          <p:nvPr/>
        </p:nvSpPr>
        <p:spPr>
          <a:xfrm flipH="1">
            <a:off x="-50802" y="-9856"/>
            <a:ext cx="24434802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866E3E0-DEED-6FEC-0E68-E49EA1B971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3419568" y="346512"/>
            <a:ext cx="17544863" cy="180940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ढही हुई संरचना </a:t>
            </a:r>
            <a:r>
              <a:rPr lang="hi-IN" sz="4800" dirty="0">
                <a:latin typeface="Arial Black" panose="020B0A04020102020204" pitchFamily="34" charset="0"/>
              </a:rPr>
              <a:t>में</a:t>
            </a:r>
            <a:r>
              <a:rPr lang="en-US" sz="4800" dirty="0">
                <a:latin typeface="Arial Black" panose="020B0A04020102020204" pitchFamily="34" charset="0"/>
              </a:rPr>
              <a:t>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खोज और </a:t>
            </a:r>
            <a:r>
              <a:rPr kumimoji="0" lang="hi-IN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बचाव 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COLLAPSED STRUCTURE SEARCH AND RESCUE/</a:t>
            </a: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90000"/>
          </a:blip>
          <a:srcRect l="50481"/>
          <a:stretch>
            <a:fillRect/>
          </a:stretch>
        </p:blipFill>
        <p:spPr>
          <a:xfrm>
            <a:off x="-1" y="4159265"/>
            <a:ext cx="14532429" cy="400618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NDRF</a:t>
            </a:r>
            <a:r>
              <a:rPr dirty="0">
                <a:solidFill>
                  <a:srgbClr val="FF0000"/>
                </a:solidFill>
              </a:rPr>
              <a:t> | CSSR | INDIA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pic>
        <p:nvPicPr>
          <p:cNvPr id="169" name="CSSR-logo-white-01.png" descr="CSSR-logo-white-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64594" y="9546699"/>
            <a:ext cx="8714406" cy="3226787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715470" y="12813338"/>
            <a:ext cx="1527060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dirty="0"/>
              <a:t>3</a:t>
            </a:r>
            <a:r>
              <a:rPr b="1" dirty="0"/>
              <a:t>-</a:t>
            </a:r>
            <a:r>
              <a:rPr lang="en-US" b="1" dirty="0"/>
              <a:t>1</a:t>
            </a:r>
            <a:endParaRPr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78CA4-439B-2787-C606-E0F7D74D85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3FB8C8-A125-C142-EEA1-34FD8B4C1024}"/>
              </a:ext>
            </a:extLst>
          </p:cNvPr>
          <p:cNvSpPr txBox="1"/>
          <p:nvPr/>
        </p:nvSpPr>
        <p:spPr>
          <a:xfrm>
            <a:off x="728715" y="4515266"/>
            <a:ext cx="12275820" cy="2062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15:</a:t>
            </a:r>
            <a:r>
              <a:rPr lang="en-US" dirty="0"/>
              <a:t>-</a:t>
            </a:r>
            <a:r>
              <a:rPr lang="hi-IN" sz="6400" b="1" dirty="0">
                <a:solidFill>
                  <a:srgbClr val="FFFFFF"/>
                </a:solidFill>
                <a:latin typeface="Open Sans"/>
                <a:ea typeface="Open Sans"/>
              </a:rPr>
              <a:t>निर्माण सामग्री, संरचनाएं और क्षति के प्रकार</a:t>
            </a:r>
            <a:endParaRPr lang="en-IN" sz="6400" b="1" dirty="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FF31C-24DC-84A4-BB4E-CB716591922A}"/>
              </a:ext>
            </a:extLst>
          </p:cNvPr>
          <p:cNvSpPr txBox="1"/>
          <p:nvPr/>
        </p:nvSpPr>
        <p:spPr>
          <a:xfrm>
            <a:off x="10768744" y="12410469"/>
            <a:ext cx="1227582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b="1" dirty="0">
                <a:solidFill>
                  <a:srgbClr val="FFFF00"/>
                </a:solidFill>
              </a:rPr>
              <a:t>उप निरीक्षक</a:t>
            </a:r>
            <a:r>
              <a:rPr lang="en-IN" sz="6000" b="1" dirty="0">
                <a:solidFill>
                  <a:srgbClr val="FFFF00"/>
                </a:solidFill>
              </a:rPr>
              <a:t> </a:t>
            </a:r>
            <a:r>
              <a:rPr lang="hi-IN" sz="6000" b="1" dirty="0">
                <a:solidFill>
                  <a:srgbClr val="FFFF00"/>
                </a:solidFill>
              </a:rPr>
              <a:t>/</a:t>
            </a:r>
            <a:r>
              <a:rPr lang="en-IN" sz="6000" b="1" dirty="0">
                <a:solidFill>
                  <a:srgbClr val="FFFF00"/>
                </a:solidFill>
              </a:rPr>
              <a:t> </a:t>
            </a:r>
            <a:r>
              <a:rPr lang="hi-IN" sz="6000" b="1" dirty="0">
                <a:solidFill>
                  <a:srgbClr val="FFFF00"/>
                </a:solidFill>
              </a:rPr>
              <a:t>ओवर महादेव नेगी</a:t>
            </a:r>
            <a:endParaRPr lang="en-IN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77422" y="5676740"/>
            <a:ext cx="7627217" cy="227866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इस पाठ को पूरा करने पर, आप निम्न में सक्षम होंगे:</a:t>
            </a:r>
            <a:r>
              <a:rPr lang="en-US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-</a:t>
            </a:r>
            <a:endParaRPr dirty="0"/>
          </a:p>
        </p:txBody>
      </p:sp>
      <p:sp>
        <p:nvSpPr>
          <p:cNvPr id="111" name="OBJECTIVES"/>
          <p:cNvSpPr txBox="1"/>
          <p:nvPr/>
        </p:nvSpPr>
        <p:spPr>
          <a:xfrm>
            <a:off x="1077422" y="3114737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उद्देश्य </a:t>
            </a:r>
            <a:endParaRPr dirty="0"/>
          </a:p>
        </p:txBody>
      </p:sp>
      <p:grpSp>
        <p:nvGrpSpPr>
          <p:cNvPr id="114" name="Group"/>
          <p:cNvGrpSpPr/>
          <p:nvPr/>
        </p:nvGrpSpPr>
        <p:grpSpPr>
          <a:xfrm>
            <a:off x="10053551" y="2833947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10005267" y="5867752"/>
            <a:ext cx="1219201" cy="1681958"/>
            <a:chOff x="0" y="115975"/>
            <a:chExt cx="1219200" cy="1681957"/>
          </a:xfrm>
        </p:grpSpPr>
        <p:sp>
          <p:nvSpPr>
            <p:cNvPr id="11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10061724" y="7955401"/>
            <a:ext cx="1219201" cy="1681958"/>
            <a:chOff x="0" y="115975"/>
            <a:chExt cx="1219200" cy="1681957"/>
          </a:xfrm>
        </p:grpSpPr>
        <p:sp>
          <p:nvSpPr>
            <p:cNvPr id="11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121" name="Define construction materials and classify them by their composition types and uses.…"/>
          <p:cNvSpPr txBox="1"/>
          <p:nvPr/>
        </p:nvSpPr>
        <p:spPr>
          <a:xfrm>
            <a:off x="11835645" y="2925647"/>
            <a:ext cx="11875355" cy="8621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निर्माण सामग्री को परिभाषित करें और उन्हें उनकी संरचना के प्रकार और उपयोगों के आधार पर वर्गीकृत करें। </a:t>
            </a: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तीन बलों को सूचीबद्ध और वर्णित करें जो निर्माण सामग्री को प्रभावित कर सकते हैं। </a:t>
            </a: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>
              <a:solidFill>
                <a:srgbClr val="131314"/>
              </a:solidFill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प्रत्येक सामग्री के तीन गुणों को सूचीबद्ध करें: कंक्रीट, स्टील और लकड़ी।</a:t>
            </a: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निर्माण की दो विधियों का वर्णन करें।</a:t>
            </a:r>
            <a:endParaRPr dirty="0"/>
          </a:p>
        </p:txBody>
      </p:sp>
      <p:grpSp>
        <p:nvGrpSpPr>
          <p:cNvPr id="124" name="Group"/>
          <p:cNvGrpSpPr/>
          <p:nvPr/>
        </p:nvGrpSpPr>
        <p:grpSpPr>
          <a:xfrm>
            <a:off x="10076572" y="10139261"/>
            <a:ext cx="1219201" cy="1681958"/>
            <a:chOff x="0" y="115975"/>
            <a:chExt cx="1219200" cy="1681957"/>
          </a:xfrm>
        </p:grpSpPr>
        <p:sp>
          <p:nvSpPr>
            <p:cNvPr id="12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23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92510440-36A0-E1B1-9522-19FCB1A206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3E53B5-198A-BF45-63D8-6B43F01EEA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2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8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2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31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77422" y="5659421"/>
            <a:ext cx="7627217" cy="223294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इस पाठ को पूरा करने पर, आप निम्न में सक्षम होंगे:</a:t>
            </a:r>
            <a:r>
              <a:rPr lang="en-US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-</a:t>
            </a:r>
            <a:endParaRPr dirty="0"/>
          </a:p>
        </p:txBody>
      </p:sp>
      <p:sp>
        <p:nvSpPr>
          <p:cNvPr id="132" name="OBJECTIVES"/>
          <p:cNvSpPr txBox="1"/>
          <p:nvPr/>
        </p:nvSpPr>
        <p:spPr>
          <a:xfrm>
            <a:off x="1077422" y="3477133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उद्देश्य </a:t>
            </a:r>
            <a:endParaRPr dirty="0"/>
          </a:p>
        </p:txBody>
      </p:sp>
      <p:sp>
        <p:nvSpPr>
          <p:cNvPr id="133" name="List four types of structures.…"/>
          <p:cNvSpPr txBox="1"/>
          <p:nvPr/>
        </p:nvSpPr>
        <p:spPr>
          <a:xfrm>
            <a:off x="11888496" y="4042467"/>
            <a:ext cx="11893114" cy="10499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चार प्रकार की संरचनाओं को सूचीबद्ध करें। </a:t>
            </a: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>
              <a:solidFill>
                <a:srgbClr val="131314"/>
              </a:solidFill>
              <a:highlight>
                <a:srgbClr val="FFFFFF"/>
              </a:highlight>
              <a:latin typeface="Google Sans"/>
            </a:endParaRP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sz="4000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निम्नलिखित चार श्रेणियों में से प्रत्येक में एक इमारत की कम से कम तीन विशेषताओं को सूचीबद्ध करें:</a:t>
            </a:r>
            <a:r>
              <a:rPr lang="en-US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-</a:t>
            </a: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r>
              <a:rPr lang="hi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</a:rPr>
              <a:t>• सामान्य (</a:t>
            </a:r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general)</a:t>
            </a:r>
          </a:p>
          <a:p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• </a:t>
            </a:r>
            <a:r>
              <a:rPr lang="hi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</a:rPr>
              <a:t>वास्तुकला (</a:t>
            </a:r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architecture)</a:t>
            </a:r>
          </a:p>
          <a:p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• </a:t>
            </a:r>
            <a:r>
              <a:rPr lang="hi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</a:rPr>
              <a:t>संरचनात्मक तत्व (</a:t>
            </a:r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structural elements)</a:t>
            </a:r>
          </a:p>
          <a:p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• </a:t>
            </a:r>
            <a:r>
              <a:rPr lang="hi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</a:rPr>
              <a:t>गैर-संरचनात्मक तत्व (</a:t>
            </a:r>
            <a:r>
              <a:rPr lang="en-IN" sz="5000" dirty="0">
                <a:solidFill>
                  <a:srgbClr val="131314"/>
                </a:solidFill>
                <a:highlight>
                  <a:srgbClr val="FFFFFF"/>
                </a:highlight>
                <a:latin typeface="Google Sans"/>
                <a:ea typeface="Open Sans"/>
                <a:cs typeface="Open Sans"/>
              </a:rPr>
              <a:t>non-structural elements)</a:t>
            </a:r>
          </a:p>
          <a:p>
            <a:br>
              <a:rPr lang="en-IN" dirty="0"/>
            </a:br>
            <a:endParaRPr dirty="0"/>
          </a:p>
        </p:txBody>
      </p:sp>
      <p:grpSp>
        <p:nvGrpSpPr>
          <p:cNvPr id="136" name="Group"/>
          <p:cNvGrpSpPr/>
          <p:nvPr/>
        </p:nvGrpSpPr>
        <p:grpSpPr>
          <a:xfrm>
            <a:off x="10033607" y="3934331"/>
            <a:ext cx="1219201" cy="1219202"/>
            <a:chOff x="0" y="265245"/>
            <a:chExt cx="1219200" cy="1219201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265245"/>
              <a:ext cx="822592" cy="1010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5</a:t>
              </a:r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10013073" y="6017021"/>
            <a:ext cx="1219201" cy="1681958"/>
            <a:chOff x="0" y="115975"/>
            <a:chExt cx="1219200" cy="1681957"/>
          </a:xfrm>
        </p:grpSpPr>
        <p:sp>
          <p:nvSpPr>
            <p:cNvPr id="13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8" name="6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FE20B185-2071-2FF3-2811-29E1A301D2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05C0CB-4391-95AC-A607-86F4A7F051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6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16000" y="5775223"/>
            <a:ext cx="7627217" cy="2552989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इस पाठ को पूरा करने पर, आप निम्न में सक्षम होंगे:-</a:t>
            </a:r>
            <a:endParaRPr lang="hi-IN" dirty="0"/>
          </a:p>
        </p:txBody>
      </p:sp>
      <p:sp>
        <p:nvSpPr>
          <p:cNvPr id="147" name="OBJECTIVES"/>
          <p:cNvSpPr txBox="1"/>
          <p:nvPr/>
        </p:nvSpPr>
        <p:spPr>
          <a:xfrm>
            <a:off x="1048868" y="3619202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उद्देश्य</a:t>
            </a:r>
            <a:endParaRPr dirty="0"/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11860613" y="5532128"/>
            <a:ext cx="11386727" cy="5031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एक संरचना में दो प्रकार की क्षति और उनके संभावित परिणामी विफलताओं को सूचीबद्ध और वर्णित करें।</a:t>
            </a:r>
            <a:endParaRPr lang="en-US" b="0" i="0" dirty="0">
              <a:solidFill>
                <a:srgbClr val="131314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चार बुनियादी</a:t>
            </a:r>
            <a:r>
              <a:rPr lang="en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(Base)</a:t>
            </a:r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 ढहने के पैटर्न का नाम और वर्णन करें।</a:t>
            </a:r>
            <a:endParaRPr dirty="0"/>
          </a:p>
        </p:txBody>
      </p:sp>
      <p:grpSp>
        <p:nvGrpSpPr>
          <p:cNvPr id="151" name="Group"/>
          <p:cNvGrpSpPr/>
          <p:nvPr/>
        </p:nvGrpSpPr>
        <p:grpSpPr>
          <a:xfrm>
            <a:off x="10013073" y="5367500"/>
            <a:ext cx="1219201" cy="1681958"/>
            <a:chOff x="0" y="115975"/>
            <a:chExt cx="1219200" cy="1681957"/>
          </a:xfrm>
        </p:grpSpPr>
        <p:sp>
          <p:nvSpPr>
            <p:cNvPr id="14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0" name="7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54" name="Group"/>
          <p:cNvGrpSpPr/>
          <p:nvPr/>
        </p:nvGrpSpPr>
        <p:grpSpPr>
          <a:xfrm>
            <a:off x="10013073" y="8946092"/>
            <a:ext cx="1219201" cy="1681958"/>
            <a:chOff x="0" y="115975"/>
            <a:chExt cx="1219200" cy="1681957"/>
          </a:xfrm>
        </p:grpSpPr>
        <p:sp>
          <p:nvSpPr>
            <p:cNvPr id="15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3" name="8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8</a:t>
              </a:r>
            </a:p>
          </p:txBody>
        </p:sp>
      </p:grp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362AF65C-67E3-B11F-4785-45D9498D1C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E0802F-1C93-9ECF-7935-6E1DA66BAB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5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8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5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163" name="Group"/>
          <p:cNvGrpSpPr/>
          <p:nvPr/>
        </p:nvGrpSpPr>
        <p:grpSpPr>
          <a:xfrm>
            <a:off x="998695" y="5681826"/>
            <a:ext cx="4826001" cy="2319181"/>
            <a:chOff x="0" y="0"/>
            <a:chExt cx="4826000" cy="2319180"/>
          </a:xfrm>
        </p:grpSpPr>
        <p:sp>
          <p:nvSpPr>
            <p:cNvPr id="161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2" name="Stone"/>
            <p:cNvSpPr txBox="1"/>
            <p:nvPr/>
          </p:nvSpPr>
          <p:spPr>
            <a:xfrm>
              <a:off x="217980" y="759540"/>
              <a:ext cx="4041465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en-US" dirty="0"/>
                <a:t>(</a:t>
              </a:r>
              <a:r>
                <a:rPr lang="hi-IN" dirty="0"/>
                <a:t>पत्थर</a:t>
              </a:r>
              <a:r>
                <a:rPr lang="en-US" dirty="0"/>
                <a:t>) </a:t>
              </a:r>
              <a:r>
                <a:rPr dirty="0"/>
                <a:t>Stone</a:t>
              </a:r>
            </a:p>
          </p:txBody>
        </p:sp>
      </p:grpSp>
      <p:grpSp>
        <p:nvGrpSpPr>
          <p:cNvPr id="166" name="Group"/>
          <p:cNvGrpSpPr/>
          <p:nvPr/>
        </p:nvGrpSpPr>
        <p:grpSpPr>
          <a:xfrm>
            <a:off x="12637980" y="5681826"/>
            <a:ext cx="5080699" cy="2319181"/>
            <a:chOff x="0" y="0"/>
            <a:chExt cx="5080697" cy="2319180"/>
          </a:xfrm>
        </p:grpSpPr>
        <p:sp>
          <p:nvSpPr>
            <p:cNvPr id="164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5" name="Metal"/>
            <p:cNvSpPr txBox="1"/>
            <p:nvPr/>
          </p:nvSpPr>
          <p:spPr>
            <a:xfrm>
              <a:off x="349617" y="759540"/>
              <a:ext cx="4731080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धातु (</a:t>
              </a:r>
              <a:r>
                <a:rPr lang="en-IN" dirty="0"/>
                <a:t>Metal)</a:t>
              </a:r>
              <a:endParaRPr dirty="0"/>
            </a:p>
          </p:txBody>
        </p:sp>
      </p:grpSp>
      <p:grpSp>
        <p:nvGrpSpPr>
          <p:cNvPr id="169" name="Group"/>
          <p:cNvGrpSpPr/>
          <p:nvPr/>
        </p:nvGrpSpPr>
        <p:grpSpPr>
          <a:xfrm>
            <a:off x="18273991" y="5681826"/>
            <a:ext cx="4946981" cy="2319181"/>
            <a:chOff x="0" y="0"/>
            <a:chExt cx="4946980" cy="2319180"/>
          </a:xfrm>
        </p:grpSpPr>
        <p:sp>
          <p:nvSpPr>
            <p:cNvPr id="167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68" name="Conglomerates"/>
            <p:cNvSpPr txBox="1"/>
            <p:nvPr/>
          </p:nvSpPr>
          <p:spPr>
            <a:xfrm>
              <a:off x="215900" y="759540"/>
              <a:ext cx="4731080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संगुटिकाएँ (</a:t>
              </a:r>
              <a:r>
                <a:rPr lang="en-IN" dirty="0"/>
                <a:t>Conglomerates)</a:t>
              </a:r>
              <a:endParaRPr dirty="0"/>
            </a:p>
          </p:txBody>
        </p:sp>
      </p:grpSp>
      <p:grpSp>
        <p:nvGrpSpPr>
          <p:cNvPr id="172" name="Group"/>
          <p:cNvGrpSpPr/>
          <p:nvPr/>
        </p:nvGrpSpPr>
        <p:grpSpPr>
          <a:xfrm>
            <a:off x="6818338" y="5681826"/>
            <a:ext cx="4826001" cy="2359542"/>
            <a:chOff x="0" y="0"/>
            <a:chExt cx="4826000" cy="2359541"/>
          </a:xfrm>
        </p:grpSpPr>
        <p:sp>
          <p:nvSpPr>
            <p:cNvPr id="170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1" name="Organic materials"/>
            <p:cNvSpPr txBox="1"/>
            <p:nvPr/>
          </p:nvSpPr>
          <p:spPr>
            <a:xfrm>
              <a:off x="377459" y="410290"/>
              <a:ext cx="4448541" cy="19492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कार्बनिक सामग्री (</a:t>
              </a:r>
              <a:r>
                <a:rPr lang="en-IN" dirty="0"/>
                <a:t>Organic materials)</a:t>
              </a:r>
            </a:p>
          </p:txBody>
        </p:sp>
      </p:grpSp>
      <p:sp>
        <p:nvSpPr>
          <p:cNvPr id="173" name="Construction…"/>
          <p:cNvSpPr txBox="1"/>
          <p:nvPr/>
        </p:nvSpPr>
        <p:spPr>
          <a:xfrm>
            <a:off x="9471202" y="939081"/>
            <a:ext cx="5441594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निर्माण</a:t>
            </a:r>
            <a:r>
              <a:rPr lang="en-US" dirty="0"/>
              <a:t> </a:t>
            </a:r>
            <a:r>
              <a:rPr lang="hi-IN" dirty="0"/>
              <a:t>सामग्री</a:t>
            </a:r>
            <a:endParaRPr dirty="0"/>
          </a:p>
        </p:txBody>
      </p:sp>
      <p:sp>
        <p:nvSpPr>
          <p:cNvPr id="174" name="Classified by composition"/>
          <p:cNvSpPr txBox="1"/>
          <p:nvPr/>
        </p:nvSpPr>
        <p:spPr>
          <a:xfrm>
            <a:off x="1144986" y="3995139"/>
            <a:ext cx="7627217" cy="1846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संरचना के आधार पर वर्गीकृत</a:t>
            </a:r>
            <a:r>
              <a:rPr lang="en-US" dirty="0"/>
              <a:t>:</a:t>
            </a:r>
            <a:endParaRPr dirty="0"/>
          </a:p>
        </p:txBody>
      </p:sp>
      <p:grpSp>
        <p:nvGrpSpPr>
          <p:cNvPr id="177" name="Group"/>
          <p:cNvGrpSpPr/>
          <p:nvPr/>
        </p:nvGrpSpPr>
        <p:grpSpPr>
          <a:xfrm>
            <a:off x="998695" y="8517411"/>
            <a:ext cx="4826001" cy="2319181"/>
            <a:chOff x="0" y="0"/>
            <a:chExt cx="4826000" cy="2319180"/>
          </a:xfrm>
        </p:grpSpPr>
        <p:sp>
          <p:nvSpPr>
            <p:cNvPr id="175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6" name="Ceramics"/>
            <p:cNvSpPr txBox="1"/>
            <p:nvPr/>
          </p:nvSpPr>
          <p:spPr>
            <a:xfrm>
              <a:off x="217980" y="744815"/>
              <a:ext cx="4041465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सिरेमिक (</a:t>
              </a:r>
              <a:r>
                <a:rPr lang="en-IN" dirty="0"/>
                <a:t>Ceramics)</a:t>
              </a:r>
              <a:endParaRPr dirty="0"/>
            </a:p>
          </p:txBody>
        </p:sp>
      </p:grpSp>
      <p:grpSp>
        <p:nvGrpSpPr>
          <p:cNvPr id="180" name="Group"/>
          <p:cNvGrpSpPr/>
          <p:nvPr/>
        </p:nvGrpSpPr>
        <p:grpSpPr>
          <a:xfrm>
            <a:off x="12637980" y="8517411"/>
            <a:ext cx="5080699" cy="2319181"/>
            <a:chOff x="0" y="0"/>
            <a:chExt cx="5080697" cy="2319180"/>
          </a:xfrm>
        </p:grpSpPr>
        <p:sp>
          <p:nvSpPr>
            <p:cNvPr id="178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79" name="Plastics"/>
            <p:cNvSpPr txBox="1"/>
            <p:nvPr/>
          </p:nvSpPr>
          <p:spPr>
            <a:xfrm>
              <a:off x="349617" y="744815"/>
              <a:ext cx="4731080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प्लास्टिक (</a:t>
              </a:r>
              <a:r>
                <a:rPr lang="en-IN" dirty="0"/>
                <a:t>Plastics)</a:t>
              </a:r>
              <a:endParaRPr dirty="0"/>
            </a:p>
          </p:txBody>
        </p:sp>
      </p:grpSp>
      <p:grpSp>
        <p:nvGrpSpPr>
          <p:cNvPr id="183" name="Group"/>
          <p:cNvGrpSpPr/>
          <p:nvPr/>
        </p:nvGrpSpPr>
        <p:grpSpPr>
          <a:xfrm>
            <a:off x="6818338" y="8517411"/>
            <a:ext cx="4826001" cy="2319181"/>
            <a:chOff x="0" y="0"/>
            <a:chExt cx="4826000" cy="2319180"/>
          </a:xfrm>
        </p:grpSpPr>
        <p:sp>
          <p:nvSpPr>
            <p:cNvPr id="181" name="Rounded Rectangle"/>
            <p:cNvSpPr/>
            <p:nvPr/>
          </p:nvSpPr>
          <p:spPr>
            <a:xfrm>
              <a:off x="0" y="0"/>
              <a:ext cx="4826000" cy="2319180"/>
            </a:xfrm>
            <a:prstGeom prst="roundRect">
              <a:avLst>
                <a:gd name="adj" fmla="val 5476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2" name="Glass"/>
            <p:cNvSpPr txBox="1"/>
            <p:nvPr/>
          </p:nvSpPr>
          <p:spPr>
            <a:xfrm>
              <a:off x="406934" y="744815"/>
              <a:ext cx="3445576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08000" indent="-508000" defTabSz="1896340">
                <a:spcBef>
                  <a:spcPts val="1000"/>
                </a:spcBef>
                <a:buSzPct val="100000"/>
                <a:buChar char="‣"/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000">
                  <a:solidFill>
                    <a:srgbClr val="C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कांच (</a:t>
              </a:r>
              <a:r>
                <a:rPr lang="en-IN" dirty="0"/>
                <a:t>Glass)</a:t>
              </a:r>
              <a:endParaRPr dirty="0"/>
            </a:p>
          </p:txBody>
        </p:sp>
      </p:grp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CAF0A8C-5A54-16F2-113A-CB413A2A63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8C8F3BD-B2FF-6165-02F6-0C83BE7195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8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90" name="Rounded Rectangle"/>
          <p:cNvSpPr/>
          <p:nvPr/>
        </p:nvSpPr>
        <p:spPr>
          <a:xfrm>
            <a:off x="2677288" y="5681826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1" name="Structural/load-bearing elements"/>
          <p:cNvSpPr txBox="1"/>
          <p:nvPr/>
        </p:nvSpPr>
        <p:spPr>
          <a:xfrm>
            <a:off x="2923669" y="6092116"/>
            <a:ext cx="8653651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संरचनात्मक/भार-वहन करने वाले तत्व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(</a:t>
            </a:r>
            <a:r>
              <a:rPr lang="en-IN" dirty="0"/>
              <a:t>Structural/load-bearing elements)</a:t>
            </a:r>
          </a:p>
        </p:txBody>
      </p:sp>
      <p:sp>
        <p:nvSpPr>
          <p:cNvPr id="192" name="Rounded Rectangle"/>
          <p:cNvSpPr/>
          <p:nvPr/>
        </p:nvSpPr>
        <p:spPr>
          <a:xfrm>
            <a:off x="12816711" y="5681826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3" name="Decorative elements"/>
          <p:cNvSpPr txBox="1"/>
          <p:nvPr/>
        </p:nvSpPr>
        <p:spPr>
          <a:xfrm>
            <a:off x="13565108" y="6092116"/>
            <a:ext cx="7686167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सजावटी तत्व </a:t>
            </a:r>
            <a:endParaRPr lang="en-US" dirty="0"/>
          </a:p>
          <a:p>
            <a:pPr marL="0" indent="0">
              <a:buNone/>
            </a:pPr>
            <a:r>
              <a:rPr dirty="0"/>
              <a:t>Decorative elements</a:t>
            </a:r>
          </a:p>
        </p:txBody>
      </p:sp>
      <p:sp>
        <p:nvSpPr>
          <p:cNvPr id="194" name="Construction…"/>
          <p:cNvSpPr txBox="1"/>
          <p:nvPr/>
        </p:nvSpPr>
        <p:spPr>
          <a:xfrm>
            <a:off x="10593967" y="1349370"/>
            <a:ext cx="5441593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निर्माण सामग्री</a:t>
            </a:r>
          </a:p>
        </p:txBody>
      </p:sp>
      <p:sp>
        <p:nvSpPr>
          <p:cNvPr id="195" name="Classified by Use"/>
          <p:cNvSpPr txBox="1"/>
          <p:nvPr/>
        </p:nvSpPr>
        <p:spPr>
          <a:xfrm>
            <a:off x="1144986" y="3995139"/>
            <a:ext cx="7627217" cy="1846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उपयोग के आधार पर वर्गीकृत</a:t>
            </a:r>
            <a:endParaRPr lang="en-IN" dirty="0"/>
          </a:p>
        </p:txBody>
      </p:sp>
      <p:sp>
        <p:nvSpPr>
          <p:cNvPr id="196" name="Rounded Rectangle"/>
          <p:cNvSpPr/>
          <p:nvPr/>
        </p:nvSpPr>
        <p:spPr>
          <a:xfrm>
            <a:off x="2677288" y="8517411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7" name="Non-structural walls and partitions"/>
          <p:cNvSpPr txBox="1"/>
          <p:nvPr/>
        </p:nvSpPr>
        <p:spPr>
          <a:xfrm>
            <a:off x="2883951" y="8775564"/>
            <a:ext cx="8925794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गैर-संरचनात्मक दीवारें और विभाजन </a:t>
            </a:r>
            <a:endParaRPr lang="en-US" dirty="0"/>
          </a:p>
          <a:p>
            <a:pPr marL="0" indent="0">
              <a:buNone/>
            </a:pPr>
            <a:r>
              <a:rPr dirty="0"/>
              <a:t>Non-structural walls and partitions</a:t>
            </a:r>
          </a:p>
        </p:txBody>
      </p:sp>
      <p:sp>
        <p:nvSpPr>
          <p:cNvPr id="198" name="Rounded Rectangle"/>
          <p:cNvSpPr/>
          <p:nvPr/>
        </p:nvSpPr>
        <p:spPr>
          <a:xfrm>
            <a:off x="12816711" y="8517411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9" name="Covering elements (roofing)"/>
          <p:cNvSpPr txBox="1"/>
          <p:nvPr/>
        </p:nvSpPr>
        <p:spPr>
          <a:xfrm>
            <a:off x="13594584" y="8927700"/>
            <a:ext cx="7627216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0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आवरण तत्व (छत) </a:t>
            </a:r>
            <a:endParaRPr lang="en-US" dirty="0"/>
          </a:p>
          <a:p>
            <a:pPr marL="0" indent="0">
              <a:buNone/>
            </a:pPr>
            <a:r>
              <a:rPr dirty="0"/>
              <a:t>Covering elements (roofing)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2F2896B-46B0-228E-8628-0DCDB58AE4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5F8BA6-F32D-1A16-7A9E-0F09E2F235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0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0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06" name="Tension"/>
          <p:cNvSpPr txBox="1"/>
          <p:nvPr/>
        </p:nvSpPr>
        <p:spPr>
          <a:xfrm>
            <a:off x="9176657" y="989120"/>
            <a:ext cx="6596743" cy="1021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6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तनाव (</a:t>
            </a:r>
            <a:r>
              <a:rPr lang="en-IN" sz="6600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TENSION)</a:t>
            </a:r>
            <a:endParaRPr dirty="0"/>
          </a:p>
        </p:txBody>
      </p:sp>
      <p:pic>
        <p:nvPicPr>
          <p:cNvPr id="207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259" y="5013280"/>
            <a:ext cx="20795482" cy="457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8AACFAA-9D23-70B0-5BDF-A8A9EE823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E93F43-CF65-C670-2E14-B10894FFC5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1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1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12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14" name="Compression"/>
          <p:cNvSpPr txBox="1"/>
          <p:nvPr/>
        </p:nvSpPr>
        <p:spPr>
          <a:xfrm>
            <a:off x="1237442" y="6377560"/>
            <a:ext cx="6603538" cy="175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       </a:t>
            </a:r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संपीड़न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COMPRESSION)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15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0" y="787731"/>
            <a:ext cx="5334000" cy="12140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C5BD500-DEFD-D3CA-8D3D-A89037398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A00D3B-0268-DCC5-34EB-3123772F77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1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9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22" name="Shear"/>
          <p:cNvSpPr txBox="1"/>
          <p:nvPr/>
        </p:nvSpPr>
        <p:spPr>
          <a:xfrm>
            <a:off x="4932786" y="2817920"/>
            <a:ext cx="3113934" cy="175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अपरूपण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SHEAR)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23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993" y="1317287"/>
            <a:ext cx="16210014" cy="9995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2721993-8822-D51A-F1E3-3B3662A57A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16BF77-E37C-6B7F-21F1-3EC8DD0D68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2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30" name="Rounded Rectangle"/>
          <p:cNvSpPr/>
          <p:nvPr/>
        </p:nvSpPr>
        <p:spPr>
          <a:xfrm>
            <a:off x="1526201" y="8635909"/>
            <a:ext cx="6350001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1" name="Rounded Rectangle"/>
          <p:cNvSpPr/>
          <p:nvPr/>
        </p:nvSpPr>
        <p:spPr>
          <a:xfrm>
            <a:off x="9017000" y="8635909"/>
            <a:ext cx="6350000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2" name="Properties of Construction Materials"/>
          <p:cNvSpPr txBox="1"/>
          <p:nvPr/>
        </p:nvSpPr>
        <p:spPr>
          <a:xfrm>
            <a:off x="6291682" y="1284033"/>
            <a:ext cx="12002293" cy="28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ctr"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निर्माण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सामग्री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के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गुण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</a:p>
          <a:p>
            <a:pPr algn="ctr"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(PROPERTIES OF CONSTRUCTION MATERIALS)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33" name="Rounded Rectangle"/>
          <p:cNvSpPr/>
          <p:nvPr/>
        </p:nvSpPr>
        <p:spPr>
          <a:xfrm>
            <a:off x="16507798" y="8635909"/>
            <a:ext cx="6350001" cy="2286001"/>
          </a:xfrm>
          <a:prstGeom prst="roundRect">
            <a:avLst>
              <a:gd name="adj" fmla="val 555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4" name="Steel"/>
          <p:cNvSpPr txBox="1"/>
          <p:nvPr/>
        </p:nvSpPr>
        <p:spPr>
          <a:xfrm>
            <a:off x="9568787" y="9132662"/>
            <a:ext cx="5448082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स्टील (</a:t>
            </a:r>
            <a:r>
              <a:rPr lang="en-IN" dirty="0"/>
              <a:t>Steel)</a:t>
            </a:r>
          </a:p>
        </p:txBody>
      </p:sp>
      <p:sp>
        <p:nvSpPr>
          <p:cNvPr id="235" name="Wood"/>
          <p:cNvSpPr txBox="1"/>
          <p:nvPr/>
        </p:nvSpPr>
        <p:spPr>
          <a:xfrm>
            <a:off x="17110781" y="9226459"/>
            <a:ext cx="5144036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लकड़ी (</a:t>
            </a:r>
            <a:r>
              <a:rPr lang="en-IN" dirty="0"/>
              <a:t>Wood) </a:t>
            </a:r>
            <a:endParaRPr dirty="0"/>
          </a:p>
        </p:txBody>
      </p:sp>
      <p:sp>
        <p:nvSpPr>
          <p:cNvPr id="236" name="Concrete"/>
          <p:cNvSpPr txBox="1"/>
          <p:nvPr/>
        </p:nvSpPr>
        <p:spPr>
          <a:xfrm>
            <a:off x="1550069" y="9148174"/>
            <a:ext cx="6435455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कंक्रीट (</a:t>
            </a:r>
            <a:r>
              <a:rPr lang="en-IN" dirty="0"/>
              <a:t>Concrete)</a:t>
            </a:r>
            <a:endParaRPr dirty="0"/>
          </a:p>
        </p:txBody>
      </p:sp>
      <p:pic>
        <p:nvPicPr>
          <p:cNvPr id="237" name="Image" descr="Image"/>
          <p:cNvPicPr>
            <a:picLocks noChangeAspect="1"/>
          </p:cNvPicPr>
          <p:nvPr/>
        </p:nvPicPr>
        <p:blipFill>
          <a:blip r:embed="rId2"/>
          <a:srcRect l="16785" t="3317" r="16785" b="4626"/>
          <a:stretch>
            <a:fillRect/>
          </a:stretch>
        </p:blipFill>
        <p:spPr>
          <a:xfrm>
            <a:off x="3243911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3"/>
          <a:srcRect l="23014" t="4545" r="11387" b="4548"/>
          <a:stretch>
            <a:fillRect/>
          </a:stretch>
        </p:blipFill>
        <p:spPr>
          <a:xfrm>
            <a:off x="10668115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9" name="Image" descr="Image"/>
          <p:cNvPicPr>
            <a:picLocks noChangeAspect="1"/>
          </p:cNvPicPr>
          <p:nvPr/>
        </p:nvPicPr>
        <p:blipFill>
          <a:blip r:embed="rId4"/>
          <a:srcRect l="17581" t="4545" r="17581" b="4548"/>
          <a:stretch>
            <a:fillRect/>
          </a:stretch>
        </p:blipFill>
        <p:spPr>
          <a:xfrm>
            <a:off x="18158914" y="5169849"/>
            <a:ext cx="3047771" cy="3047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8"/>
                </a:cubicBezTo>
                <a:cubicBezTo>
                  <a:pt x="6725" y="21600"/>
                  <a:pt x="12953" y="21600"/>
                  <a:pt x="16796" y="17578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39F43B14-08AD-2259-36BF-A97CD5B74D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7DCFF-79D0-4B58-68BD-4964418907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angle"/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4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4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247" name="Methods of Construction"/>
          <p:cNvSpPr txBox="1"/>
          <p:nvPr/>
        </p:nvSpPr>
        <p:spPr>
          <a:xfrm>
            <a:off x="602391" y="3619648"/>
            <a:ext cx="7565342" cy="28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निर्माण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के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तरीके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(METHODS OF CONSTRUCTION)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48" name="UNFRAMED STRUCTURES: those in which the weight of the floors and roof are supported by the bearing walls."/>
          <p:cNvSpPr txBox="1"/>
          <p:nvPr/>
        </p:nvSpPr>
        <p:spPr>
          <a:xfrm>
            <a:off x="9985055" y="4879096"/>
            <a:ext cx="12764110" cy="501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latin typeface="Open Sans"/>
                <a:ea typeface="Open Sans"/>
                <a:cs typeface="Open Sans"/>
                <a:sym typeface="Open Sans"/>
              </a:rPr>
              <a:t> अनारक्षित संरचनाएं</a:t>
            </a:r>
            <a:r>
              <a:rPr lang="en-US" sz="6400" b="1" dirty="0"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sz="6400" b="1" dirty="0">
                <a:latin typeface="Open Sans"/>
                <a:ea typeface="Open Sans"/>
                <a:cs typeface="Open Sans"/>
                <a:sym typeface="Open Sans"/>
              </a:rPr>
              <a:t>UNFRAMED STRUCTURES</a:t>
            </a:r>
            <a:r>
              <a:rPr lang="en-IN" sz="6400" b="1" dirty="0">
                <a:latin typeface="Open Sans"/>
                <a:ea typeface="Open Sans"/>
                <a:cs typeface="Open Sans"/>
                <a:sym typeface="Open Sans"/>
              </a:rPr>
              <a:t>:)</a:t>
            </a:r>
          </a:p>
          <a:p>
            <a: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br>
              <a:rPr dirty="0"/>
            </a:br>
            <a:r>
              <a:rPr lang="hi-IN" sz="5400" dirty="0"/>
              <a:t>वे जिनमें फर्श और छत का वजन भार-वहन करने वाली दीवारों द्वारा समर्थित होता है</a:t>
            </a:r>
            <a:endParaRPr dirty="0"/>
          </a:p>
        </p:txBody>
      </p:sp>
      <p:sp>
        <p:nvSpPr>
          <p:cNvPr id="249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41BFAC5E-EB7B-6CF5-789D-F59645C019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02CFC-621D-835A-DBCB-D60CAD6741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angle"/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5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sp>
        <p:nvSpPr>
          <p:cNvPr id="257" name="Methods of Construction"/>
          <p:cNvSpPr txBox="1"/>
          <p:nvPr/>
        </p:nvSpPr>
        <p:spPr>
          <a:xfrm>
            <a:off x="602390" y="3512703"/>
            <a:ext cx="6941839" cy="2817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निर्माण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के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तरीके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(METHODS OF CONSTRUCTION)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58" name="FRAMED STRUCTURES: consist of a structural steel or reinforced concrete skeleton made of horizontal beams and vertical columns."/>
          <p:cNvSpPr txBox="1"/>
          <p:nvPr/>
        </p:nvSpPr>
        <p:spPr>
          <a:xfrm>
            <a:off x="9985055" y="4879096"/>
            <a:ext cx="12764110" cy="5215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latin typeface="Open Sans"/>
                <a:ea typeface="Open Sans"/>
                <a:cs typeface="Open Sans"/>
                <a:sym typeface="Open Sans"/>
              </a:rPr>
              <a:t>फ्रेमयुक्त संरचनाएं (</a:t>
            </a:r>
            <a:r>
              <a:rPr lang="en-IN" sz="6400" b="1" dirty="0">
                <a:latin typeface="Open Sans"/>
                <a:ea typeface="Open Sans"/>
                <a:cs typeface="Open Sans"/>
                <a:sym typeface="Open Sans"/>
              </a:rPr>
              <a:t>FRAMED STRUCTURES):- </a:t>
            </a:r>
          </a:p>
          <a:p>
            <a: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 lang="en-IN" sz="6400" b="1" dirty="0">
              <a:latin typeface="Open Sans"/>
              <a:ea typeface="Open Sans"/>
              <a:cs typeface="Open Sans"/>
              <a:sym typeface="Open Sans"/>
            </a:endParaRPr>
          </a:p>
          <a:p>
            <a: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/>
              <a:t>इसमें क्षैतिज बीम और ऊर्ध्वाधर स्तंभों से बना एक संरचनात्मक स्टील या प्रबलित कंक्रीट कंकाल होता</a:t>
            </a:r>
            <a:r>
              <a:rPr lang="en-US" dirty="0"/>
              <a:t> </a:t>
            </a:r>
            <a:r>
              <a:rPr lang="hi-IN" dirty="0"/>
              <a:t>है </a:t>
            </a:r>
            <a:endParaRPr lang="en-US" dirty="0"/>
          </a:p>
        </p:txBody>
      </p:sp>
      <p:sp>
        <p:nvSpPr>
          <p:cNvPr id="259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57E14C6-4B3C-0A41-BB68-49FF52C17E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19C15CE-F5C4-7E64-2510-49C1BC2C5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6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sp>
        <p:nvSpPr>
          <p:cNvPr id="266" name="Structural Types"/>
          <p:cNvSpPr txBox="1"/>
          <p:nvPr/>
        </p:nvSpPr>
        <p:spPr>
          <a:xfrm>
            <a:off x="8635441" y="1254123"/>
            <a:ext cx="9228016" cy="175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संरचनात्मक प्रकार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STRUCTURAL TYPES)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67" name="Rounded Rectangle"/>
          <p:cNvSpPr/>
          <p:nvPr/>
        </p:nvSpPr>
        <p:spPr>
          <a:xfrm>
            <a:off x="2677288" y="4893545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8" name="Light frame"/>
          <p:cNvSpPr txBox="1"/>
          <p:nvPr/>
        </p:nvSpPr>
        <p:spPr>
          <a:xfrm>
            <a:off x="3266206" y="5532434"/>
            <a:ext cx="9228016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हल्का ढांचा (</a:t>
            </a:r>
            <a:r>
              <a:rPr lang="en-IN" dirty="0"/>
              <a:t>Light frame)</a:t>
            </a:r>
          </a:p>
        </p:txBody>
      </p:sp>
      <p:sp>
        <p:nvSpPr>
          <p:cNvPr id="269" name="Rounded Rectangle"/>
          <p:cNvSpPr/>
          <p:nvPr/>
        </p:nvSpPr>
        <p:spPr>
          <a:xfrm>
            <a:off x="12816711" y="4893545"/>
            <a:ext cx="8890001" cy="2319180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0" name="Heavy wall"/>
          <p:cNvSpPr txBox="1"/>
          <p:nvPr/>
        </p:nvSpPr>
        <p:spPr>
          <a:xfrm>
            <a:off x="13565108" y="5532435"/>
            <a:ext cx="7686167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भारी दीवार (</a:t>
            </a:r>
            <a:r>
              <a:rPr lang="en-IN" dirty="0"/>
              <a:t>Heavy wall)</a:t>
            </a:r>
          </a:p>
        </p:txBody>
      </p:sp>
      <p:sp>
        <p:nvSpPr>
          <p:cNvPr id="271" name="Rounded Rectangle"/>
          <p:cNvSpPr/>
          <p:nvPr/>
        </p:nvSpPr>
        <p:spPr>
          <a:xfrm>
            <a:off x="2677288" y="7729129"/>
            <a:ext cx="8890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2" name="Heavy floor"/>
          <p:cNvSpPr txBox="1"/>
          <p:nvPr/>
        </p:nvSpPr>
        <p:spPr>
          <a:xfrm>
            <a:off x="3266206" y="8368020"/>
            <a:ext cx="7967851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भारी फर्श (</a:t>
            </a:r>
            <a:r>
              <a:rPr lang="en-IN" dirty="0"/>
              <a:t>Heavy floor)</a:t>
            </a:r>
          </a:p>
        </p:txBody>
      </p:sp>
      <p:sp>
        <p:nvSpPr>
          <p:cNvPr id="273" name="Rounded Rectangle"/>
          <p:cNvSpPr/>
          <p:nvPr/>
        </p:nvSpPr>
        <p:spPr>
          <a:xfrm>
            <a:off x="12816711" y="7729129"/>
            <a:ext cx="8890001" cy="2319181"/>
          </a:xfrm>
          <a:prstGeom prst="roundRect">
            <a:avLst>
              <a:gd name="adj" fmla="val 5476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4" name="Pre-cast concrete"/>
          <p:cNvSpPr txBox="1"/>
          <p:nvPr/>
        </p:nvSpPr>
        <p:spPr>
          <a:xfrm>
            <a:off x="13565108" y="8078459"/>
            <a:ext cx="9361550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प्री-कास्ट कंक्रीट (</a:t>
            </a:r>
            <a:r>
              <a:rPr lang="en-IN" dirty="0"/>
              <a:t>Pre-cast concrete)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BF834B0-FC98-A0EF-5B0A-E99A8A486F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145EF2-3856-5780-FCC8-9AD4BC0B6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7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8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7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281" name="Light Frame" descr="Light Frame"/>
          <p:cNvPicPr>
            <a:picLocks noChangeAspect="1"/>
          </p:cNvPicPr>
          <p:nvPr/>
        </p:nvPicPr>
        <p:blipFill>
          <a:blip r:embed="rId2"/>
          <a:srcRect b="6404"/>
          <a:stretch>
            <a:fillRect/>
          </a:stretch>
        </p:blipFill>
        <p:spPr>
          <a:xfrm>
            <a:off x="5767387" y="3062181"/>
            <a:ext cx="12849310" cy="889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Light Frame Structure"/>
          <p:cNvSpPr txBox="1"/>
          <p:nvPr/>
        </p:nvSpPr>
        <p:spPr>
          <a:xfrm>
            <a:off x="4474029" y="1133083"/>
            <a:ext cx="15784921" cy="99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हल्का ढांचा संरचना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LIGHT FRAME STRUCTURE)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30B3B156-44E7-9127-2789-296B64B21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97A0F8-CB1A-840A-FFCD-21B5769760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8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6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8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89" name="Heavy Wall Structure"/>
          <p:cNvSpPr txBox="1"/>
          <p:nvPr/>
        </p:nvSpPr>
        <p:spPr>
          <a:xfrm>
            <a:off x="5584371" y="1146440"/>
            <a:ext cx="16097897" cy="99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भारी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दीवार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संरचना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(HEAVY WALL STRUCTURE)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90" name="Heavy wall" descr="Heavy wall"/>
          <p:cNvPicPr>
            <a:picLocks noChangeAspect="1"/>
          </p:cNvPicPr>
          <p:nvPr/>
        </p:nvPicPr>
        <p:blipFill>
          <a:blip r:embed="rId2"/>
          <a:srcRect b="7717"/>
          <a:stretch>
            <a:fillRect/>
          </a:stretch>
        </p:blipFill>
        <p:spPr>
          <a:xfrm>
            <a:off x="6624042" y="3048824"/>
            <a:ext cx="11135733" cy="889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D5F9D6A-15E2-3F18-E1EE-AD2AB8A896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3A9586-4979-B554-84B1-5205AA75BE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29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4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9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297" name="Heavy Floor Structure"/>
          <p:cNvSpPr txBox="1"/>
          <p:nvPr/>
        </p:nvSpPr>
        <p:spPr>
          <a:xfrm>
            <a:off x="5044490" y="1039821"/>
            <a:ext cx="18026742" cy="99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भारी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फर्श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संरचना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(HEAVY FLOOR STRUCTURE)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98" name="Heavy floor2" descr="Heavy floor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360" y="2543768"/>
            <a:ext cx="12588771" cy="10180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1C2B1514-1E86-EB78-8938-924EE3D7A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04429D-A7C5-D6CA-A666-F55ED75FB1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0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2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305" name="Pre-Cast Concrete Structure"/>
          <p:cNvSpPr txBox="1"/>
          <p:nvPr/>
        </p:nvSpPr>
        <p:spPr>
          <a:xfrm>
            <a:off x="6367267" y="617559"/>
            <a:ext cx="17210314" cy="17525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        </a:t>
            </a:r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प्री-कास्ट कंक्रीट संरचना </a:t>
            </a:r>
            <a:endParaRPr lang="en-US" b="1" i="0" dirty="0">
              <a:solidFill>
                <a:srgbClr val="FF0000"/>
              </a:solidFill>
              <a:effectLst/>
              <a:highlight>
                <a:srgbClr val="FFFFFF"/>
              </a:highlight>
              <a:latin typeface="Google Sans"/>
            </a:endParaRPr>
          </a:p>
          <a:p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PRE-CAST CONCRETE STRUCTURE)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306" name="Precast2" descr="Precast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267" y="2683301"/>
            <a:ext cx="11213205" cy="990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B5637B8-2DFA-2B3B-BD61-4E69A740F9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3F43E4-DCE9-F73C-9CBE-7500B02618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0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0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1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sp>
        <p:nvSpPr>
          <p:cNvPr id="313" name="Characteristics of a Structure"/>
          <p:cNvSpPr txBox="1"/>
          <p:nvPr/>
        </p:nvSpPr>
        <p:spPr>
          <a:xfrm>
            <a:off x="5289999" y="1043013"/>
            <a:ext cx="13012058" cy="193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            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संरचना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की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</a:t>
            </a:r>
            <a:r>
              <a:rPr lang="en-US" b="1" i="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विशेषताएं</a:t>
            </a:r>
            <a:r>
              <a:rPr lang="en-US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 (CHARACTERISTICS OF A STRUCTURE)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14" name="Rounded Rectangle"/>
          <p:cNvSpPr/>
          <p:nvPr/>
        </p:nvSpPr>
        <p:spPr>
          <a:xfrm>
            <a:off x="2677288" y="4893545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5" name="General"/>
          <p:cNvSpPr txBox="1"/>
          <p:nvPr/>
        </p:nvSpPr>
        <p:spPr>
          <a:xfrm>
            <a:off x="3266206" y="5532434"/>
            <a:ext cx="771216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सामान्य (</a:t>
            </a:r>
            <a:r>
              <a:rPr lang="en-IN" dirty="0"/>
              <a:t>General)</a:t>
            </a:r>
            <a:endParaRPr dirty="0"/>
          </a:p>
        </p:txBody>
      </p:sp>
      <p:sp>
        <p:nvSpPr>
          <p:cNvPr id="316" name="Rounded Rectangle"/>
          <p:cNvSpPr/>
          <p:nvPr/>
        </p:nvSpPr>
        <p:spPr>
          <a:xfrm>
            <a:off x="12816711" y="4893545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7" name="Architecture"/>
          <p:cNvSpPr txBox="1"/>
          <p:nvPr/>
        </p:nvSpPr>
        <p:spPr>
          <a:xfrm>
            <a:off x="13565108" y="5532435"/>
            <a:ext cx="8890001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वास्तुकला (</a:t>
            </a:r>
            <a:r>
              <a:rPr lang="en-IN" dirty="0"/>
              <a:t>Architecture)</a:t>
            </a:r>
            <a:endParaRPr dirty="0"/>
          </a:p>
        </p:txBody>
      </p:sp>
      <p:sp>
        <p:nvSpPr>
          <p:cNvPr id="318" name="Rounded Rectangle"/>
          <p:cNvSpPr/>
          <p:nvPr/>
        </p:nvSpPr>
        <p:spPr>
          <a:xfrm>
            <a:off x="2677288" y="8202098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9" name="Structural elements"/>
          <p:cNvSpPr txBox="1"/>
          <p:nvPr/>
        </p:nvSpPr>
        <p:spPr>
          <a:xfrm>
            <a:off x="3266206" y="8498089"/>
            <a:ext cx="7712165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संरचनात्मक तत्व (</a:t>
            </a:r>
            <a:r>
              <a:rPr lang="en-IN" dirty="0"/>
              <a:t>Structural elements)</a:t>
            </a:r>
          </a:p>
        </p:txBody>
      </p:sp>
      <p:sp>
        <p:nvSpPr>
          <p:cNvPr id="320" name="Rounded Rectangle"/>
          <p:cNvSpPr/>
          <p:nvPr/>
        </p:nvSpPr>
        <p:spPr>
          <a:xfrm>
            <a:off x="12816711" y="8202098"/>
            <a:ext cx="8890001" cy="2540001"/>
          </a:xfrm>
          <a:prstGeom prst="roundRect">
            <a:avLst>
              <a:gd name="adj" fmla="val 50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1" name="Non-structural elements"/>
          <p:cNvSpPr txBox="1"/>
          <p:nvPr/>
        </p:nvSpPr>
        <p:spPr>
          <a:xfrm>
            <a:off x="13594583" y="8498089"/>
            <a:ext cx="9174540" cy="1892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marL="508000" indent="-5080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गैर-संरचनात्मक तत्व </a:t>
            </a:r>
            <a:endParaRPr lang="en-US" dirty="0"/>
          </a:p>
          <a:p>
            <a:pPr marL="0" indent="0">
              <a:buNone/>
            </a:pPr>
            <a:r>
              <a:rPr lang="hi-IN" dirty="0"/>
              <a:t>(</a:t>
            </a:r>
            <a:r>
              <a:rPr lang="en-IN" dirty="0"/>
              <a:t>Non-structural elements)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98E91AAE-3224-1C72-FAB4-281EE002D2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8DE519-015F-7246-F88A-1373B29451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5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grpSp>
        <p:nvGrpSpPr>
          <p:cNvPr id="337" name="Group"/>
          <p:cNvGrpSpPr/>
          <p:nvPr/>
        </p:nvGrpSpPr>
        <p:grpSpPr>
          <a:xfrm>
            <a:off x="3139868" y="3055694"/>
            <a:ext cx="18104264" cy="9398001"/>
            <a:chOff x="0" y="0"/>
            <a:chExt cx="18104261" cy="9398000"/>
          </a:xfrm>
        </p:grpSpPr>
        <p:pic>
          <p:nvPicPr>
            <p:cNvPr id="328" name="non-structure" descr="non-structure"/>
            <p:cNvPicPr>
              <a:picLocks noChangeAspect="1"/>
            </p:cNvPicPr>
            <p:nvPr/>
          </p:nvPicPr>
          <p:blipFill>
            <a:blip r:embed="rId2"/>
            <a:srcRect r="41177" b="67762"/>
            <a:stretch>
              <a:fillRect/>
            </a:stretch>
          </p:blipFill>
          <p:spPr>
            <a:xfrm>
              <a:off x="1328447" y="549448"/>
              <a:ext cx="16104915" cy="809078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9" name="Cantilever"/>
            <p:cNvSpPr txBox="1"/>
            <p:nvPr/>
          </p:nvSpPr>
          <p:spPr>
            <a:xfrm>
              <a:off x="14963385" y="1853633"/>
              <a:ext cx="3140877" cy="96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/>
                  <a:ea typeface="Comic Sans MS"/>
                  <a:cs typeface="Comic Sans MS"/>
                  <a:sym typeface="Comic Sans MS"/>
                </a:defRPr>
              </a:lvl1pPr>
            </a:lstStyle>
            <a:p>
              <a:r>
                <a:t>Cantilever </a:t>
              </a:r>
            </a:p>
          </p:txBody>
        </p:sp>
        <p:sp>
          <p:nvSpPr>
            <p:cNvPr id="330" name="Beam"/>
            <p:cNvSpPr txBox="1"/>
            <p:nvPr/>
          </p:nvSpPr>
          <p:spPr>
            <a:xfrm>
              <a:off x="0" y="0"/>
              <a:ext cx="3140876" cy="9660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/>
                  <a:ea typeface="Comic Sans MS"/>
                  <a:cs typeface="Comic Sans MS"/>
                  <a:sym typeface="Comic Sans MS"/>
                </a:defRPr>
              </a:lvl1pPr>
            </a:lstStyle>
            <a:p>
              <a:r>
                <a:t>Beam </a:t>
              </a:r>
            </a:p>
          </p:txBody>
        </p:sp>
        <p:sp>
          <p:nvSpPr>
            <p:cNvPr id="331" name="Line"/>
            <p:cNvSpPr/>
            <p:nvPr/>
          </p:nvSpPr>
          <p:spPr>
            <a:xfrm>
              <a:off x="661014" y="751717"/>
              <a:ext cx="4849705" cy="1391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5" h="20745" extrusionOk="0">
                  <a:moveTo>
                    <a:pt x="2061" y="0"/>
                  </a:moveTo>
                  <a:cubicBezTo>
                    <a:pt x="348" y="7335"/>
                    <a:pt x="-1365" y="14670"/>
                    <a:pt x="1657" y="18135"/>
                  </a:cubicBezTo>
                  <a:cubicBezTo>
                    <a:pt x="4679" y="21600"/>
                    <a:pt x="17157" y="20295"/>
                    <a:pt x="20235" y="20745"/>
                  </a:cubicBezTo>
                </a:path>
              </a:pathLst>
            </a:custGeom>
            <a:noFill/>
            <a:ln w="3810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32" name="Line"/>
            <p:cNvSpPr/>
            <p:nvPr/>
          </p:nvSpPr>
          <p:spPr>
            <a:xfrm>
              <a:off x="5257045" y="2113263"/>
              <a:ext cx="544063" cy="1"/>
            </a:xfrm>
            <a:prstGeom prst="line">
              <a:avLst/>
            </a:prstGeom>
            <a:noFill/>
            <a:ln w="38100" cap="flat">
              <a:solidFill>
                <a:srgbClr val="80808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  <p:sp>
          <p:nvSpPr>
            <p:cNvPr id="333" name="Rectangle"/>
            <p:cNvSpPr/>
            <p:nvPr/>
          </p:nvSpPr>
          <p:spPr>
            <a:xfrm>
              <a:off x="2383193" y="8434938"/>
              <a:ext cx="2787069" cy="784927"/>
            </a:xfrm>
            <a:prstGeom prst="rect">
              <a:avLst/>
            </a:prstGeom>
            <a:noFill/>
            <a:ln w="5715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2300"/>
              </a:pPr>
              <a:endParaRPr/>
            </a:p>
          </p:txBody>
        </p:sp>
        <p:sp>
          <p:nvSpPr>
            <p:cNvPr id="334" name="Rectangle"/>
            <p:cNvSpPr/>
            <p:nvPr/>
          </p:nvSpPr>
          <p:spPr>
            <a:xfrm>
              <a:off x="9272425" y="8377578"/>
              <a:ext cx="2783731" cy="775871"/>
            </a:xfrm>
            <a:prstGeom prst="rect">
              <a:avLst/>
            </a:prstGeom>
            <a:noFill/>
            <a:ln w="57150" cap="flat">
              <a:solidFill>
                <a:srgbClr val="80808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2300"/>
              </a:pPr>
              <a:endParaRPr/>
            </a:p>
          </p:txBody>
        </p:sp>
        <p:sp>
          <p:nvSpPr>
            <p:cNvPr id="335" name="Foundation"/>
            <p:cNvSpPr txBox="1"/>
            <p:nvPr/>
          </p:nvSpPr>
          <p:spPr>
            <a:xfrm>
              <a:off x="13811842" y="8431920"/>
              <a:ext cx="3621521" cy="966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defTabSz="914400">
                <a:spcBef>
                  <a:spcPts val="1300"/>
                </a:spcBef>
                <a:defRPr sz="2200" b="1">
                  <a:latin typeface="Comic Sans MS"/>
                  <a:ea typeface="Comic Sans MS"/>
                  <a:cs typeface="Comic Sans MS"/>
                  <a:sym typeface="Comic Sans MS"/>
                </a:defRPr>
              </a:lvl1pPr>
            </a:lstStyle>
            <a:p>
              <a:r>
                <a:t>Foundation</a:t>
              </a:r>
            </a:p>
          </p:txBody>
        </p:sp>
        <p:sp>
          <p:nvSpPr>
            <p:cNvPr id="336" name="Line"/>
            <p:cNvSpPr/>
            <p:nvPr/>
          </p:nvSpPr>
          <p:spPr>
            <a:xfrm flipH="1" flipV="1">
              <a:off x="11315163" y="8751928"/>
              <a:ext cx="2526721" cy="27171"/>
            </a:xfrm>
            <a:prstGeom prst="line">
              <a:avLst/>
            </a:prstGeom>
            <a:noFill/>
            <a:ln w="38100" cap="flat">
              <a:solidFill>
                <a:srgbClr val="80808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defTabSz="914400">
                <a:defRPr sz="2100"/>
              </a:pPr>
              <a:endParaRPr/>
            </a:p>
          </p:txBody>
        </p:sp>
      </p:grpSp>
      <p:sp>
        <p:nvSpPr>
          <p:cNvPr id="338" name="Structural Elements"/>
          <p:cNvSpPr txBox="1"/>
          <p:nvPr/>
        </p:nvSpPr>
        <p:spPr>
          <a:xfrm>
            <a:off x="5244948" y="870561"/>
            <a:ext cx="14705406" cy="994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संरचनात्मक तत्व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STRUCTURAL ELEMENTS)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6D126E3-049E-E71B-8A97-6E27FFDD41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F1A851-5BAB-1827-D63F-E536B0EEF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4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2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4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345" name="Non-Structural Elements"/>
          <p:cNvSpPr txBox="1"/>
          <p:nvPr/>
        </p:nvSpPr>
        <p:spPr>
          <a:xfrm>
            <a:off x="5600820" y="336964"/>
            <a:ext cx="15333711" cy="17487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US" dirty="0"/>
              <a:t>             </a:t>
            </a:r>
            <a:r>
              <a:rPr lang="hi-IN" dirty="0"/>
              <a:t>गैर-संरचनात्मक तत्व </a:t>
            </a:r>
            <a:endParaRPr lang="en-US" dirty="0"/>
          </a:p>
          <a:p>
            <a:r>
              <a:rPr lang="hi-IN" dirty="0"/>
              <a:t>(</a:t>
            </a:r>
            <a:r>
              <a:rPr lang="en-IN" dirty="0"/>
              <a:t>NON-STRUCTURAL ELEMENTS)</a:t>
            </a:r>
          </a:p>
        </p:txBody>
      </p:sp>
      <p:pic>
        <p:nvPicPr>
          <p:cNvPr id="346" name="non-structure" descr="non-structure"/>
          <p:cNvPicPr>
            <a:picLocks noChangeAspect="1"/>
          </p:cNvPicPr>
          <p:nvPr/>
        </p:nvPicPr>
        <p:blipFill>
          <a:blip r:embed="rId2"/>
          <a:srcRect l="8921" t="37269" r="1373" b="5421"/>
          <a:stretch>
            <a:fillRect/>
          </a:stretch>
        </p:blipFill>
        <p:spPr>
          <a:xfrm>
            <a:off x="3692854" y="2345612"/>
            <a:ext cx="16493939" cy="1070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E1B16D0-E80C-2B93-F78E-73D2F36952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5F9685-7461-D7EB-17EB-06F02A8E38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4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0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5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sp>
        <p:nvSpPr>
          <p:cNvPr id="353" name="Damage Types"/>
          <p:cNvSpPr txBox="1"/>
          <p:nvPr/>
        </p:nvSpPr>
        <p:spPr>
          <a:xfrm>
            <a:off x="8952734" y="897423"/>
            <a:ext cx="11915179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क्षति के प्रकार (</a:t>
            </a:r>
            <a:r>
              <a:rPr lang="en-IN" dirty="0"/>
              <a:t>DAMAGE TYPES)</a:t>
            </a:r>
            <a:endParaRPr dirty="0"/>
          </a:p>
        </p:txBody>
      </p:sp>
      <p:sp>
        <p:nvSpPr>
          <p:cNvPr id="354" name="Rounded Rectangle"/>
          <p:cNvSpPr/>
          <p:nvPr/>
        </p:nvSpPr>
        <p:spPr>
          <a:xfrm>
            <a:off x="2677288" y="5461107"/>
            <a:ext cx="8890001" cy="6096001"/>
          </a:xfrm>
          <a:prstGeom prst="roundRect">
            <a:avLst>
              <a:gd name="adj" fmla="val 20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5" name="STRUCTURAL:  affecting structural (load-bearing) elements"/>
          <p:cNvSpPr txBox="1"/>
          <p:nvPr/>
        </p:nvSpPr>
        <p:spPr>
          <a:xfrm>
            <a:off x="3266206" y="6099997"/>
            <a:ext cx="7712165" cy="425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b="1" dirty="0">
                <a:latin typeface="Open Sans"/>
                <a:ea typeface="Open Sans"/>
                <a:cs typeface="Open Sans"/>
                <a:sym typeface="Open Sans"/>
              </a:rPr>
              <a:t>संरचनात्मक (</a:t>
            </a:r>
            <a:r>
              <a:rPr lang="en-IN" b="1" dirty="0">
                <a:latin typeface="Open Sans"/>
                <a:ea typeface="Open Sans"/>
                <a:cs typeface="Open Sans"/>
                <a:sym typeface="Open Sans"/>
              </a:rPr>
              <a:t>STRUCTURAL):- </a:t>
            </a:r>
            <a:r>
              <a:rPr lang="hi-IN" sz="5400" dirty="0">
                <a:solidFill>
                  <a:srgbClr val="535353"/>
                </a:solidFill>
                <a:latin typeface="Open Sans Semibold"/>
                <a:ea typeface="Open Sans Semibold"/>
                <a:sym typeface="Open Sans"/>
              </a:rPr>
              <a:t>संरचनात्मक (भार-वहन करने वाले) तत्वों को प्रभावित करना।</a:t>
            </a:r>
            <a:endParaRPr sz="5400" dirty="0">
              <a:solidFill>
                <a:srgbClr val="535353"/>
              </a:solidFill>
              <a:latin typeface="Open Sans Semibold"/>
              <a:ea typeface="Open Sans Semibold"/>
              <a:cs typeface="Open Sans Semibold"/>
            </a:endParaRPr>
          </a:p>
        </p:txBody>
      </p:sp>
      <p:sp>
        <p:nvSpPr>
          <p:cNvPr id="356" name="Rounded Rectangle"/>
          <p:cNvSpPr/>
          <p:nvPr/>
        </p:nvSpPr>
        <p:spPr>
          <a:xfrm>
            <a:off x="13020867" y="5339262"/>
            <a:ext cx="8890001" cy="6096001"/>
          </a:xfrm>
          <a:prstGeom prst="roundRect">
            <a:avLst>
              <a:gd name="adj" fmla="val 20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7" name="NON-STRUCTURAL:  affecting…"/>
          <p:cNvSpPr txBox="1"/>
          <p:nvPr/>
        </p:nvSpPr>
        <p:spPr>
          <a:xfrm>
            <a:off x="13565108" y="6099997"/>
            <a:ext cx="7686167" cy="3426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b="1" dirty="0">
                <a:latin typeface="Open Sans"/>
                <a:ea typeface="Open Sans"/>
                <a:cs typeface="Open Sans"/>
                <a:sym typeface="Open Sans"/>
              </a:rPr>
              <a:t>गैर-संरचनात्मक (</a:t>
            </a:r>
            <a:r>
              <a:rPr lang="en-IN" b="1" dirty="0">
                <a:latin typeface="Open Sans"/>
                <a:ea typeface="Open Sans"/>
                <a:cs typeface="Open Sans"/>
                <a:sym typeface="Open Sans"/>
              </a:rPr>
              <a:t>NON-STRUCTURAL): </a:t>
            </a:r>
            <a:r>
              <a:rPr lang="hi-IN" sz="5400" dirty="0">
                <a:solidFill>
                  <a:srgbClr val="535353"/>
                </a:solidFill>
                <a:latin typeface="Open Sans Semibold"/>
                <a:ea typeface="Open Sans Semibold"/>
                <a:sym typeface="Open Sans"/>
              </a:rPr>
              <a:t>गैर-संरचनात्मक और सजावटी तत्वों को प्रभावित करना।</a:t>
            </a:r>
            <a:endParaRPr sz="5400" dirty="0">
              <a:solidFill>
                <a:srgbClr val="535353"/>
              </a:solidFill>
              <a:latin typeface="Open Sans Semibold"/>
              <a:ea typeface="Open Sans Semibold"/>
              <a:cs typeface="Open Sans Semibold"/>
            </a:endParaRPr>
          </a:p>
        </p:txBody>
      </p:sp>
      <p:sp>
        <p:nvSpPr>
          <p:cNvPr id="358" name="Damage to a building can be classified as two types:"/>
          <p:cNvSpPr txBox="1">
            <a:spLocks noGrp="1"/>
          </p:cNvSpPr>
          <p:nvPr>
            <p:ph type="body" sz="quarter" idx="4294967295"/>
          </p:nvPr>
        </p:nvSpPr>
        <p:spPr>
          <a:xfrm>
            <a:off x="1144986" y="2979139"/>
            <a:ext cx="7627217" cy="2173490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एक इमारत को हुई क्षति को दो प्रकारों में वर्गीकृत किया जा सकता है</a:t>
            </a:r>
            <a:r>
              <a:rPr dirty="0"/>
              <a:t>:</a:t>
            </a:r>
            <a:r>
              <a:rPr lang="en-US" dirty="0"/>
              <a:t>-</a:t>
            </a:r>
            <a:endParaRPr dirty="0"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F63FF4D9-FF28-2CE0-E051-E852156350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45F83B-9A9E-1A5C-0208-CD7C4C3B82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6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2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6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pic>
        <p:nvPicPr>
          <p:cNvPr id="365" name="Damage" descr="Da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642" y="2538249"/>
            <a:ext cx="12194139" cy="9144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Colombia earthquake:…"/>
          <p:cNvSpPr txBox="1"/>
          <p:nvPr/>
        </p:nvSpPr>
        <p:spPr>
          <a:xfrm>
            <a:off x="1029587" y="2569641"/>
            <a:ext cx="8527750" cy="1635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भुज (गुजरात) भूकंप: संरचनात्मक और गैर-संरचनात्मक क्षति</a:t>
            </a:r>
            <a:endParaRPr dirty="0"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A9297EA-034E-557B-F637-D97C1AEC0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6E3768-0C03-908B-7AF6-B7C8B6A829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6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0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7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pic>
        <p:nvPicPr>
          <p:cNvPr id="373" name="Cantilever" descr="Cantilev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0417" y="1624218"/>
            <a:ext cx="10443767" cy="10467564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Basic Collapse Patterns"/>
          <p:cNvSpPr txBox="1"/>
          <p:nvPr/>
        </p:nvSpPr>
        <p:spPr>
          <a:xfrm>
            <a:off x="5363399" y="1172000"/>
            <a:ext cx="13981914" cy="193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मूल ढहने के पैटर्न </a:t>
            </a:r>
            <a:endParaRPr lang="en-US" dirty="0"/>
          </a:p>
          <a:p>
            <a:pPr algn="ctr"/>
            <a:r>
              <a:rPr lang="hi-IN" dirty="0"/>
              <a:t>(</a:t>
            </a:r>
            <a:r>
              <a:rPr lang="en-IN" dirty="0"/>
              <a:t>BASIC COLLAPSE PATTERNS)</a:t>
            </a:r>
          </a:p>
        </p:txBody>
      </p:sp>
      <p:sp>
        <p:nvSpPr>
          <p:cNvPr id="375" name="Cantilever"/>
          <p:cNvSpPr txBox="1"/>
          <p:nvPr/>
        </p:nvSpPr>
        <p:spPr>
          <a:xfrm>
            <a:off x="1213077" y="6227266"/>
            <a:ext cx="7470994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i="0" dirty="0">
                <a:solidFill>
                  <a:srgbClr val="131314"/>
                </a:solidFill>
                <a:effectLst/>
                <a:highlight>
                  <a:srgbClr val="FFFFFF"/>
                </a:highlight>
                <a:latin typeface="Google Sans"/>
              </a:rPr>
              <a:t>कैंटिलीवर </a:t>
            </a:r>
            <a:r>
              <a:rPr dirty="0"/>
              <a:t>Cantilever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9878055D-6461-FBF0-A277-CB1418699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5094CC-DD49-B046-9571-2E248863A1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9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382" name="Basic Collapse Patterns"/>
          <p:cNvSpPr txBox="1"/>
          <p:nvPr/>
        </p:nvSpPr>
        <p:spPr>
          <a:xfrm>
            <a:off x="4831339" y="1149140"/>
            <a:ext cx="16681570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मूल ढहने के पैटर्न (</a:t>
            </a:r>
            <a:r>
              <a:rPr lang="en-IN" b="1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Google Sans"/>
              </a:rPr>
              <a:t>BASIC COLLAPSE PATTERNS)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383" name="Lean-to"/>
          <p:cNvSpPr txBox="1"/>
          <p:nvPr/>
        </p:nvSpPr>
        <p:spPr>
          <a:xfrm>
            <a:off x="1213077" y="6227266"/>
            <a:ext cx="3143053" cy="1261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Lean-to</a:t>
            </a:r>
          </a:p>
        </p:txBody>
      </p:sp>
      <p:pic>
        <p:nvPicPr>
          <p:cNvPr id="384" name="Lean-to" descr="Lean-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767" y="2023482"/>
            <a:ext cx="12942826" cy="10177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325BB46-2DD0-22DC-B828-0DDBBDC160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2B4822-9A3F-E358-D490-6065DFD9AA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8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8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8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391" name="Basic Collapse Patterns"/>
          <p:cNvSpPr txBox="1"/>
          <p:nvPr/>
        </p:nvSpPr>
        <p:spPr>
          <a:xfrm>
            <a:off x="3624943" y="803641"/>
            <a:ext cx="17373600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मूल ढहने के पैटर्न</a:t>
            </a:r>
            <a:r>
              <a:rPr lang="en-US" dirty="0"/>
              <a:t>/</a:t>
            </a:r>
            <a:r>
              <a:rPr lang="en-IN" dirty="0"/>
              <a:t>Basic Collapse Patterns</a:t>
            </a:r>
          </a:p>
        </p:txBody>
      </p:sp>
      <p:sp>
        <p:nvSpPr>
          <p:cNvPr id="392" name="Pancake"/>
          <p:cNvSpPr txBox="1"/>
          <p:nvPr/>
        </p:nvSpPr>
        <p:spPr>
          <a:xfrm>
            <a:off x="1213077" y="6227266"/>
            <a:ext cx="3447456" cy="1261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Pancake</a:t>
            </a:r>
          </a:p>
        </p:txBody>
      </p:sp>
      <p:pic>
        <p:nvPicPr>
          <p:cNvPr id="393" name="Pancake" descr="Pancak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154" y="1769085"/>
            <a:ext cx="11281388" cy="104675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35211BBF-B59E-392B-546E-D243F88F7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CBDDAD-1E05-4924-B7E0-69B89F077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39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7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9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400" name="Basic Collapse Patterns"/>
          <p:cNvSpPr txBox="1"/>
          <p:nvPr/>
        </p:nvSpPr>
        <p:spPr>
          <a:xfrm>
            <a:off x="4212771" y="835131"/>
            <a:ext cx="17599245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मूल ढहने के पैटर्न</a:t>
            </a:r>
            <a:r>
              <a:rPr lang="en-US" dirty="0"/>
              <a:t>/</a:t>
            </a:r>
            <a:r>
              <a:rPr lang="en-IN" dirty="0"/>
              <a:t>Basic Collapse Patterns</a:t>
            </a:r>
          </a:p>
        </p:txBody>
      </p:sp>
      <p:sp>
        <p:nvSpPr>
          <p:cNvPr id="401" name="V-Shape"/>
          <p:cNvSpPr txBox="1"/>
          <p:nvPr/>
        </p:nvSpPr>
        <p:spPr>
          <a:xfrm>
            <a:off x="1213077" y="6227266"/>
            <a:ext cx="3345459" cy="1261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V-Shape</a:t>
            </a:r>
          </a:p>
        </p:txBody>
      </p:sp>
      <p:pic>
        <p:nvPicPr>
          <p:cNvPr id="402" name="V-shape" descr="V-shap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7110" y="2466001"/>
            <a:ext cx="14476303" cy="9681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15F3CBE-4E51-0FCB-CA7D-ABAFEB6010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489C1F-342D-E8EA-494D-8EC3E4A725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4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6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40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  <p:sp>
        <p:nvSpPr>
          <p:cNvPr id="409" name="Identify Structural Damage"/>
          <p:cNvSpPr txBox="1"/>
          <p:nvPr/>
        </p:nvSpPr>
        <p:spPr>
          <a:xfrm>
            <a:off x="0" y="4283793"/>
            <a:ext cx="768369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संरचनात्मक क्षति की </a:t>
            </a:r>
            <a:endParaRPr lang="en-US" dirty="0"/>
          </a:p>
          <a:p>
            <a:pPr algn="ctr"/>
            <a:r>
              <a:rPr lang="hi-IN" dirty="0"/>
              <a:t>पहचान करें (</a:t>
            </a:r>
            <a:r>
              <a:rPr lang="en-IN" dirty="0"/>
              <a:t>IDENTIFY STRUCTURAL DAMAGE)</a:t>
            </a:r>
            <a:endParaRPr dirty="0"/>
          </a:p>
        </p:txBody>
      </p:sp>
      <p:pic>
        <p:nvPicPr>
          <p:cNvPr id="410" name="failure" descr="fail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698" y="1244240"/>
            <a:ext cx="13953579" cy="1171367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A8188B1-DE3D-0323-1639-DA90F5ED14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AAB0E2-75DA-1D0E-A57F-CCDD58898B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269" y="156729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096988" y="-29078"/>
            <a:ext cx="15389176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pPr marL="0" marR="0" lvl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cs typeface="Arial"/>
              <a:sym typeface="Arial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679133" y="6460427"/>
            <a:ext cx="7449138" cy="1635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4" tIns="78284" rIns="78284" bIns="78284">
            <a:spAutoFit/>
          </a:bodyPr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i-IN" sz="96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sym typeface="Arial"/>
              </a:rPr>
              <a:t>धन्यवाद</a:t>
            </a:r>
            <a:endParaRPr kumimoji="0" lang="en-US" sz="9600" b="0" i="0" u="sng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cs typeface="Arial"/>
              <a:sym typeface="Arial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10009830" y="2623046"/>
            <a:ext cx="13563492" cy="89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4" tIns="78284" rIns="78284" bIns="78284">
            <a:spAutoFit/>
          </a:bodyPr>
          <a:lstStyle/>
          <a:p>
            <a:pPr marL="914400" marR="0" lvl="0" indent="-914400" algn="just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▪"/>
              <a:tabLst/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cs typeface="Times New Roman" pitchFamily="18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7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359" y="-107116"/>
            <a:ext cx="4880698" cy="29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668" y="13236"/>
            <a:ext cx="15480732" cy="13702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60599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878</Words>
  <Application>Microsoft Office PowerPoint</Application>
  <PresentationFormat>Custom</PresentationFormat>
  <Paragraphs>197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Arial Black</vt:lpstr>
      <vt:lpstr>Calibri</vt:lpstr>
      <vt:lpstr>Google Sans</vt:lpstr>
      <vt:lpstr>HelveticaNeueLT Std Lt</vt:lpstr>
      <vt:lpstr>Noto Sans Symbols</vt:lpstr>
      <vt:lpstr>Open sans</vt:lpstr>
      <vt:lpstr>Open sans</vt:lpstr>
      <vt:lpstr>Open Sans Semibold</vt:lpstr>
      <vt:lpstr>Verdana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TRG BRANCH-1</dc:creator>
  <cp:lastModifiedBy>08 TH BN NDRF GHAZIABAD</cp:lastModifiedBy>
  <cp:revision>13</cp:revision>
  <dcterms:modified xsi:type="dcterms:W3CDTF">2025-12-18T11:27:52Z</dcterms:modified>
</cp:coreProperties>
</file>