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  <p:sldId id="290" r:id="rId30"/>
    <p:sldId id="285" r:id="rId31"/>
    <p:sldId id="289" r:id="rId32"/>
    <p:sldId id="287" r:id="rId3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4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0" marR="0" indent="457200" algn="l" defTabSz="16624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0" marR="0" indent="914400" algn="l" defTabSz="16624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0" marR="0" indent="1371600" algn="l" defTabSz="16624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0" marR="0" indent="1828800" algn="l" defTabSz="16624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0" marR="0" indent="0" algn="l" defTabSz="16624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0" marR="0" indent="0" algn="l" defTabSz="16624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0" marR="0" indent="0" algn="l" defTabSz="16624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0" marR="0" indent="0" algn="l" defTabSz="16624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482" y="90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3" name="Shape 8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377955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662430" latinLnBrk="0">
      <a:spcBef>
        <a:spcPts val="700"/>
      </a:spcBef>
      <a:defRPr>
        <a:latin typeface="+mn-lt"/>
        <a:ea typeface="+mn-ea"/>
        <a:cs typeface="+mn-cs"/>
        <a:sym typeface="Calibri" panose="020F0502020204030204"/>
      </a:defRPr>
    </a:lvl1pPr>
    <a:lvl2pPr indent="228600" defTabSz="1662430" latinLnBrk="0">
      <a:spcBef>
        <a:spcPts val="700"/>
      </a:spcBef>
      <a:defRPr>
        <a:latin typeface="+mn-lt"/>
        <a:ea typeface="+mn-ea"/>
        <a:cs typeface="+mn-cs"/>
        <a:sym typeface="Calibri" panose="020F0502020204030204"/>
      </a:defRPr>
    </a:lvl2pPr>
    <a:lvl3pPr indent="457200" defTabSz="1662430" latinLnBrk="0">
      <a:spcBef>
        <a:spcPts val="700"/>
      </a:spcBef>
      <a:defRPr>
        <a:latin typeface="+mn-lt"/>
        <a:ea typeface="+mn-ea"/>
        <a:cs typeface="+mn-cs"/>
        <a:sym typeface="Calibri" panose="020F0502020204030204"/>
      </a:defRPr>
    </a:lvl3pPr>
    <a:lvl4pPr indent="685800" defTabSz="1662430" latinLnBrk="0">
      <a:spcBef>
        <a:spcPts val="700"/>
      </a:spcBef>
      <a:defRPr>
        <a:latin typeface="+mn-lt"/>
        <a:ea typeface="+mn-ea"/>
        <a:cs typeface="+mn-cs"/>
        <a:sym typeface="Calibri" panose="020F0502020204030204"/>
      </a:defRPr>
    </a:lvl4pPr>
    <a:lvl5pPr indent="914400" defTabSz="1662430" latinLnBrk="0">
      <a:spcBef>
        <a:spcPts val="700"/>
      </a:spcBef>
      <a:defRPr>
        <a:latin typeface="+mn-lt"/>
        <a:ea typeface="+mn-ea"/>
        <a:cs typeface="+mn-cs"/>
        <a:sym typeface="Calibri" panose="020F0502020204030204"/>
      </a:defRPr>
    </a:lvl5pPr>
    <a:lvl6pPr indent="1143000" defTabSz="1662430" latinLnBrk="0">
      <a:spcBef>
        <a:spcPts val="700"/>
      </a:spcBef>
      <a:defRPr>
        <a:latin typeface="+mn-lt"/>
        <a:ea typeface="+mn-ea"/>
        <a:cs typeface="+mn-cs"/>
        <a:sym typeface="Calibri" panose="020F0502020204030204"/>
      </a:defRPr>
    </a:lvl6pPr>
    <a:lvl7pPr indent="1371600" defTabSz="1662430" latinLnBrk="0">
      <a:spcBef>
        <a:spcPts val="700"/>
      </a:spcBef>
      <a:defRPr>
        <a:latin typeface="+mn-lt"/>
        <a:ea typeface="+mn-ea"/>
        <a:cs typeface="+mn-cs"/>
        <a:sym typeface="Calibri" panose="020F0502020204030204"/>
      </a:defRPr>
    </a:lvl7pPr>
    <a:lvl8pPr indent="1600200" defTabSz="1662430" latinLnBrk="0">
      <a:spcBef>
        <a:spcPts val="700"/>
      </a:spcBef>
      <a:defRPr>
        <a:latin typeface="+mn-lt"/>
        <a:ea typeface="+mn-ea"/>
        <a:cs typeface="+mn-cs"/>
        <a:sym typeface="Calibri" panose="020F0502020204030204"/>
      </a:defRPr>
    </a:lvl8pPr>
    <a:lvl9pPr indent="1828800" defTabSz="1662430" latinLnBrk="0">
      <a:spcBef>
        <a:spcPts val="700"/>
      </a:spcBef>
      <a:defRPr>
        <a:latin typeface="+mn-lt"/>
        <a:ea typeface="+mn-ea"/>
        <a:cs typeface="+mn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7832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40711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3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69123" y="12813338"/>
            <a:ext cx="604219" cy="677269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4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69123" y="12813338"/>
            <a:ext cx="604219" cy="677269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rgbClr val="8819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DDDDDD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8851571" y="12177503"/>
            <a:ext cx="508300" cy="502197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l" defTabSz="1662430">
              <a:defRPr sz="2400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3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54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63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6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66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le Text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  <a:ln w="12700">
            <a:miter lim="400000"/>
          </a:ln>
        </p:spPr>
        <p:txBody>
          <a:bodyPr lIns="121919" tIns="121919" rIns="121919" bIns="1219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  <a:ln w="12700">
            <a:miter lim="400000"/>
          </a:ln>
        </p:spPr>
        <p:txBody>
          <a:bodyPr lIns="121919" tIns="121919" rIns="121919" bIns="121919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599" y="12344399"/>
            <a:ext cx="5689601" cy="736601"/>
          </a:xfrm>
          <a:prstGeom prst="rect">
            <a:avLst/>
          </a:prstGeom>
          <a:ln w="12700">
            <a:miter lim="400000"/>
          </a:ln>
        </p:spPr>
        <p:txBody>
          <a:bodyPr wrap="none" lIns="121919" tIns="121919" rIns="121919" bIns="121919" anchor="ctr">
            <a:spAutoFit/>
          </a:bodyPr>
          <a:lstStyle>
            <a:lvl1pPr algn="r" defTabSz="2438400">
              <a:defRPr sz="3200">
                <a:latin typeface="HelveticaNeueLT Std Lt"/>
                <a:ea typeface="HelveticaNeueLT Std Lt"/>
                <a:cs typeface="HelveticaNeueLT Std Lt"/>
                <a:sym typeface="HelveticaNeueLT Std L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</p:sldLayoutIdLst>
  <p:transition spd="med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uFillTx/>
          <a:latin typeface="Verdana" panose="020B0604030504040204"/>
          <a:ea typeface="Verdana" panose="020B0604030504040204"/>
          <a:cs typeface="Verdana" panose="020B0604030504040204"/>
          <a:sym typeface="Verdana" panose="020B0604030504040204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uFillTx/>
          <a:latin typeface="Verdana" panose="020B0604030504040204"/>
          <a:ea typeface="Verdana" panose="020B0604030504040204"/>
          <a:cs typeface="Verdana" panose="020B0604030504040204"/>
          <a:sym typeface="Verdana" panose="020B0604030504040204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uFillTx/>
          <a:latin typeface="Verdana" panose="020B0604030504040204"/>
          <a:ea typeface="Verdana" panose="020B0604030504040204"/>
          <a:cs typeface="Verdana" panose="020B0604030504040204"/>
          <a:sym typeface="Verdana" panose="020B0604030504040204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uFillTx/>
          <a:latin typeface="Verdana" panose="020B0604030504040204"/>
          <a:ea typeface="Verdana" panose="020B0604030504040204"/>
          <a:cs typeface="Verdana" panose="020B0604030504040204"/>
          <a:sym typeface="Verdana" panose="020B0604030504040204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uFillTx/>
          <a:latin typeface="Verdana" panose="020B0604030504040204"/>
          <a:ea typeface="Verdana" panose="020B0604030504040204"/>
          <a:cs typeface="Verdana" panose="020B0604030504040204"/>
          <a:sym typeface="Verdana" panose="020B0604030504040204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uFillTx/>
          <a:latin typeface="Verdana" panose="020B0604030504040204"/>
          <a:ea typeface="Verdana" panose="020B0604030504040204"/>
          <a:cs typeface="Verdana" panose="020B0604030504040204"/>
          <a:sym typeface="Verdana" panose="020B0604030504040204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uFillTx/>
          <a:latin typeface="Verdana" panose="020B0604030504040204"/>
          <a:ea typeface="Verdana" panose="020B0604030504040204"/>
          <a:cs typeface="Verdana" panose="020B0604030504040204"/>
          <a:sym typeface="Verdana" panose="020B0604030504040204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uFillTx/>
          <a:latin typeface="Verdana" panose="020B0604030504040204"/>
          <a:ea typeface="Verdana" panose="020B0604030504040204"/>
          <a:cs typeface="Verdana" panose="020B0604030504040204"/>
          <a:sym typeface="Verdana" panose="020B0604030504040204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uFillTx/>
          <a:latin typeface="Verdana" panose="020B0604030504040204"/>
          <a:ea typeface="Verdana" panose="020B0604030504040204"/>
          <a:cs typeface="Verdana" panose="020B0604030504040204"/>
          <a:sym typeface="Verdana" panose="020B0604030504040204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uFillTx/>
          <a:latin typeface="Verdana" panose="020B0604030504040204"/>
          <a:ea typeface="Verdana" panose="020B0604030504040204"/>
          <a:cs typeface="Verdana" panose="020B0604030504040204"/>
          <a:sym typeface="Verdana" panose="020B0604030504040204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uFillTx/>
          <a:latin typeface="Verdana" panose="020B0604030504040204"/>
          <a:ea typeface="Verdana" panose="020B0604030504040204"/>
          <a:cs typeface="Verdana" panose="020B0604030504040204"/>
          <a:sym typeface="Verdana" panose="020B0604030504040204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uFillTx/>
          <a:latin typeface="Verdana" panose="020B0604030504040204"/>
          <a:ea typeface="Verdana" panose="020B0604030504040204"/>
          <a:cs typeface="Verdana" panose="020B0604030504040204"/>
          <a:sym typeface="Verdana" panose="020B0604030504040204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uFillTx/>
          <a:latin typeface="Verdana" panose="020B0604030504040204"/>
          <a:ea typeface="Verdana" panose="020B0604030504040204"/>
          <a:cs typeface="Verdana" panose="020B0604030504040204"/>
          <a:sym typeface="Verdana" panose="020B0604030504040204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uFillTx/>
          <a:latin typeface="Verdana" panose="020B0604030504040204"/>
          <a:ea typeface="Verdana" panose="020B0604030504040204"/>
          <a:cs typeface="Verdana" panose="020B0604030504040204"/>
          <a:sym typeface="Verdana" panose="020B0604030504040204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uFillTx/>
          <a:latin typeface="Verdana" panose="020B0604030504040204"/>
          <a:ea typeface="Verdana" panose="020B0604030504040204"/>
          <a:cs typeface="Verdana" panose="020B0604030504040204"/>
          <a:sym typeface="Verdana" panose="020B0604030504040204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uFillTx/>
          <a:latin typeface="Verdana" panose="020B0604030504040204"/>
          <a:ea typeface="Verdana" panose="020B0604030504040204"/>
          <a:cs typeface="Verdana" panose="020B0604030504040204"/>
          <a:sym typeface="Verdana" panose="020B0604030504040204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uFillTx/>
          <a:latin typeface="Verdana" panose="020B0604030504040204"/>
          <a:ea typeface="Verdana" panose="020B0604030504040204"/>
          <a:cs typeface="Verdana" panose="020B0604030504040204"/>
          <a:sym typeface="Verdana" panose="020B0604030504040204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uFillTx/>
          <a:latin typeface="Verdana" panose="020B0604030504040204"/>
          <a:ea typeface="Verdana" panose="020B0604030504040204"/>
          <a:cs typeface="Verdana" panose="020B0604030504040204"/>
          <a:sym typeface="Verdana" panose="020B0604030504040204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png"/><Relationship Id="rId7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1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1.png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aerial-view-firefighters-extinguishing-fire-industrial-area.jpg" descr="aerial-view-firefighters-extinguishing-fire-industrial-area.jpg"/>
          <p:cNvPicPr>
            <a:picLocks noChangeAspect="1"/>
          </p:cNvPicPr>
          <p:nvPr/>
        </p:nvPicPr>
        <p:blipFill>
          <a:blip r:embed="rId2"/>
          <a:srcRect l="405" t="38328" r="21653"/>
          <a:stretch>
            <a:fillRect/>
          </a:stretch>
        </p:blipFill>
        <p:spPr>
          <a:xfrm>
            <a:off x="0" y="0"/>
            <a:ext cx="24434802" cy="1289588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86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पीयर | सीएसएसआर | भारत</a:t>
            </a:r>
          </a:p>
        </p:txBody>
      </p:sp>
      <p:sp>
        <p:nvSpPr>
          <p:cNvPr id="87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8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पीपीटी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89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91" name="Rectangle"/>
          <p:cNvSpPr/>
          <p:nvPr/>
        </p:nvSpPr>
        <p:spPr>
          <a:xfrm>
            <a:off x="-162003" y="2"/>
            <a:ext cx="24384001" cy="13716000"/>
          </a:xfrm>
          <a:prstGeom prst="rect">
            <a:avLst/>
          </a:prstGeom>
          <a:solidFill>
            <a:srgbClr val="535353">
              <a:alpha val="7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r>
              <a:rPr lang="en-IN" sz="2400" dirty="0">
                <a:solidFill>
                  <a:srgbClr val="FFFF00"/>
                </a:solidFill>
              </a:rPr>
              <a:t>                                                                                                        </a:t>
            </a:r>
          </a:p>
          <a:p>
            <a:r>
              <a:rPr lang="en-IN" sz="2400" dirty="0">
                <a:solidFill>
                  <a:srgbClr val="FFFF00"/>
                </a:solidFill>
              </a:rPr>
              <a:t>                                                                                       </a:t>
            </a:r>
            <a:r>
              <a:rPr lang="hi-IN" sz="7200" b="1" u="sng" dirty="0">
                <a:solidFill>
                  <a:srgbClr val="FFFF00"/>
                </a:solidFill>
              </a:rPr>
              <a:t>ध्वस्त संरचना खोज और बचाव</a:t>
            </a:r>
            <a:endParaRPr sz="6000" dirty="0">
              <a:solidFill>
                <a:srgbClr val="FFFF00"/>
              </a:solidFill>
            </a:endParaRPr>
          </a:p>
        </p:txBody>
      </p:sp>
      <p:pic>
        <p:nvPicPr>
          <p:cNvPr id="92" name="Image" descr="Image"/>
          <p:cNvPicPr>
            <a:picLocks noChangeAspect="1"/>
          </p:cNvPicPr>
          <p:nvPr/>
        </p:nvPicPr>
        <p:blipFill>
          <a:blip r:embed="rId3">
            <a:alphaModFix amt="80000"/>
          </a:blip>
          <a:srcRect l="50481"/>
          <a:stretch>
            <a:fillRect/>
          </a:stretch>
        </p:blipFill>
        <p:spPr>
          <a:xfrm>
            <a:off x="1368913" y="4306809"/>
            <a:ext cx="21895691" cy="357811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94" name="Shape"/>
          <p:cNvSpPr/>
          <p:nvPr/>
        </p:nvSpPr>
        <p:spPr>
          <a:xfrm flipH="1">
            <a:off x="0" y="11193859"/>
            <a:ext cx="24384000" cy="2522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96" name="LESSON 3…"/>
          <p:cNvSpPr txBox="1"/>
          <p:nvPr/>
        </p:nvSpPr>
        <p:spPr>
          <a:xfrm>
            <a:off x="3393831" y="5593197"/>
            <a:ext cx="19484029" cy="1154843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/>
          <a:p>
            <a:pPr defTabSz="2438400">
              <a:lnSpc>
                <a:spcPct val="80000"/>
              </a:lnSpc>
              <a:spcBef>
                <a:spcPts val="1000"/>
              </a:spcBef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sz="8000" b="1" u="sng" dirty="0" err="1"/>
              <a:t>निर्माण</a:t>
            </a:r>
            <a:r>
              <a:rPr sz="8000" b="1" u="sng" dirty="0"/>
              <a:t> </a:t>
            </a:r>
            <a:r>
              <a:rPr sz="8000" b="1" u="sng" dirty="0" err="1"/>
              <a:t>सामग्री,संरचनाएं</a:t>
            </a:r>
            <a:r>
              <a:rPr sz="8000" b="1" u="sng" dirty="0"/>
              <a:t> </a:t>
            </a:r>
            <a:r>
              <a:rPr sz="8000" b="1" u="sng" dirty="0" err="1"/>
              <a:t>और</a:t>
            </a:r>
            <a:r>
              <a:rPr lang="en-US" sz="8000" b="1" u="sng" dirty="0"/>
              <a:t> </a:t>
            </a:r>
            <a:r>
              <a:rPr sz="8000" b="1" u="sng" dirty="0" err="1"/>
              <a:t>क्षति</a:t>
            </a:r>
            <a:r>
              <a:rPr sz="8000" b="1" u="sng" dirty="0"/>
              <a:t> के प्रकार</a:t>
            </a:r>
          </a:p>
        </p:txBody>
      </p:sp>
      <p:grpSp>
        <p:nvGrpSpPr>
          <p:cNvPr id="99" name="Group"/>
          <p:cNvGrpSpPr/>
          <p:nvPr/>
        </p:nvGrpSpPr>
        <p:grpSpPr>
          <a:xfrm>
            <a:off x="21539200" y="12813338"/>
            <a:ext cx="1879600" cy="902663"/>
            <a:chOff x="0" y="0"/>
            <a:chExt cx="1879600" cy="902661"/>
          </a:xfrm>
        </p:grpSpPr>
        <p:sp>
          <p:nvSpPr>
            <p:cNvPr id="97" name="PPT 3-1"/>
            <p:cNvSpPr txBox="1"/>
            <p:nvPr/>
          </p:nvSpPr>
          <p:spPr>
            <a:xfrm>
              <a:off x="177346" y="0"/>
              <a:ext cx="1524908" cy="677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78283" tIns="78283" rIns="78283" bIns="78283" numCol="1" anchor="t">
              <a:spAutoFit/>
            </a:bodyPr>
            <a:lstStyle>
              <a:lvl1pPr algn="ctr" defTabSz="2438400">
                <a:spcBef>
                  <a:spcPts val="600"/>
                </a:spcBef>
                <a:defRPr sz="3000" b="1">
                  <a:solidFill>
                    <a:srgbClr val="535353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>
                <a:defRPr b="0"/>
              </a:pPr>
              <a:r>
                <a:rPr b="1"/>
                <a:t>पीपीटी 3-1</a:t>
              </a:r>
            </a:p>
          </p:txBody>
        </p:sp>
        <p:sp>
          <p:nvSpPr>
            <p:cNvPr id="98" name="Rectangle"/>
            <p:cNvSpPr/>
            <p:nvPr/>
          </p:nvSpPr>
          <p:spPr>
            <a:xfrm>
              <a:off x="0" y="699461"/>
              <a:ext cx="1879600" cy="203201"/>
            </a:xfrm>
            <a:prstGeom prst="rect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03" name="Photo Credit: Freepik"/>
          <p:cNvSpPr txBox="1"/>
          <p:nvPr/>
        </p:nvSpPr>
        <p:spPr>
          <a:xfrm rot="16200000">
            <a:off x="-844613" y="9589983"/>
            <a:ext cx="2404593" cy="4613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>
            <a:lvl1pPr>
              <a:defRPr sz="1800">
                <a:solidFill>
                  <a:srgbClr val="DDDDDD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फोटो क्रेडिट: फ्रीपिक्स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  <p:pic>
        <p:nvPicPr>
          <p:cNvPr id="23" name="Picture 22" descr="A logo with text on it&#10;&#10;AI-generated content may b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63003" y="-34941"/>
            <a:ext cx="2495598" cy="2219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1610" y="23877"/>
            <a:ext cx="3418511" cy="23746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651CDD-9B38-0A49-00D2-395A930DA7F4}"/>
              </a:ext>
            </a:extLst>
          </p:cNvPr>
          <p:cNvSpPr/>
          <p:nvPr/>
        </p:nvSpPr>
        <p:spPr>
          <a:xfrm>
            <a:off x="18316377" y="9512248"/>
            <a:ext cx="6042224" cy="163542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4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IN" sz="96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Kruti Dev 010" pitchFamily="2" charset="0"/>
                <a:sym typeface="Arial" panose="020B0604020202020204"/>
              </a:rPr>
              <a:t>lh</a:t>
            </a:r>
            <a:r>
              <a:rPr kumimoji="0" lang="en-IN" sz="9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Kruti Dev 010" pitchFamily="2" charset="0"/>
                <a:sym typeface="Arial" panose="020B0604020202020204"/>
              </a:rPr>
              <a:t>-,l-,l-</a:t>
            </a:r>
            <a:r>
              <a:rPr kumimoji="0" lang="en-IN" sz="96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Kruti Dev 010" pitchFamily="2" charset="0"/>
                <a:sym typeface="Arial" panose="020B0604020202020204"/>
              </a:rPr>
              <a:t>vkj</a:t>
            </a:r>
            <a:endParaRPr kumimoji="0" lang="en-IN" sz="9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Kruti Dev 010" pitchFamily="2" charset="0"/>
              <a:sym typeface="Arial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5D6DAD-7E3D-29FC-78A5-3DC2493F921E}"/>
              </a:ext>
            </a:extLst>
          </p:cNvPr>
          <p:cNvSpPr txBox="1"/>
          <p:nvPr/>
        </p:nvSpPr>
        <p:spPr>
          <a:xfrm>
            <a:off x="15971520" y="11669688"/>
            <a:ext cx="12481560" cy="966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hi-IN" sz="5400" b="1" dirty="0">
                <a:effectLst/>
                <a:latin typeface="Kruti Dev 092" pitchFamily="2" charset="0"/>
                <a:ea typeface="Calibri" panose="020F0502020204030204" pitchFamily="34" charset="0"/>
                <a:cs typeface="Mangal" panose="02040503050203030202" pitchFamily="18" charset="0"/>
              </a:rPr>
              <a:t>उप </a:t>
            </a:r>
            <a:r>
              <a:rPr lang="hi-IN" sz="5400" b="1" dirty="0" err="1">
                <a:effectLst/>
                <a:latin typeface="Kruti Dev 092" pitchFamily="2" charset="0"/>
                <a:ea typeface="Calibri" panose="020F0502020204030204" pitchFamily="34" charset="0"/>
                <a:cs typeface="Mangal" panose="02040503050203030202" pitchFamily="18" charset="0"/>
              </a:rPr>
              <a:t>निरी</a:t>
            </a:r>
            <a:r>
              <a:rPr lang="hi-IN" sz="5400" b="1" dirty="0">
                <a:effectLst/>
                <a:latin typeface="Kruti Dev 092" pitchFamily="2" charset="0"/>
                <a:ea typeface="Calibri" panose="020F0502020204030204" pitchFamily="34" charset="0"/>
                <a:cs typeface="Mangal" panose="02040503050203030202" pitchFamily="18" charset="0"/>
              </a:rPr>
              <a:t>./ओवर. महादेव नेगी</a:t>
            </a:r>
            <a:r>
              <a:rPr lang="hi-IN" sz="2800" dirty="0">
                <a:effectLst/>
                <a:latin typeface="Kruti Dev 092" pitchFamily="2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endParaRPr lang="en-IN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EER | CSSR | INDIA"/>
          <p:cNvSpPr txBox="1"/>
          <p:nvPr/>
        </p:nvSpPr>
        <p:spPr>
          <a:xfrm>
            <a:off x="622974" y="12713253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 </a:t>
            </a:r>
            <a:r>
              <a:rPr dirty="0"/>
              <a:t>| सीएसएसआर | </a:t>
            </a:r>
            <a:r>
              <a:rPr dirty="0" err="1"/>
              <a:t>भारत</a:t>
            </a:r>
            <a:endParaRPr dirty="0"/>
          </a:p>
        </p:txBody>
      </p:sp>
      <p:sp>
        <p:nvSpPr>
          <p:cNvPr id="106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7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पीपीटी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08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110" name="Upon completing this lesson, you will be able to:"/>
          <p:cNvSpPr txBox="1">
            <a:spLocks noGrp="1"/>
          </p:cNvSpPr>
          <p:nvPr>
            <p:ph type="body" sz="quarter" idx="4294967295"/>
          </p:nvPr>
        </p:nvSpPr>
        <p:spPr>
          <a:xfrm>
            <a:off x="5120474" y="2387556"/>
            <a:ext cx="16514762" cy="2627312"/>
          </a:xfrm>
          <a:prstGeom prst="rect">
            <a:avLst/>
          </a:prstGeom>
        </p:spPr>
        <p:txBody>
          <a:bodyPr lIns="89235" tIns="89235" rIns="89235" bIns="89235" anchor="t">
            <a:normAutofit/>
          </a:bodyPr>
          <a:lstStyle>
            <a:lvl1pPr defTabSz="189611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4800" dirty="0" err="1"/>
              <a:t>इस</a:t>
            </a:r>
            <a:r>
              <a:rPr sz="4800" dirty="0"/>
              <a:t> </a:t>
            </a:r>
            <a:r>
              <a:rPr sz="4800" dirty="0" err="1"/>
              <a:t>पाठ</a:t>
            </a:r>
            <a:r>
              <a:rPr sz="4800" dirty="0"/>
              <a:t> </a:t>
            </a:r>
            <a:r>
              <a:rPr sz="4800" dirty="0" err="1"/>
              <a:t>को</a:t>
            </a:r>
            <a:r>
              <a:rPr sz="4800" dirty="0"/>
              <a:t> </a:t>
            </a:r>
            <a:r>
              <a:rPr sz="4800" dirty="0" err="1"/>
              <a:t>पूरा</a:t>
            </a:r>
            <a:r>
              <a:rPr sz="4800" dirty="0"/>
              <a:t> </a:t>
            </a:r>
            <a:r>
              <a:rPr sz="4800" dirty="0" err="1"/>
              <a:t>करने</a:t>
            </a:r>
            <a:r>
              <a:rPr sz="4800" dirty="0"/>
              <a:t> </a:t>
            </a:r>
            <a:r>
              <a:rPr sz="4800" dirty="0" err="1"/>
              <a:t>पर</a:t>
            </a:r>
            <a:r>
              <a:rPr sz="4800" dirty="0"/>
              <a:t> </a:t>
            </a:r>
            <a:r>
              <a:rPr sz="4800" dirty="0" err="1"/>
              <a:t>आप</a:t>
            </a:r>
            <a:r>
              <a:rPr sz="4800" dirty="0"/>
              <a:t> </a:t>
            </a:r>
            <a:r>
              <a:rPr sz="4800" dirty="0" err="1"/>
              <a:t>निम्नलिखित</a:t>
            </a:r>
            <a:r>
              <a:rPr sz="4800" dirty="0"/>
              <a:t> </a:t>
            </a:r>
            <a:r>
              <a:rPr sz="4800" dirty="0" err="1"/>
              <a:t>कार्य</a:t>
            </a:r>
            <a:r>
              <a:rPr sz="4800" dirty="0"/>
              <a:t> </a:t>
            </a:r>
            <a:r>
              <a:rPr sz="4800" dirty="0" err="1"/>
              <a:t>करने</a:t>
            </a:r>
            <a:r>
              <a:rPr sz="4800" dirty="0"/>
              <a:t> </a:t>
            </a:r>
            <a:r>
              <a:rPr sz="4800" dirty="0" err="1"/>
              <a:t>में</a:t>
            </a:r>
            <a:r>
              <a:rPr sz="4800" dirty="0"/>
              <a:t> </a:t>
            </a:r>
            <a:r>
              <a:rPr sz="4800" dirty="0" err="1"/>
              <a:t>सक्षम</a:t>
            </a:r>
            <a:r>
              <a:rPr sz="4800" dirty="0"/>
              <a:t> </a:t>
            </a:r>
            <a:r>
              <a:rPr sz="4800" dirty="0" err="1"/>
              <a:t>होंगे</a:t>
            </a:r>
            <a:r>
              <a:rPr sz="4800" dirty="0"/>
              <a:t>:</a:t>
            </a:r>
          </a:p>
        </p:txBody>
      </p:sp>
      <p:sp>
        <p:nvSpPr>
          <p:cNvPr id="111" name="OBJECTIVES"/>
          <p:cNvSpPr txBox="1"/>
          <p:nvPr/>
        </p:nvSpPr>
        <p:spPr>
          <a:xfrm>
            <a:off x="10031760" y="460710"/>
            <a:ext cx="2820683" cy="1389201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>
            <a:lvl1pPr defTabSz="189611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8000" u="sng" dirty="0" err="1"/>
              <a:t>उद्देश्य</a:t>
            </a:r>
            <a:endParaRPr sz="8000" u="sng" dirty="0"/>
          </a:p>
        </p:txBody>
      </p:sp>
      <p:grpSp>
        <p:nvGrpSpPr>
          <p:cNvPr id="114" name="Group"/>
          <p:cNvGrpSpPr/>
          <p:nvPr/>
        </p:nvGrpSpPr>
        <p:grpSpPr>
          <a:xfrm>
            <a:off x="2944253" y="3551942"/>
            <a:ext cx="1219201" cy="1681958"/>
            <a:chOff x="0" y="115975"/>
            <a:chExt cx="1219200" cy="1681957"/>
          </a:xfrm>
        </p:grpSpPr>
        <p:sp>
          <p:nvSpPr>
            <p:cNvPr id="112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13" name="1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1</a:t>
              </a:r>
            </a:p>
          </p:txBody>
        </p:sp>
      </p:grpSp>
      <p:grpSp>
        <p:nvGrpSpPr>
          <p:cNvPr id="117" name="Group"/>
          <p:cNvGrpSpPr/>
          <p:nvPr/>
        </p:nvGrpSpPr>
        <p:grpSpPr>
          <a:xfrm>
            <a:off x="2944253" y="5970209"/>
            <a:ext cx="1219201" cy="1681958"/>
            <a:chOff x="0" y="115975"/>
            <a:chExt cx="1219200" cy="1681957"/>
          </a:xfrm>
        </p:grpSpPr>
        <p:sp>
          <p:nvSpPr>
            <p:cNvPr id="115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16" name="2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120" name="Group"/>
          <p:cNvGrpSpPr/>
          <p:nvPr/>
        </p:nvGrpSpPr>
        <p:grpSpPr>
          <a:xfrm>
            <a:off x="2944254" y="9159777"/>
            <a:ext cx="1219201" cy="1681958"/>
            <a:chOff x="0" y="115975"/>
            <a:chExt cx="1219200" cy="1681957"/>
          </a:xfrm>
        </p:grpSpPr>
        <p:sp>
          <p:nvSpPr>
            <p:cNvPr id="118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119" name="3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3</a:t>
              </a:r>
            </a:p>
          </p:txBody>
        </p:sp>
      </p:grpSp>
      <p:sp>
        <p:nvSpPr>
          <p:cNvPr id="121" name="Define construction materials and classify them by their composition types and uses.…"/>
          <p:cNvSpPr txBox="1"/>
          <p:nvPr/>
        </p:nvSpPr>
        <p:spPr>
          <a:xfrm>
            <a:off x="5147465" y="3551942"/>
            <a:ext cx="17249832" cy="9699168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/>
          <a:p>
            <a:pPr defTabSz="189611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sz="5400" dirty="0"/>
              <a:t>निर्माण सामग्री को </a:t>
            </a:r>
            <a:r>
              <a:rPr sz="5400" dirty="0" err="1"/>
              <a:t>परिभाषित</a:t>
            </a:r>
            <a:r>
              <a:rPr sz="5400" dirty="0"/>
              <a:t> </a:t>
            </a:r>
            <a:r>
              <a:rPr lang="en-IN" sz="5400" dirty="0">
                <a:latin typeface="Kruti Dev 010" pitchFamily="2" charset="0"/>
              </a:rPr>
              <a:t> </a:t>
            </a:r>
            <a:r>
              <a:rPr lang="en-IN" sz="7200" dirty="0" err="1">
                <a:latin typeface="Kruti Dev 010" pitchFamily="2" charset="0"/>
              </a:rPr>
              <a:t>djuk</a:t>
            </a:r>
            <a:r>
              <a:rPr sz="5400" dirty="0"/>
              <a:t> और उनकी संरचना, प्रकार और उपयोग के आधार पर उन्हें </a:t>
            </a:r>
            <a:r>
              <a:rPr sz="5400" dirty="0" err="1"/>
              <a:t>वर्गीकृत</a:t>
            </a:r>
            <a:r>
              <a:rPr sz="5400" dirty="0"/>
              <a:t> </a:t>
            </a:r>
            <a:r>
              <a:rPr lang="en-IN" sz="7200" dirty="0" err="1">
                <a:latin typeface="Kruti Dev 010" pitchFamily="2" charset="0"/>
              </a:rPr>
              <a:t>djuk</a:t>
            </a:r>
            <a:r>
              <a:rPr lang="en-IN" sz="5400" dirty="0">
                <a:latin typeface="Kruti Dev 010" pitchFamily="2" charset="0"/>
              </a:rPr>
              <a:t> </a:t>
            </a:r>
            <a:r>
              <a:rPr sz="5400" dirty="0"/>
              <a:t>।</a:t>
            </a:r>
          </a:p>
          <a:p>
            <a:pPr defTabSz="189611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sz="4800" dirty="0"/>
          </a:p>
          <a:p>
            <a:pPr defTabSz="189611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sz="5400" dirty="0"/>
              <a:t>निर्माण सामग्री को प्रभावित करने वाले तीन बलों की </a:t>
            </a:r>
            <a:r>
              <a:rPr sz="5400" dirty="0" err="1"/>
              <a:t>सूची</a:t>
            </a:r>
            <a:r>
              <a:rPr sz="5400" dirty="0"/>
              <a:t> </a:t>
            </a:r>
            <a:r>
              <a:rPr lang="en-IN" sz="6600" dirty="0" err="1">
                <a:latin typeface="Kruti Dev 010" pitchFamily="2" charset="0"/>
              </a:rPr>
              <a:t>cukuk</a:t>
            </a:r>
            <a:r>
              <a:rPr lang="en-IN" sz="6600" dirty="0">
                <a:latin typeface="Kruti Dev 010" pitchFamily="2" charset="0"/>
              </a:rPr>
              <a:t> </a:t>
            </a:r>
            <a:r>
              <a:rPr sz="5400" dirty="0" err="1"/>
              <a:t>और</a:t>
            </a:r>
            <a:r>
              <a:rPr sz="5400" dirty="0"/>
              <a:t> उनका </a:t>
            </a:r>
            <a:r>
              <a:rPr sz="5400" dirty="0" err="1"/>
              <a:t>वर्णन</a:t>
            </a:r>
            <a:r>
              <a:rPr sz="5400" dirty="0"/>
              <a:t> </a:t>
            </a:r>
            <a:r>
              <a:rPr lang="en-IN" sz="7200" dirty="0" err="1">
                <a:latin typeface="Kruti Dev 010" pitchFamily="2" charset="0"/>
              </a:rPr>
              <a:t>djuk</a:t>
            </a:r>
            <a:r>
              <a:rPr lang="en-IN" sz="5400" dirty="0">
                <a:latin typeface="Kruti Dev 010" pitchFamily="2" charset="0"/>
              </a:rPr>
              <a:t> </a:t>
            </a:r>
            <a:r>
              <a:rPr sz="5400" dirty="0"/>
              <a:t>।</a:t>
            </a:r>
            <a:endParaRPr lang="en-IN" sz="5400" dirty="0"/>
          </a:p>
          <a:p>
            <a:pPr defTabSz="189611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sz="4400" dirty="0"/>
          </a:p>
          <a:p>
            <a:pPr defTabSz="189611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sz="5400" dirty="0" err="1"/>
              <a:t>प्रत्येक</a:t>
            </a:r>
            <a:r>
              <a:rPr sz="5400" dirty="0"/>
              <a:t> सामग्री के तीन गुण </a:t>
            </a:r>
            <a:r>
              <a:rPr sz="5400" dirty="0" err="1"/>
              <a:t>सूचीबद्ध</a:t>
            </a:r>
            <a:r>
              <a:rPr sz="5400" dirty="0"/>
              <a:t> </a:t>
            </a:r>
            <a:r>
              <a:rPr lang="en-IN" sz="6600" dirty="0" err="1">
                <a:latin typeface="Kruti Dev 010" pitchFamily="2" charset="0"/>
              </a:rPr>
              <a:t>djuk</a:t>
            </a:r>
            <a:r>
              <a:rPr lang="en-IN" sz="4800" dirty="0">
                <a:latin typeface="Kruti Dev 010" pitchFamily="2" charset="0"/>
              </a:rPr>
              <a:t> </a:t>
            </a:r>
            <a:r>
              <a:rPr sz="5400" dirty="0"/>
              <a:t>: कंक्रीट, स्टील और </a:t>
            </a:r>
            <a:r>
              <a:rPr sz="5400" dirty="0" err="1"/>
              <a:t>लकड़ी</a:t>
            </a:r>
            <a:r>
              <a:rPr sz="5400" dirty="0"/>
              <a:t>।</a:t>
            </a:r>
            <a:endParaRPr lang="en-IN" sz="5400" dirty="0"/>
          </a:p>
          <a:p>
            <a:pPr defTabSz="189611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sz="4800" dirty="0"/>
          </a:p>
          <a:p>
            <a:pPr defTabSz="189611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sz="5400" dirty="0"/>
              <a:t>निर्माण की दो विधियों का </a:t>
            </a:r>
            <a:r>
              <a:rPr sz="5400" dirty="0" err="1"/>
              <a:t>वर्णन</a:t>
            </a:r>
            <a:r>
              <a:rPr sz="5400" dirty="0"/>
              <a:t> </a:t>
            </a:r>
            <a:r>
              <a:rPr lang="en-IN" sz="7200" dirty="0" err="1">
                <a:latin typeface="Kruti Dev 010" pitchFamily="2" charset="0"/>
              </a:rPr>
              <a:t>djuk</a:t>
            </a:r>
            <a:r>
              <a:rPr lang="en-IN" sz="5400" dirty="0">
                <a:latin typeface="Kruti Dev 010" pitchFamily="2" charset="0"/>
              </a:rPr>
              <a:t> </a:t>
            </a:r>
            <a:r>
              <a:rPr sz="5400" dirty="0"/>
              <a:t>।</a:t>
            </a:r>
          </a:p>
        </p:txBody>
      </p:sp>
      <p:grpSp>
        <p:nvGrpSpPr>
          <p:cNvPr id="124" name="Group"/>
          <p:cNvGrpSpPr/>
          <p:nvPr/>
        </p:nvGrpSpPr>
        <p:grpSpPr>
          <a:xfrm>
            <a:off x="2944255" y="11453566"/>
            <a:ext cx="1219201" cy="1681958"/>
            <a:chOff x="0" y="115975"/>
            <a:chExt cx="1219200" cy="1681957"/>
          </a:xfrm>
        </p:grpSpPr>
        <p:sp>
          <p:nvSpPr>
            <p:cNvPr id="122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23" name="4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4</a:t>
              </a: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535431"/>
          </a:xfrm>
          <a:prstGeom prst="rect">
            <a:avLst/>
          </a:prstGeom>
        </p:spPr>
      </p:pic>
      <p:pic>
        <p:nvPicPr>
          <p:cNvPr id="23" name="Picture 22" descr="A logo with text on it&#10;&#10;AI-generated content may be incorrect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266"/>
            <a:ext cx="3306901" cy="278608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680" y="-53559"/>
            <a:ext cx="3647728" cy="29792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6" name="PEER | CSSR | INDIA"/>
          <p:cNvSpPr txBox="1"/>
          <p:nvPr/>
        </p:nvSpPr>
        <p:spPr>
          <a:xfrm>
            <a:off x="602390" y="12870070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>
        <p:nvSpPr>
          <p:cNvPr id="127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9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132" name="OBJECTIVES"/>
          <p:cNvSpPr txBox="1"/>
          <p:nvPr/>
        </p:nvSpPr>
        <p:spPr>
          <a:xfrm>
            <a:off x="10103768" y="915455"/>
            <a:ext cx="3418511" cy="1389201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defTabSz="189611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8000" u="sng" dirty="0" err="1"/>
              <a:t>उद्देश्य</a:t>
            </a:r>
            <a:endParaRPr sz="8000" u="sng" dirty="0"/>
          </a:p>
        </p:txBody>
      </p:sp>
      <p:sp>
        <p:nvSpPr>
          <p:cNvPr id="133" name="List four types of structures.…"/>
          <p:cNvSpPr txBox="1"/>
          <p:nvPr/>
        </p:nvSpPr>
        <p:spPr>
          <a:xfrm>
            <a:off x="6024704" y="3905672"/>
            <a:ext cx="17046528" cy="9206726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/>
          <a:p>
            <a:pPr algn="just" defTabSz="189611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6600" dirty="0" err="1">
                <a:latin typeface="Kruti Dev 010" pitchFamily="2" charset="0"/>
              </a:rPr>
              <a:t>pkj</a:t>
            </a:r>
            <a:r>
              <a:rPr lang="en-IN" sz="6600" dirty="0">
                <a:latin typeface="Kruti Dev 010" pitchFamily="2" charset="0"/>
              </a:rPr>
              <a:t> </a:t>
            </a:r>
            <a:r>
              <a:rPr lang="en-IN" sz="6600" dirty="0" err="1">
                <a:latin typeface="Kruti Dev 010" pitchFamily="2" charset="0"/>
              </a:rPr>
              <a:t>izdkj</a:t>
            </a:r>
            <a:r>
              <a:rPr lang="en-IN" sz="6600" dirty="0">
                <a:latin typeface="Kruti Dev 010" pitchFamily="2" charset="0"/>
              </a:rPr>
              <a:t> dh </a:t>
            </a:r>
            <a:r>
              <a:rPr lang="en-IN" sz="6600" dirty="0" err="1">
                <a:latin typeface="Kruti Dev 010" pitchFamily="2" charset="0"/>
              </a:rPr>
              <a:t>lajpukvks</a:t>
            </a:r>
            <a:r>
              <a:rPr lang="en-IN" sz="6600" dirty="0">
                <a:latin typeface="Kruti Dev 010" pitchFamily="2" charset="0"/>
              </a:rPr>
              <a:t> dh </a:t>
            </a:r>
            <a:r>
              <a:rPr lang="en-IN" sz="6600" dirty="0" err="1">
                <a:latin typeface="Kruti Dev 010" pitchFamily="2" charset="0"/>
              </a:rPr>
              <a:t>lwph</a:t>
            </a:r>
            <a:r>
              <a:rPr lang="en-IN" sz="6600" dirty="0">
                <a:latin typeface="Kruti Dev 010" pitchFamily="2" charset="0"/>
              </a:rPr>
              <a:t> </a:t>
            </a:r>
            <a:r>
              <a:rPr lang="en-IN" sz="6600" dirty="0" err="1">
                <a:latin typeface="Kruti Dev 010" pitchFamily="2" charset="0"/>
              </a:rPr>
              <a:t>cukukA</a:t>
            </a:r>
            <a:endParaRPr sz="6600" dirty="0">
              <a:latin typeface="Kruti Dev 010" pitchFamily="2" charset="0"/>
            </a:endParaRPr>
          </a:p>
          <a:p>
            <a:pPr algn="just" defTabSz="189611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sz="6600" dirty="0">
              <a:latin typeface="Kruti Dev 010" pitchFamily="2" charset="0"/>
            </a:endParaRPr>
          </a:p>
          <a:p>
            <a:pPr algn="just" defTabSz="189611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sz="6600" dirty="0" err="1">
                <a:latin typeface="Kruti Dev 010" pitchFamily="2" charset="0"/>
              </a:rPr>
              <a:t>fdlh</a:t>
            </a:r>
            <a:r>
              <a:rPr lang="en-US" sz="6600" dirty="0">
                <a:latin typeface="Kruti Dev 010" pitchFamily="2" charset="0"/>
              </a:rPr>
              <a:t> Hkou dh </a:t>
            </a:r>
            <a:r>
              <a:rPr lang="en-US" sz="6600" dirty="0" err="1">
                <a:latin typeface="Kruti Dev 010" pitchFamily="2" charset="0"/>
              </a:rPr>
              <a:t>fuEufyf</a:t>
            </a:r>
            <a:r>
              <a:rPr lang="en-US" sz="6600" dirty="0">
                <a:latin typeface="Kruti Dev 010" pitchFamily="2" charset="0"/>
              </a:rPr>
              <a:t>[</a:t>
            </a:r>
            <a:r>
              <a:rPr lang="en-US" sz="6600" dirty="0" err="1">
                <a:latin typeface="Kruti Dev 010" pitchFamily="2" charset="0"/>
              </a:rPr>
              <a:t>kr</a:t>
            </a:r>
            <a:r>
              <a:rPr lang="en-US" sz="6600" dirty="0">
                <a:latin typeface="Kruti Dev 010" pitchFamily="2" charset="0"/>
              </a:rPr>
              <a:t> </a:t>
            </a:r>
            <a:r>
              <a:rPr lang="en-US" sz="6600" dirty="0" err="1">
                <a:latin typeface="Kruti Dev 010" pitchFamily="2" charset="0"/>
              </a:rPr>
              <a:t>pkj</a:t>
            </a:r>
            <a:r>
              <a:rPr lang="en-US" sz="6600" dirty="0">
                <a:latin typeface="Kruti Dev 010" pitchFamily="2" charset="0"/>
              </a:rPr>
              <a:t> </a:t>
            </a:r>
            <a:r>
              <a:rPr lang="en-US" sz="6600" dirty="0" err="1">
                <a:latin typeface="Kruti Dev 010" pitchFamily="2" charset="0"/>
              </a:rPr>
              <a:t>Jsf.k;ks</a:t>
            </a:r>
            <a:r>
              <a:rPr lang="en-US" sz="6600" dirty="0">
                <a:latin typeface="Kruti Dev 010" pitchFamily="2" charset="0"/>
              </a:rPr>
              <a:t> es ls de ls de </a:t>
            </a:r>
            <a:r>
              <a:rPr lang="en-US" sz="6600" dirty="0" err="1">
                <a:latin typeface="Kruti Dev 010" pitchFamily="2" charset="0"/>
              </a:rPr>
              <a:t>rhu</a:t>
            </a:r>
            <a:r>
              <a:rPr lang="en-US" sz="6600" dirty="0">
                <a:latin typeface="Kruti Dev 010" pitchFamily="2" charset="0"/>
              </a:rPr>
              <a:t> </a:t>
            </a:r>
            <a:r>
              <a:rPr lang="en-US" sz="6600" dirty="0" err="1">
                <a:latin typeface="Kruti Dev 010" pitchFamily="2" charset="0"/>
              </a:rPr>
              <a:t>fo”k’krkvks</a:t>
            </a:r>
            <a:r>
              <a:rPr lang="en-US" sz="6600" dirty="0">
                <a:latin typeface="Kruti Dev 010" pitchFamily="2" charset="0"/>
              </a:rPr>
              <a:t> </a:t>
            </a:r>
            <a:r>
              <a:rPr lang="en-US" sz="6600" dirty="0" err="1">
                <a:latin typeface="Kruti Dev 010" pitchFamily="2" charset="0"/>
              </a:rPr>
              <a:t>dks</a:t>
            </a:r>
            <a:r>
              <a:rPr lang="en-US" sz="6600" dirty="0">
                <a:latin typeface="Kruti Dev 010" pitchFamily="2" charset="0"/>
              </a:rPr>
              <a:t> </a:t>
            </a:r>
            <a:r>
              <a:rPr lang="en-US" sz="6600" dirty="0" err="1">
                <a:latin typeface="Kruti Dev 010" pitchFamily="2" charset="0"/>
              </a:rPr>
              <a:t>lqphc</a:t>
            </a:r>
            <a:r>
              <a:rPr lang="en-US" sz="6600" dirty="0">
                <a:latin typeface="Kruti Dev 010" pitchFamily="2" charset="0"/>
              </a:rPr>
              <a:t>) </a:t>
            </a:r>
            <a:r>
              <a:rPr lang="en-IN" sz="6600" dirty="0" err="1">
                <a:latin typeface="Kruti Dev 010" pitchFamily="2" charset="0"/>
              </a:rPr>
              <a:t>djuk</a:t>
            </a:r>
            <a:r>
              <a:rPr lang="en-IN" sz="4800" dirty="0">
                <a:latin typeface="Kruti Dev 010" pitchFamily="2" charset="0"/>
              </a:rPr>
              <a:t> A</a:t>
            </a:r>
            <a:endParaRPr sz="6600" dirty="0">
              <a:latin typeface="Kruti Dev 010" pitchFamily="2" charset="0"/>
            </a:endParaRPr>
          </a:p>
          <a:p>
            <a:pPr marL="762000" indent="-508000" algn="just" defTabSz="1896110"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6600" dirty="0" err="1">
                <a:latin typeface="Kruti Dev 010" pitchFamily="2" charset="0"/>
              </a:rPr>
              <a:t>lkekU</a:t>
            </a:r>
            <a:r>
              <a:rPr lang="en-IN" sz="6600" dirty="0">
                <a:latin typeface="Kruti Dev 010" pitchFamily="2" charset="0"/>
              </a:rPr>
              <a:t>;</a:t>
            </a:r>
            <a:endParaRPr sz="6600" dirty="0">
              <a:latin typeface="Kruti Dev 010" pitchFamily="2" charset="0"/>
            </a:endParaRPr>
          </a:p>
          <a:p>
            <a:pPr marL="762000" indent="-508000" algn="just" defTabSz="1896110"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sz="6600" dirty="0" err="1">
                <a:latin typeface="Kruti Dev 010" pitchFamily="2" charset="0"/>
              </a:rPr>
              <a:t>vkfdZVSDpj</a:t>
            </a:r>
            <a:endParaRPr sz="6600" dirty="0">
              <a:latin typeface="Kruti Dev 010" pitchFamily="2" charset="0"/>
            </a:endParaRPr>
          </a:p>
          <a:p>
            <a:pPr marL="762000" indent="-508000" algn="just" defTabSz="1896110"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6600" dirty="0" err="1">
                <a:latin typeface="Kruti Dev 010" pitchFamily="2" charset="0"/>
              </a:rPr>
              <a:t>lajpukRed</a:t>
            </a:r>
            <a:r>
              <a:rPr lang="en-IN" sz="6600" dirty="0">
                <a:latin typeface="Kruti Dev 010" pitchFamily="2" charset="0"/>
              </a:rPr>
              <a:t> </a:t>
            </a:r>
            <a:r>
              <a:rPr lang="en-IN" sz="6600" dirty="0" err="1">
                <a:latin typeface="Kruti Dev 010" pitchFamily="2" charset="0"/>
              </a:rPr>
              <a:t>rRoksa</a:t>
            </a:r>
            <a:endParaRPr sz="6600" dirty="0">
              <a:latin typeface="Kruti Dev 010" pitchFamily="2" charset="0"/>
            </a:endParaRPr>
          </a:p>
          <a:p>
            <a:pPr marL="762000" indent="-508000" algn="just" defTabSz="1896110">
              <a:buSzPct val="100000"/>
              <a:buFontTx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6600" dirty="0" err="1">
                <a:latin typeface="Kruti Dev 010" pitchFamily="2" charset="0"/>
              </a:rPr>
              <a:t>XkSj</a:t>
            </a:r>
            <a:r>
              <a:rPr lang="en-IN" sz="6600" dirty="0">
                <a:latin typeface="Kruti Dev 010" pitchFamily="2" charset="0"/>
              </a:rPr>
              <a:t> </a:t>
            </a:r>
            <a:r>
              <a:rPr lang="en-IN" sz="6600" dirty="0" err="1">
                <a:latin typeface="Kruti Dev 010" pitchFamily="2" charset="0"/>
              </a:rPr>
              <a:t>lajpukRed</a:t>
            </a:r>
            <a:r>
              <a:rPr lang="en-IN" sz="6600" dirty="0">
                <a:latin typeface="Kruti Dev 010" pitchFamily="2" charset="0"/>
              </a:rPr>
              <a:t> </a:t>
            </a:r>
            <a:r>
              <a:rPr lang="en-IN" sz="6600" dirty="0" err="1">
                <a:latin typeface="Kruti Dev 010" pitchFamily="2" charset="0"/>
              </a:rPr>
              <a:t>rRoksa</a:t>
            </a:r>
            <a:endParaRPr lang="en-IN" sz="6600" dirty="0">
              <a:latin typeface="Kruti Dev 010" pitchFamily="2" charset="0"/>
            </a:endParaRPr>
          </a:p>
          <a:p>
            <a:pPr marL="254000" algn="just" defTabSz="1896110">
              <a:buSzPct val="100000"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sz="5400" dirty="0">
              <a:latin typeface="Kruti Dev 010" pitchFamily="2" charset="0"/>
            </a:endParaRPr>
          </a:p>
        </p:txBody>
      </p:sp>
      <p:grpSp>
        <p:nvGrpSpPr>
          <p:cNvPr id="136" name="Group"/>
          <p:cNvGrpSpPr/>
          <p:nvPr/>
        </p:nvGrpSpPr>
        <p:grpSpPr>
          <a:xfrm>
            <a:off x="3654697" y="3917326"/>
            <a:ext cx="1219201" cy="1681958"/>
            <a:chOff x="0" y="115975"/>
            <a:chExt cx="1219200" cy="1681957"/>
          </a:xfrm>
        </p:grpSpPr>
        <p:sp>
          <p:nvSpPr>
            <p:cNvPr id="134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35" name="5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5</a:t>
              </a:r>
            </a:p>
          </p:txBody>
        </p:sp>
      </p:grpSp>
      <p:grpSp>
        <p:nvGrpSpPr>
          <p:cNvPr id="139" name="Group"/>
          <p:cNvGrpSpPr/>
          <p:nvPr/>
        </p:nvGrpSpPr>
        <p:grpSpPr>
          <a:xfrm>
            <a:off x="3696104" y="6017021"/>
            <a:ext cx="1219201" cy="1681958"/>
            <a:chOff x="0" y="115975"/>
            <a:chExt cx="1219200" cy="1681957"/>
          </a:xfrm>
        </p:grpSpPr>
        <p:sp>
          <p:nvSpPr>
            <p:cNvPr id="137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38" name="6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6</a:t>
              </a: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  <p:pic>
        <p:nvPicPr>
          <p:cNvPr id="17" name="Picture 16" descr="A logo with text on it&#10;&#10;AI-generated content may b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sp>
        <p:nvSpPr>
          <p:cNvPr id="20" name="PEER | CSSR | INDIA"/>
          <p:cNvSpPr txBox="1"/>
          <p:nvPr/>
        </p:nvSpPr>
        <p:spPr>
          <a:xfrm>
            <a:off x="760045" y="12710902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 </a:t>
            </a:r>
            <a:r>
              <a:rPr dirty="0"/>
              <a:t>| सीएसएसआर | भारत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680" y="-53559"/>
            <a:ext cx="3418511" cy="27350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पीयर | सीएसएसआर | भारत</a:t>
            </a:r>
          </a:p>
        </p:txBody>
      </p:sp>
      <p:sp>
        <p:nvSpPr>
          <p:cNvPr id="14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147" name="OBJECTIVES"/>
          <p:cNvSpPr txBox="1"/>
          <p:nvPr/>
        </p:nvSpPr>
        <p:spPr>
          <a:xfrm>
            <a:off x="9887744" y="1688071"/>
            <a:ext cx="2989101" cy="1266091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defTabSz="189611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u="sng" dirty="0" err="1"/>
              <a:t>उद्देश्य</a:t>
            </a:r>
            <a:endParaRPr u="sng" dirty="0"/>
          </a:p>
        </p:txBody>
      </p:sp>
      <p:sp>
        <p:nvSpPr>
          <p:cNvPr id="148" name="List and describe two types of damage in a structure and their potential resulting failures.…"/>
          <p:cNvSpPr txBox="1"/>
          <p:nvPr/>
        </p:nvSpPr>
        <p:spPr>
          <a:xfrm>
            <a:off x="5661488" y="5221166"/>
            <a:ext cx="16043640" cy="6749643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/>
          <a:p>
            <a:pPr algn="just" defTabSz="1896110">
              <a:lnSpc>
                <a:spcPct val="15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sz="6000" dirty="0" err="1"/>
              <a:t>किसी</a:t>
            </a:r>
            <a:r>
              <a:rPr sz="6000" dirty="0"/>
              <a:t> </a:t>
            </a:r>
            <a:r>
              <a:rPr sz="6000" dirty="0" err="1"/>
              <a:t>संरचना</a:t>
            </a:r>
            <a:r>
              <a:rPr sz="6000" dirty="0"/>
              <a:t> </a:t>
            </a:r>
            <a:r>
              <a:rPr sz="6000" dirty="0" err="1"/>
              <a:t>में</a:t>
            </a:r>
            <a:r>
              <a:rPr sz="6000" dirty="0"/>
              <a:t> </a:t>
            </a:r>
            <a:r>
              <a:rPr sz="6000" dirty="0" err="1"/>
              <a:t>दो</a:t>
            </a:r>
            <a:r>
              <a:rPr sz="6000" dirty="0"/>
              <a:t> </a:t>
            </a:r>
            <a:r>
              <a:rPr sz="6000" dirty="0" err="1"/>
              <a:t>प्रकार</a:t>
            </a:r>
            <a:r>
              <a:rPr sz="6000" dirty="0"/>
              <a:t> </a:t>
            </a:r>
            <a:r>
              <a:rPr sz="6000" dirty="0" err="1"/>
              <a:t>की</a:t>
            </a:r>
            <a:r>
              <a:rPr sz="6000" dirty="0"/>
              <a:t> </a:t>
            </a:r>
            <a:r>
              <a:rPr sz="6000" dirty="0" err="1"/>
              <a:t>क्षति</a:t>
            </a:r>
            <a:r>
              <a:rPr sz="6000" dirty="0"/>
              <a:t> </a:t>
            </a:r>
            <a:r>
              <a:rPr sz="6000" dirty="0" err="1"/>
              <a:t>तथा</a:t>
            </a:r>
            <a:r>
              <a:rPr sz="6000" dirty="0"/>
              <a:t> </a:t>
            </a:r>
            <a:r>
              <a:rPr sz="6000" dirty="0" err="1"/>
              <a:t>उनके</a:t>
            </a:r>
            <a:r>
              <a:rPr sz="6000" dirty="0"/>
              <a:t> </a:t>
            </a:r>
            <a:r>
              <a:rPr sz="6000" dirty="0" err="1"/>
              <a:t>परिणामस्वरूप</a:t>
            </a:r>
            <a:r>
              <a:rPr sz="6000" dirty="0"/>
              <a:t> </a:t>
            </a:r>
            <a:r>
              <a:rPr sz="6000" dirty="0" err="1"/>
              <a:t>होने</a:t>
            </a:r>
            <a:r>
              <a:rPr sz="6000" dirty="0"/>
              <a:t> </a:t>
            </a:r>
            <a:r>
              <a:rPr sz="6000" dirty="0" err="1"/>
              <a:t>वाली</a:t>
            </a:r>
            <a:r>
              <a:rPr sz="6000" dirty="0"/>
              <a:t> </a:t>
            </a:r>
            <a:r>
              <a:rPr sz="6000" dirty="0" err="1"/>
              <a:t>संभावित</a:t>
            </a:r>
            <a:r>
              <a:rPr lang="en-US" sz="6000" dirty="0"/>
              <a:t> </a:t>
            </a:r>
            <a:r>
              <a:rPr sz="6000" dirty="0" err="1"/>
              <a:t>विफलताओं</a:t>
            </a:r>
            <a:r>
              <a:rPr sz="6000" dirty="0"/>
              <a:t> </a:t>
            </a:r>
            <a:r>
              <a:rPr sz="6000" dirty="0" err="1"/>
              <a:t>की</a:t>
            </a:r>
            <a:r>
              <a:rPr sz="6000" dirty="0"/>
              <a:t> </a:t>
            </a:r>
            <a:r>
              <a:rPr sz="6000" dirty="0" err="1"/>
              <a:t>सूची</a:t>
            </a:r>
            <a:r>
              <a:rPr sz="6000" dirty="0"/>
              <a:t> </a:t>
            </a:r>
            <a:r>
              <a:rPr lang="en-IN" sz="7200" dirty="0" err="1">
                <a:latin typeface="Kruti Dev 010" pitchFamily="2" charset="0"/>
              </a:rPr>
              <a:t>cukuk</a:t>
            </a:r>
            <a:r>
              <a:rPr lang="en-IN" sz="7200" dirty="0">
                <a:latin typeface="Kruti Dev 010" pitchFamily="2" charset="0"/>
              </a:rPr>
              <a:t> </a:t>
            </a:r>
            <a:r>
              <a:rPr sz="6000" dirty="0" err="1"/>
              <a:t>और</a:t>
            </a:r>
            <a:r>
              <a:rPr sz="6000" dirty="0"/>
              <a:t> </a:t>
            </a:r>
            <a:r>
              <a:rPr sz="6000" dirty="0" err="1"/>
              <a:t>उनका</a:t>
            </a:r>
            <a:r>
              <a:rPr sz="6000" dirty="0"/>
              <a:t> </a:t>
            </a:r>
            <a:r>
              <a:rPr sz="6000" dirty="0" err="1"/>
              <a:t>वर्णन</a:t>
            </a:r>
            <a:r>
              <a:rPr sz="6000" dirty="0"/>
              <a:t> </a:t>
            </a:r>
            <a:r>
              <a:rPr lang="en-IN" sz="8000" dirty="0" err="1">
                <a:latin typeface="Kruti Dev 010" pitchFamily="2" charset="0"/>
              </a:rPr>
              <a:t>djuk</a:t>
            </a:r>
            <a:r>
              <a:rPr lang="en-IN" sz="6000" dirty="0">
                <a:latin typeface="Kruti Dev 010" pitchFamily="2" charset="0"/>
              </a:rPr>
              <a:t> </a:t>
            </a:r>
            <a:r>
              <a:rPr sz="6000" dirty="0"/>
              <a:t>।</a:t>
            </a:r>
          </a:p>
          <a:p>
            <a:pPr algn="just" defTabSz="1896110">
              <a:lnSpc>
                <a:spcPct val="15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sz="6000" dirty="0" err="1"/>
              <a:t>चार</a:t>
            </a:r>
            <a:r>
              <a:rPr sz="6000" dirty="0"/>
              <a:t> </a:t>
            </a:r>
            <a:r>
              <a:rPr sz="6000" dirty="0" err="1"/>
              <a:t>बुनियादी</a:t>
            </a:r>
            <a:r>
              <a:rPr sz="6000" dirty="0"/>
              <a:t> </a:t>
            </a:r>
            <a:r>
              <a:rPr lang="hi-IN" sz="6000" dirty="0">
                <a:sym typeface="Open Sans"/>
              </a:rPr>
              <a:t>ध्वस्त </a:t>
            </a:r>
            <a:r>
              <a:rPr sz="6000" dirty="0" err="1"/>
              <a:t>पैटर्न</a:t>
            </a:r>
            <a:r>
              <a:rPr sz="6000" dirty="0"/>
              <a:t> </a:t>
            </a:r>
            <a:r>
              <a:rPr sz="6000" dirty="0" err="1"/>
              <a:t>का</a:t>
            </a:r>
            <a:r>
              <a:rPr sz="6000" dirty="0"/>
              <a:t> </a:t>
            </a:r>
            <a:r>
              <a:rPr sz="6000" dirty="0" err="1"/>
              <a:t>नाम</a:t>
            </a:r>
            <a:r>
              <a:rPr sz="6000" dirty="0"/>
              <a:t> </a:t>
            </a:r>
            <a:r>
              <a:rPr sz="6000" dirty="0" err="1"/>
              <a:t>और</a:t>
            </a:r>
            <a:r>
              <a:rPr sz="6000" dirty="0"/>
              <a:t> </a:t>
            </a:r>
            <a:r>
              <a:rPr sz="6000" dirty="0" err="1"/>
              <a:t>वर्णन</a:t>
            </a:r>
            <a:r>
              <a:rPr sz="6000" dirty="0"/>
              <a:t> </a:t>
            </a:r>
            <a:r>
              <a:rPr lang="en-IN" sz="8000" dirty="0" err="1">
                <a:latin typeface="Kruti Dev 010" pitchFamily="2" charset="0"/>
              </a:rPr>
              <a:t>djuk</a:t>
            </a:r>
            <a:r>
              <a:rPr lang="en-IN" sz="6000" dirty="0">
                <a:latin typeface="Kruti Dev 010" pitchFamily="2" charset="0"/>
              </a:rPr>
              <a:t> </a:t>
            </a:r>
            <a:r>
              <a:rPr sz="6000" dirty="0"/>
              <a:t>।</a:t>
            </a:r>
          </a:p>
        </p:txBody>
      </p:sp>
      <p:grpSp>
        <p:nvGrpSpPr>
          <p:cNvPr id="151" name="Group"/>
          <p:cNvGrpSpPr/>
          <p:nvPr/>
        </p:nvGrpSpPr>
        <p:grpSpPr>
          <a:xfrm>
            <a:off x="3076069" y="5430497"/>
            <a:ext cx="1219201" cy="1681958"/>
            <a:chOff x="0" y="115975"/>
            <a:chExt cx="1219200" cy="1681957"/>
          </a:xfrm>
        </p:grpSpPr>
        <p:sp>
          <p:nvSpPr>
            <p:cNvPr id="149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0" name="7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54" name="Group"/>
          <p:cNvGrpSpPr/>
          <p:nvPr/>
        </p:nvGrpSpPr>
        <p:grpSpPr>
          <a:xfrm>
            <a:off x="3139568" y="10480766"/>
            <a:ext cx="1219201" cy="1681958"/>
            <a:chOff x="0" y="115975"/>
            <a:chExt cx="1219200" cy="1681957"/>
          </a:xfrm>
        </p:grpSpPr>
        <p:sp>
          <p:nvSpPr>
            <p:cNvPr id="152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3" name="8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8</a:t>
              </a: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  <p:pic>
        <p:nvPicPr>
          <p:cNvPr id="17" name="Picture 16" descr="A logo with text on it&#10;&#10;AI-generated content may be incorrect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sp useBgFill="1">
        <p:nvSpPr>
          <p:cNvPr id="18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>
        <p:nvSpPr>
          <p:cNvPr id="19" name="PEER | CSSR | INDIA"/>
          <p:cNvSpPr txBox="1"/>
          <p:nvPr/>
        </p:nvSpPr>
        <p:spPr>
          <a:xfrm>
            <a:off x="602390" y="12691513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 </a:t>
            </a:r>
            <a:r>
              <a:rPr dirty="0"/>
              <a:t>| सीएसएसआर | भारत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680" y="-53559"/>
            <a:ext cx="3418511" cy="2839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पीयर | सीएसएसआर | भारत</a:t>
            </a:r>
          </a:p>
        </p:txBody>
      </p:sp>
      <p:sp>
        <p:nvSpPr>
          <p:cNvPr id="157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9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6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5</a:t>
            </a:fld>
            <a:endParaRPr/>
          </a:p>
        </p:txBody>
      </p:sp>
      <p:grpSp>
        <p:nvGrpSpPr>
          <p:cNvPr id="163" name="Group"/>
          <p:cNvGrpSpPr/>
          <p:nvPr/>
        </p:nvGrpSpPr>
        <p:grpSpPr>
          <a:xfrm>
            <a:off x="15917110" y="7487663"/>
            <a:ext cx="4684701" cy="2291786"/>
            <a:chOff x="-66355" y="-648651"/>
            <a:chExt cx="4684700" cy="2291785"/>
          </a:xfrm>
        </p:grpSpPr>
        <p:sp>
          <p:nvSpPr>
            <p:cNvPr id="161" name="Rounded Rectangle"/>
            <p:cNvSpPr/>
            <p:nvPr/>
          </p:nvSpPr>
          <p:spPr>
            <a:xfrm>
              <a:off x="-66355" y="-648651"/>
              <a:ext cx="4684700" cy="2291785"/>
            </a:xfrm>
            <a:prstGeom prst="roundRect">
              <a:avLst>
                <a:gd name="adj" fmla="val 0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62" name="Stone"/>
            <p:cNvSpPr txBox="1"/>
            <p:nvPr/>
          </p:nvSpPr>
          <p:spPr>
            <a:xfrm>
              <a:off x="961062" y="97192"/>
              <a:ext cx="3621116" cy="7181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spAutoFit/>
            </a:bodyPr>
            <a:lstStyle>
              <a:lvl1pPr marL="508000" indent="-508000" defTabSz="1896110">
                <a:spcBef>
                  <a:spcPts val="1000"/>
                </a:spcBef>
                <a:buSzPct val="100000"/>
                <a:buChar char="‣"/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000">
                  <a:solidFill>
                    <a:srgbClr val="C0000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dirty="0"/>
                <a:t>पत्थर</a:t>
              </a:r>
            </a:p>
          </p:txBody>
        </p:sp>
      </p:grpSp>
      <p:grpSp>
        <p:nvGrpSpPr>
          <p:cNvPr id="166" name="Group"/>
          <p:cNvGrpSpPr/>
          <p:nvPr/>
        </p:nvGrpSpPr>
        <p:grpSpPr>
          <a:xfrm>
            <a:off x="9974184" y="4813231"/>
            <a:ext cx="5080698" cy="2319180"/>
            <a:chOff x="0" y="0"/>
            <a:chExt cx="5080696" cy="2319179"/>
          </a:xfrm>
        </p:grpSpPr>
        <p:sp>
          <p:nvSpPr>
            <p:cNvPr id="164" name="Rounded Rectangle"/>
            <p:cNvSpPr/>
            <p:nvPr/>
          </p:nvSpPr>
          <p:spPr>
            <a:xfrm>
              <a:off x="0" y="0"/>
              <a:ext cx="4826000" cy="2319180"/>
            </a:xfrm>
            <a:prstGeom prst="roundRect">
              <a:avLst>
                <a:gd name="adj" fmla="val 5476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65" name="Metal"/>
            <p:cNvSpPr txBox="1"/>
            <p:nvPr/>
          </p:nvSpPr>
          <p:spPr>
            <a:xfrm>
              <a:off x="349617" y="759540"/>
              <a:ext cx="4731080" cy="800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spAutoFit/>
            </a:bodyPr>
            <a:lstStyle>
              <a:lvl1pPr marL="508000" indent="-508000" defTabSz="1896110">
                <a:spcBef>
                  <a:spcPts val="1000"/>
                </a:spcBef>
                <a:buSzPct val="100000"/>
                <a:buChar char="‣"/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000">
                  <a:solidFill>
                    <a:srgbClr val="C0000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dirty="0"/>
                <a:t>धातु</a:t>
              </a:r>
            </a:p>
          </p:txBody>
        </p:sp>
      </p:grpSp>
      <p:grpSp>
        <p:nvGrpSpPr>
          <p:cNvPr id="169" name="Group"/>
          <p:cNvGrpSpPr/>
          <p:nvPr/>
        </p:nvGrpSpPr>
        <p:grpSpPr>
          <a:xfrm>
            <a:off x="15823271" y="4836060"/>
            <a:ext cx="5594389" cy="2319181"/>
            <a:chOff x="825917" y="0"/>
            <a:chExt cx="5594388" cy="2319180"/>
          </a:xfrm>
        </p:grpSpPr>
        <p:sp>
          <p:nvSpPr>
            <p:cNvPr id="167" name="Rounded Rectangle"/>
            <p:cNvSpPr/>
            <p:nvPr/>
          </p:nvSpPr>
          <p:spPr>
            <a:xfrm>
              <a:off x="825917" y="0"/>
              <a:ext cx="4826000" cy="2319180"/>
            </a:xfrm>
            <a:prstGeom prst="roundRect">
              <a:avLst>
                <a:gd name="adj" fmla="val 5476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68" name="Conglomerates"/>
            <p:cNvSpPr txBox="1"/>
            <p:nvPr/>
          </p:nvSpPr>
          <p:spPr>
            <a:xfrm>
              <a:off x="1689225" y="674187"/>
              <a:ext cx="4731080" cy="841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spAutoFit/>
            </a:bodyPr>
            <a:lstStyle>
              <a:lvl1pPr marL="508000" indent="-508000" defTabSz="1896110">
                <a:spcBef>
                  <a:spcPts val="1000"/>
                </a:spcBef>
                <a:buSzPct val="100000"/>
                <a:buChar char="‣"/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000">
                  <a:solidFill>
                    <a:srgbClr val="C0000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en-US" sz="4800" b="1" dirty="0" err="1">
                  <a:latin typeface="Kruti Dev 010" pitchFamily="2" charset="0"/>
                </a:rPr>
                <a:t>daxyksesjVl</a:t>
              </a:r>
              <a:endParaRPr sz="4800" b="1" dirty="0">
                <a:latin typeface="Kruti Dev 010" pitchFamily="2" charset="0"/>
              </a:endParaRPr>
            </a:p>
          </p:txBody>
        </p:sp>
      </p:grpSp>
      <p:grpSp>
        <p:nvGrpSpPr>
          <p:cNvPr id="172" name="Group"/>
          <p:cNvGrpSpPr/>
          <p:nvPr/>
        </p:nvGrpSpPr>
        <p:grpSpPr>
          <a:xfrm>
            <a:off x="4559152" y="4809605"/>
            <a:ext cx="4826001" cy="2319181"/>
            <a:chOff x="0" y="0"/>
            <a:chExt cx="4826000" cy="2319180"/>
          </a:xfrm>
        </p:grpSpPr>
        <p:sp>
          <p:nvSpPr>
            <p:cNvPr id="170" name="Rounded Rectangle"/>
            <p:cNvSpPr/>
            <p:nvPr/>
          </p:nvSpPr>
          <p:spPr>
            <a:xfrm>
              <a:off x="0" y="0"/>
              <a:ext cx="4826000" cy="2319180"/>
            </a:xfrm>
            <a:prstGeom prst="roundRect">
              <a:avLst>
                <a:gd name="adj" fmla="val 5476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71" name="Organic materials"/>
            <p:cNvSpPr txBox="1"/>
            <p:nvPr/>
          </p:nvSpPr>
          <p:spPr>
            <a:xfrm>
              <a:off x="359706" y="785531"/>
              <a:ext cx="4014487" cy="7181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spAutoFit/>
            </a:bodyPr>
            <a:lstStyle>
              <a:lvl1pPr marL="508000" indent="-508000" defTabSz="1896110">
                <a:spcBef>
                  <a:spcPts val="1000"/>
                </a:spcBef>
                <a:buSzPct val="100000"/>
                <a:buChar char="‣"/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000">
                  <a:solidFill>
                    <a:srgbClr val="C0000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dirty="0" err="1"/>
                <a:t>कार्बनिक</a:t>
              </a:r>
              <a:r>
                <a:rPr dirty="0"/>
                <a:t> </a:t>
              </a:r>
              <a:r>
                <a:rPr dirty="0" err="1"/>
                <a:t>सामग्री</a:t>
              </a:r>
              <a:endParaRPr dirty="0"/>
            </a:p>
          </p:txBody>
        </p:sp>
      </p:grpSp>
      <p:sp>
        <p:nvSpPr>
          <p:cNvPr id="173" name="Construction…"/>
          <p:cNvSpPr txBox="1"/>
          <p:nvPr/>
        </p:nvSpPr>
        <p:spPr>
          <a:xfrm>
            <a:off x="9054758" y="877336"/>
            <a:ext cx="6388523" cy="1266091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/>
          <a:p>
            <a:pPr algn="just" defTabSz="1896110"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7200" b="1" u="sng" cap="all" dirty="0">
                <a:sym typeface="Open Sans"/>
              </a:rPr>
              <a:t>निर्माण सामग्री</a:t>
            </a:r>
            <a:endParaRPr u="sng" dirty="0"/>
          </a:p>
        </p:txBody>
      </p:sp>
      <p:sp>
        <p:nvSpPr>
          <p:cNvPr id="174" name="Classified by composition"/>
          <p:cNvSpPr txBox="1"/>
          <p:nvPr/>
        </p:nvSpPr>
        <p:spPr>
          <a:xfrm flipH="1">
            <a:off x="6484155" y="2586043"/>
            <a:ext cx="12060757" cy="2223562"/>
          </a:xfrm>
          <a:prstGeom prst="rect">
            <a:avLst/>
          </a:prstGeom>
          <a:ln w="12700">
            <a:miter lim="400000"/>
          </a:ln>
        </p:spPr>
        <p:txBody>
          <a:bodyPr lIns="89235" tIns="89235" rIns="89235" bIns="89235">
            <a:normAutofit/>
          </a:bodyPr>
          <a:lstStyle>
            <a:lvl1pPr defTabSz="189611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sz="60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संरचना के आधार पर वर्गीकृत</a:t>
            </a:r>
          </a:p>
        </p:txBody>
      </p:sp>
      <p:grpSp>
        <p:nvGrpSpPr>
          <p:cNvPr id="177" name="Group"/>
          <p:cNvGrpSpPr/>
          <p:nvPr/>
        </p:nvGrpSpPr>
        <p:grpSpPr>
          <a:xfrm>
            <a:off x="10010307" y="10214289"/>
            <a:ext cx="4789879" cy="2235422"/>
            <a:chOff x="0" y="0"/>
            <a:chExt cx="4826000" cy="2319179"/>
          </a:xfrm>
        </p:grpSpPr>
        <p:sp>
          <p:nvSpPr>
            <p:cNvPr id="175" name="Rounded Rectangle"/>
            <p:cNvSpPr/>
            <p:nvPr/>
          </p:nvSpPr>
          <p:spPr>
            <a:xfrm>
              <a:off x="0" y="0"/>
              <a:ext cx="4826000" cy="2319180"/>
            </a:xfrm>
            <a:prstGeom prst="roundRect">
              <a:avLst>
                <a:gd name="adj" fmla="val 5476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76" name="Ceramics"/>
            <p:cNvSpPr txBox="1"/>
            <p:nvPr/>
          </p:nvSpPr>
          <p:spPr>
            <a:xfrm>
              <a:off x="217980" y="744815"/>
              <a:ext cx="4041465" cy="800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spAutoFit/>
            </a:bodyPr>
            <a:lstStyle>
              <a:lvl1pPr marL="508000" indent="-508000" defTabSz="1896110">
                <a:spcBef>
                  <a:spcPts val="1000"/>
                </a:spcBef>
                <a:buSzPct val="100000"/>
                <a:buChar char="‣"/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000">
                  <a:solidFill>
                    <a:srgbClr val="C0000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dirty="0" err="1"/>
                <a:t>मिट्टी</a:t>
              </a:r>
              <a:r>
                <a:rPr dirty="0"/>
                <a:t> </a:t>
              </a:r>
              <a:r>
                <a:rPr dirty="0" err="1"/>
                <a:t>के</a:t>
              </a:r>
              <a:r>
                <a:rPr dirty="0"/>
                <a:t> </a:t>
              </a:r>
              <a:r>
                <a:rPr dirty="0" err="1"/>
                <a:t>पात्र</a:t>
              </a:r>
              <a:endParaRPr dirty="0"/>
            </a:p>
          </p:txBody>
        </p:sp>
      </p:grpSp>
      <p:grpSp>
        <p:nvGrpSpPr>
          <p:cNvPr id="180" name="Group"/>
          <p:cNvGrpSpPr/>
          <p:nvPr/>
        </p:nvGrpSpPr>
        <p:grpSpPr>
          <a:xfrm>
            <a:off x="9868012" y="7553826"/>
            <a:ext cx="5075608" cy="2235422"/>
            <a:chOff x="-37794" y="-705139"/>
            <a:chExt cx="5071292" cy="2319180"/>
          </a:xfrm>
        </p:grpSpPr>
        <p:sp>
          <p:nvSpPr>
            <p:cNvPr id="178" name="Rounded Rectangle"/>
            <p:cNvSpPr/>
            <p:nvPr/>
          </p:nvSpPr>
          <p:spPr>
            <a:xfrm>
              <a:off x="-37794" y="-705139"/>
              <a:ext cx="4826000" cy="2319180"/>
            </a:xfrm>
            <a:prstGeom prst="roundRect">
              <a:avLst>
                <a:gd name="adj" fmla="val 5476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79" name="Plastics"/>
            <p:cNvSpPr txBox="1"/>
            <p:nvPr/>
          </p:nvSpPr>
          <p:spPr>
            <a:xfrm>
              <a:off x="302418" y="30273"/>
              <a:ext cx="4731080" cy="800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spAutoFit/>
            </a:bodyPr>
            <a:lstStyle>
              <a:lvl1pPr marL="508000" indent="-508000" defTabSz="1896110">
                <a:spcBef>
                  <a:spcPts val="1000"/>
                </a:spcBef>
                <a:buSzPct val="100000"/>
                <a:buChar char="‣"/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000">
                  <a:solidFill>
                    <a:srgbClr val="C0000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dirty="0"/>
                <a:t>प्लास्टिक</a:t>
              </a:r>
            </a:p>
          </p:txBody>
        </p:sp>
      </p:grpSp>
      <p:grpSp>
        <p:nvGrpSpPr>
          <p:cNvPr id="183" name="Group"/>
          <p:cNvGrpSpPr/>
          <p:nvPr/>
        </p:nvGrpSpPr>
        <p:grpSpPr>
          <a:xfrm>
            <a:off x="4559151" y="7488691"/>
            <a:ext cx="4826001" cy="2319180"/>
            <a:chOff x="0" y="0"/>
            <a:chExt cx="4826000" cy="2319179"/>
          </a:xfrm>
        </p:grpSpPr>
        <p:sp>
          <p:nvSpPr>
            <p:cNvPr id="181" name="Rounded Rectangle"/>
            <p:cNvSpPr/>
            <p:nvPr/>
          </p:nvSpPr>
          <p:spPr>
            <a:xfrm>
              <a:off x="0" y="0"/>
              <a:ext cx="4826000" cy="2319180"/>
            </a:xfrm>
            <a:prstGeom prst="roundRect">
              <a:avLst>
                <a:gd name="adj" fmla="val 5476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2" name="Glass"/>
            <p:cNvSpPr txBox="1"/>
            <p:nvPr/>
          </p:nvSpPr>
          <p:spPr>
            <a:xfrm>
              <a:off x="406934" y="744815"/>
              <a:ext cx="3445576" cy="800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spAutoFit/>
            </a:bodyPr>
            <a:lstStyle>
              <a:lvl1pPr marL="508000" indent="-508000" defTabSz="1896110">
                <a:spcBef>
                  <a:spcPts val="1000"/>
                </a:spcBef>
                <a:buSzPct val="100000"/>
                <a:buChar char="‣"/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000">
                  <a:solidFill>
                    <a:srgbClr val="C0000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t>काँच</a:t>
              </a:r>
            </a:p>
          </p:txBody>
        </p:sp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  <p:pic>
        <p:nvPicPr>
          <p:cNvPr id="31" name="Picture 30" descr="A logo with text on it&#10;&#10;AI-generated content may be incorrect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" y="167745"/>
            <a:ext cx="3306901" cy="2786082"/>
          </a:xfrm>
          <a:prstGeom prst="rect">
            <a:avLst/>
          </a:prstGeom>
        </p:spPr>
      </p:pic>
      <p:sp useBgFill="1">
        <p:nvSpPr>
          <p:cNvPr id="32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 useBgFill="1">
        <p:nvSpPr>
          <p:cNvPr id="33" name="PEER | CSSR | INDIA"/>
          <p:cNvSpPr txBox="1"/>
          <p:nvPr/>
        </p:nvSpPr>
        <p:spPr>
          <a:xfrm>
            <a:off x="599278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>
        <p:nvSpPr>
          <p:cNvPr id="34" name="PEER | CSSR | INDIA"/>
          <p:cNvSpPr txBox="1"/>
          <p:nvPr/>
        </p:nvSpPr>
        <p:spPr>
          <a:xfrm>
            <a:off x="618478" y="12691513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 </a:t>
            </a:r>
            <a:r>
              <a:rPr dirty="0"/>
              <a:t>| सीएसएसआर | भारत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680" y="-53559"/>
            <a:ext cx="3418511" cy="30073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पीयर | सीएसएसआर | भारत</a:t>
            </a:r>
          </a:p>
        </p:txBody>
      </p:sp>
      <p:sp>
        <p:nvSpPr>
          <p:cNvPr id="186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87" name="PPT 3 -"/>
          <p:cNvSpPr txBox="1"/>
          <p:nvPr/>
        </p:nvSpPr>
        <p:spPr>
          <a:xfrm>
            <a:off x="21610782" y="12327033"/>
            <a:ext cx="1398782" cy="6772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 dirty="0" err="1"/>
              <a:t>पीपीटी</a:t>
            </a:r>
            <a:r>
              <a:rPr b="1" dirty="0"/>
              <a:t> 3</a:t>
            </a:r>
            <a:r>
              <a:rPr b="1" spc="-59" dirty="0"/>
              <a:t> </a:t>
            </a:r>
            <a:r>
              <a:rPr b="1" dirty="0"/>
              <a:t>-</a:t>
            </a:r>
          </a:p>
        </p:txBody>
      </p:sp>
      <p:sp>
        <p:nvSpPr>
          <p:cNvPr id="188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8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190" name="Rounded Rectangle"/>
          <p:cNvSpPr/>
          <p:nvPr/>
        </p:nvSpPr>
        <p:spPr>
          <a:xfrm>
            <a:off x="6538619" y="3579057"/>
            <a:ext cx="9343855" cy="2465125"/>
          </a:xfrm>
          <a:prstGeom prst="roundRect">
            <a:avLst>
              <a:gd name="adj" fmla="val 29739"/>
            </a:avLst>
          </a:prstGeom>
          <a:solidFill>
            <a:schemeClr val="bg1"/>
          </a:solidFill>
          <a:ln w="12700">
            <a:miter lim="400000"/>
          </a:ln>
          <a:effectLst>
            <a:reflection blurRad="6350" stA="52000" endA="300" endPos="35000" dir="5400000" sy="-100000" algn="bl" rotWithShape="0"/>
          </a:effectLst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91" name="Structural/load-bearing elements"/>
          <p:cNvSpPr txBox="1"/>
          <p:nvPr/>
        </p:nvSpPr>
        <p:spPr>
          <a:xfrm>
            <a:off x="6215336" y="4283943"/>
            <a:ext cx="13681520" cy="5874557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 marL="508000" indent="-508000" defTabSz="189611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40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sz="6000" dirty="0"/>
              <a:t>संरचनात्मक/भार वहन करने </a:t>
            </a:r>
            <a:r>
              <a:rPr sz="6000" dirty="0" err="1"/>
              <a:t>वाले</a:t>
            </a:r>
            <a:r>
              <a:rPr sz="6000" dirty="0"/>
              <a:t> </a:t>
            </a:r>
            <a:r>
              <a:rPr sz="6000" dirty="0" err="1"/>
              <a:t>तत्व</a:t>
            </a:r>
            <a:endParaRPr lang="en-IN" sz="60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sz="6000" dirty="0"/>
              <a:t>सजावटी तत्व</a:t>
            </a:r>
            <a:endParaRPr lang="en-IN" sz="60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sz="6000" dirty="0"/>
              <a:t>आवरण तत्व (छत)</a:t>
            </a:r>
            <a:endParaRPr lang="en-IN" sz="60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" sz="6000" dirty="0"/>
              <a:t>गैर-संरचनात्मक दीवारें और विभाजन</a:t>
            </a:r>
          </a:p>
        </p:txBody>
      </p:sp>
      <p:sp>
        <p:nvSpPr>
          <p:cNvPr id="193" name="Decorative elements"/>
          <p:cNvSpPr txBox="1"/>
          <p:nvPr/>
        </p:nvSpPr>
        <p:spPr>
          <a:xfrm>
            <a:off x="7367464" y="5797497"/>
            <a:ext cx="7686167" cy="718145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lvl1pPr marL="508000" indent="-508000" defTabSz="189611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40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>
              <a:buFont typeface="Wingdings" panose="05000000000000000000" pitchFamily="2" charset="2"/>
              <a:buChar char="Ø"/>
            </a:pPr>
            <a:endParaRPr dirty="0"/>
          </a:p>
        </p:txBody>
      </p:sp>
      <p:sp>
        <p:nvSpPr>
          <p:cNvPr id="194" name="Construction…"/>
          <p:cNvSpPr txBox="1"/>
          <p:nvPr/>
        </p:nvSpPr>
        <p:spPr>
          <a:xfrm>
            <a:off x="8620100" y="1071522"/>
            <a:ext cx="158160" cy="1266091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defTabSz="1896110"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</p:txBody>
      </p:sp>
      <p:sp>
        <p:nvSpPr>
          <p:cNvPr id="195" name="Classified by Use"/>
          <p:cNvSpPr txBox="1"/>
          <p:nvPr/>
        </p:nvSpPr>
        <p:spPr>
          <a:xfrm>
            <a:off x="1144986" y="3995139"/>
            <a:ext cx="7627217" cy="1846063"/>
          </a:xfrm>
          <a:prstGeom prst="rect">
            <a:avLst/>
          </a:prstGeom>
          <a:ln w="12700">
            <a:miter lim="400000"/>
          </a:ln>
        </p:spPr>
        <p:txBody>
          <a:bodyPr lIns="89235" tIns="89235" rIns="89235" bIns="89235">
            <a:normAutofit/>
          </a:bodyPr>
          <a:lstStyle>
            <a:lvl1pPr defTabSz="189611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endParaRPr dirty="0"/>
          </a:p>
        </p:txBody>
      </p:sp>
      <p:sp>
        <p:nvSpPr>
          <p:cNvPr id="197" name="Non-structural walls and partitions"/>
          <p:cNvSpPr txBox="1"/>
          <p:nvPr/>
        </p:nvSpPr>
        <p:spPr>
          <a:xfrm>
            <a:off x="6815888" y="1996717"/>
            <a:ext cx="11517425" cy="1025922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 marL="508000" indent="-508000" defTabSz="189611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40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sz="6000" u="sng" dirty="0"/>
              <a:t>उपयोग के आधार पर वर्गीकृत</a:t>
            </a:r>
            <a:endParaRPr lang="en-US" sz="6000" u="sng" dirty="0"/>
          </a:p>
        </p:txBody>
      </p:sp>
      <p:sp>
        <p:nvSpPr>
          <p:cNvPr id="199" name="Covering elements (roofing)"/>
          <p:cNvSpPr txBox="1"/>
          <p:nvPr/>
        </p:nvSpPr>
        <p:spPr>
          <a:xfrm>
            <a:off x="8378392" y="9280617"/>
            <a:ext cx="7627216" cy="718145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lvl1pPr marL="508000" indent="-508000" defTabSz="189611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40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  <p:pic>
        <p:nvPicPr>
          <p:cNvPr id="18" name="Picture 17" descr="A logo with text on it&#10;&#10;AI-generated content may be incorrect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0" y="142828"/>
            <a:ext cx="3306901" cy="2786082"/>
          </a:xfrm>
          <a:prstGeom prst="rect">
            <a:avLst/>
          </a:prstGeom>
        </p:spPr>
      </p:pic>
      <p:sp useBgFill="1">
        <p:nvSpPr>
          <p:cNvPr id="19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>
        <p:nvSpPr>
          <p:cNvPr id="20" name="PEER | CSSR | INDIA"/>
          <p:cNvSpPr txBox="1"/>
          <p:nvPr/>
        </p:nvSpPr>
        <p:spPr>
          <a:xfrm>
            <a:off x="897704" y="12691513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 </a:t>
            </a:r>
            <a:r>
              <a:rPr dirty="0"/>
              <a:t>| सीएसएसआर | भारत</a:t>
            </a:r>
          </a:p>
        </p:txBody>
      </p:sp>
      <p:sp>
        <p:nvSpPr>
          <p:cNvPr id="2" name="Rectangle 1"/>
          <p:cNvSpPr/>
          <p:nvPr/>
        </p:nvSpPr>
        <p:spPr>
          <a:xfrm>
            <a:off x="7127944" y="535557"/>
            <a:ext cx="84848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96110"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     </a:t>
            </a:r>
            <a:r>
              <a:rPr lang="hi" u="sng" dirty="0"/>
              <a:t>निर्माण</a:t>
            </a:r>
            <a:r>
              <a:rPr lang="en-US" u="sng" dirty="0"/>
              <a:t> </a:t>
            </a:r>
            <a:r>
              <a:rPr lang="hi" u="sng" dirty="0"/>
              <a:t>सामग्री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680" y="-53559"/>
            <a:ext cx="3418511" cy="29824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पीयर | सीएसएसआर | भारत</a:t>
            </a:r>
          </a:p>
        </p:txBody>
      </p:sp>
      <p:sp>
        <p:nvSpPr>
          <p:cNvPr id="20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0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06" name="Tension"/>
          <p:cNvSpPr txBox="1"/>
          <p:nvPr/>
        </p:nvSpPr>
        <p:spPr>
          <a:xfrm>
            <a:off x="10308298" y="1160558"/>
            <a:ext cx="3767404" cy="1354128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defTabSz="1896110">
              <a:lnSpc>
                <a:spcPct val="8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just"/>
            <a:r>
              <a:rPr sz="9600" u="sng" dirty="0" err="1"/>
              <a:t>तनाव</a:t>
            </a:r>
            <a:endParaRPr sz="9600" u="sng" dirty="0"/>
          </a:p>
        </p:txBody>
      </p:sp>
      <p:pic>
        <p:nvPicPr>
          <p:cNvPr id="207" name="image.pdf" descr="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259" y="5013280"/>
            <a:ext cx="20795482" cy="4572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  <p:pic>
        <p:nvPicPr>
          <p:cNvPr id="11" name="Picture 10" descr="A logo with text on it&#10;&#10;AI-generated content may b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sp useBgFill="1">
        <p:nvSpPr>
          <p:cNvPr id="12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>
        <p:nvSpPr>
          <p:cNvPr id="13" name="PEER | CSSR | INDIA"/>
          <p:cNvSpPr txBox="1"/>
          <p:nvPr/>
        </p:nvSpPr>
        <p:spPr>
          <a:xfrm>
            <a:off x="814736" y="12758361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 </a:t>
            </a:r>
            <a:r>
              <a:rPr dirty="0"/>
              <a:t>| सीएसएसआर | भारत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680" y="-53559"/>
            <a:ext cx="3418511" cy="2839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पीयर | सीएसएसआर | भारत</a:t>
            </a:r>
          </a:p>
        </p:txBody>
      </p:sp>
      <p:sp>
        <p:nvSpPr>
          <p:cNvPr id="210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12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8</a:t>
            </a:fld>
            <a:endParaRPr/>
          </a:p>
        </p:txBody>
      </p:sp>
      <p:sp>
        <p:nvSpPr>
          <p:cNvPr id="214" name="Compression"/>
          <p:cNvSpPr txBox="1"/>
          <p:nvPr/>
        </p:nvSpPr>
        <p:spPr>
          <a:xfrm>
            <a:off x="5817839" y="5703157"/>
            <a:ext cx="3681761" cy="1154843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defTabSz="1896110">
              <a:lnSpc>
                <a:spcPct val="8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just"/>
            <a:r>
              <a:rPr sz="8000" u="sng" dirty="0" err="1"/>
              <a:t>दबाव</a:t>
            </a:r>
            <a:endParaRPr sz="8000" u="sng" dirty="0"/>
          </a:p>
        </p:txBody>
      </p:sp>
      <p:pic>
        <p:nvPicPr>
          <p:cNvPr id="215" name="image.pdf" descr="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0" y="787731"/>
            <a:ext cx="5334000" cy="1214053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535431"/>
          </a:xfrm>
          <a:prstGeom prst="rect">
            <a:avLst/>
          </a:prstGeom>
        </p:spPr>
      </p:pic>
      <p:pic>
        <p:nvPicPr>
          <p:cNvPr id="10" name="Picture 9" descr="A logo with text on it&#10;&#10;AI-generated content may b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sp useBgFill="1">
        <p:nvSpPr>
          <p:cNvPr id="11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>
        <p:nvSpPr>
          <p:cNvPr id="12" name="PEER | CSSR | INDIA"/>
          <p:cNvSpPr txBox="1"/>
          <p:nvPr/>
        </p:nvSpPr>
        <p:spPr>
          <a:xfrm>
            <a:off x="873012" y="12664555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 </a:t>
            </a:r>
            <a:r>
              <a:rPr dirty="0"/>
              <a:t>| सीएसएसआर | भारत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680" y="-53559"/>
            <a:ext cx="3418511" cy="2839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पीयर | सीएसएसआर | भारत</a:t>
            </a:r>
          </a:p>
        </p:txBody>
      </p:sp>
      <p:sp>
        <p:nvSpPr>
          <p:cNvPr id="21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2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222" name="Shear"/>
          <p:cNvSpPr txBox="1"/>
          <p:nvPr/>
        </p:nvSpPr>
        <p:spPr>
          <a:xfrm>
            <a:off x="4262382" y="1142960"/>
            <a:ext cx="3033074" cy="971459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defTabSz="1896110">
              <a:lnSpc>
                <a:spcPct val="8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US" dirty="0">
                <a:latin typeface="Kruti Dev 010" pitchFamily="2" charset="0"/>
              </a:rPr>
              <a:t> </a:t>
            </a:r>
            <a:endParaRPr dirty="0"/>
          </a:p>
        </p:txBody>
      </p:sp>
      <p:pic>
        <p:nvPicPr>
          <p:cNvPr id="223" name="image.pdf" descr="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6993" y="2139800"/>
            <a:ext cx="16210014" cy="99952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535431"/>
          </a:xfrm>
          <a:prstGeom prst="rect">
            <a:avLst/>
          </a:prstGeom>
        </p:spPr>
      </p:pic>
      <p:pic>
        <p:nvPicPr>
          <p:cNvPr id="10" name="Picture 9" descr="A logo with text on it&#10;&#10;AI-generated content may b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sp useBgFill="1">
        <p:nvSpPr>
          <p:cNvPr id="11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>
        <p:nvSpPr>
          <p:cNvPr id="12" name="PEER | CSSR | INDIA"/>
          <p:cNvSpPr txBox="1"/>
          <p:nvPr/>
        </p:nvSpPr>
        <p:spPr>
          <a:xfrm>
            <a:off x="742728" y="12691513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 </a:t>
            </a:r>
            <a:r>
              <a:rPr dirty="0"/>
              <a:t>| सीएसएसआर | भारत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680" y="-53559"/>
            <a:ext cx="3418511" cy="283964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11255897" y="900009"/>
            <a:ext cx="3888432" cy="1635422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just" defTabSz="16624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Kruti Dev 010" pitchFamily="2" charset="0"/>
                <a:sym typeface="Arial" panose="020B0604020202020204"/>
              </a:rPr>
              <a:t> </a:t>
            </a:r>
            <a:r>
              <a:rPr kumimoji="0" lang="en-US" sz="44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Kruti Dev 010" pitchFamily="2" charset="0"/>
                <a:sym typeface="Arial" panose="020B0604020202020204"/>
              </a:rPr>
              <a:t>  </a:t>
            </a:r>
            <a:r>
              <a:rPr kumimoji="0" lang="en-US" sz="9600" b="1" i="0" u="none" strike="noStrike" cap="none" spc="0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Kruti Dev 010" pitchFamily="2" charset="0"/>
                <a:sym typeface="Arial" panose="020B0604020202020204"/>
              </a:rPr>
              <a:t>fl;j</a:t>
            </a:r>
            <a:endParaRPr kumimoji="0" lang="en-IN" sz="9600" b="1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Kruti Dev 010" pitchFamily="2" charset="0"/>
              <a:sym typeface="Arial" panose="020B0604020202020204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पीयर | सीएसएसआर | भारत</a:t>
            </a:r>
          </a:p>
        </p:txBody>
      </p:sp>
      <p:sp>
        <p:nvSpPr>
          <p:cNvPr id="226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27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पीपीटी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28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230" name="Rounded Rectangle"/>
          <p:cNvSpPr/>
          <p:nvPr/>
        </p:nvSpPr>
        <p:spPr>
          <a:xfrm>
            <a:off x="1526201" y="8635909"/>
            <a:ext cx="6350001" cy="2286001"/>
          </a:xfrm>
          <a:prstGeom prst="roundRect">
            <a:avLst>
              <a:gd name="adj" fmla="val 5556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31" name="Rounded Rectangle"/>
          <p:cNvSpPr/>
          <p:nvPr/>
        </p:nvSpPr>
        <p:spPr>
          <a:xfrm>
            <a:off x="9017000" y="8635909"/>
            <a:ext cx="6350000" cy="2286001"/>
          </a:xfrm>
          <a:prstGeom prst="roundRect">
            <a:avLst>
              <a:gd name="adj" fmla="val 5556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32" name="Properties of Construction Materials"/>
          <p:cNvSpPr txBox="1"/>
          <p:nvPr/>
        </p:nvSpPr>
        <p:spPr>
          <a:xfrm>
            <a:off x="6291682" y="1645844"/>
            <a:ext cx="12002293" cy="215248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/>
          <a:p>
            <a:pPr algn="ctr" defTabSz="189611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sz="8000" u="sng" dirty="0" err="1"/>
              <a:t>निर्माण</a:t>
            </a:r>
            <a:r>
              <a:rPr sz="8000" u="sng" dirty="0"/>
              <a:t> </a:t>
            </a:r>
            <a:r>
              <a:rPr sz="8000" u="sng" dirty="0" err="1"/>
              <a:t>सामग्री</a:t>
            </a:r>
            <a:r>
              <a:rPr sz="8000" u="sng" dirty="0"/>
              <a:t> </a:t>
            </a:r>
            <a:r>
              <a:rPr sz="8000" u="sng" dirty="0" err="1"/>
              <a:t>के</a:t>
            </a:r>
            <a:r>
              <a:rPr sz="8000" u="sng" dirty="0"/>
              <a:t> </a:t>
            </a:r>
            <a:r>
              <a:rPr sz="8000" u="sng" dirty="0" err="1"/>
              <a:t>गुण</a:t>
            </a:r>
            <a:br>
              <a:rPr dirty="0"/>
            </a:br>
            <a:endParaRPr dirty="0"/>
          </a:p>
        </p:txBody>
      </p:sp>
      <p:sp>
        <p:nvSpPr>
          <p:cNvPr id="233" name="Rounded Rectangle"/>
          <p:cNvSpPr/>
          <p:nvPr/>
        </p:nvSpPr>
        <p:spPr>
          <a:xfrm>
            <a:off x="16507798" y="8635909"/>
            <a:ext cx="6350001" cy="2286001"/>
          </a:xfrm>
          <a:prstGeom prst="roundRect">
            <a:avLst>
              <a:gd name="adj" fmla="val 5556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34" name="Steel"/>
          <p:cNvSpPr txBox="1"/>
          <p:nvPr/>
        </p:nvSpPr>
        <p:spPr>
          <a:xfrm>
            <a:off x="11220846" y="9226459"/>
            <a:ext cx="1942308" cy="11049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ctr" defTabSz="189611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इस्पात</a:t>
            </a:r>
          </a:p>
        </p:txBody>
      </p:sp>
      <p:sp>
        <p:nvSpPr>
          <p:cNvPr id="235" name="Wood"/>
          <p:cNvSpPr txBox="1"/>
          <p:nvPr/>
        </p:nvSpPr>
        <p:spPr>
          <a:xfrm>
            <a:off x="18550514" y="9226459"/>
            <a:ext cx="2264569" cy="11049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ctr" defTabSz="189611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लकड़ी</a:t>
            </a:r>
          </a:p>
        </p:txBody>
      </p:sp>
      <p:sp>
        <p:nvSpPr>
          <p:cNvPr id="236" name="Concrete"/>
          <p:cNvSpPr txBox="1"/>
          <p:nvPr/>
        </p:nvSpPr>
        <p:spPr>
          <a:xfrm>
            <a:off x="2923021" y="9148174"/>
            <a:ext cx="3689551" cy="12614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>
            <a:lvl1pPr algn="ctr" defTabSz="189611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ठोस</a:t>
            </a:r>
          </a:p>
        </p:txBody>
      </p:sp>
      <p:pic>
        <p:nvPicPr>
          <p:cNvPr id="237" name="Image" descr="Image"/>
          <p:cNvPicPr>
            <a:picLocks noChangeAspect="1"/>
          </p:cNvPicPr>
          <p:nvPr/>
        </p:nvPicPr>
        <p:blipFill>
          <a:blip r:embed="rId2"/>
          <a:srcRect l="16785" t="3317" r="16785" b="4626"/>
          <a:stretch>
            <a:fillRect/>
          </a:stretch>
        </p:blipFill>
        <p:spPr>
          <a:xfrm>
            <a:off x="3243911" y="5169849"/>
            <a:ext cx="3047771" cy="3047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6"/>
                  <a:pt x="2882" y="3017"/>
                </a:cubicBezTo>
                <a:cubicBezTo>
                  <a:pt x="-961" y="7038"/>
                  <a:pt x="-961" y="13557"/>
                  <a:pt x="2882" y="17578"/>
                </a:cubicBezTo>
                <a:cubicBezTo>
                  <a:pt x="6725" y="21600"/>
                  <a:pt x="12953" y="21600"/>
                  <a:pt x="16796" y="17578"/>
                </a:cubicBezTo>
                <a:cubicBezTo>
                  <a:pt x="20639" y="13557"/>
                  <a:pt x="20639" y="7038"/>
                  <a:pt x="16796" y="3017"/>
                </a:cubicBezTo>
                <a:cubicBezTo>
                  <a:pt x="14875" y="1006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  <a:headEnd/>
            <a:tailEnd/>
          </a:ln>
        </p:spPr>
      </p:pic>
      <p:pic>
        <p:nvPicPr>
          <p:cNvPr id="238" name="Image" descr="Image"/>
          <p:cNvPicPr>
            <a:picLocks noChangeAspect="1"/>
          </p:cNvPicPr>
          <p:nvPr/>
        </p:nvPicPr>
        <p:blipFill>
          <a:blip r:embed="rId3"/>
          <a:srcRect l="23014" t="4545" r="11387" b="4548"/>
          <a:stretch>
            <a:fillRect/>
          </a:stretch>
        </p:blipFill>
        <p:spPr>
          <a:xfrm>
            <a:off x="10668115" y="5169849"/>
            <a:ext cx="3047771" cy="3047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6"/>
                  <a:pt x="2882" y="3017"/>
                </a:cubicBezTo>
                <a:cubicBezTo>
                  <a:pt x="-961" y="7038"/>
                  <a:pt x="-961" y="13557"/>
                  <a:pt x="2882" y="17578"/>
                </a:cubicBezTo>
                <a:cubicBezTo>
                  <a:pt x="6725" y="21600"/>
                  <a:pt x="12953" y="21600"/>
                  <a:pt x="16796" y="17578"/>
                </a:cubicBezTo>
                <a:cubicBezTo>
                  <a:pt x="20639" y="13557"/>
                  <a:pt x="20639" y="7038"/>
                  <a:pt x="16796" y="3017"/>
                </a:cubicBezTo>
                <a:cubicBezTo>
                  <a:pt x="14875" y="1006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  <a:headEnd/>
            <a:tailEnd/>
          </a:ln>
        </p:spPr>
      </p:pic>
      <p:pic>
        <p:nvPicPr>
          <p:cNvPr id="239" name="Image" descr="Image"/>
          <p:cNvPicPr>
            <a:picLocks noChangeAspect="1"/>
          </p:cNvPicPr>
          <p:nvPr/>
        </p:nvPicPr>
        <p:blipFill>
          <a:blip r:embed="rId4"/>
          <a:srcRect l="17581" t="4545" r="17581" b="4548"/>
          <a:stretch>
            <a:fillRect/>
          </a:stretch>
        </p:blipFill>
        <p:spPr>
          <a:xfrm>
            <a:off x="18158914" y="5169849"/>
            <a:ext cx="3047771" cy="3047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6"/>
                  <a:pt x="2882" y="3017"/>
                </a:cubicBezTo>
                <a:cubicBezTo>
                  <a:pt x="-961" y="7038"/>
                  <a:pt x="-961" y="13557"/>
                  <a:pt x="2882" y="17578"/>
                </a:cubicBezTo>
                <a:cubicBezTo>
                  <a:pt x="6725" y="21600"/>
                  <a:pt x="12953" y="21600"/>
                  <a:pt x="16796" y="17578"/>
                </a:cubicBezTo>
                <a:cubicBezTo>
                  <a:pt x="20639" y="13557"/>
                  <a:pt x="20639" y="7038"/>
                  <a:pt x="16796" y="3017"/>
                </a:cubicBezTo>
                <a:cubicBezTo>
                  <a:pt x="14875" y="1006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  <a:headEnd/>
            <a:tailEnd/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535431"/>
          </a:xfrm>
          <a:prstGeom prst="rect">
            <a:avLst/>
          </a:prstGeom>
        </p:spPr>
      </p:pic>
      <p:pic>
        <p:nvPicPr>
          <p:cNvPr id="18" name="Picture 17" descr="A logo with text on it&#10;&#10;AI-generated content may be incorrect.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sp useBgFill="1">
        <p:nvSpPr>
          <p:cNvPr id="19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>
        <p:nvSpPr>
          <p:cNvPr id="20" name="PEER | CSSR | INDIA"/>
          <p:cNvSpPr txBox="1"/>
          <p:nvPr/>
        </p:nvSpPr>
        <p:spPr>
          <a:xfrm>
            <a:off x="833216" y="12661687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 </a:t>
            </a:r>
            <a:r>
              <a:rPr dirty="0"/>
              <a:t>| सीएसएसआर | भारत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4680" y="-53559"/>
            <a:ext cx="3418511" cy="2839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Rectangle"/>
          <p:cNvSpPr/>
          <p:nvPr/>
        </p:nvSpPr>
        <p:spPr>
          <a:xfrm>
            <a:off x="8167732" y="17240"/>
            <a:ext cx="16216268" cy="13716001"/>
          </a:xfrm>
          <a:prstGeom prst="rect">
            <a:avLst/>
          </a:prstGeom>
          <a:solidFill>
            <a:srgbClr val="88192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42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पीयर | सीएसएसआर | भारत</a:t>
            </a:r>
          </a:p>
        </p:txBody>
      </p:sp>
      <p:sp>
        <p:nvSpPr>
          <p:cNvPr id="24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44" name="PPT 3 -"/>
          <p:cNvSpPr txBox="1"/>
          <p:nvPr/>
        </p:nvSpPr>
        <p:spPr>
          <a:xfrm>
            <a:off x="21344941" y="12791145"/>
            <a:ext cx="1398782" cy="6772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 dirty="0" err="1"/>
              <a:t>पीपीटी</a:t>
            </a:r>
            <a:r>
              <a:rPr b="1" dirty="0"/>
              <a:t> 3</a:t>
            </a:r>
            <a:r>
              <a:rPr b="1" spc="-59" dirty="0"/>
              <a:t> </a:t>
            </a:r>
            <a:r>
              <a:rPr b="1" dirty="0"/>
              <a:t>-</a:t>
            </a:r>
          </a:p>
        </p:txBody>
      </p:sp>
      <p:sp>
        <p:nvSpPr>
          <p:cNvPr id="24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11</a:t>
            </a:fld>
            <a:endParaRPr/>
          </a:p>
        </p:txBody>
      </p:sp>
      <p:sp>
        <p:nvSpPr>
          <p:cNvPr id="247" name="Methods of Construction"/>
          <p:cNvSpPr txBox="1"/>
          <p:nvPr/>
        </p:nvSpPr>
        <p:spPr>
          <a:xfrm>
            <a:off x="498389" y="5092520"/>
            <a:ext cx="12002293" cy="1266091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defTabSz="189611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8000" u="sng" dirty="0" err="1"/>
              <a:t>निर्माण</a:t>
            </a:r>
            <a:r>
              <a:rPr sz="8000" u="sng" dirty="0"/>
              <a:t> </a:t>
            </a:r>
            <a:r>
              <a:rPr sz="8000" u="sng" dirty="0" err="1"/>
              <a:t>के</a:t>
            </a:r>
            <a:r>
              <a:rPr sz="8000" u="sng" dirty="0"/>
              <a:t> </a:t>
            </a:r>
            <a:r>
              <a:rPr sz="8000" u="sng" dirty="0" err="1"/>
              <a:t>तरीके</a:t>
            </a:r>
            <a:endParaRPr sz="8000" u="sng" dirty="0"/>
          </a:p>
        </p:txBody>
      </p:sp>
      <p:sp>
        <p:nvSpPr>
          <p:cNvPr id="248" name="UNFRAMED STRUCTURES: those in which the weight of the floors and roof are supported by the bearing walls."/>
          <p:cNvSpPr txBox="1"/>
          <p:nvPr/>
        </p:nvSpPr>
        <p:spPr>
          <a:xfrm>
            <a:off x="9985055" y="4879096"/>
            <a:ext cx="12764110" cy="305054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spAutoFit/>
          </a:bodyPr>
          <a:lstStyle/>
          <a:p>
            <a:pPr defTabSz="189611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sz="6400" b="1">
                <a:latin typeface="Open Sans"/>
                <a:ea typeface="Open Sans"/>
                <a:cs typeface="Open Sans"/>
                <a:sym typeface="Open Sans"/>
              </a:rPr>
              <a:t>बिना फ्रेम वाली संरचनाएं: </a:t>
            </a:r>
            <a:br>
              <a:rPr sz="6400" b="1">
                <a:latin typeface="Open Sans"/>
                <a:ea typeface="Open Sans"/>
                <a:cs typeface="Open Sans"/>
                <a:sym typeface="Open Sans"/>
              </a:rPr>
            </a:br>
            <a:r>
              <a:t>वे संरचनाएं जिनमें फर्श और छत का भार असर वाली दीवारों द्वारा समर्थित होता है।</a:t>
            </a:r>
          </a:p>
        </p:txBody>
      </p:sp>
      <p:sp>
        <p:nvSpPr>
          <p:cNvPr id="249" name="Line"/>
          <p:cNvSpPr/>
          <p:nvPr/>
        </p:nvSpPr>
        <p:spPr>
          <a:xfrm>
            <a:off x="7544229" y="3619648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535431"/>
          </a:xfrm>
          <a:prstGeom prst="rect">
            <a:avLst/>
          </a:prstGeom>
        </p:spPr>
      </p:pic>
      <p:pic>
        <p:nvPicPr>
          <p:cNvPr id="12" name="Picture 11" descr="A logo with text on it&#10;&#10;AI-generated content may be incorrect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sp useBgFill="1">
        <p:nvSpPr>
          <p:cNvPr id="13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>
        <p:nvSpPr>
          <p:cNvPr id="14" name="PEER | CSSR | INDIA"/>
          <p:cNvSpPr txBox="1"/>
          <p:nvPr/>
        </p:nvSpPr>
        <p:spPr>
          <a:xfrm>
            <a:off x="833216" y="12661687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 </a:t>
            </a:r>
            <a:r>
              <a:rPr dirty="0"/>
              <a:t>| सीएसएसआर | भारत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680" y="-53559"/>
            <a:ext cx="3418511" cy="2839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Rectangle"/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rgbClr val="88192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52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पीयर | सीएसएसआर | भारत</a:t>
            </a:r>
          </a:p>
        </p:txBody>
      </p:sp>
      <p:sp>
        <p:nvSpPr>
          <p:cNvPr id="25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54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पीपीटी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5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12</a:t>
            </a:fld>
            <a:endParaRPr dirty="0"/>
          </a:p>
        </p:txBody>
      </p:sp>
      <p:sp>
        <p:nvSpPr>
          <p:cNvPr id="257" name="Methods of Construction"/>
          <p:cNvSpPr txBox="1"/>
          <p:nvPr/>
        </p:nvSpPr>
        <p:spPr>
          <a:xfrm>
            <a:off x="498389" y="5223827"/>
            <a:ext cx="12002293" cy="1266091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defTabSz="189611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8000" u="sng" dirty="0" err="1"/>
              <a:t>निर्माण</a:t>
            </a:r>
            <a:r>
              <a:rPr sz="8000" u="sng" dirty="0"/>
              <a:t> </a:t>
            </a:r>
            <a:r>
              <a:rPr sz="8000" u="sng" dirty="0" err="1"/>
              <a:t>के</a:t>
            </a:r>
            <a:r>
              <a:rPr sz="8000" u="sng" dirty="0"/>
              <a:t> </a:t>
            </a:r>
            <a:r>
              <a:rPr sz="8000" u="sng" dirty="0" err="1"/>
              <a:t>तरीके</a:t>
            </a:r>
            <a:endParaRPr sz="8000" u="sng" dirty="0"/>
          </a:p>
        </p:txBody>
      </p:sp>
      <p:sp>
        <p:nvSpPr>
          <p:cNvPr id="258" name="FRAMED STRUCTURES: consist of a structural steel or reinforced concrete skeleton made of horizontal beams and vertical columns."/>
          <p:cNvSpPr txBox="1"/>
          <p:nvPr/>
        </p:nvSpPr>
        <p:spPr>
          <a:xfrm>
            <a:off x="9985055" y="4879096"/>
            <a:ext cx="12764110" cy="3978534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spAutoFit/>
          </a:bodyPr>
          <a:lstStyle/>
          <a:p>
            <a:pPr defTabSz="189611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sz="6400" b="1">
                <a:latin typeface="Open Sans"/>
                <a:ea typeface="Open Sans"/>
                <a:cs typeface="Open Sans"/>
                <a:sym typeface="Open Sans"/>
              </a:rPr>
              <a:t>फ़्रेमयुक्त संरचनाएं:</a:t>
            </a:r>
            <a:r>
              <a: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br>
              <a: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r>
              <a:t>इसमें क्षैतिज बीम और ऊर्ध्वाधर स्तंभों से बना संरचनात्मक स्टील या प्रबलित कंक्रीट कंकाल शामिल होता है।</a:t>
            </a:r>
          </a:p>
        </p:txBody>
      </p:sp>
      <p:sp>
        <p:nvSpPr>
          <p:cNvPr id="259" name="Line"/>
          <p:cNvSpPr/>
          <p:nvPr/>
        </p:nvSpPr>
        <p:spPr>
          <a:xfrm>
            <a:off x="7544229" y="3619648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535431"/>
          </a:xfrm>
          <a:prstGeom prst="rect">
            <a:avLst/>
          </a:prstGeom>
        </p:spPr>
      </p:pic>
      <p:pic>
        <p:nvPicPr>
          <p:cNvPr id="12" name="Picture 11" descr="A logo with text on it&#10;&#10;AI-generated content may be incorrect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sp useBgFill="1">
        <p:nvSpPr>
          <p:cNvPr id="14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 useBgFill="1">
        <p:nvSpPr>
          <p:cNvPr id="15" name="PEER | CSSR | INDIA"/>
          <p:cNvSpPr txBox="1"/>
          <p:nvPr/>
        </p:nvSpPr>
        <p:spPr>
          <a:xfrm>
            <a:off x="754790" y="12778886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>
        <p:nvSpPr>
          <p:cNvPr id="16" name="PEER | CSSR | INDIA"/>
          <p:cNvSpPr txBox="1"/>
          <p:nvPr/>
        </p:nvSpPr>
        <p:spPr>
          <a:xfrm>
            <a:off x="985616" y="12778885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 </a:t>
            </a:r>
            <a:r>
              <a:rPr dirty="0"/>
              <a:t>| सीएसएसआर | भारत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680" y="-53559"/>
            <a:ext cx="3418511" cy="2839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पीयर | सीएसएसआर | भारत</a:t>
            </a:r>
          </a:p>
        </p:txBody>
      </p:sp>
      <p:sp>
        <p:nvSpPr>
          <p:cNvPr id="26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63" name="PPT 3 -"/>
          <p:cNvSpPr txBox="1"/>
          <p:nvPr/>
        </p:nvSpPr>
        <p:spPr>
          <a:xfrm>
            <a:off x="21917332" y="12340293"/>
            <a:ext cx="1398782" cy="6772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पीपीटी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6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13</a:t>
            </a:fld>
            <a:endParaRPr/>
          </a:p>
        </p:txBody>
      </p:sp>
      <p:sp>
        <p:nvSpPr>
          <p:cNvPr id="266" name="Structural Types"/>
          <p:cNvSpPr txBox="1"/>
          <p:nvPr/>
        </p:nvSpPr>
        <p:spPr>
          <a:xfrm>
            <a:off x="8015536" y="1241012"/>
            <a:ext cx="8357734" cy="1154843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defTabSz="1896110">
              <a:lnSpc>
                <a:spcPct val="8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8000" u="sng" dirty="0" err="1"/>
              <a:t>संरचनात्मक</a:t>
            </a:r>
            <a:r>
              <a:rPr sz="8000" u="sng" dirty="0"/>
              <a:t> </a:t>
            </a:r>
            <a:r>
              <a:rPr sz="8000" u="sng" dirty="0" err="1"/>
              <a:t>प्रकार</a:t>
            </a:r>
            <a:endParaRPr sz="8000" u="sng" dirty="0"/>
          </a:p>
        </p:txBody>
      </p:sp>
      <p:sp>
        <p:nvSpPr>
          <p:cNvPr id="267" name="Rounded Rectangle"/>
          <p:cNvSpPr/>
          <p:nvPr/>
        </p:nvSpPr>
        <p:spPr>
          <a:xfrm>
            <a:off x="2677288" y="4893545"/>
            <a:ext cx="8890001" cy="2319180"/>
          </a:xfrm>
          <a:prstGeom prst="roundRect">
            <a:avLst>
              <a:gd name="adj" fmla="val 5476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68" name="Light frame"/>
          <p:cNvSpPr txBox="1"/>
          <p:nvPr/>
        </p:nvSpPr>
        <p:spPr>
          <a:xfrm>
            <a:off x="4831338" y="5494007"/>
            <a:ext cx="5973466" cy="1210588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>
            <a:lvl1pPr marL="508000" indent="-508000" defTabSz="189611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sz="7200" b="1" dirty="0" err="1">
                <a:latin typeface="Kruti Dev 010" pitchFamily="2" charset="0"/>
              </a:rPr>
              <a:t>gYdk</a:t>
            </a:r>
            <a:r>
              <a:rPr lang="en-US" sz="6000" dirty="0">
                <a:latin typeface="Kruti Dev 010" pitchFamily="2" charset="0"/>
              </a:rPr>
              <a:t> </a:t>
            </a:r>
            <a:r>
              <a:rPr sz="6000" dirty="0"/>
              <a:t> </a:t>
            </a:r>
            <a:r>
              <a:rPr dirty="0" err="1"/>
              <a:t>फ्रेम</a:t>
            </a:r>
            <a:endParaRPr sz="6000" dirty="0"/>
          </a:p>
        </p:txBody>
      </p:sp>
      <p:sp>
        <p:nvSpPr>
          <p:cNvPr id="269" name="Rounded Rectangle"/>
          <p:cNvSpPr/>
          <p:nvPr/>
        </p:nvSpPr>
        <p:spPr>
          <a:xfrm>
            <a:off x="12816711" y="4893545"/>
            <a:ext cx="8890001" cy="2319180"/>
          </a:xfrm>
          <a:prstGeom prst="roundRect">
            <a:avLst>
              <a:gd name="adj" fmla="val 5476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70" name="Heavy wall"/>
          <p:cNvSpPr txBox="1"/>
          <p:nvPr/>
        </p:nvSpPr>
        <p:spPr>
          <a:xfrm>
            <a:off x="15082956" y="5720127"/>
            <a:ext cx="7686167" cy="10414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lvl1pPr marL="508000" indent="-508000" defTabSz="189611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 err="1"/>
              <a:t>भारी</a:t>
            </a:r>
            <a:r>
              <a:rPr dirty="0"/>
              <a:t> </a:t>
            </a:r>
            <a:r>
              <a:rPr dirty="0" err="1"/>
              <a:t>दीवार</a:t>
            </a:r>
            <a:endParaRPr dirty="0"/>
          </a:p>
        </p:txBody>
      </p:sp>
      <p:sp>
        <p:nvSpPr>
          <p:cNvPr id="271" name="Rounded Rectangle"/>
          <p:cNvSpPr/>
          <p:nvPr/>
        </p:nvSpPr>
        <p:spPr>
          <a:xfrm>
            <a:off x="2677288" y="7729129"/>
            <a:ext cx="8890001" cy="2319181"/>
          </a:xfrm>
          <a:prstGeom prst="roundRect">
            <a:avLst>
              <a:gd name="adj" fmla="val 5476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72" name="Heavy floor"/>
          <p:cNvSpPr txBox="1"/>
          <p:nvPr/>
        </p:nvSpPr>
        <p:spPr>
          <a:xfrm>
            <a:off x="4831338" y="8444874"/>
            <a:ext cx="6400889" cy="10414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lvl1pPr marL="508000" indent="-508000" defTabSz="189611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 err="1"/>
              <a:t>भारी</a:t>
            </a:r>
            <a:r>
              <a:rPr dirty="0"/>
              <a:t> </a:t>
            </a:r>
            <a:r>
              <a:rPr dirty="0" err="1"/>
              <a:t>फर्श</a:t>
            </a:r>
            <a:endParaRPr dirty="0"/>
          </a:p>
        </p:txBody>
      </p:sp>
      <p:sp>
        <p:nvSpPr>
          <p:cNvPr id="273" name="Rounded Rectangle"/>
          <p:cNvSpPr/>
          <p:nvPr/>
        </p:nvSpPr>
        <p:spPr>
          <a:xfrm>
            <a:off x="12816711" y="7729129"/>
            <a:ext cx="8890001" cy="2319181"/>
          </a:xfrm>
          <a:prstGeom prst="roundRect">
            <a:avLst>
              <a:gd name="adj" fmla="val 5476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74" name="Pre-cast concrete"/>
          <p:cNvSpPr txBox="1"/>
          <p:nvPr/>
        </p:nvSpPr>
        <p:spPr>
          <a:xfrm>
            <a:off x="14585084" y="8329591"/>
            <a:ext cx="7627216" cy="1210588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lvl1pPr marL="508000" indent="-508000" defTabSz="189611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sz="7200" dirty="0" err="1">
                <a:latin typeface="Kruti Dev 010" pitchFamily="2" charset="0"/>
              </a:rPr>
              <a:t>iwoZ</a:t>
            </a:r>
            <a:r>
              <a:rPr lang="en-US" sz="7200" dirty="0">
                <a:latin typeface="Kruti Dev 010" pitchFamily="2" charset="0"/>
              </a:rPr>
              <a:t> </a:t>
            </a:r>
            <a:r>
              <a:rPr lang="en-US" sz="7200" dirty="0" err="1">
                <a:latin typeface="Kruti Dev 010" pitchFamily="2" charset="0"/>
              </a:rPr>
              <a:t>dkLV</a:t>
            </a:r>
            <a:r>
              <a:rPr lang="en-US" sz="7200" dirty="0">
                <a:latin typeface="Kruti Dev 010" pitchFamily="2" charset="0"/>
              </a:rPr>
              <a:t> </a:t>
            </a:r>
            <a:r>
              <a:rPr lang="en-US" sz="7200" dirty="0" err="1">
                <a:latin typeface="Kruti Dev 010" pitchFamily="2" charset="0"/>
              </a:rPr>
              <a:t>dadzhV</a:t>
            </a:r>
            <a:endParaRPr sz="6000" dirty="0">
              <a:latin typeface="Kruti Dev 010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535431"/>
          </a:xfrm>
          <a:prstGeom prst="rect">
            <a:avLst/>
          </a:prstGeom>
        </p:spPr>
      </p:pic>
      <p:pic>
        <p:nvPicPr>
          <p:cNvPr id="17" name="Picture 16" descr="A logo with text on it&#10;&#10;AI-generated content may be incorrect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96525" cy="2786082"/>
          </a:xfrm>
          <a:prstGeom prst="rect">
            <a:avLst/>
          </a:prstGeom>
        </p:spPr>
      </p:pic>
      <p:sp useBgFill="1">
        <p:nvSpPr>
          <p:cNvPr id="18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>
        <p:nvSpPr>
          <p:cNvPr id="19" name="PEER | CSSR | INDIA"/>
          <p:cNvSpPr txBox="1"/>
          <p:nvPr/>
        </p:nvSpPr>
        <p:spPr>
          <a:xfrm>
            <a:off x="975246" y="12678927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 </a:t>
            </a:r>
            <a:r>
              <a:rPr dirty="0"/>
              <a:t>| सीएसएसआर | भारत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680" y="-53559"/>
            <a:ext cx="3418511" cy="2839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पीयर | सीएसएसआर | भारत</a:t>
            </a:r>
          </a:p>
        </p:txBody>
      </p:sp>
      <p:sp>
        <p:nvSpPr>
          <p:cNvPr id="277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78" name="PPT 3 -"/>
          <p:cNvSpPr txBox="1"/>
          <p:nvPr/>
        </p:nvSpPr>
        <p:spPr>
          <a:xfrm>
            <a:off x="21539200" y="12452510"/>
            <a:ext cx="1398782" cy="6772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पीपीटी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79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14</a:t>
            </a:fld>
            <a:endParaRPr/>
          </a:p>
        </p:txBody>
      </p:sp>
      <p:pic>
        <p:nvPicPr>
          <p:cNvPr id="281" name="Light Frame" descr="Light Frame"/>
          <p:cNvPicPr>
            <a:picLocks noChangeAspect="1"/>
          </p:cNvPicPr>
          <p:nvPr/>
        </p:nvPicPr>
        <p:blipFill>
          <a:blip r:embed="rId2"/>
          <a:srcRect b="6404"/>
          <a:stretch>
            <a:fillRect/>
          </a:stretch>
        </p:blipFill>
        <p:spPr>
          <a:xfrm>
            <a:off x="5767387" y="3062181"/>
            <a:ext cx="12849310" cy="8890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535431"/>
          </a:xfrm>
          <a:prstGeom prst="rect">
            <a:avLst/>
          </a:prstGeom>
        </p:spPr>
      </p:pic>
      <p:pic>
        <p:nvPicPr>
          <p:cNvPr id="10" name="Picture 9" descr="A logo with text on it&#10;&#10;AI-generated content may b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sp useBgFill="1">
        <p:nvSpPr>
          <p:cNvPr id="11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>
        <p:nvSpPr>
          <p:cNvPr id="12" name="PEER | CSSR | INDIA"/>
          <p:cNvSpPr txBox="1"/>
          <p:nvPr/>
        </p:nvSpPr>
        <p:spPr>
          <a:xfrm>
            <a:off x="833216" y="12726814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 </a:t>
            </a:r>
            <a:r>
              <a:rPr dirty="0"/>
              <a:t>| सीएसएसआर | भारत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680" y="-53559"/>
            <a:ext cx="3418511" cy="283964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8663608" y="1069217"/>
            <a:ext cx="6120680" cy="138920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4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sz="8000" b="1" i="0" u="sng" strike="noStrike" cap="none" spc="0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Kruti Dev 010" pitchFamily="2" charset="0"/>
                <a:sym typeface="Arial" panose="020B0604020202020204"/>
              </a:rPr>
              <a:t>gYdh</a:t>
            </a:r>
            <a:r>
              <a:rPr kumimoji="0" lang="en-US" sz="8000" b="1" i="0" u="sng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Kruti Dev 010" pitchFamily="2" charset="0"/>
                <a:sym typeface="Arial" panose="020B0604020202020204"/>
              </a:rPr>
              <a:t> </a:t>
            </a:r>
            <a:r>
              <a:rPr kumimoji="0" lang="en-US" sz="8000" b="1" i="0" u="sng" strike="noStrike" cap="none" spc="0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Kruti Dev 010" pitchFamily="2" charset="0"/>
                <a:sym typeface="Arial" panose="020B0604020202020204"/>
              </a:rPr>
              <a:t>Qzse</a:t>
            </a:r>
            <a:r>
              <a:rPr kumimoji="0" lang="en-US" sz="8000" b="1" i="0" u="sng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Kruti Dev 010" pitchFamily="2" charset="0"/>
                <a:sym typeface="Arial" panose="020B0604020202020204"/>
              </a:rPr>
              <a:t> </a:t>
            </a:r>
            <a:r>
              <a:rPr kumimoji="0" lang="en-US" sz="8000" b="1" i="0" u="sng" strike="noStrike" cap="none" spc="0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Kruti Dev 010" pitchFamily="2" charset="0"/>
                <a:sym typeface="Arial" panose="020B0604020202020204"/>
              </a:rPr>
              <a:t>lajpuk</a:t>
            </a:r>
            <a:r>
              <a:rPr kumimoji="0" lang="en-US" sz="8000" b="1" i="0" u="sng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Kruti Dev 010" pitchFamily="2" charset="0"/>
                <a:sym typeface="Arial" panose="020B0604020202020204"/>
              </a:rPr>
              <a:t> </a:t>
            </a:r>
            <a:endParaRPr kumimoji="0" lang="en-IN" sz="8000" b="1" i="0" u="sng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Kruti Dev 010" pitchFamily="2" charset="0"/>
              <a:sym typeface="Arial" panose="020B0604020202020204"/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पीयर | सीएसएसआर | भारत</a:t>
            </a:r>
          </a:p>
        </p:txBody>
      </p:sp>
      <p:sp>
        <p:nvSpPr>
          <p:cNvPr id="285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86" name="PPT 3 -"/>
          <p:cNvSpPr txBox="1"/>
          <p:nvPr/>
        </p:nvSpPr>
        <p:spPr>
          <a:xfrm>
            <a:off x="21623536" y="12485800"/>
            <a:ext cx="1398782" cy="6772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 dirty="0" err="1"/>
              <a:t>पीपीटी</a:t>
            </a:r>
            <a:r>
              <a:rPr b="1" dirty="0"/>
              <a:t> 3</a:t>
            </a:r>
            <a:r>
              <a:rPr b="1" spc="-59" dirty="0"/>
              <a:t> </a:t>
            </a:r>
            <a:r>
              <a:rPr b="1" dirty="0"/>
              <a:t>-</a:t>
            </a:r>
          </a:p>
        </p:txBody>
      </p:sp>
      <p:sp>
        <p:nvSpPr>
          <p:cNvPr id="287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15</a:t>
            </a:fld>
            <a:endParaRPr/>
          </a:p>
        </p:txBody>
      </p:sp>
      <p:sp>
        <p:nvSpPr>
          <p:cNvPr id="289" name="Heavy Wall Structure"/>
          <p:cNvSpPr txBox="1"/>
          <p:nvPr/>
        </p:nvSpPr>
        <p:spPr>
          <a:xfrm>
            <a:off x="8735616" y="1117752"/>
            <a:ext cx="9577064" cy="1154843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defTabSz="1896110">
              <a:lnSpc>
                <a:spcPct val="8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8000" u="sng" dirty="0" err="1"/>
              <a:t>भारी</a:t>
            </a:r>
            <a:r>
              <a:rPr sz="8000" u="sng" dirty="0"/>
              <a:t> </a:t>
            </a:r>
            <a:r>
              <a:rPr sz="8000" u="sng" dirty="0" err="1"/>
              <a:t>दीवार</a:t>
            </a:r>
            <a:r>
              <a:rPr sz="8000" u="sng" dirty="0"/>
              <a:t> </a:t>
            </a:r>
            <a:r>
              <a:rPr sz="8000" u="sng" dirty="0" err="1"/>
              <a:t>संरचना</a:t>
            </a:r>
            <a:endParaRPr sz="8000" u="sng" dirty="0"/>
          </a:p>
        </p:txBody>
      </p:sp>
      <p:pic>
        <p:nvPicPr>
          <p:cNvPr id="290" name="Heavy wall" descr="Heavy wall"/>
          <p:cNvPicPr>
            <a:picLocks noChangeAspect="1"/>
          </p:cNvPicPr>
          <p:nvPr/>
        </p:nvPicPr>
        <p:blipFill>
          <a:blip r:embed="rId2"/>
          <a:srcRect b="7717"/>
          <a:stretch>
            <a:fillRect/>
          </a:stretch>
        </p:blipFill>
        <p:spPr>
          <a:xfrm>
            <a:off x="6624042" y="3048824"/>
            <a:ext cx="11135733" cy="8890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535431"/>
          </a:xfrm>
          <a:prstGeom prst="rect">
            <a:avLst/>
          </a:prstGeom>
        </p:spPr>
      </p:pic>
      <p:pic>
        <p:nvPicPr>
          <p:cNvPr id="10" name="Picture 9" descr="A logo with text on it&#10;&#10;AI-generated content may b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sp useBgFill="1">
        <p:nvSpPr>
          <p:cNvPr id="11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>
        <p:nvSpPr>
          <p:cNvPr id="12" name="PEER | CSSR | INDIA"/>
          <p:cNvSpPr txBox="1"/>
          <p:nvPr/>
        </p:nvSpPr>
        <p:spPr>
          <a:xfrm>
            <a:off x="833216" y="12722321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 </a:t>
            </a:r>
            <a:r>
              <a:rPr dirty="0"/>
              <a:t>| सीएसएसआर | भारत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680" y="-53559"/>
            <a:ext cx="3418511" cy="2839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पीयर | सीएसएसआर | भारत</a:t>
            </a:r>
          </a:p>
        </p:txBody>
      </p:sp>
      <p:sp>
        <p:nvSpPr>
          <p:cNvPr id="29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9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9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16</a:t>
            </a:fld>
            <a:endParaRPr/>
          </a:p>
        </p:txBody>
      </p:sp>
      <p:sp>
        <p:nvSpPr>
          <p:cNvPr id="297" name="Heavy Floor Structure"/>
          <p:cNvSpPr txBox="1"/>
          <p:nvPr/>
        </p:nvSpPr>
        <p:spPr>
          <a:xfrm>
            <a:off x="8274107" y="1241012"/>
            <a:ext cx="7835786" cy="1154843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defTabSz="1896110">
              <a:lnSpc>
                <a:spcPct val="8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8000" u="sng" dirty="0" err="1"/>
              <a:t>भारी</a:t>
            </a:r>
            <a:r>
              <a:rPr sz="8000" u="sng" dirty="0"/>
              <a:t> </a:t>
            </a:r>
            <a:r>
              <a:rPr sz="8000" u="sng" dirty="0" err="1"/>
              <a:t>फर्श</a:t>
            </a:r>
            <a:r>
              <a:rPr sz="8000" u="sng" dirty="0"/>
              <a:t> </a:t>
            </a:r>
            <a:r>
              <a:rPr sz="8000" u="sng" dirty="0" err="1"/>
              <a:t>संरचना</a:t>
            </a:r>
            <a:endParaRPr sz="8000" u="sng" dirty="0"/>
          </a:p>
        </p:txBody>
      </p:sp>
      <p:pic>
        <p:nvPicPr>
          <p:cNvPr id="298" name="Heavy floor2" descr="Heavy floor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360" y="2543768"/>
            <a:ext cx="12588771" cy="101804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535431"/>
          </a:xfrm>
          <a:prstGeom prst="rect">
            <a:avLst/>
          </a:prstGeom>
        </p:spPr>
      </p:pic>
      <p:pic>
        <p:nvPicPr>
          <p:cNvPr id="10" name="Picture 9" descr="A logo with text on it&#10;&#10;AI-generated content may b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sp useBgFill="1">
        <p:nvSpPr>
          <p:cNvPr id="11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>
        <p:nvSpPr>
          <p:cNvPr id="12" name="PEER | CSSR | INDIA"/>
          <p:cNvSpPr txBox="1"/>
          <p:nvPr/>
        </p:nvSpPr>
        <p:spPr>
          <a:xfrm>
            <a:off x="814736" y="12722321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 </a:t>
            </a:r>
            <a:r>
              <a:rPr dirty="0"/>
              <a:t>| सीएसएसआर | भारत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680" y="-53559"/>
            <a:ext cx="3418511" cy="2839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पीयर | सीएसएसआर | भारत</a:t>
            </a:r>
          </a:p>
        </p:txBody>
      </p:sp>
      <p:sp>
        <p:nvSpPr>
          <p:cNvPr id="301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02" name="PPT 3 -"/>
          <p:cNvSpPr txBox="1"/>
          <p:nvPr/>
        </p:nvSpPr>
        <p:spPr>
          <a:xfrm>
            <a:off x="21654826" y="12485800"/>
            <a:ext cx="1398782" cy="6772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पीपीटी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03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17</a:t>
            </a:fld>
            <a:endParaRPr/>
          </a:p>
        </p:txBody>
      </p:sp>
      <p:pic>
        <p:nvPicPr>
          <p:cNvPr id="306" name="Precast2" descr="Precast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7267" y="2683301"/>
            <a:ext cx="11213205" cy="9906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535431"/>
          </a:xfrm>
          <a:prstGeom prst="rect">
            <a:avLst/>
          </a:prstGeom>
        </p:spPr>
      </p:pic>
      <p:pic>
        <p:nvPicPr>
          <p:cNvPr id="10" name="Picture 9" descr="A logo with text on it&#10;&#10;AI-generated content may b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sp useBgFill="1">
        <p:nvSpPr>
          <p:cNvPr id="11" name="PEER | CSSR | INDIA"/>
          <p:cNvSpPr txBox="1"/>
          <p:nvPr/>
        </p:nvSpPr>
        <p:spPr>
          <a:xfrm>
            <a:off x="602390" y="12772680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>
        <p:nvSpPr>
          <p:cNvPr id="12" name="PEER | CSSR | INDIA"/>
          <p:cNvSpPr txBox="1"/>
          <p:nvPr/>
        </p:nvSpPr>
        <p:spPr>
          <a:xfrm>
            <a:off x="833216" y="12712387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 </a:t>
            </a:r>
            <a:r>
              <a:rPr dirty="0"/>
              <a:t>| सीएसएसआर | भारत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680" y="-53559"/>
            <a:ext cx="3418511" cy="27368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6242972" y="956475"/>
            <a:ext cx="12473230" cy="151231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r>
              <a:rPr kumimoji="0" lang="en-US" sz="88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Kruti Dev 010" pitchFamily="2" charset="0"/>
                <a:sym typeface="Arial" panose="020B0604020202020204"/>
              </a:rPr>
              <a:t> </a:t>
            </a:r>
            <a:r>
              <a:rPr kumimoji="0" lang="en-US" sz="8800" b="1" i="0" u="sng" strike="noStrike" cap="none" spc="0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Kruti Dev 010" pitchFamily="2" charset="0"/>
                <a:sym typeface="Arial" panose="020B0604020202020204"/>
              </a:rPr>
              <a:t>iwoZ</a:t>
            </a:r>
            <a:r>
              <a:rPr kumimoji="0" lang="en-US" sz="8800" b="1" i="0" u="sng" strike="noStrike" cap="none" spc="0" normalizeH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Kruti Dev 010" pitchFamily="2" charset="0"/>
                <a:sym typeface="Arial" panose="020B0604020202020204"/>
              </a:rPr>
              <a:t> </a:t>
            </a:r>
            <a:r>
              <a:rPr kumimoji="0" lang="en-US" sz="8800" b="1" i="0" u="sng" strike="noStrike" cap="none" spc="0" normalizeH="0" dirty="0" err="1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Kruti Dev 010" pitchFamily="2" charset="0"/>
                <a:sym typeface="Arial" panose="020B0604020202020204"/>
              </a:rPr>
              <a:t>dkLV</a:t>
            </a:r>
            <a:r>
              <a:rPr kumimoji="0" lang="en-US" sz="8800" b="1" i="0" u="sng" strike="noStrike" cap="none" spc="0" normalizeH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Kruti Dev 010" pitchFamily="2" charset="0"/>
                <a:sym typeface="Arial" panose="020B0604020202020204"/>
              </a:rPr>
              <a:t> </a:t>
            </a:r>
            <a:r>
              <a:rPr lang="en-US" sz="8800" b="1" u="sng" dirty="0" err="1">
                <a:solidFill>
                  <a:srgbClr val="C00000"/>
                </a:solidFill>
                <a:latin typeface="Kruti Dev 010" pitchFamily="2" charset="0"/>
              </a:rPr>
              <a:t>dadzhV</a:t>
            </a:r>
            <a:r>
              <a:rPr kumimoji="0" lang="en-US" sz="8800" b="1" i="0" u="sng" strike="noStrike" cap="none" spc="0" normalizeH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Kruti Dev 010" pitchFamily="2" charset="0"/>
                <a:sym typeface="Arial" panose="020B0604020202020204"/>
              </a:rPr>
              <a:t> </a:t>
            </a:r>
            <a:r>
              <a:rPr kumimoji="0" lang="en-US" sz="8800" b="1" i="0" u="sng" strike="noStrike" cap="none" spc="0" normalizeH="0" dirty="0" err="1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Kruti Dev 010" pitchFamily="2" charset="0"/>
                <a:sym typeface="Arial" panose="020B0604020202020204"/>
              </a:rPr>
              <a:t>lajpuk</a:t>
            </a:r>
            <a:r>
              <a:rPr kumimoji="0" lang="en-US" sz="8800" b="1" i="0" u="sng" strike="noStrike" cap="none" spc="0" normalizeH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Kruti Dev 010" pitchFamily="2" charset="0"/>
                <a:sym typeface="Arial" panose="020B0604020202020204"/>
              </a:rPr>
              <a:t> </a:t>
            </a:r>
            <a:endParaRPr kumimoji="0" lang="en-IN" sz="8800" b="1" i="0" u="sng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Kruti Dev 010" pitchFamily="2" charset="0"/>
              <a:sym typeface="Arial" panose="020B0604020202020204"/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पीयर | सीएसएसआर | भारत</a:t>
            </a:r>
          </a:p>
        </p:txBody>
      </p:sp>
      <p:sp>
        <p:nvSpPr>
          <p:cNvPr id="309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10" name="PPT 3 -"/>
          <p:cNvSpPr txBox="1"/>
          <p:nvPr/>
        </p:nvSpPr>
        <p:spPr>
          <a:xfrm>
            <a:off x="21623536" y="12463282"/>
            <a:ext cx="1398782" cy="6772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पीपीटी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11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18</a:t>
            </a:fld>
            <a:endParaRPr/>
          </a:p>
        </p:txBody>
      </p:sp>
      <p:sp>
        <p:nvSpPr>
          <p:cNvPr id="313" name="Characteristics of a Structure"/>
          <p:cNvSpPr txBox="1"/>
          <p:nvPr/>
        </p:nvSpPr>
        <p:spPr>
          <a:xfrm>
            <a:off x="6527062" y="1468283"/>
            <a:ext cx="11329876" cy="1266091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defTabSz="189611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8000" u="sng" dirty="0" err="1"/>
              <a:t>एक</a:t>
            </a:r>
            <a:r>
              <a:rPr sz="8000" u="sng" dirty="0"/>
              <a:t> </a:t>
            </a:r>
            <a:r>
              <a:rPr sz="8000" u="sng" dirty="0" err="1"/>
              <a:t>संरचना</a:t>
            </a:r>
            <a:r>
              <a:rPr sz="8000" u="sng" dirty="0"/>
              <a:t> </a:t>
            </a:r>
            <a:r>
              <a:rPr sz="8000" u="sng" dirty="0" err="1"/>
              <a:t>की</a:t>
            </a:r>
            <a:r>
              <a:rPr sz="8000" u="sng" dirty="0"/>
              <a:t> </a:t>
            </a:r>
            <a:r>
              <a:rPr sz="8000" u="sng" dirty="0" err="1"/>
              <a:t>विशेषताएँ</a:t>
            </a:r>
            <a:endParaRPr sz="8000" u="sng" dirty="0"/>
          </a:p>
        </p:txBody>
      </p:sp>
      <p:sp>
        <p:nvSpPr>
          <p:cNvPr id="314" name="Rounded Rectangle"/>
          <p:cNvSpPr/>
          <p:nvPr/>
        </p:nvSpPr>
        <p:spPr>
          <a:xfrm>
            <a:off x="2677288" y="4893545"/>
            <a:ext cx="8890001" cy="2540001"/>
          </a:xfrm>
          <a:prstGeom prst="roundRect">
            <a:avLst>
              <a:gd name="adj" fmla="val 5000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15" name="General"/>
          <p:cNvSpPr txBox="1"/>
          <p:nvPr/>
        </p:nvSpPr>
        <p:spPr>
          <a:xfrm>
            <a:off x="5278956" y="5736853"/>
            <a:ext cx="7712165" cy="10414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lvl1pPr marL="508000" indent="-508000" defTabSz="189611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 err="1"/>
              <a:t>सामान्य</a:t>
            </a:r>
            <a:endParaRPr dirty="0"/>
          </a:p>
        </p:txBody>
      </p:sp>
      <p:sp>
        <p:nvSpPr>
          <p:cNvPr id="316" name="Rounded Rectangle"/>
          <p:cNvSpPr/>
          <p:nvPr/>
        </p:nvSpPr>
        <p:spPr>
          <a:xfrm>
            <a:off x="12816711" y="4893545"/>
            <a:ext cx="8890001" cy="2540001"/>
          </a:xfrm>
          <a:prstGeom prst="roundRect">
            <a:avLst>
              <a:gd name="adj" fmla="val 5000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317" name="Architecture"/>
          <p:cNvSpPr txBox="1"/>
          <p:nvPr/>
        </p:nvSpPr>
        <p:spPr>
          <a:xfrm>
            <a:off x="14526133" y="5628761"/>
            <a:ext cx="7686167" cy="1210588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lvl1pPr marL="508000" indent="-508000" defTabSz="189611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sz="7200" dirty="0" err="1">
                <a:latin typeface="Kruti Dev 010" pitchFamily="2" charset="0"/>
              </a:rPr>
              <a:t>vkfdZVSDpj</a:t>
            </a:r>
            <a:endParaRPr sz="7200" dirty="0">
              <a:latin typeface="Kruti Dev 010" pitchFamily="2" charset="0"/>
            </a:endParaRPr>
          </a:p>
        </p:txBody>
      </p:sp>
      <p:sp>
        <p:nvSpPr>
          <p:cNvPr id="318" name="Rounded Rectangle"/>
          <p:cNvSpPr/>
          <p:nvPr/>
        </p:nvSpPr>
        <p:spPr>
          <a:xfrm>
            <a:off x="2677288" y="8322716"/>
            <a:ext cx="8890001" cy="2540001"/>
          </a:xfrm>
          <a:prstGeom prst="roundRect">
            <a:avLst>
              <a:gd name="adj" fmla="val 5000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19" name="Structural elements"/>
          <p:cNvSpPr txBox="1"/>
          <p:nvPr/>
        </p:nvSpPr>
        <p:spPr>
          <a:xfrm>
            <a:off x="4343128" y="8905637"/>
            <a:ext cx="6400889" cy="19812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lvl1pPr marL="508000" indent="-508000" defTabSz="189611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 err="1"/>
              <a:t>संरचनात्मक</a:t>
            </a:r>
            <a:r>
              <a:rPr dirty="0"/>
              <a:t> </a:t>
            </a:r>
            <a:r>
              <a:rPr dirty="0" err="1"/>
              <a:t>तत्व</a:t>
            </a:r>
            <a:endParaRPr dirty="0"/>
          </a:p>
        </p:txBody>
      </p:sp>
      <p:sp>
        <p:nvSpPr>
          <p:cNvPr id="320" name="Rounded Rectangle"/>
          <p:cNvSpPr/>
          <p:nvPr/>
        </p:nvSpPr>
        <p:spPr>
          <a:xfrm>
            <a:off x="12816711" y="8202098"/>
            <a:ext cx="8890001" cy="2540001"/>
          </a:xfrm>
          <a:prstGeom prst="roundRect">
            <a:avLst>
              <a:gd name="adj" fmla="val 5000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21" name="Non-structural elements"/>
          <p:cNvSpPr txBox="1"/>
          <p:nvPr/>
        </p:nvSpPr>
        <p:spPr>
          <a:xfrm>
            <a:off x="14043330" y="9096531"/>
            <a:ext cx="7627216" cy="19812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lvl1pPr marL="508000" indent="-508000" defTabSz="189611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 err="1"/>
              <a:t>गैर-संरचनात्मक</a:t>
            </a:r>
            <a:r>
              <a:rPr dirty="0"/>
              <a:t> </a:t>
            </a:r>
            <a:r>
              <a:rPr dirty="0" err="1"/>
              <a:t>तत्व</a:t>
            </a:r>
            <a:endParaRPr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535431"/>
          </a:xfrm>
          <a:prstGeom prst="rect">
            <a:avLst/>
          </a:prstGeom>
        </p:spPr>
      </p:pic>
      <p:pic>
        <p:nvPicPr>
          <p:cNvPr id="17" name="Picture 16" descr="A logo with text on it&#10;&#10;AI-generated content may b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sp useBgFill="1">
        <p:nvSpPr>
          <p:cNvPr id="18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>
        <p:nvSpPr>
          <p:cNvPr id="19" name="PEER | CSSR | INDIA"/>
          <p:cNvSpPr txBox="1"/>
          <p:nvPr/>
        </p:nvSpPr>
        <p:spPr>
          <a:xfrm>
            <a:off x="777902" y="12719285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 </a:t>
            </a:r>
            <a:r>
              <a:rPr dirty="0"/>
              <a:t>| सीएसएसआर | भारत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680" y="-53559"/>
            <a:ext cx="3418511" cy="2839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EER | CSSR | INDIA"/>
          <p:cNvSpPr txBox="1"/>
          <p:nvPr/>
        </p:nvSpPr>
        <p:spPr>
          <a:xfrm>
            <a:off x="818588" y="12525503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 err="1"/>
              <a:t>पीयर</a:t>
            </a:r>
            <a:r>
              <a:rPr dirty="0"/>
              <a:t> | </a:t>
            </a:r>
            <a:r>
              <a:rPr dirty="0" err="1"/>
              <a:t>सीएसएसआर</a:t>
            </a:r>
            <a:r>
              <a:rPr dirty="0"/>
              <a:t> | </a:t>
            </a:r>
            <a:r>
              <a:rPr dirty="0" err="1"/>
              <a:t>भारत</a:t>
            </a:r>
            <a:endParaRPr dirty="0"/>
          </a:p>
        </p:txBody>
      </p:sp>
      <p:sp>
        <p:nvSpPr>
          <p:cNvPr id="3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25" name="PPT 3 -"/>
          <p:cNvSpPr txBox="1"/>
          <p:nvPr/>
        </p:nvSpPr>
        <p:spPr>
          <a:xfrm>
            <a:off x="21623536" y="12485800"/>
            <a:ext cx="1398782" cy="6772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पीपीटी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19</a:t>
            </a:fld>
            <a:endParaRPr/>
          </a:p>
        </p:txBody>
      </p:sp>
      <p:grpSp>
        <p:nvGrpSpPr>
          <p:cNvPr id="337" name="Group"/>
          <p:cNvGrpSpPr/>
          <p:nvPr/>
        </p:nvGrpSpPr>
        <p:grpSpPr>
          <a:xfrm>
            <a:off x="3139868" y="3055694"/>
            <a:ext cx="18104264" cy="9398001"/>
            <a:chOff x="0" y="0"/>
            <a:chExt cx="18104261" cy="9398000"/>
          </a:xfrm>
        </p:grpSpPr>
        <p:pic>
          <p:nvPicPr>
            <p:cNvPr id="328" name="non-structure" descr="non-structure"/>
            <p:cNvPicPr>
              <a:picLocks noChangeAspect="1"/>
            </p:cNvPicPr>
            <p:nvPr/>
          </p:nvPicPr>
          <p:blipFill>
            <a:blip r:embed="rId2"/>
            <a:srcRect r="41177" b="67762"/>
            <a:stretch>
              <a:fillRect/>
            </a:stretch>
          </p:blipFill>
          <p:spPr>
            <a:xfrm>
              <a:off x="1328447" y="549448"/>
              <a:ext cx="16104915" cy="8090780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329" name="Cantilever"/>
            <p:cNvSpPr txBox="1"/>
            <p:nvPr/>
          </p:nvSpPr>
          <p:spPr>
            <a:xfrm>
              <a:off x="14963385" y="1853633"/>
              <a:ext cx="3140877" cy="96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lvl1pPr defTabSz="914400">
                <a:spcBef>
                  <a:spcPts val="1300"/>
                </a:spcBef>
                <a:defRPr sz="2200" b="1">
                  <a:latin typeface="Comic Sans MS" panose="030F0702030302020204"/>
                  <a:ea typeface="Comic Sans MS" panose="030F0702030302020204"/>
                  <a:cs typeface="Comic Sans MS" panose="030F0702030302020204"/>
                  <a:sym typeface="Comic Sans MS" panose="030F0702030302020204"/>
                </a:defRPr>
              </a:lvl1pPr>
            </a:lstStyle>
            <a:p>
              <a:r>
                <a:t>ब्रैकट</a:t>
              </a:r>
            </a:p>
          </p:txBody>
        </p:sp>
        <p:sp>
          <p:nvSpPr>
            <p:cNvPr id="330" name="Beam"/>
            <p:cNvSpPr txBox="1"/>
            <p:nvPr/>
          </p:nvSpPr>
          <p:spPr>
            <a:xfrm>
              <a:off x="0" y="0"/>
              <a:ext cx="3140876" cy="966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lvl1pPr defTabSz="914400">
                <a:spcBef>
                  <a:spcPts val="1300"/>
                </a:spcBef>
                <a:defRPr sz="2200" b="1">
                  <a:latin typeface="Comic Sans MS" panose="030F0702030302020204"/>
                  <a:ea typeface="Comic Sans MS" panose="030F0702030302020204"/>
                  <a:cs typeface="Comic Sans MS" panose="030F0702030302020204"/>
                  <a:sym typeface="Comic Sans MS" panose="030F0702030302020204"/>
                </a:defRPr>
              </a:lvl1pPr>
            </a:lstStyle>
            <a:p>
              <a:r>
                <a:t>खुशी से उछलना</a:t>
              </a:r>
            </a:p>
          </p:txBody>
        </p:sp>
        <p:sp>
          <p:nvSpPr>
            <p:cNvPr id="331" name="Line"/>
            <p:cNvSpPr/>
            <p:nvPr/>
          </p:nvSpPr>
          <p:spPr>
            <a:xfrm>
              <a:off x="661014" y="751717"/>
              <a:ext cx="4849705" cy="1391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35" h="20745" extrusionOk="0">
                  <a:moveTo>
                    <a:pt x="2061" y="0"/>
                  </a:moveTo>
                  <a:cubicBezTo>
                    <a:pt x="348" y="7335"/>
                    <a:pt x="-1365" y="14670"/>
                    <a:pt x="1657" y="18135"/>
                  </a:cubicBezTo>
                  <a:cubicBezTo>
                    <a:pt x="4679" y="21600"/>
                    <a:pt x="17157" y="20295"/>
                    <a:pt x="20235" y="20745"/>
                  </a:cubicBezTo>
                </a:path>
              </a:pathLst>
            </a:custGeom>
            <a:noFill/>
            <a:ln w="38100" cap="flat">
              <a:solidFill>
                <a:srgbClr val="80808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332" name="Line"/>
            <p:cNvSpPr/>
            <p:nvPr/>
          </p:nvSpPr>
          <p:spPr>
            <a:xfrm>
              <a:off x="5257045" y="2113263"/>
              <a:ext cx="544063" cy="1"/>
            </a:xfrm>
            <a:prstGeom prst="line">
              <a:avLst/>
            </a:prstGeom>
            <a:noFill/>
            <a:ln w="38100" cap="flat">
              <a:solidFill>
                <a:srgbClr val="80808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333" name="Rectangle"/>
            <p:cNvSpPr/>
            <p:nvPr/>
          </p:nvSpPr>
          <p:spPr>
            <a:xfrm>
              <a:off x="2383193" y="8434938"/>
              <a:ext cx="2787069" cy="784927"/>
            </a:xfrm>
            <a:prstGeom prst="rect">
              <a:avLst/>
            </a:prstGeom>
            <a:noFill/>
            <a:ln w="57150" cap="flat">
              <a:solidFill>
                <a:srgbClr val="80808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2300"/>
              </a:pPr>
              <a:endParaRPr/>
            </a:p>
          </p:txBody>
        </p:sp>
        <p:sp>
          <p:nvSpPr>
            <p:cNvPr id="334" name="Rectangle"/>
            <p:cNvSpPr/>
            <p:nvPr/>
          </p:nvSpPr>
          <p:spPr>
            <a:xfrm>
              <a:off x="9272425" y="8377578"/>
              <a:ext cx="2783731" cy="775871"/>
            </a:xfrm>
            <a:prstGeom prst="rect">
              <a:avLst/>
            </a:prstGeom>
            <a:noFill/>
            <a:ln w="57150" cap="flat">
              <a:solidFill>
                <a:srgbClr val="80808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2300"/>
              </a:pPr>
              <a:endParaRPr/>
            </a:p>
          </p:txBody>
        </p:sp>
        <p:sp>
          <p:nvSpPr>
            <p:cNvPr id="335" name="Foundation"/>
            <p:cNvSpPr txBox="1"/>
            <p:nvPr/>
          </p:nvSpPr>
          <p:spPr>
            <a:xfrm>
              <a:off x="13811842" y="8431920"/>
              <a:ext cx="3621521" cy="96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>
              <a:lvl1pPr defTabSz="914400">
                <a:spcBef>
                  <a:spcPts val="1300"/>
                </a:spcBef>
                <a:defRPr sz="2200" b="1">
                  <a:latin typeface="Comic Sans MS" panose="030F0702030302020204"/>
                  <a:ea typeface="Comic Sans MS" panose="030F0702030302020204"/>
                  <a:cs typeface="Comic Sans MS" panose="030F0702030302020204"/>
                  <a:sym typeface="Comic Sans MS" panose="030F0702030302020204"/>
                </a:defRPr>
              </a:lvl1pPr>
            </a:lstStyle>
            <a:p>
              <a:endParaRPr dirty="0"/>
            </a:p>
          </p:txBody>
        </p:sp>
        <p:sp>
          <p:nvSpPr>
            <p:cNvPr id="336" name="Line"/>
            <p:cNvSpPr/>
            <p:nvPr/>
          </p:nvSpPr>
          <p:spPr>
            <a:xfrm flipH="1" flipV="1">
              <a:off x="11315163" y="8751928"/>
              <a:ext cx="2526721" cy="27171"/>
            </a:xfrm>
            <a:prstGeom prst="line">
              <a:avLst/>
            </a:prstGeom>
            <a:noFill/>
            <a:ln w="38100" cap="flat">
              <a:solidFill>
                <a:srgbClr val="80808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2100"/>
              </a:pPr>
              <a:endParaRPr/>
            </a:p>
          </p:txBody>
        </p:sp>
      </p:grpSp>
      <p:sp>
        <p:nvSpPr>
          <p:cNvPr id="338" name="Structural Elements"/>
          <p:cNvSpPr txBox="1"/>
          <p:nvPr/>
        </p:nvSpPr>
        <p:spPr>
          <a:xfrm>
            <a:off x="8925860" y="1241012"/>
            <a:ext cx="7107454" cy="1154843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defTabSz="1896110">
              <a:lnSpc>
                <a:spcPct val="8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8000" u="sng" dirty="0" err="1"/>
              <a:t>संरचनात्मक</a:t>
            </a:r>
            <a:r>
              <a:rPr sz="8000" u="sng" dirty="0"/>
              <a:t> </a:t>
            </a:r>
            <a:r>
              <a:rPr sz="8000" u="sng" dirty="0" err="1"/>
              <a:t>तत्व</a:t>
            </a:r>
            <a:endParaRPr sz="8000" u="sng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535431"/>
          </a:xfrm>
          <a:prstGeom prst="rect">
            <a:avLst/>
          </a:prstGeom>
        </p:spPr>
      </p:pic>
      <p:pic>
        <p:nvPicPr>
          <p:cNvPr id="19" name="Picture 18" descr="A logo with text on it&#10;&#10;AI-generated content may b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680" y="-53559"/>
            <a:ext cx="3418511" cy="283964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BEA2984-63B1-E075-6994-81AEC1A082C8}"/>
              </a:ext>
            </a:extLst>
          </p:cNvPr>
          <p:cNvSpPr/>
          <p:nvPr/>
        </p:nvSpPr>
        <p:spPr>
          <a:xfrm>
            <a:off x="3139867" y="3056898"/>
            <a:ext cx="2129230" cy="126609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ctr" defTabSz="16624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IN" sz="7200" dirty="0" err="1">
                <a:solidFill>
                  <a:schemeClr val="tx1"/>
                </a:solidFill>
                <a:latin typeface="Kruti Dev 010" pitchFamily="2" charset="0"/>
              </a:rPr>
              <a:t>che</a:t>
            </a:r>
            <a:endParaRPr kumimoji="0" lang="en-IN" sz="36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Kruti Dev 010" pitchFamily="2" charset="0"/>
              <a:sym typeface="Arial" panose="020B06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A6CB7D-5F3F-F007-8488-FD75B8F44185}"/>
              </a:ext>
            </a:extLst>
          </p:cNvPr>
          <p:cNvSpPr/>
          <p:nvPr/>
        </p:nvSpPr>
        <p:spPr>
          <a:xfrm>
            <a:off x="17644212" y="4759321"/>
            <a:ext cx="3621522" cy="126609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ctr" defTabSz="16624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IN" sz="7200" dirty="0" err="1">
                <a:solidFill>
                  <a:schemeClr val="tx1"/>
                </a:solidFill>
                <a:latin typeface="Kruti Dev 010" pitchFamily="2" charset="0"/>
              </a:rPr>
              <a:t>dSfUVfyoj</a:t>
            </a:r>
            <a:endParaRPr kumimoji="0" lang="en-IN" sz="36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Kruti Dev 010" pitchFamily="2" charset="0"/>
              <a:sym typeface="Arial" panose="020B060402020202020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13D77E-6054-BF3D-5F01-15AA23037D6D}"/>
              </a:ext>
            </a:extLst>
          </p:cNvPr>
          <p:cNvSpPr/>
          <p:nvPr/>
        </p:nvSpPr>
        <p:spPr>
          <a:xfrm>
            <a:off x="18267498" y="7449056"/>
            <a:ext cx="3621522" cy="126609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ctr" defTabSz="16624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IN" sz="7200" dirty="0" err="1">
                <a:solidFill>
                  <a:schemeClr val="tx1"/>
                </a:solidFill>
                <a:latin typeface="Kruti Dev 010" pitchFamily="2" charset="0"/>
              </a:rPr>
              <a:t>dkWye</a:t>
            </a:r>
            <a:endParaRPr kumimoji="0" lang="en-IN" sz="36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Kruti Dev 010" pitchFamily="2" charset="0"/>
              <a:sym typeface="Arial" panose="020B060402020202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2D0F50-E953-61FC-E006-9EA9F1F99488}"/>
              </a:ext>
            </a:extLst>
          </p:cNvPr>
          <p:cNvSpPr/>
          <p:nvPr/>
        </p:nvSpPr>
        <p:spPr>
          <a:xfrm>
            <a:off x="18280158" y="9151813"/>
            <a:ext cx="3621522" cy="126609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ctr" defTabSz="16624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IN" sz="7200" dirty="0" err="1">
                <a:solidFill>
                  <a:schemeClr val="tx1"/>
                </a:solidFill>
                <a:latin typeface="Kruti Dev 010" pitchFamily="2" charset="0"/>
              </a:rPr>
              <a:t>Lysc</a:t>
            </a:r>
            <a:endParaRPr kumimoji="0" lang="en-IN" sz="36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Kruti Dev 010" pitchFamily="2" charset="0"/>
              <a:sym typeface="Arial" panose="020B060402020202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08F5A9-FBEC-5326-C79E-E8A3B8390143}"/>
              </a:ext>
            </a:extLst>
          </p:cNvPr>
          <p:cNvSpPr/>
          <p:nvPr/>
        </p:nvSpPr>
        <p:spPr>
          <a:xfrm>
            <a:off x="16914367" y="11118728"/>
            <a:ext cx="3621522" cy="126609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ctr" defTabSz="16624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IN" sz="7200" dirty="0" err="1">
                <a:solidFill>
                  <a:schemeClr val="tx1"/>
                </a:solidFill>
                <a:latin typeface="Kruti Dev 010" pitchFamily="2" charset="0"/>
              </a:rPr>
              <a:t>uhao</a:t>
            </a:r>
            <a:endParaRPr kumimoji="0" lang="en-IN" sz="36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Kruti Dev 010" pitchFamily="2" charset="0"/>
              <a:sym typeface="Arial" panose="020B0604020202020204"/>
            </a:endParaRP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पीयर | सीएसएसआर | भारत</a:t>
            </a:r>
          </a:p>
        </p:txBody>
      </p:sp>
      <p:sp>
        <p:nvSpPr>
          <p:cNvPr id="341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42" name="PPT 3 -"/>
          <p:cNvSpPr txBox="1"/>
          <p:nvPr/>
        </p:nvSpPr>
        <p:spPr>
          <a:xfrm>
            <a:off x="21779609" y="12463282"/>
            <a:ext cx="1398782" cy="6772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पीपीटी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43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20</a:t>
            </a:fld>
            <a:endParaRPr/>
          </a:p>
        </p:txBody>
      </p:sp>
      <p:sp>
        <p:nvSpPr>
          <p:cNvPr id="345" name="Non-Structural Elements"/>
          <p:cNvSpPr txBox="1"/>
          <p:nvPr/>
        </p:nvSpPr>
        <p:spPr>
          <a:xfrm>
            <a:off x="7887812" y="611120"/>
            <a:ext cx="9793211" cy="1154843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defTabSz="1896110">
              <a:lnSpc>
                <a:spcPct val="8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8000" u="sng" dirty="0" err="1"/>
              <a:t>गैर-संरचनात्मक</a:t>
            </a:r>
            <a:r>
              <a:rPr sz="8000" u="sng" dirty="0"/>
              <a:t> </a:t>
            </a:r>
            <a:r>
              <a:rPr sz="8000" u="sng" dirty="0" err="1"/>
              <a:t>तत्व</a:t>
            </a:r>
            <a:endParaRPr sz="8000" u="sng" dirty="0"/>
          </a:p>
        </p:txBody>
      </p:sp>
      <p:pic>
        <p:nvPicPr>
          <p:cNvPr id="346" name="non-structure" descr="non-structure"/>
          <p:cNvPicPr>
            <a:picLocks noChangeAspect="1"/>
          </p:cNvPicPr>
          <p:nvPr/>
        </p:nvPicPr>
        <p:blipFill>
          <a:blip r:embed="rId2"/>
          <a:srcRect l="8921" t="37269" r="1373" b="5421"/>
          <a:stretch>
            <a:fillRect/>
          </a:stretch>
        </p:blipFill>
        <p:spPr>
          <a:xfrm>
            <a:off x="3491884" y="1817440"/>
            <a:ext cx="16493939" cy="10709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535431"/>
          </a:xfrm>
          <a:prstGeom prst="rect">
            <a:avLst/>
          </a:prstGeom>
        </p:spPr>
      </p:pic>
      <p:pic>
        <p:nvPicPr>
          <p:cNvPr id="10" name="Picture 9" descr="A logo with text on it&#10;&#10;AI-generated content may b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sp useBgFill="1">
        <p:nvSpPr>
          <p:cNvPr id="11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>
        <p:nvSpPr>
          <p:cNvPr id="12" name="PEER | CSSR | INDIA"/>
          <p:cNvSpPr txBox="1"/>
          <p:nvPr/>
        </p:nvSpPr>
        <p:spPr>
          <a:xfrm>
            <a:off x="699866" y="12760300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 </a:t>
            </a:r>
            <a:r>
              <a:rPr dirty="0"/>
              <a:t>| सीएसएसआर | भारत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680" y="-53559"/>
            <a:ext cx="3418511" cy="283964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4AC8643-1C54-0DFF-9203-AEB60CBD9312}"/>
              </a:ext>
            </a:extLst>
          </p:cNvPr>
          <p:cNvSpPr/>
          <p:nvPr/>
        </p:nvSpPr>
        <p:spPr>
          <a:xfrm>
            <a:off x="6914318" y="2886860"/>
            <a:ext cx="4176464" cy="835203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4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hi-IN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बाहरी दीवार पैनल</a:t>
            </a:r>
            <a:endParaRPr kumimoji="0" lang="en-IN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46C2D0-4333-0250-86A2-FFAE99A2B4D5}"/>
              </a:ext>
            </a:extLst>
          </p:cNvPr>
          <p:cNvSpPr/>
          <p:nvPr/>
        </p:nvSpPr>
        <p:spPr>
          <a:xfrm>
            <a:off x="17035688" y="7668069"/>
            <a:ext cx="3489543" cy="712093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4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hi-IN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फव्वारा नलिकाएं</a:t>
            </a:r>
            <a:endParaRPr kumimoji="0" lang="en-IN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38A5F0-619B-876A-B8C2-611B19F19A9A}"/>
              </a:ext>
            </a:extLst>
          </p:cNvPr>
          <p:cNvSpPr/>
          <p:nvPr/>
        </p:nvSpPr>
        <p:spPr>
          <a:xfrm>
            <a:off x="16977359" y="5769542"/>
            <a:ext cx="1407329" cy="712093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4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hi-IN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छत</a:t>
            </a:r>
            <a:endParaRPr kumimoji="0" lang="en-IN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3F6D23-1C6B-EAE4-62BF-037BC83E9F29}"/>
              </a:ext>
            </a:extLst>
          </p:cNvPr>
          <p:cNvSpPr/>
          <p:nvPr/>
        </p:nvSpPr>
        <p:spPr>
          <a:xfrm>
            <a:off x="16977360" y="4738853"/>
            <a:ext cx="2290901" cy="712093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4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hi-IN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वायु-नलिका</a:t>
            </a:r>
            <a:endParaRPr kumimoji="0" lang="en-IN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F80C4C-B6C0-B000-9C1D-E486F4DBEACF}"/>
              </a:ext>
            </a:extLst>
          </p:cNvPr>
          <p:cNvSpPr/>
          <p:nvPr/>
        </p:nvSpPr>
        <p:spPr>
          <a:xfrm>
            <a:off x="15720392" y="2929742"/>
            <a:ext cx="4804839" cy="712093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4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hi-IN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छत बनाना/ ऊष्मा रोधन</a:t>
            </a:r>
            <a:endParaRPr kumimoji="0" lang="en-IN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56946A-28B0-6A19-3791-5F00AC6D382B}"/>
              </a:ext>
            </a:extLst>
          </p:cNvPr>
          <p:cNvSpPr/>
          <p:nvPr/>
        </p:nvSpPr>
        <p:spPr>
          <a:xfrm>
            <a:off x="13848184" y="1783122"/>
            <a:ext cx="3528392" cy="712093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4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hi-IN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वातानुकूलित यन्त्र</a:t>
            </a:r>
            <a:endParaRPr kumimoji="0" lang="en-IN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420E36-7D48-42AF-30DD-62129A29CBF3}"/>
              </a:ext>
            </a:extLst>
          </p:cNvPr>
          <p:cNvSpPr/>
          <p:nvPr/>
        </p:nvSpPr>
        <p:spPr>
          <a:xfrm>
            <a:off x="2688650" y="5849888"/>
            <a:ext cx="2290901" cy="712093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4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hi-IN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खिड़की</a:t>
            </a:r>
            <a:endParaRPr kumimoji="0" lang="en-IN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69BDD8-4609-C571-E68D-FCFAB0918696}"/>
              </a:ext>
            </a:extLst>
          </p:cNvPr>
          <p:cNvSpPr/>
          <p:nvPr/>
        </p:nvSpPr>
        <p:spPr>
          <a:xfrm>
            <a:off x="16861693" y="11770128"/>
            <a:ext cx="1522995" cy="712093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4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hi-IN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प्रकाश</a:t>
            </a:r>
            <a:endParaRPr kumimoji="0" lang="en-IN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748C26-57AC-4DD8-B13C-355840331DC5}"/>
              </a:ext>
            </a:extLst>
          </p:cNvPr>
          <p:cNvSpPr/>
          <p:nvPr/>
        </p:nvSpPr>
        <p:spPr>
          <a:xfrm>
            <a:off x="17037091" y="9903653"/>
            <a:ext cx="2231170" cy="712093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4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hi-IN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फर्नीचर</a:t>
            </a:r>
            <a:endParaRPr kumimoji="0" lang="en-IN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AFFAAF-C2E5-CFB1-579A-A057E7BF184C}"/>
              </a:ext>
            </a:extLst>
          </p:cNvPr>
          <p:cNvSpPr/>
          <p:nvPr/>
        </p:nvSpPr>
        <p:spPr>
          <a:xfrm>
            <a:off x="16947830" y="8932459"/>
            <a:ext cx="3489543" cy="712093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4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hi-IN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आंतरिक दीवार</a:t>
            </a:r>
            <a:endParaRPr kumimoji="0" lang="en-IN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पीयर | सीएसएसआर | भारत</a:t>
            </a:r>
          </a:p>
        </p:txBody>
      </p:sp>
      <p:sp>
        <p:nvSpPr>
          <p:cNvPr id="349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50" name="PPT 3 -"/>
          <p:cNvSpPr txBox="1"/>
          <p:nvPr/>
        </p:nvSpPr>
        <p:spPr>
          <a:xfrm>
            <a:off x="21724970" y="12426052"/>
            <a:ext cx="1398782" cy="6772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पीपीटी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51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21</a:t>
            </a:fld>
            <a:endParaRPr/>
          </a:p>
        </p:txBody>
      </p:sp>
      <p:sp>
        <p:nvSpPr>
          <p:cNvPr id="358" name="Damage to a building can be classified as two types:"/>
          <p:cNvSpPr txBox="1">
            <a:spLocks noGrp="1"/>
          </p:cNvSpPr>
          <p:nvPr>
            <p:ph type="body" sz="quarter" idx="4294967295"/>
          </p:nvPr>
        </p:nvSpPr>
        <p:spPr>
          <a:xfrm>
            <a:off x="4511675" y="3011488"/>
            <a:ext cx="19872325" cy="2173287"/>
          </a:xfrm>
          <a:prstGeom prst="rect">
            <a:avLst/>
          </a:prstGeom>
        </p:spPr>
        <p:txBody>
          <a:bodyPr lIns="89235" tIns="89235" rIns="89235" bIns="89235" anchor="t">
            <a:normAutofit/>
          </a:bodyPr>
          <a:lstStyle>
            <a:lvl1pPr defTabSz="189611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5400" dirty="0" err="1"/>
              <a:t>किसी</a:t>
            </a:r>
            <a:r>
              <a:rPr sz="5400" dirty="0"/>
              <a:t> </a:t>
            </a:r>
            <a:r>
              <a:rPr sz="5400" dirty="0" err="1"/>
              <a:t>इमारत</a:t>
            </a:r>
            <a:r>
              <a:rPr sz="5400" dirty="0"/>
              <a:t> </a:t>
            </a:r>
            <a:r>
              <a:rPr lang="hi-IN" sz="5400" dirty="0"/>
              <a:t>में</a:t>
            </a:r>
            <a:r>
              <a:rPr sz="5400" dirty="0"/>
              <a:t> </a:t>
            </a:r>
            <a:r>
              <a:rPr sz="5400" dirty="0" err="1"/>
              <a:t>होने</a:t>
            </a:r>
            <a:r>
              <a:rPr sz="5400" dirty="0"/>
              <a:t> </a:t>
            </a:r>
            <a:r>
              <a:rPr sz="5400" dirty="0" err="1"/>
              <a:t>वाली</a:t>
            </a:r>
            <a:r>
              <a:rPr sz="5400" dirty="0"/>
              <a:t> </a:t>
            </a:r>
            <a:r>
              <a:rPr sz="5400" dirty="0" err="1"/>
              <a:t>क्षति</a:t>
            </a:r>
            <a:r>
              <a:rPr sz="5400" dirty="0"/>
              <a:t> </a:t>
            </a:r>
            <a:r>
              <a:rPr sz="5400" dirty="0" err="1"/>
              <a:t>को</a:t>
            </a:r>
            <a:r>
              <a:rPr sz="5400" dirty="0"/>
              <a:t> </a:t>
            </a:r>
            <a:r>
              <a:rPr sz="5400" dirty="0" err="1"/>
              <a:t>दो</a:t>
            </a:r>
            <a:r>
              <a:rPr sz="5400" dirty="0"/>
              <a:t> </a:t>
            </a:r>
            <a:r>
              <a:rPr sz="5400" dirty="0" err="1"/>
              <a:t>प्रकारों</a:t>
            </a:r>
            <a:r>
              <a:rPr sz="5400" dirty="0"/>
              <a:t> </a:t>
            </a:r>
            <a:r>
              <a:rPr sz="5400" dirty="0" err="1"/>
              <a:t>में</a:t>
            </a:r>
            <a:r>
              <a:rPr sz="5400" dirty="0"/>
              <a:t> </a:t>
            </a:r>
            <a:r>
              <a:rPr sz="5400" dirty="0" err="1"/>
              <a:t>वर्गीकृत</a:t>
            </a:r>
            <a:r>
              <a:rPr sz="5400" dirty="0"/>
              <a:t> </a:t>
            </a:r>
            <a:r>
              <a:rPr sz="5400" dirty="0" err="1"/>
              <a:t>किया</a:t>
            </a:r>
            <a:r>
              <a:rPr sz="5400" dirty="0"/>
              <a:t> </a:t>
            </a:r>
            <a:r>
              <a:rPr sz="5400" dirty="0" err="1"/>
              <a:t>जा</a:t>
            </a:r>
            <a:r>
              <a:rPr sz="5400" dirty="0"/>
              <a:t> </a:t>
            </a:r>
            <a:r>
              <a:rPr sz="5400" dirty="0" err="1"/>
              <a:t>सकता</a:t>
            </a:r>
            <a:r>
              <a:rPr sz="5400" dirty="0"/>
              <a:t> </a:t>
            </a:r>
            <a:r>
              <a:rPr sz="5400" dirty="0" err="1"/>
              <a:t>है</a:t>
            </a:r>
            <a:r>
              <a:rPr sz="5400" dirty="0"/>
              <a:t>:</a:t>
            </a:r>
          </a:p>
        </p:txBody>
      </p:sp>
      <p:sp>
        <p:nvSpPr>
          <p:cNvPr id="353" name="Damage Types"/>
          <p:cNvSpPr txBox="1"/>
          <p:nvPr/>
        </p:nvSpPr>
        <p:spPr>
          <a:xfrm>
            <a:off x="9186440" y="873487"/>
            <a:ext cx="6173912" cy="1266091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defTabSz="189611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8000" u="sng" dirty="0" err="1"/>
              <a:t>क्षति</a:t>
            </a:r>
            <a:r>
              <a:rPr sz="8000" u="sng" dirty="0"/>
              <a:t> </a:t>
            </a:r>
            <a:r>
              <a:rPr sz="8000" u="sng" dirty="0" err="1"/>
              <a:t>के</a:t>
            </a:r>
            <a:r>
              <a:rPr sz="8000" u="sng" dirty="0"/>
              <a:t> </a:t>
            </a:r>
            <a:r>
              <a:rPr sz="8000" u="sng" dirty="0" err="1"/>
              <a:t>प्रकार</a:t>
            </a:r>
            <a:endParaRPr sz="8000" u="sng" dirty="0"/>
          </a:p>
        </p:txBody>
      </p:sp>
      <p:sp>
        <p:nvSpPr>
          <p:cNvPr id="354" name="Rounded Rectangle"/>
          <p:cNvSpPr/>
          <p:nvPr/>
        </p:nvSpPr>
        <p:spPr>
          <a:xfrm>
            <a:off x="2677288" y="5461107"/>
            <a:ext cx="8890001" cy="6096001"/>
          </a:xfrm>
          <a:prstGeom prst="roundRect">
            <a:avLst>
              <a:gd name="adj" fmla="val 20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55" name="STRUCTURAL:  affecting structural (load-bearing) elements"/>
          <p:cNvSpPr txBox="1"/>
          <p:nvPr/>
        </p:nvSpPr>
        <p:spPr>
          <a:xfrm>
            <a:off x="3327589" y="7207890"/>
            <a:ext cx="7712165" cy="2595582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spAutoFit/>
          </a:bodyPr>
          <a:lstStyle/>
          <a:p>
            <a:pPr defTabSz="189611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b="1" u="sng" dirty="0" err="1">
                <a:latin typeface="Open Sans"/>
                <a:ea typeface="Open Sans"/>
                <a:cs typeface="Open Sans"/>
                <a:sym typeface="Open Sans"/>
              </a:rPr>
              <a:t>संरचनात्मक</a:t>
            </a:r>
            <a:r>
              <a:rPr b="1" dirty="0"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dirty="0"/>
              <a:t> </a:t>
            </a:r>
            <a:r>
              <a:rPr dirty="0" err="1">
                <a:solidFill>
                  <a:srgbClr val="535353"/>
                </a:solidFill>
              </a:rPr>
              <a:t>संरचनात्मक</a:t>
            </a:r>
            <a:r>
              <a:rPr dirty="0">
                <a:solidFill>
                  <a:srgbClr val="535353"/>
                </a:solidFill>
              </a:rPr>
              <a:t> (</a:t>
            </a:r>
            <a:r>
              <a:rPr dirty="0" err="1">
                <a:solidFill>
                  <a:srgbClr val="535353"/>
                </a:solidFill>
              </a:rPr>
              <a:t>भार</a:t>
            </a:r>
            <a:r>
              <a:rPr dirty="0">
                <a:solidFill>
                  <a:srgbClr val="535353"/>
                </a:solidFill>
              </a:rPr>
              <a:t> </a:t>
            </a:r>
            <a:r>
              <a:rPr dirty="0" err="1">
                <a:solidFill>
                  <a:srgbClr val="535353"/>
                </a:solidFill>
              </a:rPr>
              <a:t>वहन</a:t>
            </a:r>
            <a:r>
              <a:rPr dirty="0">
                <a:solidFill>
                  <a:srgbClr val="535353"/>
                </a:solidFill>
              </a:rPr>
              <a:t> </a:t>
            </a:r>
            <a:r>
              <a:rPr dirty="0" err="1">
                <a:solidFill>
                  <a:srgbClr val="535353"/>
                </a:solidFill>
              </a:rPr>
              <a:t>करने</a:t>
            </a:r>
            <a:r>
              <a:rPr dirty="0">
                <a:solidFill>
                  <a:srgbClr val="535353"/>
                </a:solidFill>
              </a:rPr>
              <a:t> </a:t>
            </a:r>
            <a:r>
              <a:rPr dirty="0" err="1">
                <a:solidFill>
                  <a:srgbClr val="535353"/>
                </a:solidFill>
              </a:rPr>
              <a:t>वाले</a:t>
            </a:r>
            <a:r>
              <a:rPr dirty="0">
                <a:solidFill>
                  <a:srgbClr val="535353"/>
                </a:solidFill>
              </a:rPr>
              <a:t>) </a:t>
            </a:r>
            <a:r>
              <a:rPr dirty="0" err="1">
                <a:solidFill>
                  <a:srgbClr val="535353"/>
                </a:solidFill>
              </a:rPr>
              <a:t>तत्वों</a:t>
            </a:r>
            <a:r>
              <a:rPr dirty="0">
                <a:solidFill>
                  <a:srgbClr val="535353"/>
                </a:solidFill>
              </a:rPr>
              <a:t> </a:t>
            </a:r>
            <a:r>
              <a:rPr dirty="0" err="1">
                <a:solidFill>
                  <a:srgbClr val="535353"/>
                </a:solidFill>
              </a:rPr>
              <a:t>को</a:t>
            </a:r>
            <a:r>
              <a:rPr dirty="0">
                <a:solidFill>
                  <a:srgbClr val="535353"/>
                </a:solidFill>
              </a:rPr>
              <a:t> </a:t>
            </a:r>
            <a:r>
              <a:rPr dirty="0" err="1">
                <a:solidFill>
                  <a:srgbClr val="535353"/>
                </a:solidFill>
              </a:rPr>
              <a:t>प्रभावित</a:t>
            </a:r>
            <a:r>
              <a:rPr dirty="0">
                <a:solidFill>
                  <a:srgbClr val="535353"/>
                </a:solidFill>
              </a:rPr>
              <a:t> </a:t>
            </a:r>
            <a:r>
              <a:rPr dirty="0" err="1">
                <a:solidFill>
                  <a:srgbClr val="535353"/>
                </a:solidFill>
              </a:rPr>
              <a:t>करना</a:t>
            </a:r>
            <a:endParaRPr dirty="0">
              <a:solidFill>
                <a:srgbClr val="535353"/>
              </a:solidFill>
            </a:endParaRPr>
          </a:p>
        </p:txBody>
      </p:sp>
      <p:sp>
        <p:nvSpPr>
          <p:cNvPr id="356" name="Rounded Rectangle"/>
          <p:cNvSpPr/>
          <p:nvPr/>
        </p:nvSpPr>
        <p:spPr>
          <a:xfrm>
            <a:off x="12834969" y="5483588"/>
            <a:ext cx="8890001" cy="6096001"/>
          </a:xfrm>
          <a:prstGeom prst="roundRect">
            <a:avLst>
              <a:gd name="adj" fmla="val 20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57" name="NON-STRUCTURAL:  affecting…"/>
          <p:cNvSpPr txBox="1"/>
          <p:nvPr/>
        </p:nvSpPr>
        <p:spPr>
          <a:xfrm>
            <a:off x="13344129" y="7207890"/>
            <a:ext cx="8195072" cy="2595582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>
            <a:spAutoFit/>
          </a:bodyPr>
          <a:lstStyle/>
          <a:p>
            <a:pPr algn="just" defTabSz="189611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b="1" u="sng" dirty="0" err="1">
                <a:latin typeface="Open Sans"/>
                <a:ea typeface="Open Sans"/>
                <a:cs typeface="Open Sans"/>
                <a:sym typeface="Open Sans"/>
              </a:rPr>
              <a:t>गैर-संरचनात्मक</a:t>
            </a:r>
            <a:r>
              <a:rPr b="1" dirty="0"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dirty="0"/>
              <a:t>  </a:t>
            </a:r>
            <a:r>
              <a:rPr dirty="0" err="1">
                <a:solidFill>
                  <a:srgbClr val="535353"/>
                </a:solidFill>
              </a:rPr>
              <a:t>प्रभावित</a:t>
            </a:r>
            <a:endParaRPr dirty="0">
              <a:solidFill>
                <a:srgbClr val="535353"/>
              </a:solidFill>
            </a:endParaRPr>
          </a:p>
          <a:p>
            <a:pPr algn="just" defTabSz="1896110"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dirty="0" err="1">
                <a:solidFill>
                  <a:srgbClr val="535353"/>
                </a:solidFill>
              </a:rPr>
              <a:t>गैर-संरचनात्मक</a:t>
            </a:r>
            <a:r>
              <a:rPr lang="hi-IN" dirty="0">
                <a:solidFill>
                  <a:srgbClr val="535353"/>
                </a:solidFill>
              </a:rPr>
              <a:t> </a:t>
            </a:r>
            <a:r>
              <a:rPr dirty="0" err="1">
                <a:solidFill>
                  <a:srgbClr val="535353"/>
                </a:solidFill>
              </a:rPr>
              <a:t>और</a:t>
            </a:r>
            <a:r>
              <a:rPr dirty="0">
                <a:solidFill>
                  <a:srgbClr val="535353"/>
                </a:solidFill>
              </a:rPr>
              <a:t> </a:t>
            </a:r>
            <a:r>
              <a:rPr dirty="0" err="1">
                <a:solidFill>
                  <a:srgbClr val="535353"/>
                </a:solidFill>
              </a:rPr>
              <a:t>सजावटी</a:t>
            </a:r>
            <a:r>
              <a:rPr dirty="0">
                <a:solidFill>
                  <a:srgbClr val="535353"/>
                </a:solidFill>
              </a:rPr>
              <a:t> </a:t>
            </a:r>
            <a:r>
              <a:rPr dirty="0" err="1">
                <a:solidFill>
                  <a:srgbClr val="535353"/>
                </a:solidFill>
              </a:rPr>
              <a:t>तत्व</a:t>
            </a:r>
            <a:endParaRPr dirty="0">
              <a:solidFill>
                <a:srgbClr val="535353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535431"/>
          </a:xfrm>
          <a:prstGeom prst="rect">
            <a:avLst/>
          </a:prstGeom>
        </p:spPr>
      </p:pic>
      <p:pic>
        <p:nvPicPr>
          <p:cNvPr id="14" name="Picture 13" descr="A logo with text on it&#10;&#10;AI-generated content may be incorrect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sp useBgFill="1">
        <p:nvSpPr>
          <p:cNvPr id="15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 useBgFill="1">
        <p:nvSpPr>
          <p:cNvPr id="16" name="PEER | CSSR | INDIA"/>
          <p:cNvSpPr txBox="1"/>
          <p:nvPr/>
        </p:nvSpPr>
        <p:spPr>
          <a:xfrm>
            <a:off x="754790" y="130292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 useBgFill="1">
        <p:nvSpPr>
          <p:cNvPr id="17" name="PEER | CSSR | INDIA"/>
          <p:cNvSpPr txBox="1"/>
          <p:nvPr/>
        </p:nvSpPr>
        <p:spPr>
          <a:xfrm>
            <a:off x="907190" y="131816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>
        <p:nvSpPr>
          <p:cNvPr id="18" name="PEER | CSSR | INDIA"/>
          <p:cNvSpPr txBox="1"/>
          <p:nvPr/>
        </p:nvSpPr>
        <p:spPr>
          <a:xfrm>
            <a:off x="1072552" y="12963180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 </a:t>
            </a:r>
            <a:r>
              <a:rPr dirty="0"/>
              <a:t>| सीएसएसआर | भारत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680" y="-53559"/>
            <a:ext cx="3418511" cy="2839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पीयर | सीएसएसआर | भारत</a:t>
            </a:r>
          </a:p>
        </p:txBody>
      </p:sp>
      <p:sp>
        <p:nvSpPr>
          <p:cNvPr id="361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62" name="PPT 3 -"/>
          <p:cNvSpPr txBox="1"/>
          <p:nvPr/>
        </p:nvSpPr>
        <p:spPr>
          <a:xfrm>
            <a:off x="21838906" y="12436968"/>
            <a:ext cx="1398782" cy="6772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पीपीटी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63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22</a:t>
            </a:fld>
            <a:endParaRPr/>
          </a:p>
        </p:txBody>
      </p:sp>
      <p:pic>
        <p:nvPicPr>
          <p:cNvPr id="365" name="Damage" descr="Da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984" y="3732093"/>
            <a:ext cx="18492216" cy="9144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66" name="Colombia earthquake:…"/>
          <p:cNvSpPr txBox="1"/>
          <p:nvPr/>
        </p:nvSpPr>
        <p:spPr>
          <a:xfrm>
            <a:off x="6143328" y="819493"/>
            <a:ext cx="12313368" cy="2225328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/>
          <a:p>
            <a:pPr defTabSz="189611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 b="1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6600" dirty="0">
                <a:solidFill>
                  <a:srgbClr val="C00000"/>
                </a:solidFill>
              </a:rPr>
              <a:t>            </a:t>
            </a:r>
            <a:r>
              <a:rPr sz="6600" u="sng" dirty="0" err="1">
                <a:solidFill>
                  <a:srgbClr val="C00000"/>
                </a:solidFill>
              </a:rPr>
              <a:t>कोलंबिया</a:t>
            </a:r>
            <a:r>
              <a:rPr sz="6600" u="sng" dirty="0">
                <a:solidFill>
                  <a:srgbClr val="C00000"/>
                </a:solidFill>
              </a:rPr>
              <a:t> </a:t>
            </a:r>
            <a:r>
              <a:rPr sz="6600" u="sng" dirty="0" err="1">
                <a:solidFill>
                  <a:srgbClr val="C00000"/>
                </a:solidFill>
              </a:rPr>
              <a:t>भूकंप</a:t>
            </a:r>
            <a:r>
              <a:rPr sz="6600" u="sng" dirty="0">
                <a:solidFill>
                  <a:srgbClr val="C00000"/>
                </a:solidFill>
              </a:rPr>
              <a:t>:</a:t>
            </a:r>
          </a:p>
          <a:p>
            <a:pPr defTabSz="189611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sz="6000" dirty="0" err="1"/>
              <a:t>संरचनात्मक</a:t>
            </a:r>
            <a:r>
              <a:rPr sz="6000" dirty="0"/>
              <a:t> </a:t>
            </a:r>
            <a:r>
              <a:rPr sz="6000" dirty="0" err="1"/>
              <a:t>और</a:t>
            </a:r>
            <a:r>
              <a:rPr sz="6000" dirty="0"/>
              <a:t> </a:t>
            </a:r>
            <a:r>
              <a:rPr sz="6000" dirty="0" err="1"/>
              <a:t>गैर-संरचनात्मक</a:t>
            </a:r>
            <a:r>
              <a:rPr sz="6000" dirty="0"/>
              <a:t> </a:t>
            </a:r>
            <a:r>
              <a:rPr sz="6000" dirty="0" err="1"/>
              <a:t>क्षति</a:t>
            </a:r>
            <a:endParaRPr sz="6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535431"/>
          </a:xfrm>
          <a:prstGeom prst="rect">
            <a:avLst/>
          </a:prstGeom>
        </p:spPr>
      </p:pic>
      <p:pic>
        <p:nvPicPr>
          <p:cNvPr id="10" name="Picture 9" descr="A logo with text on it&#10;&#10;AI-generated content may b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sp useBgFill="1">
        <p:nvSpPr>
          <p:cNvPr id="11" name="PEER | CSSR | INDIA"/>
          <p:cNvSpPr txBox="1"/>
          <p:nvPr/>
        </p:nvSpPr>
        <p:spPr>
          <a:xfrm>
            <a:off x="602390" y="12936387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>
        <p:nvSpPr>
          <p:cNvPr id="12" name="PEER | CSSR | INDIA"/>
          <p:cNvSpPr txBox="1"/>
          <p:nvPr/>
        </p:nvSpPr>
        <p:spPr>
          <a:xfrm>
            <a:off x="833216" y="12775603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 </a:t>
            </a:r>
            <a:r>
              <a:rPr dirty="0"/>
              <a:t>| सीएसएसआर | भारत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680" y="-53559"/>
            <a:ext cx="3418511" cy="2839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पीयर | सीएसएसआर | भारत</a:t>
            </a:r>
          </a:p>
        </p:txBody>
      </p:sp>
      <p:sp>
        <p:nvSpPr>
          <p:cNvPr id="369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70" name="PPT 3 -"/>
          <p:cNvSpPr txBox="1"/>
          <p:nvPr/>
        </p:nvSpPr>
        <p:spPr>
          <a:xfrm>
            <a:off x="21764692" y="12408059"/>
            <a:ext cx="1398782" cy="6772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 dirty="0" err="1"/>
              <a:t>पीपीटी</a:t>
            </a:r>
            <a:r>
              <a:rPr b="1" dirty="0"/>
              <a:t> 3</a:t>
            </a:r>
            <a:r>
              <a:rPr b="1" spc="-59" dirty="0"/>
              <a:t> </a:t>
            </a:r>
            <a:r>
              <a:rPr b="1" dirty="0"/>
              <a:t>-</a:t>
            </a:r>
          </a:p>
        </p:txBody>
      </p:sp>
      <p:sp>
        <p:nvSpPr>
          <p:cNvPr id="371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23</a:t>
            </a:fld>
            <a:endParaRPr/>
          </a:p>
        </p:txBody>
      </p:sp>
      <p:pic>
        <p:nvPicPr>
          <p:cNvPr id="373" name="Cantilever" descr="Cantileve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0144" y="2936701"/>
            <a:ext cx="12148640" cy="1046756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74" name="Basic Collapse Patterns"/>
          <p:cNvSpPr txBox="1"/>
          <p:nvPr/>
        </p:nvSpPr>
        <p:spPr>
          <a:xfrm>
            <a:off x="7655496" y="1169632"/>
            <a:ext cx="10153128" cy="1266091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defTabSz="189611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8000" u="sng" dirty="0" err="1"/>
              <a:t>बुनियादी</a:t>
            </a:r>
            <a:r>
              <a:rPr sz="8000" u="sng" dirty="0"/>
              <a:t> </a:t>
            </a:r>
            <a:r>
              <a:rPr lang="hi-IN" sz="8000" u="sng" dirty="0"/>
              <a:t>ध्वस्त </a:t>
            </a:r>
            <a:r>
              <a:rPr sz="8000" u="sng" dirty="0" err="1"/>
              <a:t>पैटर्न</a:t>
            </a:r>
            <a:endParaRPr sz="8000" u="sng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4692" y="0"/>
            <a:ext cx="2678871" cy="2535431"/>
          </a:xfrm>
          <a:prstGeom prst="rect">
            <a:avLst/>
          </a:prstGeom>
        </p:spPr>
      </p:pic>
      <p:pic>
        <p:nvPicPr>
          <p:cNvPr id="11" name="Picture 10" descr="A logo with text on it&#10;&#10;AI-generated content may b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sp useBgFill="1">
        <p:nvSpPr>
          <p:cNvPr id="12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 useBgFill="1">
        <p:nvSpPr>
          <p:cNvPr id="13" name="PEER | CSSR | INDIA"/>
          <p:cNvSpPr txBox="1"/>
          <p:nvPr/>
        </p:nvSpPr>
        <p:spPr>
          <a:xfrm>
            <a:off x="754790" y="130292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 useBgFill="1">
        <p:nvSpPr>
          <p:cNvPr id="14" name="PEER | CSSR | INDIA"/>
          <p:cNvSpPr txBox="1"/>
          <p:nvPr/>
        </p:nvSpPr>
        <p:spPr>
          <a:xfrm>
            <a:off x="754790" y="12813338"/>
            <a:ext cx="4794958" cy="527427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/>
              <a:t>एनडीआरएफ| सीएसएसआर | भारत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680" y="-53559"/>
            <a:ext cx="3418511" cy="276815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Heavy Floor Structure">
            <a:extLst>
              <a:ext uri="{FF2B5EF4-FFF2-40B4-BE49-F238E27FC236}">
                <a16:creationId xmlns:a16="http://schemas.microsoft.com/office/drawing/2014/main" id="{1C199B93-2808-8974-2BBD-241B1B6560BC}"/>
              </a:ext>
            </a:extLst>
          </p:cNvPr>
          <p:cNvSpPr txBox="1"/>
          <p:nvPr/>
        </p:nvSpPr>
        <p:spPr>
          <a:xfrm>
            <a:off x="1694059" y="5489848"/>
            <a:ext cx="4161237" cy="1204022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defTabSz="1896110">
              <a:lnSpc>
                <a:spcPct val="8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8000" b="0" u="sng" dirty="0">
                <a:solidFill>
                  <a:schemeClr val="tx1"/>
                </a:solidFill>
              </a:rPr>
              <a:t>केंटीलिवर</a:t>
            </a:r>
            <a:endParaRPr sz="8000" b="0" u="sng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पीयर | सीएसएसआर | भारत</a:t>
            </a:r>
          </a:p>
        </p:txBody>
      </p:sp>
      <p:sp>
        <p:nvSpPr>
          <p:cNvPr id="3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79" name="PPT 3 -"/>
          <p:cNvSpPr txBox="1"/>
          <p:nvPr/>
        </p:nvSpPr>
        <p:spPr>
          <a:xfrm>
            <a:off x="21705129" y="12476756"/>
            <a:ext cx="1398782" cy="6772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पीपीटी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8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24</a:t>
            </a:fld>
            <a:endParaRPr/>
          </a:p>
        </p:txBody>
      </p:sp>
      <p:sp>
        <p:nvSpPr>
          <p:cNvPr id="382" name="Basic Collapse Patterns"/>
          <p:cNvSpPr txBox="1"/>
          <p:nvPr/>
        </p:nvSpPr>
        <p:spPr>
          <a:xfrm>
            <a:off x="7591905" y="1366261"/>
            <a:ext cx="12280572" cy="1266091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defTabSz="189611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8000" u="sng" dirty="0" err="1"/>
              <a:t>बुनियादी</a:t>
            </a:r>
            <a:r>
              <a:rPr sz="8000" u="sng" dirty="0"/>
              <a:t> </a:t>
            </a:r>
            <a:r>
              <a:rPr lang="hi-IN" sz="8000" u="sng" dirty="0"/>
              <a:t>ध्वस्त </a:t>
            </a:r>
            <a:r>
              <a:rPr sz="8000" u="sng" dirty="0" err="1"/>
              <a:t>पैटर्न</a:t>
            </a:r>
            <a:endParaRPr sz="8000" u="sng" dirty="0"/>
          </a:p>
        </p:txBody>
      </p:sp>
      <p:pic>
        <p:nvPicPr>
          <p:cNvPr id="384" name="Lean-to" descr="Lean-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9253" y="3672301"/>
            <a:ext cx="15945876" cy="870362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535431"/>
          </a:xfrm>
          <a:prstGeom prst="rect">
            <a:avLst/>
          </a:prstGeom>
        </p:spPr>
      </p:pic>
      <p:pic>
        <p:nvPicPr>
          <p:cNvPr id="11" name="Picture 10" descr="A logo with text on it&#10;&#10;AI-generated content may b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sp useBgFill="1">
        <p:nvSpPr>
          <p:cNvPr id="12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 useBgFill="1">
        <p:nvSpPr>
          <p:cNvPr id="13" name="PEER | CSSR | INDIA"/>
          <p:cNvSpPr txBox="1"/>
          <p:nvPr/>
        </p:nvSpPr>
        <p:spPr>
          <a:xfrm>
            <a:off x="737106" y="12723475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एनडीआरएफ| सीएसएसआर | भारत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680" y="-53559"/>
            <a:ext cx="3418511" cy="283964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Heavy Floor Structure">
            <a:extLst>
              <a:ext uri="{FF2B5EF4-FFF2-40B4-BE49-F238E27FC236}">
                <a16:creationId xmlns:a16="http://schemas.microsoft.com/office/drawing/2014/main" id="{9BD60861-B09E-10F2-A8F4-9E7C719A5C20}"/>
              </a:ext>
            </a:extLst>
          </p:cNvPr>
          <p:cNvSpPr txBox="1"/>
          <p:nvPr/>
        </p:nvSpPr>
        <p:spPr>
          <a:xfrm>
            <a:off x="1694059" y="5489848"/>
            <a:ext cx="4161237" cy="1204022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defTabSz="1896110">
              <a:lnSpc>
                <a:spcPct val="8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8000" b="0" u="sng" dirty="0">
                <a:solidFill>
                  <a:schemeClr val="tx1"/>
                </a:solidFill>
              </a:rPr>
              <a:t>लिन-टू</a:t>
            </a:r>
            <a:endParaRPr sz="8000" b="0" u="sng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पीयर | सीएसएसआर | भारत</a:t>
            </a:r>
          </a:p>
        </p:txBody>
      </p:sp>
      <p:sp>
        <p:nvSpPr>
          <p:cNvPr id="387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88" name="PPT 3 -"/>
          <p:cNvSpPr txBox="1"/>
          <p:nvPr/>
        </p:nvSpPr>
        <p:spPr>
          <a:xfrm>
            <a:off x="21645782" y="12498444"/>
            <a:ext cx="1398782" cy="6772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 dirty="0" err="1"/>
              <a:t>पीपीटी</a:t>
            </a:r>
            <a:r>
              <a:rPr b="1" dirty="0"/>
              <a:t> 3</a:t>
            </a:r>
            <a:r>
              <a:rPr b="1" spc="-59" dirty="0"/>
              <a:t> </a:t>
            </a:r>
            <a:r>
              <a:rPr b="1" dirty="0"/>
              <a:t>-</a:t>
            </a:r>
          </a:p>
        </p:txBody>
      </p:sp>
      <p:sp>
        <p:nvSpPr>
          <p:cNvPr id="389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25</a:t>
            </a:fld>
            <a:endParaRPr/>
          </a:p>
        </p:txBody>
      </p:sp>
      <p:sp>
        <p:nvSpPr>
          <p:cNvPr id="391" name="Basic Collapse Patterns"/>
          <p:cNvSpPr txBox="1"/>
          <p:nvPr/>
        </p:nvSpPr>
        <p:spPr>
          <a:xfrm>
            <a:off x="8087544" y="759995"/>
            <a:ext cx="9793088" cy="1266091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defTabSz="189611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8000" u="sng" dirty="0" err="1"/>
              <a:t>बुनियादी</a:t>
            </a:r>
            <a:r>
              <a:rPr sz="8000" u="sng" dirty="0"/>
              <a:t> </a:t>
            </a:r>
            <a:r>
              <a:rPr lang="hi-IN" sz="8000" u="sng" dirty="0"/>
              <a:t>ध्वस्त </a:t>
            </a:r>
            <a:r>
              <a:rPr sz="8000" u="sng" dirty="0" err="1"/>
              <a:t>पैटर्न</a:t>
            </a:r>
            <a:endParaRPr sz="8000" u="sng" dirty="0"/>
          </a:p>
        </p:txBody>
      </p:sp>
      <p:sp>
        <p:nvSpPr>
          <p:cNvPr id="392" name="Pancake"/>
          <p:cNvSpPr txBox="1"/>
          <p:nvPr/>
        </p:nvSpPr>
        <p:spPr>
          <a:xfrm>
            <a:off x="1894856" y="6101844"/>
            <a:ext cx="4426195" cy="1512312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defTabSz="189611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sz="8800" dirty="0" err="1"/>
              <a:t>पैनकेक</a:t>
            </a:r>
            <a:endParaRPr sz="8800" dirty="0"/>
          </a:p>
        </p:txBody>
      </p:sp>
      <p:pic>
        <p:nvPicPr>
          <p:cNvPr id="393" name="Pancake" descr="Pancak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589" y="3257600"/>
            <a:ext cx="15193688" cy="912306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535431"/>
          </a:xfrm>
          <a:prstGeom prst="rect">
            <a:avLst/>
          </a:prstGeom>
        </p:spPr>
      </p:pic>
      <p:pic>
        <p:nvPicPr>
          <p:cNvPr id="11" name="Picture 10" descr="A logo with text on it&#10;&#10;AI-generated content may b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sp useBgFill="1">
        <p:nvSpPr>
          <p:cNvPr id="12" name="PEER | CSSR | INDIA"/>
          <p:cNvSpPr txBox="1"/>
          <p:nvPr/>
        </p:nvSpPr>
        <p:spPr>
          <a:xfrm>
            <a:off x="602390" y="12772680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 useBgFill="1">
        <p:nvSpPr>
          <p:cNvPr id="13" name="PEER | CSSR | INDIA"/>
          <p:cNvSpPr txBox="1"/>
          <p:nvPr/>
        </p:nvSpPr>
        <p:spPr>
          <a:xfrm>
            <a:off x="833216" y="12691513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एनडीआरएफ| सीएसएसआर | भारत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680" y="-53559"/>
            <a:ext cx="3418511" cy="2839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पीयर | सीएसएसआर | भारत</a:t>
            </a:r>
          </a:p>
        </p:txBody>
      </p:sp>
      <p:sp>
        <p:nvSpPr>
          <p:cNvPr id="396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97" name="PPT 3 -"/>
          <p:cNvSpPr txBox="1"/>
          <p:nvPr/>
        </p:nvSpPr>
        <p:spPr>
          <a:xfrm>
            <a:off x="21734954" y="12457998"/>
            <a:ext cx="1398782" cy="6772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पीपीटी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98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26</a:t>
            </a:fld>
            <a:endParaRPr/>
          </a:p>
        </p:txBody>
      </p:sp>
      <p:sp>
        <p:nvSpPr>
          <p:cNvPr id="400" name="Basic Collapse Patterns"/>
          <p:cNvSpPr txBox="1"/>
          <p:nvPr/>
        </p:nvSpPr>
        <p:spPr>
          <a:xfrm>
            <a:off x="7871520" y="1202696"/>
            <a:ext cx="10059589" cy="1266091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defTabSz="189611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8000" u="sng" dirty="0" err="1"/>
              <a:t>बुनियादी</a:t>
            </a:r>
            <a:r>
              <a:rPr sz="8000" u="sng" dirty="0"/>
              <a:t> </a:t>
            </a:r>
            <a:r>
              <a:rPr lang="hi-IN" sz="8000" u="sng" dirty="0"/>
              <a:t>ध्वस्त </a:t>
            </a:r>
            <a:r>
              <a:rPr sz="8000" u="sng" dirty="0" err="1"/>
              <a:t>पैटर्न</a:t>
            </a:r>
            <a:endParaRPr sz="8000" u="sng" dirty="0"/>
          </a:p>
        </p:txBody>
      </p:sp>
      <p:sp>
        <p:nvSpPr>
          <p:cNvPr id="401" name="V-Shape"/>
          <p:cNvSpPr txBox="1"/>
          <p:nvPr/>
        </p:nvSpPr>
        <p:spPr>
          <a:xfrm>
            <a:off x="1311496" y="6328310"/>
            <a:ext cx="3987669" cy="1389201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>
            <a:lvl1pPr defTabSz="189611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sz="8000" dirty="0" err="1"/>
              <a:t>वि</a:t>
            </a:r>
            <a:r>
              <a:rPr lang="hi-IN" sz="8000" dirty="0"/>
              <a:t> </a:t>
            </a:r>
            <a:r>
              <a:rPr sz="8000" dirty="0" err="1"/>
              <a:t>आकार</a:t>
            </a:r>
            <a:endParaRPr sz="8000" dirty="0"/>
          </a:p>
        </p:txBody>
      </p:sp>
      <p:pic>
        <p:nvPicPr>
          <p:cNvPr id="402" name="V-shape" descr="V-shap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458" y="3131427"/>
            <a:ext cx="15758315" cy="968191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535431"/>
          </a:xfrm>
          <a:prstGeom prst="rect">
            <a:avLst/>
          </a:prstGeom>
        </p:spPr>
      </p:pic>
      <p:pic>
        <p:nvPicPr>
          <p:cNvPr id="11" name="Picture 10" descr="A logo with text on it&#10;&#10;AI-generated content may b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sp useBgFill="1">
        <p:nvSpPr>
          <p:cNvPr id="12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 useBgFill="1">
        <p:nvSpPr>
          <p:cNvPr id="13" name="PEER | CSSR | INDIA"/>
          <p:cNvSpPr txBox="1"/>
          <p:nvPr/>
        </p:nvSpPr>
        <p:spPr>
          <a:xfrm>
            <a:off x="722193" y="12708827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एनडीआरएफ| सीएसएसआर | भारत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680" y="-53559"/>
            <a:ext cx="3418511" cy="2725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पीयर | सीएसएसआर | भारत</a:t>
            </a:r>
          </a:p>
        </p:txBody>
      </p:sp>
      <p:sp>
        <p:nvSpPr>
          <p:cNvPr id="405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06" name="PPT 3 -"/>
          <p:cNvSpPr txBox="1"/>
          <p:nvPr/>
        </p:nvSpPr>
        <p:spPr>
          <a:xfrm>
            <a:off x="21610131" y="12452510"/>
            <a:ext cx="1398782" cy="677269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 dirty="0" err="1"/>
              <a:t>पीपीटी</a:t>
            </a:r>
            <a:r>
              <a:rPr b="1" dirty="0"/>
              <a:t> 3</a:t>
            </a:r>
            <a:r>
              <a:rPr b="1" spc="-59" dirty="0"/>
              <a:t> </a:t>
            </a:r>
            <a:r>
              <a:rPr b="1" dirty="0"/>
              <a:t>-</a:t>
            </a:r>
          </a:p>
        </p:txBody>
      </p:sp>
      <p:sp>
        <p:nvSpPr>
          <p:cNvPr id="407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27</a:t>
            </a:fld>
            <a:endParaRPr/>
          </a:p>
        </p:txBody>
      </p:sp>
      <p:sp>
        <p:nvSpPr>
          <p:cNvPr id="409" name="Identify Structural Damage"/>
          <p:cNvSpPr txBox="1"/>
          <p:nvPr/>
        </p:nvSpPr>
        <p:spPr>
          <a:xfrm>
            <a:off x="6215335" y="1002220"/>
            <a:ext cx="13953579" cy="1266091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defTabSz="189611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8000" u="sng" dirty="0" err="1"/>
              <a:t>संरचनात्मक</a:t>
            </a:r>
            <a:r>
              <a:rPr sz="8000" u="sng" dirty="0"/>
              <a:t> </a:t>
            </a:r>
            <a:r>
              <a:rPr sz="8000" u="sng" dirty="0" err="1"/>
              <a:t>क्षति</a:t>
            </a:r>
            <a:r>
              <a:rPr sz="8000" u="sng" dirty="0"/>
              <a:t> </a:t>
            </a:r>
            <a:r>
              <a:rPr sz="8000" u="sng" dirty="0" err="1"/>
              <a:t>की</a:t>
            </a:r>
            <a:r>
              <a:rPr sz="8000" u="sng" dirty="0"/>
              <a:t> </a:t>
            </a:r>
            <a:r>
              <a:rPr sz="8000" u="sng" dirty="0" err="1"/>
              <a:t>पहचान</a:t>
            </a:r>
            <a:r>
              <a:rPr sz="8000" u="sng" dirty="0"/>
              <a:t> </a:t>
            </a:r>
            <a:r>
              <a:rPr sz="8000" u="sng" dirty="0" err="1"/>
              <a:t>करें</a:t>
            </a:r>
            <a:endParaRPr sz="8000" u="sng" dirty="0"/>
          </a:p>
        </p:txBody>
      </p:sp>
      <p:pic>
        <p:nvPicPr>
          <p:cNvPr id="410" name="failure" descr="fail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8558" y="3005931"/>
            <a:ext cx="13953579" cy="1050686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535431"/>
          </a:xfrm>
          <a:prstGeom prst="rect">
            <a:avLst/>
          </a:prstGeom>
        </p:spPr>
      </p:pic>
      <p:pic>
        <p:nvPicPr>
          <p:cNvPr id="10" name="Picture 9" descr="A logo with text on it&#10;&#10;AI-generated content may b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06901" cy="2786082"/>
          </a:xfrm>
          <a:prstGeom prst="rect">
            <a:avLst/>
          </a:prstGeom>
        </p:spPr>
      </p:pic>
      <p:sp useBgFill="1">
        <p:nvSpPr>
          <p:cNvPr id="11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lang="en-US" dirty="0"/>
          </a:p>
        </p:txBody>
      </p:sp>
      <p:sp useBgFill="1">
        <p:nvSpPr>
          <p:cNvPr id="12" name="PEER | CSSR | INDIA"/>
          <p:cNvSpPr txBox="1"/>
          <p:nvPr/>
        </p:nvSpPr>
        <p:spPr>
          <a:xfrm>
            <a:off x="809195" y="12712001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" dirty="0"/>
              <a:t>एनडीआरएफ| सीएसएसआर | भारत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680" y="-53559"/>
            <a:ext cx="3418511" cy="2839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9310256" y="-172444"/>
            <a:ext cx="15389176" cy="13888444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4" tIns="78284" rIns="78284" bIns="78284"/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</p:txBody>
      </p:sp>
      <p:sp>
        <p:nvSpPr>
          <p:cNvPr id="222" name="Duties of…"/>
          <p:cNvSpPr txBox="1"/>
          <p:nvPr/>
        </p:nvSpPr>
        <p:spPr>
          <a:xfrm>
            <a:off x="-48093" y="4337720"/>
            <a:ext cx="7514439" cy="1766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4" tIns="78284" rIns="78284" bIns="78284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hi" altLang="en-US" sz="9600" b="1" u="sng" dirty="0">
                <a:solidFill>
                  <a:srgbClr val="C00000"/>
                </a:solidFill>
                <a:latin typeface="Open sans"/>
              </a:rPr>
              <a:t>समीक्षा</a:t>
            </a:r>
            <a:r>
              <a:rPr lang="hi" altLang="en-US" sz="8000" b="1" u="sng" dirty="0">
                <a:solidFill>
                  <a:srgbClr val="C00000"/>
                </a:solidFill>
                <a:latin typeface="Tw Cen MT" panose="020B0602020104020603" pitchFamily="34" charset="0"/>
              </a:rPr>
              <a:t> </a:t>
            </a:r>
            <a:endParaRPr lang="en-US" sz="8000" u="sng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9224052" y="2730948"/>
            <a:ext cx="15185348" cy="10314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4" tIns="78284" rIns="78284" bIns="78284">
            <a:spAutoFit/>
          </a:bodyPr>
          <a:lstStyle/>
          <a:p>
            <a:pPr marL="857250" indent="-857250" defTabSz="1896110">
              <a:buFont typeface="Wingdings" panose="05000000000000000000" pitchFamily="2" charset="2"/>
              <a:buChar char="Ø"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" sz="6000" dirty="0"/>
              <a:t>निर्माण सामग्री को परिभाषित करें और उनकी संरचना, प्रकार और उपयोग के आधार पर उन्हें वर्गीकृत करें।</a:t>
            </a:r>
          </a:p>
          <a:p>
            <a:pPr marL="857250" indent="-857250" defTabSz="1896110">
              <a:buFont typeface="Wingdings" panose="05000000000000000000" pitchFamily="2" charset="2"/>
              <a:buChar char="Ø"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US" sz="6000" dirty="0"/>
          </a:p>
          <a:p>
            <a:pPr marL="857250" indent="-857250" defTabSz="1896110">
              <a:buFont typeface="Wingdings" panose="05000000000000000000" pitchFamily="2" charset="2"/>
              <a:buChar char="Ø"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" sz="6000" dirty="0"/>
              <a:t>निर्माण सामग्री को प्रभावित करने वाले तीन बलों की सूची बनाएं और उनका वर्णन करें।</a:t>
            </a:r>
          </a:p>
          <a:p>
            <a:pPr marL="857250" indent="-857250" defTabSz="1896110">
              <a:buFont typeface="Wingdings" panose="05000000000000000000" pitchFamily="2" charset="2"/>
              <a:buChar char="Ø"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US" sz="6000" dirty="0"/>
          </a:p>
          <a:p>
            <a:pPr marL="857250" indent="-857250" defTabSz="1896110">
              <a:buFont typeface="Wingdings" panose="05000000000000000000" pitchFamily="2" charset="2"/>
              <a:buChar char="Ø"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" sz="6000" dirty="0"/>
              <a:t>प्रत्येक सामग्री के तीन गुण सूचीबद्ध करें: कंक्रीट, स्टील और लकड़ी।</a:t>
            </a:r>
          </a:p>
          <a:p>
            <a:pPr marL="857250" indent="-857250" defTabSz="1896110">
              <a:buFont typeface="Wingdings" panose="05000000000000000000" pitchFamily="2" charset="2"/>
              <a:buChar char="Ø"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US" sz="6000" dirty="0"/>
          </a:p>
          <a:p>
            <a:pPr marL="857250" indent="-857250" defTabSz="1896110">
              <a:buFont typeface="Wingdings" panose="05000000000000000000" pitchFamily="2" charset="2"/>
              <a:buChar char="Ø"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" sz="6000" dirty="0"/>
              <a:t>निर्माण की दो विधियों का वर्णन कीजिए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4987" y="12813338"/>
            <a:ext cx="1283274" cy="5525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29918" y="12756271"/>
            <a:ext cx="3501080" cy="6962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7" y="225395"/>
            <a:ext cx="2231142" cy="242859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12414719"/>
            <a:ext cx="9096988" cy="1301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720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A logo with text on it&#10;&#10;AI-generated content may be incorrect.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" y="0"/>
            <a:ext cx="3306901" cy="27860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4680" y="-53559"/>
            <a:ext cx="3418511" cy="27075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26172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9310256" y="-45668"/>
            <a:ext cx="15389176" cy="13888444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4" tIns="78284" rIns="78284" bIns="78284"/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</p:txBody>
      </p:sp>
      <p:sp>
        <p:nvSpPr>
          <p:cNvPr id="222" name="Duties of…"/>
          <p:cNvSpPr txBox="1"/>
          <p:nvPr/>
        </p:nvSpPr>
        <p:spPr>
          <a:xfrm>
            <a:off x="213065" y="5253418"/>
            <a:ext cx="8509558" cy="1766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4" tIns="78284" rIns="78284" bIns="78284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hi" altLang="en-US" sz="9600" b="1" dirty="0">
                <a:solidFill>
                  <a:srgbClr val="C00000"/>
                </a:solidFill>
                <a:latin typeface="Open sans"/>
              </a:rPr>
              <a:t>समीक्षा</a:t>
            </a:r>
            <a:r>
              <a:rPr lang="hi" altLang="en-US" sz="8000" b="1" dirty="0">
                <a:solidFill>
                  <a:srgbClr val="FFFF00"/>
                </a:solidFill>
                <a:latin typeface="Tw Cen MT" panose="020B0602020104020603" pitchFamily="34" charset="0"/>
              </a:rPr>
              <a:t> </a:t>
            </a:r>
            <a:endParaRPr lang="en-US" sz="8000" dirty="0"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9224052" y="1829139"/>
            <a:ext cx="15099144" cy="12838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4" tIns="78284" rIns="78284" bIns="78284">
            <a:spAutoFit/>
          </a:bodyPr>
          <a:lstStyle/>
          <a:p>
            <a:pPr marL="857250" indent="-857250" algn="just" defTabSz="1896110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6600" dirty="0" err="1">
                <a:latin typeface="Kruti Dev 010" pitchFamily="2" charset="0"/>
              </a:rPr>
              <a:t>pkj</a:t>
            </a:r>
            <a:r>
              <a:rPr lang="en-IN" sz="6600" dirty="0">
                <a:latin typeface="Kruti Dev 010" pitchFamily="2" charset="0"/>
              </a:rPr>
              <a:t> </a:t>
            </a:r>
            <a:r>
              <a:rPr lang="en-IN" sz="6600" dirty="0" err="1">
                <a:latin typeface="Kruti Dev 010" pitchFamily="2" charset="0"/>
              </a:rPr>
              <a:t>izdkj</a:t>
            </a:r>
            <a:r>
              <a:rPr lang="en-IN" sz="6600" dirty="0">
                <a:latin typeface="Kruti Dev 010" pitchFamily="2" charset="0"/>
              </a:rPr>
              <a:t> dh </a:t>
            </a:r>
            <a:r>
              <a:rPr lang="en-IN" sz="6600" dirty="0" err="1">
                <a:latin typeface="Kruti Dev 010" pitchFamily="2" charset="0"/>
              </a:rPr>
              <a:t>lajpukvks</a:t>
            </a:r>
            <a:r>
              <a:rPr lang="en-IN" sz="6600" dirty="0">
                <a:latin typeface="Kruti Dev 010" pitchFamily="2" charset="0"/>
              </a:rPr>
              <a:t> dh </a:t>
            </a:r>
            <a:r>
              <a:rPr lang="en-IN" sz="6600" dirty="0" err="1">
                <a:latin typeface="Kruti Dev 010" pitchFamily="2" charset="0"/>
              </a:rPr>
              <a:t>lwph</a:t>
            </a:r>
            <a:r>
              <a:rPr lang="en-IN" sz="6600" dirty="0">
                <a:latin typeface="Kruti Dev 010" pitchFamily="2" charset="0"/>
              </a:rPr>
              <a:t> </a:t>
            </a:r>
            <a:r>
              <a:rPr lang="en-IN" sz="6600" dirty="0" err="1">
                <a:latin typeface="Kruti Dev 010" pitchFamily="2" charset="0"/>
              </a:rPr>
              <a:t>cukb;sA</a:t>
            </a:r>
            <a:endParaRPr lang="en-IN" sz="6600" dirty="0">
              <a:latin typeface="Kruti Dev 010" pitchFamily="2" charset="0"/>
            </a:endParaRPr>
          </a:p>
          <a:p>
            <a:pPr marL="857250" indent="-857250" algn="just" defTabSz="1896110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6600" dirty="0" err="1">
                <a:latin typeface="Kruti Dev 010" pitchFamily="2" charset="0"/>
              </a:rPr>
              <a:t>fdlh</a:t>
            </a:r>
            <a:r>
              <a:rPr lang="en-IN" sz="6600" dirty="0">
                <a:latin typeface="Kruti Dev 010" pitchFamily="2" charset="0"/>
              </a:rPr>
              <a:t> </a:t>
            </a:r>
            <a:r>
              <a:rPr lang="en-IN" sz="6600" dirty="0" err="1">
                <a:latin typeface="Kruti Dev 010" pitchFamily="2" charset="0"/>
              </a:rPr>
              <a:t>Hkou</a:t>
            </a:r>
            <a:r>
              <a:rPr lang="en-IN" sz="6600" dirty="0">
                <a:latin typeface="Kruti Dev 010" pitchFamily="2" charset="0"/>
              </a:rPr>
              <a:t> dh </a:t>
            </a:r>
            <a:r>
              <a:rPr lang="en-IN" sz="6600" dirty="0" err="1">
                <a:latin typeface="Kruti Dev 010" pitchFamily="2" charset="0"/>
              </a:rPr>
              <a:t>fuEufyf</a:t>
            </a:r>
            <a:r>
              <a:rPr lang="en-IN" sz="6600" dirty="0">
                <a:latin typeface="Kruti Dev 010" pitchFamily="2" charset="0"/>
              </a:rPr>
              <a:t>[</a:t>
            </a:r>
            <a:r>
              <a:rPr lang="en-IN" sz="6600" dirty="0" err="1">
                <a:latin typeface="Kruti Dev 010" pitchFamily="2" charset="0"/>
              </a:rPr>
              <a:t>kr</a:t>
            </a:r>
            <a:r>
              <a:rPr lang="en-IN" sz="6600" dirty="0">
                <a:latin typeface="Kruti Dev 010" pitchFamily="2" charset="0"/>
              </a:rPr>
              <a:t> </a:t>
            </a:r>
            <a:r>
              <a:rPr lang="en-IN" sz="6600" dirty="0" err="1">
                <a:latin typeface="Kruti Dev 010" pitchFamily="2" charset="0"/>
              </a:rPr>
              <a:t>pkj</a:t>
            </a:r>
            <a:r>
              <a:rPr lang="en-IN" sz="6600" dirty="0">
                <a:latin typeface="Kruti Dev 010" pitchFamily="2" charset="0"/>
              </a:rPr>
              <a:t> </a:t>
            </a:r>
            <a:r>
              <a:rPr lang="en-IN" sz="6600" dirty="0" err="1">
                <a:latin typeface="Kruti Dev 010" pitchFamily="2" charset="0"/>
              </a:rPr>
              <a:t>Jsf.k;ks</a:t>
            </a:r>
            <a:r>
              <a:rPr lang="en-IN" sz="6600" dirty="0">
                <a:latin typeface="Kruti Dev 010" pitchFamily="2" charset="0"/>
              </a:rPr>
              <a:t> es ls de ls de </a:t>
            </a:r>
            <a:r>
              <a:rPr lang="en-IN" sz="6600" dirty="0" err="1">
                <a:latin typeface="Kruti Dev 010" pitchFamily="2" charset="0"/>
              </a:rPr>
              <a:t>rhu</a:t>
            </a:r>
            <a:r>
              <a:rPr lang="en-IN" sz="6600" dirty="0">
                <a:latin typeface="Kruti Dev 010" pitchFamily="2" charset="0"/>
              </a:rPr>
              <a:t> </a:t>
            </a:r>
            <a:r>
              <a:rPr lang="en-IN" sz="6600" dirty="0" err="1">
                <a:latin typeface="Kruti Dev 010" pitchFamily="2" charset="0"/>
              </a:rPr>
              <a:t>fo”k’krkvks</a:t>
            </a:r>
            <a:r>
              <a:rPr lang="en-IN" sz="6600" dirty="0">
                <a:latin typeface="Kruti Dev 010" pitchFamily="2" charset="0"/>
              </a:rPr>
              <a:t> </a:t>
            </a:r>
            <a:r>
              <a:rPr lang="en-IN" sz="6600" dirty="0" err="1">
                <a:latin typeface="Kruti Dev 010" pitchFamily="2" charset="0"/>
              </a:rPr>
              <a:t>dks</a:t>
            </a:r>
            <a:r>
              <a:rPr lang="en-IN" sz="6600" dirty="0">
                <a:latin typeface="Kruti Dev 010" pitchFamily="2" charset="0"/>
              </a:rPr>
              <a:t> </a:t>
            </a:r>
            <a:r>
              <a:rPr lang="en-IN" sz="6600" dirty="0" err="1">
                <a:latin typeface="Kruti Dev 010" pitchFamily="2" charset="0"/>
              </a:rPr>
              <a:t>lqphc</a:t>
            </a:r>
            <a:r>
              <a:rPr lang="en-IN" sz="6600" dirty="0">
                <a:latin typeface="Kruti Dev 010" pitchFamily="2" charset="0"/>
              </a:rPr>
              <a:t>) </a:t>
            </a:r>
            <a:r>
              <a:rPr lang="en-IN" sz="6600" dirty="0" err="1">
                <a:latin typeface="Kruti Dev 010" pitchFamily="2" charset="0"/>
              </a:rPr>
              <a:t>djs</a:t>
            </a:r>
            <a:endParaRPr lang="en-IN" sz="6600" dirty="0">
              <a:latin typeface="Kruti Dev 010" pitchFamily="2" charset="0"/>
            </a:endParaRPr>
          </a:p>
          <a:p>
            <a:pPr marL="1111250" indent="-857250" algn="just" defTabSz="1896110">
              <a:lnSpc>
                <a:spcPct val="150000"/>
              </a:lnSpc>
              <a:buSzPct val="100000"/>
              <a:buFont typeface="Wingdings" panose="05000000000000000000" pitchFamily="2" charset="2"/>
              <a:buChar char="Ø"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6600" dirty="0" err="1">
                <a:latin typeface="Kruti Dev 010" pitchFamily="2" charset="0"/>
              </a:rPr>
              <a:t>lkekU</a:t>
            </a:r>
            <a:r>
              <a:rPr lang="en-IN" sz="6600" dirty="0">
                <a:latin typeface="Kruti Dev 010" pitchFamily="2" charset="0"/>
              </a:rPr>
              <a:t>;</a:t>
            </a:r>
          </a:p>
          <a:p>
            <a:pPr marL="1111250" indent="-857250" algn="just" defTabSz="1896110">
              <a:lnSpc>
                <a:spcPct val="150000"/>
              </a:lnSpc>
              <a:buSzPct val="100000"/>
              <a:buFont typeface="Wingdings" panose="05000000000000000000" pitchFamily="2" charset="2"/>
              <a:buChar char="Ø"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6600" dirty="0" err="1">
                <a:latin typeface="Kruti Dev 010" pitchFamily="2" charset="0"/>
              </a:rPr>
              <a:t>vkfdZVSDpj</a:t>
            </a:r>
            <a:endParaRPr lang="en-IN" sz="6600" dirty="0">
              <a:latin typeface="Kruti Dev 010" pitchFamily="2" charset="0"/>
            </a:endParaRPr>
          </a:p>
          <a:p>
            <a:pPr marL="1111250" indent="-857250" algn="just" defTabSz="1896110">
              <a:lnSpc>
                <a:spcPct val="150000"/>
              </a:lnSpc>
              <a:buSzPct val="100000"/>
              <a:buFont typeface="Wingdings" panose="05000000000000000000" pitchFamily="2" charset="2"/>
              <a:buChar char="Ø"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6600" dirty="0" err="1">
                <a:latin typeface="Kruti Dev 010" pitchFamily="2" charset="0"/>
              </a:rPr>
              <a:t>lajpukRed</a:t>
            </a:r>
            <a:r>
              <a:rPr lang="en-IN" sz="6600" dirty="0">
                <a:latin typeface="Kruti Dev 010" pitchFamily="2" charset="0"/>
              </a:rPr>
              <a:t> </a:t>
            </a:r>
            <a:r>
              <a:rPr lang="en-IN" sz="6600" dirty="0" err="1">
                <a:latin typeface="Kruti Dev 010" pitchFamily="2" charset="0"/>
              </a:rPr>
              <a:t>rRoksa</a:t>
            </a:r>
            <a:endParaRPr lang="en-IN" sz="6600" dirty="0">
              <a:latin typeface="Kruti Dev 010" pitchFamily="2" charset="0"/>
            </a:endParaRPr>
          </a:p>
          <a:p>
            <a:pPr marL="1111250" indent="-857250" algn="just" defTabSz="1896110">
              <a:lnSpc>
                <a:spcPct val="150000"/>
              </a:lnSpc>
              <a:buSzPct val="100000"/>
              <a:buFont typeface="Wingdings" panose="05000000000000000000" pitchFamily="2" charset="2"/>
              <a:buChar char="Ø"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6600" dirty="0" err="1">
                <a:latin typeface="Kruti Dev 010" pitchFamily="2" charset="0"/>
              </a:rPr>
              <a:t>XkSj</a:t>
            </a:r>
            <a:r>
              <a:rPr lang="en-IN" sz="6600" dirty="0">
                <a:latin typeface="Kruti Dev 010" pitchFamily="2" charset="0"/>
              </a:rPr>
              <a:t> </a:t>
            </a:r>
            <a:r>
              <a:rPr lang="en-IN" sz="6600" dirty="0" err="1">
                <a:latin typeface="Kruti Dev 010" pitchFamily="2" charset="0"/>
              </a:rPr>
              <a:t>lajpukRed</a:t>
            </a:r>
            <a:r>
              <a:rPr lang="en-IN" sz="6600" dirty="0">
                <a:latin typeface="Kruti Dev 010" pitchFamily="2" charset="0"/>
              </a:rPr>
              <a:t> </a:t>
            </a:r>
            <a:r>
              <a:rPr lang="en-IN" sz="6600" dirty="0" err="1">
                <a:latin typeface="Kruti Dev 010" pitchFamily="2" charset="0"/>
              </a:rPr>
              <a:t>rRoksa</a:t>
            </a:r>
            <a:endParaRPr lang="en-IN" sz="6600" dirty="0">
              <a:latin typeface="Kruti Dev 010" pitchFamily="2" charset="0"/>
            </a:endParaRPr>
          </a:p>
          <a:p>
            <a:pPr marL="254000" algn="just" defTabSz="1896110">
              <a:lnSpc>
                <a:spcPct val="150000"/>
              </a:lnSpc>
              <a:buSzPct val="100000"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IN" sz="5400" dirty="0">
              <a:latin typeface="Kruti Dev 010" pitchFamily="2" charset="0"/>
            </a:endParaRPr>
          </a:p>
          <a:p>
            <a:pPr defTabSz="189611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hi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4987" y="12813338"/>
            <a:ext cx="1283274" cy="5525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29918" y="12756271"/>
            <a:ext cx="3501080" cy="6962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7" y="225395"/>
            <a:ext cx="2231142" cy="242859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12414719"/>
            <a:ext cx="9096988" cy="1301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720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A logo with text on it&#10;&#10;AI-generated content may be incorrect.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" y="0"/>
            <a:ext cx="3306901" cy="27860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4680" y="-53559"/>
            <a:ext cx="3418511" cy="27075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80517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9096988" y="-29077"/>
            <a:ext cx="15389176" cy="13745078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4" tIns="78284" rIns="78284" bIns="78284"/>
          <a:lstStyle/>
          <a:p>
            <a:endParaRPr sz="48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679133" y="6460427"/>
            <a:ext cx="8104650" cy="1635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4" tIns="78284" rIns="78284" bIns="78284">
            <a:spAutoFit/>
          </a:bodyPr>
          <a:lstStyle/>
          <a:p>
            <a:pPr algn="ctr"/>
            <a:r>
              <a:rPr lang="en-IN" sz="9600" b="1" dirty="0" err="1">
                <a:solidFill>
                  <a:srgbClr val="C00000"/>
                </a:solidFill>
                <a:latin typeface="Kruti Dev 010" pitchFamily="2" charset="0"/>
              </a:rPr>
              <a:t>dksbZ</a:t>
            </a:r>
            <a:r>
              <a:rPr lang="en-IN" sz="9600" b="1" dirty="0">
                <a:solidFill>
                  <a:srgbClr val="C00000"/>
                </a:solidFill>
                <a:latin typeface="Kruti Dev 010" pitchFamily="2" charset="0"/>
              </a:rPr>
              <a:t> </a:t>
            </a:r>
            <a:r>
              <a:rPr lang="en-IN" sz="9600" b="1" dirty="0" err="1">
                <a:solidFill>
                  <a:srgbClr val="C00000"/>
                </a:solidFill>
                <a:latin typeface="Kruti Dev 010" pitchFamily="2" charset="0"/>
              </a:rPr>
              <a:t>loky</a:t>
            </a:r>
            <a:r>
              <a:rPr lang="hi" sz="9600" b="1" dirty="0">
                <a:solidFill>
                  <a:srgbClr val="C00000"/>
                </a:solidFill>
                <a:latin typeface="Open sans"/>
              </a:rPr>
              <a:t> ?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10009829" y="3793478"/>
            <a:ext cx="14476334" cy="23125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4" tIns="78284" rIns="78284" bIns="78284">
            <a:spAutoFit/>
          </a:bodyPr>
          <a:lstStyle/>
          <a:p>
            <a:pPr marL="914400" indent="-914400" algn="just">
              <a:lnSpc>
                <a:spcPct val="2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endParaRPr lang="en-US" sz="56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4987" y="12813338"/>
            <a:ext cx="1283274" cy="5525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29918" y="12756271"/>
            <a:ext cx="3501080" cy="69623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12414719"/>
            <a:ext cx="9096988" cy="1301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720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9832" y="1529408"/>
            <a:ext cx="10642199" cy="119231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0"/>
            <a:ext cx="3695055" cy="2442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35236" y="-12722"/>
            <a:ext cx="2889310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680" y="-53559"/>
            <a:ext cx="3418511" cy="25223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00764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292402" y="2821661"/>
            <a:ext cx="15376802" cy="9714319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4" tIns="78284" rIns="78284" bIns="78284"/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</p:txBody>
      </p:sp>
      <p:sp>
        <p:nvSpPr>
          <p:cNvPr id="222" name="Duties of…"/>
          <p:cNvSpPr txBox="1"/>
          <p:nvPr/>
        </p:nvSpPr>
        <p:spPr>
          <a:xfrm>
            <a:off x="7574495" y="541808"/>
            <a:ext cx="8509558" cy="3297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4" tIns="78284" rIns="78284" bIns="78284">
            <a:spAutoFit/>
          </a:bodyPr>
          <a:lstStyle/>
          <a:p>
            <a:pPr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hi" sz="9600" b="1" u="sng" dirty="0">
                <a:solidFill>
                  <a:srgbClr val="C00000"/>
                </a:solidFill>
                <a:latin typeface="Open sans"/>
              </a:rPr>
              <a:t>मूल्यांकन</a:t>
            </a:r>
            <a:endParaRPr lang="en-IN" sz="9600" b="1" u="sng" dirty="0">
              <a:solidFill>
                <a:srgbClr val="C00000"/>
              </a:solidFill>
            </a:endParaRPr>
          </a:p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hi" altLang="en-US" sz="8000" b="1" dirty="0">
                <a:solidFill>
                  <a:srgbClr val="FFFF00"/>
                </a:solidFill>
                <a:latin typeface="Tw Cen MT" panose="020B0602020104020603" pitchFamily="34" charset="0"/>
              </a:rPr>
              <a:t> </a:t>
            </a:r>
            <a:endParaRPr lang="en-US" sz="8000" dirty="0"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292402" y="3370410"/>
            <a:ext cx="15073744" cy="8616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4" tIns="78284" rIns="78284" bIns="78284">
            <a:spAutoFit/>
          </a:bodyPr>
          <a:lstStyle/>
          <a:p>
            <a:pPr marL="1143000" indent="-1143000" algn="just">
              <a:buAutoNum type="arabicPeriod"/>
            </a:pPr>
            <a:r>
              <a:rPr lang="hi" sz="6600" dirty="0">
                <a:solidFill>
                  <a:schemeClr val="tx1"/>
                </a:solidFill>
              </a:rPr>
              <a:t>मूल</a:t>
            </a:r>
            <a:r>
              <a:rPr lang="en-US" sz="6600" dirty="0">
                <a:solidFill>
                  <a:schemeClr val="tx1"/>
                </a:solidFill>
              </a:rPr>
              <a:t> </a:t>
            </a:r>
            <a:r>
              <a:rPr lang="en-US" sz="6600" b="1" dirty="0">
                <a:solidFill>
                  <a:schemeClr val="tx1"/>
                </a:solidFill>
                <a:latin typeface="Kruti Dev 010" pitchFamily="2" charset="0"/>
              </a:rPr>
              <a:t>¼</a:t>
            </a:r>
            <a:r>
              <a:rPr lang="en-US" sz="8000" b="1" dirty="0">
                <a:solidFill>
                  <a:schemeClr val="tx1"/>
                </a:solidFill>
                <a:latin typeface="Kruti Dev 010" pitchFamily="2" charset="0"/>
              </a:rPr>
              <a:t>csfld</a:t>
            </a:r>
            <a:r>
              <a:rPr lang="en-US" sz="6600" b="1" dirty="0">
                <a:solidFill>
                  <a:schemeClr val="tx1"/>
                </a:solidFill>
                <a:latin typeface="Kruti Dev 010" pitchFamily="2" charset="0"/>
              </a:rPr>
              <a:t>½</a:t>
            </a:r>
            <a:r>
              <a:rPr lang="hi" sz="6600" b="1" dirty="0">
                <a:solidFill>
                  <a:schemeClr val="tx1"/>
                </a:solidFill>
              </a:rPr>
              <a:t> </a:t>
            </a:r>
            <a:r>
              <a:rPr lang="hi-IN" sz="6600" dirty="0"/>
              <a:t>ध्वस्त </a:t>
            </a:r>
            <a:r>
              <a:rPr lang="hi" sz="6600" dirty="0">
                <a:solidFill>
                  <a:schemeClr val="tx1"/>
                </a:solidFill>
              </a:rPr>
              <a:t>पैटर्न कितने प्रकार के होते हैं?</a:t>
            </a:r>
            <a:endParaRPr lang="en-US" sz="6600" dirty="0">
              <a:solidFill>
                <a:schemeClr val="tx1"/>
              </a:solidFill>
            </a:endParaRPr>
          </a:p>
          <a:p>
            <a:pPr algn="just"/>
            <a:r>
              <a:rPr lang="hi" sz="6600" dirty="0">
                <a:solidFill>
                  <a:schemeClr val="tx1"/>
                </a:solidFill>
                <a:latin typeface="Open sans"/>
              </a:rPr>
              <a:t> </a:t>
            </a:r>
            <a:r>
              <a:rPr lang="hi" sz="6600" dirty="0" err="1">
                <a:solidFill>
                  <a:srgbClr val="FF0000"/>
                </a:solidFill>
                <a:latin typeface="Open sans"/>
              </a:rPr>
              <a:t>उत्तर </a:t>
            </a:r>
            <a:r>
              <a:rPr lang="hi" sz="6600" dirty="0">
                <a:solidFill>
                  <a:srgbClr val="FF0000"/>
                </a:solidFill>
                <a:latin typeface="Open sans"/>
              </a:rPr>
              <a:t>- </a:t>
            </a:r>
            <a:r>
              <a:rPr lang="hi" sz="6600" dirty="0">
                <a:solidFill>
                  <a:srgbClr val="FF0000"/>
                </a:solidFill>
              </a:rPr>
              <a:t>04</a:t>
            </a:r>
            <a:endParaRPr lang="en-US" sz="6600" dirty="0">
              <a:solidFill>
                <a:srgbClr val="FF0000"/>
              </a:solidFill>
              <a:latin typeface="Open sans"/>
            </a:endParaRPr>
          </a:p>
          <a:p>
            <a:pPr algn="just"/>
            <a:endParaRPr lang="en-US" sz="6600" dirty="0">
              <a:solidFill>
                <a:schemeClr val="tx1"/>
              </a:solidFill>
              <a:latin typeface="Open sans"/>
            </a:endParaRPr>
          </a:p>
          <a:p>
            <a:pPr algn="just"/>
            <a:r>
              <a:rPr lang="en-US" altLang="en-US" sz="8800" dirty="0">
                <a:solidFill>
                  <a:schemeClr val="tx1"/>
                </a:solidFill>
                <a:latin typeface="Kruti Dev 010" pitchFamily="2" charset="0"/>
                <a:cs typeface="+mn-cs"/>
              </a:rPr>
              <a:t>2</a:t>
            </a:r>
            <a:r>
              <a:rPr lang="en-US" altLang="en-US" sz="6600" b="1" dirty="0">
                <a:solidFill>
                  <a:schemeClr val="tx1"/>
                </a:solidFill>
                <a:latin typeface="Kruti Dev 010" pitchFamily="2" charset="0"/>
                <a:cs typeface="+mn-cs"/>
              </a:rPr>
              <a:t>- </a:t>
            </a:r>
            <a:r>
              <a:rPr lang="en-US" altLang="en-US" sz="8800" b="1" dirty="0" err="1">
                <a:solidFill>
                  <a:schemeClr val="tx1"/>
                </a:solidFill>
                <a:latin typeface="Kruti Dev 010" pitchFamily="2" charset="0"/>
                <a:cs typeface="+mn-cs"/>
              </a:rPr>
              <a:t>fyu&amp;Vw</a:t>
            </a:r>
            <a:r>
              <a:rPr lang="en-US" altLang="en-US" sz="6600" dirty="0">
                <a:solidFill>
                  <a:schemeClr val="tx1"/>
                </a:solidFill>
                <a:latin typeface="Kruti Dev 010" pitchFamily="2" charset="0"/>
              </a:rPr>
              <a:t> </a:t>
            </a:r>
            <a:r>
              <a:rPr lang="hi" altLang="en-US" sz="6600" dirty="0">
                <a:solidFill>
                  <a:schemeClr val="tx1"/>
                </a:solidFill>
                <a:latin typeface="Open sans"/>
              </a:rPr>
              <a:t>कोलैप्स की विशेषता क्या है ?</a:t>
            </a:r>
            <a:endParaRPr lang="en-US" altLang="en-US" sz="6600" dirty="0">
              <a:solidFill>
                <a:schemeClr val="tx1"/>
              </a:solidFill>
              <a:latin typeface="Open sans"/>
            </a:endParaRPr>
          </a:p>
          <a:p>
            <a:pPr algn="just">
              <a:spcBef>
                <a:spcPts val="5000"/>
              </a:spcBef>
              <a:buSzPct val="100000"/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" sz="6600" dirty="0">
                <a:solidFill>
                  <a:srgbClr val="FF0000"/>
                </a:solidFill>
                <a:latin typeface="Open sans"/>
              </a:rPr>
              <a:t>उत्तर -</a:t>
            </a:r>
            <a:r>
              <a:rPr lang="hi" sz="6600" dirty="0">
                <a:solidFill>
                  <a:srgbClr val="FF0000"/>
                </a:solidFill>
              </a:rPr>
              <a:t>एक त्रिकोणीय </a:t>
            </a:r>
            <a:r>
              <a:rPr lang="en-US" sz="8800" b="1" dirty="0">
                <a:solidFill>
                  <a:srgbClr val="FF0000"/>
                </a:solidFill>
                <a:latin typeface="Kruti Dev 010" pitchFamily="2" charset="0"/>
              </a:rPr>
              <a:t>[</a:t>
            </a:r>
            <a:r>
              <a:rPr lang="en-US" sz="8800" b="1" dirty="0" err="1">
                <a:solidFill>
                  <a:srgbClr val="FF0000"/>
                </a:solidFill>
                <a:latin typeface="Kruti Dev 010" pitchFamily="2" charset="0"/>
              </a:rPr>
              <a:t>kkyh</a:t>
            </a:r>
            <a:r>
              <a:rPr lang="en-US" sz="8800" b="1" dirty="0">
                <a:solidFill>
                  <a:srgbClr val="FF0000"/>
                </a:solidFill>
                <a:latin typeface="Kruti Dev 010" pitchFamily="2" charset="0"/>
              </a:rPr>
              <a:t> </a:t>
            </a:r>
            <a:r>
              <a:rPr lang="en-US" sz="8800" b="1" dirty="0" err="1">
                <a:solidFill>
                  <a:srgbClr val="FF0000"/>
                </a:solidFill>
                <a:latin typeface="Kruti Dev 010" pitchFamily="2" charset="0"/>
              </a:rPr>
              <a:t>txg</a:t>
            </a:r>
            <a:r>
              <a:rPr lang="en-US" sz="8800" b="1" dirty="0">
                <a:solidFill>
                  <a:srgbClr val="FF0000"/>
                </a:solidFill>
                <a:latin typeface="Kruti Dev 010" pitchFamily="2" charset="0"/>
              </a:rPr>
              <a:t> </a:t>
            </a:r>
            <a:r>
              <a:rPr lang="en-US" sz="8800" b="1" dirty="0" err="1">
                <a:solidFill>
                  <a:srgbClr val="FF0000"/>
                </a:solidFill>
                <a:latin typeface="Kruti Dev 010" pitchFamily="2" charset="0"/>
              </a:rPr>
              <a:t>curk</a:t>
            </a:r>
            <a:r>
              <a:rPr lang="en-US" sz="8800" b="1" dirty="0">
                <a:solidFill>
                  <a:srgbClr val="FF0000"/>
                </a:solidFill>
                <a:latin typeface="Kruti Dev 010" pitchFamily="2" charset="0"/>
              </a:rPr>
              <a:t> </a:t>
            </a:r>
            <a:r>
              <a:rPr lang="en-US" sz="8800" b="1" dirty="0" err="1">
                <a:solidFill>
                  <a:srgbClr val="FF0000"/>
                </a:solidFill>
                <a:latin typeface="Kruti Dev 010" pitchFamily="2" charset="0"/>
              </a:rPr>
              <a:t>gS</a:t>
            </a:r>
            <a:r>
              <a:rPr lang="en-US" sz="8800" dirty="0" err="1">
                <a:solidFill>
                  <a:srgbClr val="FF0000"/>
                </a:solidFill>
                <a:latin typeface="Kruti Dev 010" pitchFamily="2" charset="0"/>
              </a:rPr>
              <a:t>A</a:t>
            </a:r>
            <a:endParaRPr lang="en-US" sz="6600" dirty="0">
              <a:solidFill>
                <a:srgbClr val="FF0000"/>
              </a:solidFill>
            </a:endParaRPr>
          </a:p>
          <a:p>
            <a:pPr algn="just"/>
            <a:endParaRPr lang="en-IN" sz="5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4987" y="12813338"/>
            <a:ext cx="1283274" cy="5525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7" y="225395"/>
            <a:ext cx="2231142" cy="242859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12414719"/>
            <a:ext cx="9096988" cy="1301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720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0"/>
            <a:ext cx="3695055" cy="2442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680" y="-53559"/>
            <a:ext cx="3418511" cy="25223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64844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9096988" y="-29077"/>
            <a:ext cx="15389176" cy="13745078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4" tIns="78284" rIns="78284" bIns="78284"/>
          <a:lstStyle/>
          <a:p>
            <a:endParaRPr sz="48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679133" y="6460427"/>
            <a:ext cx="7449138" cy="1635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4" tIns="78284" rIns="78284" bIns="78284">
            <a:spAutoFit/>
          </a:bodyPr>
          <a:lstStyle/>
          <a:p>
            <a:pPr algn="ctr"/>
            <a:r>
              <a:rPr lang="hi" sz="9600" b="1" u="sng" dirty="0">
                <a:solidFill>
                  <a:srgbClr val="C00000"/>
                </a:solidFill>
                <a:latin typeface="Open sans"/>
              </a:rPr>
              <a:t>धन्यवाद</a:t>
            </a:r>
            <a:r>
              <a:rPr lang="hi" sz="8000" dirty="0">
                <a:latin typeface="Open sans"/>
              </a:rPr>
              <a:t> 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10009830" y="2623046"/>
            <a:ext cx="13563492" cy="896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4" tIns="78284" rIns="78284" bIns="78284">
            <a:spAutoFit/>
          </a:bodyPr>
          <a:lstStyle/>
          <a:p>
            <a:pPr marL="914400" indent="-914400" algn="just">
              <a:buClr>
                <a:schemeClr val="dk1"/>
              </a:buClr>
              <a:buSzPts val="3200"/>
              <a:buFont typeface="Noto Sans Symbols"/>
              <a:buChar char="▪"/>
            </a:pPr>
            <a:endParaRPr lang="en-US" sz="4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4987" y="12813338"/>
            <a:ext cx="1283274" cy="5525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29918" y="12756271"/>
            <a:ext cx="3501080" cy="6962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0998" y="225395"/>
            <a:ext cx="2816691" cy="242859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12414719"/>
            <a:ext cx="9096988" cy="1301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720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5335" y="13236"/>
            <a:ext cx="16084065" cy="137450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639277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4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 panose="020B0604020202020204"/>
            <a:ea typeface="Arial" panose="020B0604020202020204"/>
            <a:cs typeface="Arial" panose="020B0604020202020204"/>
            <a:sym typeface="Arial" panose="020B0604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4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 panose="020B0604020202020204"/>
            <a:ea typeface="Arial" panose="020B0604020202020204"/>
            <a:cs typeface="Arial" panose="020B0604020202020204"/>
            <a:sym typeface="Arial" panose="020B0604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4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 panose="020B0604020202020204"/>
            <a:ea typeface="Arial" panose="020B0604020202020204"/>
            <a:cs typeface="Arial" panose="020B0604020202020204"/>
            <a:sym typeface="Arial" panose="020B0604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4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 panose="020B0604020202020204"/>
            <a:ea typeface="Arial" panose="020B0604020202020204"/>
            <a:cs typeface="Arial" panose="020B0604020202020204"/>
            <a:sym typeface="Arial" panose="020B0604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616</TotalTime>
  <Words>910</Words>
  <Application>Microsoft Office PowerPoint</Application>
  <PresentationFormat>Custom</PresentationFormat>
  <Paragraphs>232</Paragraphs>
  <Slides>32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4" baseType="lpstr">
      <vt:lpstr>Arial</vt:lpstr>
      <vt:lpstr>Calibri</vt:lpstr>
      <vt:lpstr>HelveticaNeueLT Std Lt</vt:lpstr>
      <vt:lpstr>Kruti Dev 010</vt:lpstr>
      <vt:lpstr>Kruti Dev 092</vt:lpstr>
      <vt:lpstr>Noto Sans Symbols</vt:lpstr>
      <vt:lpstr>Open Sans</vt:lpstr>
      <vt:lpstr>Open Sans</vt:lpstr>
      <vt:lpstr>Tw Cen MT</vt:lpstr>
      <vt:lpstr>Verdana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shelly aggarwal</dc:creator>
  <cp:lastModifiedBy>08 TH BN NDRF GHAZIABAD</cp:lastModifiedBy>
  <cp:revision>51</cp:revision>
  <dcterms:created xsi:type="dcterms:W3CDTF">2025-07-06T07:01:03Z</dcterms:created>
  <dcterms:modified xsi:type="dcterms:W3CDTF">2025-12-17T11:34:24Z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B30530C435984EBFB61477264B47EFDA_12</vt:lpwstr>
  </property>
  <property fmtid="{D5CDD505-2E9C-101B-9397-08002B2CF9AE}" pid="3" name="KSOProductBuildVer">
    <vt:lpwstr>1033-12.2.0.13431</vt:lpwstr>
  </property>
</Properties>
</file>