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291" r:id="rId2"/>
    <p:sldId id="257" r:id="rId3"/>
    <p:sldId id="258" r:id="rId4"/>
    <p:sldId id="259" r:id="rId5"/>
    <p:sldId id="260" r:id="rId6"/>
    <p:sldId id="298" r:id="rId7"/>
    <p:sldId id="262" r:id="rId8"/>
    <p:sldId id="263" r:id="rId9"/>
    <p:sldId id="267" r:id="rId10"/>
    <p:sldId id="268" r:id="rId11"/>
    <p:sldId id="264" r:id="rId12"/>
    <p:sldId id="265" r:id="rId13"/>
    <p:sldId id="266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3" r:id="rId36"/>
    <p:sldId id="294" r:id="rId37"/>
    <p:sldId id="295" r:id="rId38"/>
    <p:sldId id="296" r:id="rId3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0" algn="l" defTabSz="1662545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6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bhey Singh" initials="AS" lastIdx="1" clrIdx="0">
    <p:extLst>
      <p:ext uri="{19B8F6BF-5375-455C-9EA6-DF929625EA0E}">
        <p15:presenceInfo xmlns:p15="http://schemas.microsoft.com/office/powerpoint/2012/main" userId="4333f047c789302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508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508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635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4660"/>
  </p:normalViewPr>
  <p:slideViewPr>
    <p:cSldViewPr snapToGrid="0">
      <p:cViewPr varScale="1">
        <p:scale>
          <a:sx n="31" d="100"/>
          <a:sy n="31" d="100"/>
        </p:scale>
        <p:origin x="126" y="120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0"/>
  <c:style val="2"/>
  <c:chart>
    <c:autoTitleDeleted val="1"/>
    <c:plotArea>
      <c:layout>
        <c:manualLayout>
          <c:layoutTarget val="inner"/>
          <c:xMode val="edge"/>
          <c:yMode val="edge"/>
          <c:x val="0.112562"/>
          <c:y val="7.3849100000000001E-2"/>
          <c:w val="0.88243799999999994"/>
          <c:h val="0.6792740000000000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Supervivencia (%)</c:v>
                </c:pt>
              </c:strCache>
            </c:strRef>
          </c:tx>
          <c:spPr>
            <a:ln w="25400" cap="flat">
              <a:solidFill>
                <a:srgbClr val="881920"/>
              </a:solidFill>
              <a:prstDash val="solid"/>
              <a:round/>
            </a:ln>
            <a:effectLst/>
          </c:spPr>
          <c:marker>
            <c:symbol val="circle"/>
            <c:size val="18"/>
            <c:spPr>
              <a:solidFill>
                <a:srgbClr val="881920"/>
              </a:solidFill>
              <a:ln w="25400" cap="flat">
                <a:solidFill>
                  <a:srgbClr val="881920"/>
                </a:solidFill>
                <a:prstDash val="solid"/>
                <a:round/>
              </a:ln>
              <a:effectLst/>
            </c:spPr>
          </c:marker>
          <c:dLbls>
            <c:numFmt formatCode="0.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600" b="0" i="0" u="none" strike="noStrike">
                    <a:solidFill>
                      <a:srgbClr val="881920"/>
                    </a:solidFill>
                    <a:latin typeface="Open Sans Semibold"/>
                  </a:defRPr>
                </a:pPr>
                <a:endParaRPr lang="hi-IN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0.5</c:v>
                </c:pt>
                <c:pt idx="1">
                  <c:v>24</c:v>
                </c:pt>
                <c:pt idx="2">
                  <c:v>48</c:v>
                </c:pt>
                <c:pt idx="3">
                  <c:v>72</c:v>
                </c:pt>
                <c:pt idx="4">
                  <c:v>96</c:v>
                </c:pt>
                <c:pt idx="5">
                  <c:v>120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91</c:v>
                </c:pt>
                <c:pt idx="1">
                  <c:v>81</c:v>
                </c:pt>
                <c:pt idx="2">
                  <c:v>36.700000000000003</c:v>
                </c:pt>
                <c:pt idx="3">
                  <c:v>33.700000000000003</c:v>
                </c:pt>
                <c:pt idx="4">
                  <c:v>19</c:v>
                </c:pt>
                <c:pt idx="5">
                  <c:v>7.4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907-4454-8F48-1CB745CF89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7856768"/>
        <c:axId val="37858688"/>
      </c:lineChart>
      <c:catAx>
        <c:axId val="37856768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c:spPr>
        </c:majorGridlines>
        <c:title>
          <c:tx>
            <c:rich>
              <a:bodyPr rot="0"/>
              <a:lstStyle/>
              <a:p>
                <a:pPr>
                  <a:defRPr sz="4200" b="0" i="0" u="none" strike="noStrike">
                    <a:solidFill>
                      <a:srgbClr val="000000"/>
                    </a:solidFill>
                    <a:latin typeface="Open Sans Semibold"/>
                  </a:defRPr>
                </a:pPr>
                <a:r>
                  <a:rPr lang="hi-IN" sz="4200" b="0" i="0" u="none" strike="noStrike" baseline="0" dirty="0"/>
                  <a:t>समय बीता (घंटों में)</a:t>
                </a:r>
                <a:endParaRPr lang="en-IN" sz="4200" b="0" i="0" u="none" strike="noStrike" dirty="0">
                  <a:solidFill>
                    <a:srgbClr val="000000"/>
                  </a:solidFill>
                  <a:latin typeface="Open Sans Semibold"/>
                </a:endParaRPr>
              </a:p>
            </c:rich>
          </c:tx>
          <c:layout>
            <c:manualLayout>
              <c:xMode val="edge"/>
              <c:yMode val="edge"/>
              <c:x val="0.37912384858174236"/>
              <c:y val="0.88903300852617317"/>
            </c:manualLayout>
          </c:layout>
          <c:overlay val="1"/>
        </c:title>
        <c:numFmt formatCode="General" sourceLinked="0"/>
        <c:majorTickMark val="out"/>
        <c:minorTickMark val="none"/>
        <c:tickLblPos val="low"/>
        <c:spPr>
          <a:ln w="12700" cap="flat">
            <a:noFill/>
            <a:miter lim="400000"/>
          </a:ln>
        </c:spPr>
        <c:txPr>
          <a:bodyPr rot="0"/>
          <a:lstStyle/>
          <a:p>
            <a:pPr>
              <a:defRPr sz="3600" b="0" i="0" u="none" strike="noStrike">
                <a:solidFill>
                  <a:srgbClr val="000000"/>
                </a:solidFill>
                <a:latin typeface="Open Sans"/>
              </a:defRPr>
            </a:pPr>
            <a:endParaRPr lang="hi-IN"/>
          </a:p>
        </c:txPr>
        <c:crossAx val="37858688"/>
        <c:crosses val="autoZero"/>
        <c:auto val="1"/>
        <c:lblAlgn val="ctr"/>
        <c:lblOffset val="100"/>
        <c:noMultiLvlLbl val="1"/>
      </c:catAx>
      <c:valAx>
        <c:axId val="37858688"/>
        <c:scaling>
          <c:orientation val="minMax"/>
        </c:scaling>
        <c:delete val="0"/>
        <c:axPos val="l"/>
        <c:title>
          <c:tx>
            <c:rich>
              <a:bodyPr rot="-5400000"/>
              <a:lstStyle/>
              <a:p>
                <a:pPr>
                  <a:defRPr sz="4200" b="0" i="0" u="none" strike="noStrike">
                    <a:solidFill>
                      <a:srgbClr val="000000"/>
                    </a:solidFill>
                    <a:latin typeface="Open Sans Semibold"/>
                  </a:defRPr>
                </a:pPr>
                <a:r>
                  <a:rPr lang="hi-IN" sz="4200" b="0" i="0" u="none" strike="noStrike" baseline="0" dirty="0"/>
                  <a:t>जीवित बचने की दर</a:t>
                </a:r>
                <a:endParaRPr lang="en-IN" sz="4200" b="0" i="0" u="none" strike="noStrike" dirty="0">
                  <a:solidFill>
                    <a:srgbClr val="000000"/>
                  </a:solidFill>
                  <a:latin typeface="Open Sans Semibold"/>
                </a:endParaRPr>
              </a:p>
            </c:rich>
          </c:tx>
          <c:overlay val="1"/>
        </c:title>
        <c:numFmt formatCode="0.#" sourceLinked="0"/>
        <c:majorTickMark val="out"/>
        <c:minorTickMark val="none"/>
        <c:tickLblPos val="nextTo"/>
        <c:spPr>
          <a:ln w="12700" cap="flat">
            <a:noFill/>
            <a:miter lim="400000"/>
          </a:ln>
        </c:spPr>
        <c:txPr>
          <a:bodyPr rot="0"/>
          <a:lstStyle/>
          <a:p>
            <a:pPr>
              <a:defRPr sz="3600" b="0" i="0" u="none" strike="noStrike">
                <a:solidFill>
                  <a:srgbClr val="000000"/>
                </a:solidFill>
                <a:latin typeface="Open Sans"/>
              </a:defRPr>
            </a:pPr>
            <a:endParaRPr lang="hi-IN"/>
          </a:p>
        </c:txPr>
        <c:crossAx val="37856768"/>
        <c:crosses val="autoZero"/>
        <c:crossBetween val="between"/>
        <c:majorUnit val="25"/>
        <c:minorUnit val="12.5"/>
      </c:valAx>
      <c:spPr>
        <a:noFill/>
        <a:ln w="12700" cap="flat">
          <a:noFill/>
          <a:miter lim="400000"/>
        </a:ln>
        <a:effectLst/>
      </c:spPr>
    </c:plotArea>
    <c:plotVisOnly val="1"/>
    <c:dispBlanksAs val="gap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3" name="Shape 83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10077570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1pPr>
    <a:lvl2pPr indent="228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2pPr>
    <a:lvl3pPr indent="457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3pPr>
    <a:lvl4pPr indent="685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4pPr>
    <a:lvl5pPr indent="9144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5pPr>
    <a:lvl6pPr indent="11430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6pPr>
    <a:lvl7pPr indent="13716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7pPr>
    <a:lvl8pPr indent="16002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8pPr>
    <a:lvl9pPr indent="1828800" defTabSz="1662545" latinLnBrk="0">
      <a:spcBef>
        <a:spcPts val="700"/>
      </a:spcBef>
      <a:defRPr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220132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7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3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ctr">
              <a:spcBef>
                <a:spcPts val="600"/>
              </a:spcBef>
              <a:defRPr sz="30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03">
    <p:bg>
      <p:bgPr>
        <a:solidFill>
          <a:srgbClr val="8819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DDDDDD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8851571" y="12177503"/>
            <a:ext cx="508300" cy="502197"/>
          </a:xfrm>
          <a:prstGeom prst="rect">
            <a:avLst/>
          </a:prstGeom>
        </p:spPr>
        <p:txBody>
          <a:bodyPr lIns="78283" tIns="78283" rIns="78283" bIns="78283" anchor="t"/>
          <a:lstStyle>
            <a:lvl1pPr algn="l" defTabSz="1662545">
              <a:defRPr sz="2400">
                <a:solidFill>
                  <a:srgbClr val="FFFFFF"/>
                </a:solidFill>
                <a:effectLst>
                  <a:outerShdw blurRad="12700" dist="25400" dir="2700000" rotWithShape="0">
                    <a:srgbClr val="DDDDDD"/>
                  </a:outerShdw>
                </a:effectLst>
                <a:latin typeface="Arial"/>
                <a:ea typeface="Arial"/>
                <a:cs typeface="Arial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able with Caption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416469" y="3401615"/>
            <a:ext cx="7298268" cy="574940"/>
          </a:xfrm>
          <a:prstGeom prst="rect">
            <a:avLst/>
          </a:prstGeom>
        </p:spPr>
        <p:txBody>
          <a:bodyPr/>
          <a:lstStyle>
            <a:lvl1pPr>
              <a:spcBef>
                <a:spcPts val="1000"/>
              </a:spcBef>
              <a:defRPr sz="4200" b="1" i="0">
                <a:solidFill>
                  <a:srgbClr val="C00000"/>
                </a:solidFill>
              </a:defRPr>
            </a:lvl1pPr>
            <a:lvl2pPr marL="10572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2pPr>
            <a:lvl3pPr marL="1447800" indent="-533400">
              <a:spcBef>
                <a:spcPts val="1000"/>
              </a:spcBef>
              <a:buSzPct val="100000"/>
              <a:buChar char="•"/>
              <a:defRPr sz="4200" b="1" i="0">
                <a:solidFill>
                  <a:srgbClr val="C00000"/>
                </a:solidFill>
              </a:defRPr>
            </a:lvl3pPr>
            <a:lvl4pPr marL="1971675" indent="-600075">
              <a:spcBef>
                <a:spcPts val="1000"/>
              </a:spcBef>
              <a:buSzPct val="100000"/>
              <a:buChar char="–"/>
              <a:defRPr sz="4200" b="1" i="0">
                <a:solidFill>
                  <a:srgbClr val="C00000"/>
                </a:solidFill>
              </a:defRPr>
            </a:lvl4pPr>
            <a:lvl5pPr marL="2428875" indent="-600075">
              <a:spcBef>
                <a:spcPts val="1000"/>
              </a:spcBef>
              <a:buSzPct val="100000"/>
              <a:buChar char="»"/>
              <a:defRPr sz="4200" b="1" i="0">
                <a:solidFill>
                  <a:srgbClr val="C00000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2" name="Text Placeholder 11"/>
          <p:cNvSpPr>
            <a:spLocks noGrp="1"/>
          </p:cNvSpPr>
          <p:nvPr>
            <p:ph type="body" sz="quarter" idx="13"/>
          </p:nvPr>
        </p:nvSpPr>
        <p:spPr>
          <a:xfrm>
            <a:off x="16416469" y="4169701"/>
            <a:ext cx="7296414" cy="1726209"/>
          </a:xfrm>
          <a:prstGeom prst="rect">
            <a:avLst/>
          </a:prstGeom>
        </p:spPr>
        <p:txBody>
          <a:bodyPr anchor="t"/>
          <a:lstStyle/>
          <a:p>
            <a:pPr>
              <a:spcBef>
                <a:spcPts val="600"/>
              </a:spcBef>
              <a:defRPr sz="2600" i="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3" name="Text Placeholder 8"/>
          <p:cNvSpPr>
            <a:spLocks noGrp="1"/>
          </p:cNvSpPr>
          <p:nvPr>
            <p:ph type="body" sz="quarter" idx="14"/>
          </p:nvPr>
        </p:nvSpPr>
        <p:spPr>
          <a:xfrm>
            <a:off x="863599" y="905338"/>
            <a:ext cx="22851535" cy="960969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700"/>
              </a:spcBef>
              <a:defRPr sz="7400" b="1" i="0">
                <a:solidFill>
                  <a:srgbClr val="C00000"/>
                </a:solidFill>
              </a:defRPr>
            </a:pPr>
            <a:endParaRPr/>
          </a:p>
        </p:txBody>
      </p:sp>
      <p:sp>
        <p:nvSpPr>
          <p:cNvPr id="54" name="Text Placeholder 10"/>
          <p:cNvSpPr>
            <a:spLocks noGrp="1"/>
          </p:cNvSpPr>
          <p:nvPr>
            <p:ph type="body" sz="quarter" idx="15"/>
          </p:nvPr>
        </p:nvSpPr>
        <p:spPr>
          <a:xfrm>
            <a:off x="863599" y="2060773"/>
            <a:ext cx="22851535" cy="766233"/>
          </a:xfrm>
          <a:prstGeom prst="rect">
            <a:avLst/>
          </a:prstGeom>
        </p:spPr>
        <p:txBody>
          <a:bodyPr/>
          <a:lstStyle/>
          <a:p>
            <a:pPr>
              <a:spcBef>
                <a:spcPts val="1200"/>
              </a:spcBef>
              <a:defRPr sz="5200">
                <a:solidFill>
                  <a:srgbClr val="000000"/>
                </a:solidFill>
              </a:defRPr>
            </a:pPr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Red Section Header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1" descr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3594" y="2825551"/>
            <a:ext cx="3793068" cy="2698047"/>
          </a:xfrm>
          <a:prstGeom prst="rect">
            <a:avLst/>
          </a:prstGeom>
          <a:ln w="12700">
            <a:miter lim="400000"/>
          </a:ln>
        </p:spPr>
      </p:pic>
      <p:pic>
        <p:nvPicPr>
          <p:cNvPr id="63" name="Picture 2" descr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2847" y="8184445"/>
            <a:ext cx="3781780" cy="3341513"/>
          </a:xfrm>
          <a:prstGeom prst="rect">
            <a:avLst/>
          </a:prstGeom>
          <a:ln w="12700">
            <a:miter lim="400000"/>
          </a:ln>
        </p:spPr>
      </p:pic>
      <p:sp>
        <p:nvSpPr>
          <p:cNvPr id="6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782954" y="3593637"/>
            <a:ext cx="8640961" cy="6528726"/>
          </a:xfrm>
          <a:prstGeom prst="rect">
            <a:avLst/>
          </a:prstGeom>
        </p:spPr>
        <p:txBody>
          <a:bodyPr/>
          <a:lstStyle>
            <a:lvl1pPr>
              <a:spcBef>
                <a:spcPts val="1500"/>
              </a:spcBef>
              <a:defRPr sz="6400" i="0"/>
            </a:lvl1pPr>
            <a:lvl2pPr marL="1371600" indent="-914400">
              <a:spcBef>
                <a:spcPts val="1500"/>
              </a:spcBef>
              <a:buSzPct val="100000"/>
              <a:buChar char="–"/>
              <a:defRPr sz="6400" i="0"/>
            </a:lvl2pPr>
            <a:lvl3pPr marL="1727200" indent="-812800">
              <a:spcBef>
                <a:spcPts val="1500"/>
              </a:spcBef>
              <a:buSzPct val="100000"/>
              <a:buChar char="•"/>
              <a:defRPr sz="6400" i="0"/>
            </a:lvl3pPr>
            <a:lvl4pPr marL="2286000" indent="-914400">
              <a:spcBef>
                <a:spcPts val="1500"/>
              </a:spcBef>
              <a:buSzPct val="100000"/>
              <a:buChar char="–"/>
              <a:defRPr sz="6400" i="0"/>
            </a:lvl4pPr>
            <a:lvl5pPr marL="2743200" indent="-914400">
              <a:spcBef>
                <a:spcPts val="1500"/>
              </a:spcBef>
              <a:buSzPct val="100000"/>
              <a:buChar char="»"/>
              <a:defRPr sz="6400" i="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5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6047316" y="10314384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800"/>
              </a:spcBef>
              <a:defRPr sz="3600" b="1" i="0"/>
            </a:pPr>
            <a:endParaRPr/>
          </a:p>
        </p:txBody>
      </p:sp>
      <p:sp>
        <p:nvSpPr>
          <p:cNvPr id="66" name="Text Placeholder 10"/>
          <p:cNvSpPr>
            <a:spLocks noGrp="1"/>
          </p:cNvSpPr>
          <p:nvPr>
            <p:ph type="body" sz="quarter" idx="14"/>
          </p:nvPr>
        </p:nvSpPr>
        <p:spPr>
          <a:xfrm>
            <a:off x="6047316" y="11082470"/>
            <a:ext cx="6528727" cy="576065"/>
          </a:xfrm>
          <a:prstGeom prst="rect">
            <a:avLst/>
          </a:prstGeom>
        </p:spPr>
        <p:txBody>
          <a:bodyPr/>
          <a:lstStyle/>
          <a:p>
            <a:pPr algn="r">
              <a:lnSpc>
                <a:spcPct val="90000"/>
              </a:lnSpc>
              <a:spcBef>
                <a:spcPts val="600"/>
              </a:spcBef>
              <a:defRPr sz="2600" i="0"/>
            </a:pPr>
            <a:endParaRPr/>
          </a:p>
        </p:txBody>
      </p:sp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ver Slide - Urban Resilen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2218794" y="10698426"/>
            <a:ext cx="20726401" cy="768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2206890" y="11658533"/>
            <a:ext cx="20738305" cy="768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21919" tIns="121919" rIns="121919" bIns="121919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599" y="12344399"/>
            <a:ext cx="5689601" cy="736601"/>
          </a:xfrm>
          <a:prstGeom prst="rect">
            <a:avLst/>
          </a:prstGeom>
          <a:ln w="12700">
            <a:miter lim="400000"/>
          </a:ln>
        </p:spPr>
        <p:txBody>
          <a:bodyPr wrap="none" lIns="121919" tIns="121919" rIns="121919" bIns="121919" anchor="ctr">
            <a:spAutoFit/>
          </a:bodyPr>
          <a:lstStyle>
            <a:lvl1pPr algn="r" defTabSz="2438400">
              <a:defRPr sz="3200">
                <a:latin typeface="HelveticaNeueLT Std Lt"/>
                <a:ea typeface="HelveticaNeueLT Std Lt"/>
                <a:cs typeface="HelveticaNeueLT Std Lt"/>
                <a:sym typeface="HelveticaNeueLT Std L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</p:sldLayoutIdLst>
  <p:transition spd="med"/>
  <p:txStyles>
    <p:titleStyle>
      <a:lvl1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0" algn="l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00" b="1" i="0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titleStyle>
    <p:bodyStyle>
      <a:lvl1pPr marL="0" marR="0" indent="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1pPr>
      <a:lvl2pPr marL="0" marR="0" indent="457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2pPr>
      <a:lvl3pPr marL="0" marR="0" indent="914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3pPr>
      <a:lvl4pPr marL="0" marR="0" indent="1371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4pPr>
      <a:lvl5pPr marL="0" marR="0" indent="18288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5pPr>
      <a:lvl6pPr marL="0" marR="0" indent="22860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6pPr>
      <a:lvl7pPr marL="0" marR="0" indent="27432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7pPr>
      <a:lvl8pPr marL="0" marR="0" indent="32004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8pPr>
      <a:lvl9pPr marL="0" marR="0" indent="3657600" algn="l" defTabSz="2438400" latinLnBrk="0">
        <a:lnSpc>
          <a:spcPct val="100000"/>
        </a:lnSpc>
        <a:spcBef>
          <a:spcPts val="1100"/>
        </a:spcBef>
        <a:spcAft>
          <a:spcPts val="0"/>
        </a:spcAft>
        <a:buClrTx/>
        <a:buSzTx/>
        <a:buFontTx/>
        <a:buNone/>
        <a:tabLst/>
        <a:defRPr sz="4800" b="0" i="1" u="none" strike="noStrike" cap="none" spc="0" baseline="0">
          <a:solidFill>
            <a:srgbClr val="FFFFFF"/>
          </a:solidFill>
          <a:uFillTx/>
          <a:latin typeface="Verdana"/>
          <a:ea typeface="Verdana"/>
          <a:cs typeface="Verdana"/>
          <a:sym typeface="Verdana"/>
        </a:defRPr>
      </a:lvl9pPr>
    </p:bodyStyle>
    <p:otherStyle>
      <a:lvl1pPr marL="0" marR="0" indent="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1pPr>
      <a:lvl2pPr marL="0" marR="0" indent="457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2pPr>
      <a:lvl3pPr marL="0" marR="0" indent="914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3pPr>
      <a:lvl4pPr marL="0" marR="0" indent="1371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4pPr>
      <a:lvl5pPr marL="0" marR="0" indent="18288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5pPr>
      <a:lvl6pPr marL="0" marR="0" indent="22860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6pPr>
      <a:lvl7pPr marL="0" marR="0" indent="27432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7pPr>
      <a:lvl8pPr marL="0" marR="0" indent="32004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8pPr>
      <a:lvl9pPr marL="0" marR="0" indent="3657600" algn="r" defTabSz="24384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NeueLT Std 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LESSON 1…"/>
          <p:cNvSpPr txBox="1"/>
          <p:nvPr/>
        </p:nvSpPr>
        <p:spPr>
          <a:xfrm>
            <a:off x="1200259" y="4083124"/>
            <a:ext cx="9545837" cy="21453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LESSON 1</a:t>
            </a:r>
          </a:p>
          <a:p>
            <a:pPr defTabSz="2438400">
              <a:lnSpc>
                <a:spcPct val="80000"/>
              </a:lnSpc>
              <a:defRPr sz="64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dirty="0"/>
              <a:t>COURSE INTRODUCTION</a:t>
            </a:r>
          </a:p>
        </p:txBody>
      </p:sp>
      <p:sp>
        <p:nvSpPr>
          <p:cNvPr id="164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>
                <a:solidFill>
                  <a:srgbClr val="FF0000"/>
                </a:solidFill>
              </a:rPr>
              <a:t>PEER | CSSR | INDIA</a:t>
            </a:r>
          </a:p>
        </p:txBody>
      </p:sp>
      <p:sp>
        <p:nvSpPr>
          <p:cNvPr id="175" name="Rectangle"/>
          <p:cNvSpPr/>
          <p:nvPr/>
        </p:nvSpPr>
        <p:spPr>
          <a:xfrm>
            <a:off x="21539200" y="13512801"/>
            <a:ext cx="1879600" cy="203201"/>
          </a:xfrm>
          <a:prstGeom prst="rect">
            <a:avLst/>
          </a:pr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 dirty="0"/>
          </a:p>
        </p:txBody>
      </p:sp>
      <p:pic>
        <p:nvPicPr>
          <p:cNvPr id="169" name="CSSR-logo-white-01.png" descr="CSSR-logo-white-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64594" y="9546699"/>
            <a:ext cx="8714406" cy="3226787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E3C00D-99B9-6CF6-2301-0BB16E944A71}"/>
              </a:ext>
            </a:extLst>
          </p:cNvPr>
          <p:cNvSpPr txBox="1"/>
          <p:nvPr/>
        </p:nvSpPr>
        <p:spPr>
          <a:xfrm>
            <a:off x="602390" y="4471001"/>
            <a:ext cx="11132820" cy="26500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LESSON 2</a:t>
            </a:r>
          </a:p>
          <a:p>
            <a:pPr defTabSz="2438400">
              <a:lnSpc>
                <a:spcPct val="80000"/>
              </a:lnSpc>
              <a:spcBef>
                <a:spcPts val="1000"/>
              </a:spcBef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Organizing and Starting </a:t>
            </a:r>
          </a:p>
          <a:p>
            <a:pPr defTabSz="2438400">
              <a:lnSpc>
                <a:spcPct val="80000"/>
              </a:lnSpc>
              <a:defRPr sz="6400" cap="all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US" dirty="0"/>
              <a:t>a CSSR Operation</a:t>
            </a:r>
          </a:p>
        </p:txBody>
      </p:sp>
      <p:pic>
        <p:nvPicPr>
          <p:cNvPr id="4" name="firefighters-went-rescue-fire-from-chimney.jpg" descr="firefighters-went-rescue-fire-from-chimney.jpg">
            <a:extLst>
              <a:ext uri="{FF2B5EF4-FFF2-40B4-BE49-F238E27FC236}">
                <a16:creationId xmlns:a16="http://schemas.microsoft.com/office/drawing/2014/main" id="{56D86C64-C114-F670-1F4C-44E3E09987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5746"/>
          <a:stretch>
            <a:fillRect/>
          </a:stretch>
        </p:blipFill>
        <p:spPr>
          <a:xfrm>
            <a:off x="0" y="1606509"/>
            <a:ext cx="24401846" cy="12076471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BADA77-5C7C-53F3-FE9A-88C61CAF926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05129" y="0"/>
            <a:ext cx="2678871" cy="2321117"/>
          </a:xfrm>
          <a:prstGeom prst="rect">
            <a:avLst/>
          </a:prstGeom>
        </p:spPr>
      </p:pic>
      <p:sp>
        <p:nvSpPr>
          <p:cNvPr id="167" name="Rectangle"/>
          <p:cNvSpPr/>
          <p:nvPr/>
        </p:nvSpPr>
        <p:spPr>
          <a:xfrm>
            <a:off x="26769" y="0"/>
            <a:ext cx="24384000" cy="13716000"/>
          </a:xfrm>
          <a:prstGeom prst="rect">
            <a:avLst/>
          </a:prstGeom>
          <a:solidFill>
            <a:srgbClr val="535353">
              <a:alpha val="80000"/>
            </a:srgb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pic>
        <p:nvPicPr>
          <p:cNvPr id="8" name="Image" descr="LESSON">
            <a:extLst>
              <a:ext uri="{FF2B5EF4-FFF2-40B4-BE49-F238E27FC236}">
                <a16:creationId xmlns:a16="http://schemas.microsoft.com/office/drawing/2014/main" id="{A18792FC-710C-A71E-000E-2252E3DA8E5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90000"/>
          </a:blip>
          <a:srcRect l="50481"/>
          <a:stretch>
            <a:fillRect/>
          </a:stretch>
        </p:blipFill>
        <p:spPr>
          <a:xfrm>
            <a:off x="3766611" y="4919855"/>
            <a:ext cx="16850777" cy="4119632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</p:pic>
      <p:sp>
        <p:nvSpPr>
          <p:cNvPr id="165" name="Rectangle"/>
          <p:cNvSpPr/>
          <p:nvPr/>
        </p:nvSpPr>
        <p:spPr>
          <a:xfrm>
            <a:off x="110744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/>
          </a:p>
        </p:txBody>
      </p:sp>
      <p:sp>
        <p:nvSpPr>
          <p:cNvPr id="9" name="PPT 1-2">
            <a:extLst>
              <a:ext uri="{FF2B5EF4-FFF2-40B4-BE49-F238E27FC236}">
                <a16:creationId xmlns:a16="http://schemas.microsoft.com/office/drawing/2014/main" id="{9123D43C-C5A6-CA5D-EE11-670395A17A56}"/>
              </a:ext>
            </a:extLst>
          </p:cNvPr>
          <p:cNvSpPr txBox="1"/>
          <p:nvPr/>
        </p:nvSpPr>
        <p:spPr>
          <a:xfrm>
            <a:off x="21715470" y="12813338"/>
            <a:ext cx="1527060" cy="619760"/>
          </a:xfrm>
          <a:prstGeom prst="rect">
            <a:avLst/>
          </a:prstGeom>
          <a:solidFill>
            <a:schemeClr val="bg1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78283" tIns="78283" rIns="78283" bIns="78283" numCol="1" anchor="t">
            <a:spAutoFit/>
          </a:bodyPr>
          <a:lstStyle>
            <a:lvl1pPr algn="ctr" defTabSz="2438400">
              <a:spcBef>
                <a:spcPts val="600"/>
              </a:spcBef>
              <a:defRPr sz="3000" b="1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>
              <a:defRPr b="0"/>
            </a:pPr>
            <a:r>
              <a:rPr b="1" dirty="0"/>
              <a:t>PPT </a:t>
            </a:r>
            <a:r>
              <a:rPr lang="hi-IN" b="1" dirty="0"/>
              <a:t>6</a:t>
            </a:r>
            <a:r>
              <a:rPr b="1" dirty="0"/>
              <a:t>-</a:t>
            </a:r>
            <a:r>
              <a:rPr lang="en-US" b="1" dirty="0"/>
              <a:t>1</a:t>
            </a:r>
            <a:endParaRPr b="1" dirty="0"/>
          </a:p>
        </p:txBody>
      </p:sp>
      <p:sp>
        <p:nvSpPr>
          <p:cNvPr id="170" name="Shape"/>
          <p:cNvSpPr/>
          <p:nvPr/>
        </p:nvSpPr>
        <p:spPr>
          <a:xfrm flipH="1">
            <a:off x="0" y="-10161"/>
            <a:ext cx="24406860" cy="2522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21600"/>
                </a:lnTo>
                <a:lnTo>
                  <a:pt x="21600" y="21600"/>
                </a:lnTo>
                <a:lnTo>
                  <a:pt x="21600" y="0"/>
                </a:lnTo>
                <a:lnTo>
                  <a:pt x="19934" y="0"/>
                </a:lnTo>
                <a:lnTo>
                  <a:pt x="19328" y="7094"/>
                </a:lnTo>
                <a:lnTo>
                  <a:pt x="18721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 dirty="0">
              <a:latin typeface="Arial Black" panose="020B0A040201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6FBA4D5-658C-EC97-0282-E9ECBE9B18A2}"/>
              </a:ext>
            </a:extLst>
          </p:cNvPr>
          <p:cNvSpPr/>
          <p:nvPr/>
        </p:nvSpPr>
        <p:spPr>
          <a:xfrm>
            <a:off x="4114800" y="344572"/>
            <a:ext cx="16664940" cy="1953480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algn="ctr"/>
            <a:r>
              <a:rPr lang="en-IN" sz="6000" b="1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</a:t>
            </a:r>
            <a:r>
              <a:rPr lang="en-US" sz="8000" b="1" dirty="0">
                <a:solidFill>
                  <a:srgbClr val="C00000"/>
                </a:solidFill>
                <a:latin typeface="Kruti Dev 010" pitchFamily="2" charset="0"/>
                <a:ea typeface="Arial Black"/>
                <a:cs typeface="Arial Black"/>
                <a:sym typeface="Arial Black"/>
              </a:rPr>
              <a:t>/</a:t>
            </a:r>
            <a:r>
              <a:rPr lang="en-US" sz="8000" b="1" dirty="0" err="1">
                <a:solidFill>
                  <a:srgbClr val="C00000"/>
                </a:solidFill>
                <a:latin typeface="Kruti Dev 010" pitchFamily="2" charset="0"/>
                <a:ea typeface="Arial Black"/>
                <a:cs typeface="Arial Black"/>
                <a:sym typeface="Arial Black"/>
              </a:rPr>
              <a:t>oLr</a:t>
            </a:r>
            <a:r>
              <a:rPr lang="en-US" sz="8000" b="1" dirty="0">
                <a:solidFill>
                  <a:srgbClr val="C00000"/>
                </a:solidFill>
                <a:latin typeface="Kruti Dev 010" pitchFamily="2" charset="0"/>
                <a:ea typeface="Arial Black"/>
                <a:cs typeface="Arial Black"/>
                <a:sym typeface="Arial Black"/>
              </a:rPr>
              <a:t> </a:t>
            </a:r>
            <a:r>
              <a:rPr lang="hi" sz="6000" b="1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संरचना</a:t>
            </a:r>
            <a:r>
              <a:rPr lang="en-US" sz="6000" b="1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-</a:t>
            </a:r>
            <a:r>
              <a:rPr lang="hi" sz="6000" b="1" dirty="0">
                <a:solidFill>
                  <a:srgbClr val="C00000"/>
                </a:solidFill>
                <a:latin typeface="Arial Black"/>
                <a:ea typeface="Arial Black"/>
                <a:cs typeface="Arial Black"/>
                <a:sym typeface="Arial Black"/>
              </a:rPr>
              <a:t> खोज और बचाव</a:t>
            </a:r>
            <a:endParaRPr kumimoji="0" lang="en-IN" sz="7200" b="1" i="0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Arial Black" panose="020B0A04020102020204" pitchFamily="34" charset="0"/>
              <a:sym typeface="Arial"/>
            </a:endParaRPr>
          </a:p>
        </p:txBody>
      </p:sp>
      <p:sp>
        <p:nvSpPr>
          <p:cNvPr id="6" name="PEER | CSSR | INDIA">
            <a:extLst>
              <a:ext uri="{FF2B5EF4-FFF2-40B4-BE49-F238E27FC236}">
                <a16:creationId xmlns:a16="http://schemas.microsoft.com/office/drawing/2014/main" id="{B2B247E8-5421-6E69-1CE2-92458B552B4D}"/>
              </a:ext>
            </a:extLst>
          </p:cNvPr>
          <p:cNvSpPr txBox="1"/>
          <p:nvPr/>
        </p:nvSpPr>
        <p:spPr>
          <a:xfrm>
            <a:off x="663350" y="12960658"/>
            <a:ext cx="4642558" cy="5274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>
                <a:solidFill>
                  <a:srgbClr val="FF0000"/>
                </a:solidFill>
              </a:rPr>
              <a:t>NDRF</a:t>
            </a:r>
            <a:r>
              <a:rPr dirty="0">
                <a:solidFill>
                  <a:srgbClr val="FF0000"/>
                </a:solidFill>
              </a:rPr>
              <a:t> | CSSR | INDIA</a:t>
            </a:r>
          </a:p>
        </p:txBody>
      </p:sp>
      <p:sp>
        <p:nvSpPr>
          <p:cNvPr id="12" name="LESSON 6…">
            <a:extLst>
              <a:ext uri="{FF2B5EF4-FFF2-40B4-BE49-F238E27FC236}">
                <a16:creationId xmlns:a16="http://schemas.microsoft.com/office/drawing/2014/main" id="{758E3C72-EAC9-5DE9-0AA2-F64148A93B41}"/>
              </a:ext>
            </a:extLst>
          </p:cNvPr>
          <p:cNvSpPr txBox="1"/>
          <p:nvPr/>
        </p:nvSpPr>
        <p:spPr>
          <a:xfrm>
            <a:off x="5607872" y="6379094"/>
            <a:ext cx="13778213" cy="11967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2438400">
              <a:lnSpc>
                <a:spcPct val="80000"/>
              </a:lnSpc>
              <a:defRPr sz="6400" b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8000" b="1" u="sng" dirty="0">
                <a:solidFill>
                  <a:schemeClr val="bg1"/>
                </a:solidFill>
                <a:latin typeface="Arial" panose="020B0604020202020204" pitchFamily="34" charset="0"/>
                <a:sym typeface="Open Sans"/>
              </a:rPr>
              <a:t>खोज और स्थान निर्धारण तकनीकें</a:t>
            </a:r>
            <a:endParaRPr sz="8000" u="sng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Rectangle">
            <a:extLst>
              <a:ext uri="{FF2B5EF4-FFF2-40B4-BE49-F238E27FC236}">
                <a16:creationId xmlns:a16="http://schemas.microsoft.com/office/drawing/2014/main" id="{B8149BE0-48EB-19A4-3A40-EE4DDCBE4320}"/>
              </a:ext>
            </a:extLst>
          </p:cNvPr>
          <p:cNvSpPr/>
          <p:nvPr/>
        </p:nvSpPr>
        <p:spPr>
          <a:xfrm>
            <a:off x="21554440" y="13505181"/>
            <a:ext cx="1879600" cy="203201"/>
          </a:xfrm>
          <a:prstGeom prst="rect">
            <a:avLst/>
          </a:prstGeom>
          <a:solidFill>
            <a:srgbClr val="C00000"/>
          </a:solidFill>
          <a:ln w="12700" cap="flat">
            <a:noFill/>
            <a:miter lim="400000"/>
          </a:ln>
          <a:effectLst/>
        </p:spPr>
        <p:txBody>
          <a:bodyPr wrap="square" lIns="78283" tIns="78283" rIns="78283" bIns="78283" numCol="1" anchor="t">
            <a:noAutofit/>
          </a:bodyPr>
          <a:lstStyle/>
          <a:p>
            <a:endParaRPr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24B6B99-BF3C-EBA8-836F-061EC4FD6A93}"/>
              </a:ext>
            </a:extLst>
          </p:cNvPr>
          <p:cNvSpPr/>
          <p:nvPr/>
        </p:nvSpPr>
        <p:spPr>
          <a:xfrm>
            <a:off x="18121797" y="9990548"/>
            <a:ext cx="5806585" cy="163542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pPr marL="0" marR="0" indent="0" algn="l" defTabSz="166254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IN" sz="9600" dirty="0" err="1">
                <a:latin typeface="Kruti Dev 010" pitchFamily="2" charset="0"/>
              </a:rPr>
              <a:t>lh</a:t>
            </a:r>
            <a:r>
              <a:rPr lang="en-IN" sz="9600" dirty="0">
                <a:latin typeface="Kruti Dev 010" pitchFamily="2" charset="0"/>
              </a:rPr>
              <a:t>-,l-,l-</a:t>
            </a:r>
            <a:r>
              <a:rPr lang="en-IN" sz="9600" dirty="0" err="1">
                <a:latin typeface="Kruti Dev 010" pitchFamily="2" charset="0"/>
              </a:rPr>
              <a:t>vkj</a:t>
            </a:r>
            <a:endParaRPr kumimoji="0" lang="en-IN" sz="9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Kruti Dev 010" pitchFamily="2" charset="0"/>
              <a:sym typeface="Arial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4D25F02-EF5B-4E6C-A521-960682BCEB0B}"/>
              </a:ext>
            </a:extLst>
          </p:cNvPr>
          <p:cNvSpPr/>
          <p:nvPr/>
        </p:nvSpPr>
        <p:spPr>
          <a:xfrm>
            <a:off x="12847850" y="12151618"/>
            <a:ext cx="817723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i-IN" sz="8000" b="1" dirty="0">
                <a:solidFill>
                  <a:srgbClr val="FFFF00"/>
                </a:solidFill>
              </a:rPr>
              <a:t>निरीक्षक/जीडी राजेंद्र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EER | CSSR | INDIA"/>
          <p:cNvSpPr txBox="1"/>
          <p:nvPr/>
        </p:nvSpPr>
        <p:spPr>
          <a:xfrm>
            <a:off x="602390" y="12617555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b="1" dirty="0"/>
              <a:t>एनडीआरएफ | सीएसएसआर | </a:t>
            </a:r>
          </a:p>
          <a:p>
            <a:r>
              <a:rPr lang="hi-IN" b="1" dirty="0"/>
              <a:t>भारत</a:t>
            </a:r>
          </a:p>
        </p:txBody>
      </p:sp>
      <p:sp>
        <p:nvSpPr>
          <p:cNvPr id="10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7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0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0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</a:t>
            </a:fld>
            <a:endParaRPr/>
          </a:p>
        </p:txBody>
      </p:sp>
      <p:sp>
        <p:nvSpPr>
          <p:cNvPr id="110" name="Upon completing this lesson, you will be able to:"/>
          <p:cNvSpPr txBox="1">
            <a:spLocks noGrp="1"/>
          </p:cNvSpPr>
          <p:nvPr>
            <p:ph type="body" sz="quarter" idx="4294967295"/>
          </p:nvPr>
        </p:nvSpPr>
        <p:spPr>
          <a:xfrm>
            <a:off x="5945332" y="2288047"/>
            <a:ext cx="14940395" cy="2370101"/>
          </a:xfrm>
          <a:prstGeom prst="rect">
            <a:avLst/>
          </a:prstGeom>
        </p:spPr>
        <p:txBody>
          <a:bodyPr lIns="89235" tIns="89235" rIns="89235" bIns="89235" anchor="t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200" i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6000" u="sng" dirty="0">
                <a:latin typeface="Arial" panose="020B0604020202020204" pitchFamily="34" charset="0"/>
              </a:rPr>
              <a:t>इस पाठ को पूरा करने के बाद आप सक्षम होंगे:</a:t>
            </a:r>
          </a:p>
          <a:p>
            <a:endParaRPr dirty="0"/>
          </a:p>
        </p:txBody>
      </p:sp>
      <p:sp>
        <p:nvSpPr>
          <p:cNvPr id="111" name="OBJECTIVES"/>
          <p:cNvSpPr txBox="1"/>
          <p:nvPr/>
        </p:nvSpPr>
        <p:spPr>
          <a:xfrm>
            <a:off x="9998226" y="442646"/>
            <a:ext cx="3094319" cy="13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8000" u="sng" dirty="0"/>
              <a:t>उद्देश्य</a:t>
            </a:r>
            <a:r>
              <a:rPr lang="hi-IN" dirty="0"/>
              <a:t> </a:t>
            </a:r>
            <a:endParaRPr dirty="0"/>
          </a:p>
        </p:txBody>
      </p:sp>
      <p:grpSp>
        <p:nvGrpSpPr>
          <p:cNvPr id="114" name="Group"/>
          <p:cNvGrpSpPr/>
          <p:nvPr/>
        </p:nvGrpSpPr>
        <p:grpSpPr>
          <a:xfrm>
            <a:off x="3785155" y="4023603"/>
            <a:ext cx="1219201" cy="1681958"/>
            <a:chOff x="0" y="115975"/>
            <a:chExt cx="1219200" cy="1681957"/>
          </a:xfrm>
        </p:grpSpPr>
        <p:sp>
          <p:nvSpPr>
            <p:cNvPr id="112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3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1</a:t>
              </a:r>
            </a:p>
          </p:txBody>
        </p:sp>
      </p:grpSp>
      <p:grpSp>
        <p:nvGrpSpPr>
          <p:cNvPr id="117" name="Group"/>
          <p:cNvGrpSpPr/>
          <p:nvPr/>
        </p:nvGrpSpPr>
        <p:grpSpPr>
          <a:xfrm>
            <a:off x="3578641" y="8010439"/>
            <a:ext cx="1219201" cy="1681958"/>
            <a:chOff x="0" y="115975"/>
            <a:chExt cx="1219200" cy="1681957"/>
          </a:xfrm>
        </p:grpSpPr>
        <p:sp>
          <p:nvSpPr>
            <p:cNvPr id="115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6" name="2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grpSp>
        <p:nvGrpSpPr>
          <p:cNvPr id="120" name="Group"/>
          <p:cNvGrpSpPr/>
          <p:nvPr/>
        </p:nvGrpSpPr>
        <p:grpSpPr>
          <a:xfrm>
            <a:off x="3437358" y="10935596"/>
            <a:ext cx="1219201" cy="1681958"/>
            <a:chOff x="0" y="115975"/>
            <a:chExt cx="1219200" cy="1681957"/>
          </a:xfrm>
        </p:grpSpPr>
        <p:sp>
          <p:nvSpPr>
            <p:cNvPr id="118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19" name="3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3</a:t>
              </a:r>
            </a:p>
          </p:txBody>
        </p:sp>
      </p:grpSp>
      <p:sp>
        <p:nvSpPr>
          <p:cNvPr id="121" name="Define search and location and describe its importance in the success of a CSSR operation.…"/>
          <p:cNvSpPr txBox="1"/>
          <p:nvPr/>
        </p:nvSpPr>
        <p:spPr>
          <a:xfrm>
            <a:off x="5945332" y="4023603"/>
            <a:ext cx="17640977" cy="10068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algn="just"/>
            <a:r>
              <a:rPr lang="hi-IN" sz="6600" dirty="0"/>
              <a:t>खोज और स्थान निर्धारण की परिभाषा बताना और </a:t>
            </a:r>
            <a:r>
              <a:rPr lang="en-IN" sz="6600" dirty="0"/>
              <a:t>CSSR </a:t>
            </a:r>
            <a:r>
              <a:rPr lang="hi-IN" sz="6600" dirty="0"/>
              <a:t>ऑपरेशन की सफलता में इसके महत्व को समझना।</a:t>
            </a:r>
            <a:endParaRPr lang="en-IN" sz="6600" dirty="0"/>
          </a:p>
          <a:p>
            <a:pPr algn="just"/>
            <a:endParaRPr lang="hi-IN" sz="6600" dirty="0"/>
          </a:p>
          <a:p>
            <a:pPr algn="just"/>
            <a:r>
              <a:rPr lang="hi-IN" sz="6600" dirty="0"/>
              <a:t>खोज टीम की संरचना और उसमें उपयोग होने वाले बुनियादी उपकरण बताना।</a:t>
            </a:r>
            <a:endParaRPr lang="en-IN" sz="6600" dirty="0"/>
          </a:p>
          <a:p>
            <a:pPr algn="just"/>
            <a:endParaRPr lang="hi-IN" sz="6600" dirty="0"/>
          </a:p>
          <a:p>
            <a:pPr algn="just"/>
            <a:r>
              <a:rPr lang="hi-IN" sz="6600" dirty="0"/>
              <a:t>खोज और स्थान निर्धारण के चरणों की सूची बनाना और उनका वर्णन करना।</a:t>
            </a:r>
          </a:p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59" y="24814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EER | CSSR | INDIA"/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sp>
        <p:nvSpPr>
          <p:cNvPr id="12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5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2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</a:t>
            </a:fld>
            <a:endParaRPr/>
          </a:p>
        </p:txBody>
      </p:sp>
      <p:sp>
        <p:nvSpPr>
          <p:cNvPr id="129" name="OBJECTIVES"/>
          <p:cNvSpPr txBox="1"/>
          <p:nvPr/>
        </p:nvSpPr>
        <p:spPr>
          <a:xfrm>
            <a:off x="10274876" y="453583"/>
            <a:ext cx="3919106" cy="13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8000" u="sng" dirty="0"/>
              <a:t>उद्देश्य</a:t>
            </a:r>
            <a:endParaRPr lang="en-IN" sz="8000" u="sng" dirty="0"/>
          </a:p>
        </p:txBody>
      </p:sp>
      <p:sp>
        <p:nvSpPr>
          <p:cNvPr id="130" name="Define void space and identify probable locations in the four basic collapse patterns.…"/>
          <p:cNvSpPr txBox="1"/>
          <p:nvPr/>
        </p:nvSpPr>
        <p:spPr>
          <a:xfrm>
            <a:off x="5093143" y="3769263"/>
            <a:ext cx="18373772" cy="92990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विभिन्न खोज तकनीकों को पहचानना और उनका सही उपयोग प्रदर्शित करना।</a:t>
            </a:r>
            <a:endParaRPr lang="en-IN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खोज और स्थान निर्धारण के दौरान उपयोग किए जाने वाले सुरक्षा उपायों को समझना और लागू करना।</a:t>
            </a:r>
            <a:endParaRPr lang="en-IN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lang="en-US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व्यावहारिक अभ्यासों में खोज और स्थान निर्धारण की तकनीकों का सही प्रदर्शन करना।</a:t>
            </a:r>
            <a:endParaRPr lang="en-US" altLang="en-US" sz="6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3" name="Group"/>
          <p:cNvGrpSpPr/>
          <p:nvPr/>
        </p:nvGrpSpPr>
        <p:grpSpPr>
          <a:xfrm>
            <a:off x="3294956" y="3643287"/>
            <a:ext cx="1219201" cy="1681958"/>
            <a:chOff x="0" y="115975"/>
            <a:chExt cx="1219200" cy="1681957"/>
          </a:xfrm>
        </p:grpSpPr>
        <p:sp>
          <p:nvSpPr>
            <p:cNvPr id="131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2" name="4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4</a:t>
              </a:r>
            </a:p>
          </p:txBody>
        </p:sp>
      </p:grpSp>
      <p:grpSp>
        <p:nvGrpSpPr>
          <p:cNvPr id="136" name="Group"/>
          <p:cNvGrpSpPr/>
          <p:nvPr/>
        </p:nvGrpSpPr>
        <p:grpSpPr>
          <a:xfrm>
            <a:off x="3160152" y="6734848"/>
            <a:ext cx="1219201" cy="1681958"/>
            <a:chOff x="0" y="115975"/>
            <a:chExt cx="1219200" cy="1681957"/>
          </a:xfrm>
        </p:grpSpPr>
        <p:sp>
          <p:nvSpPr>
            <p:cNvPr id="134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5" name="5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5</a:t>
              </a:r>
            </a:p>
          </p:txBody>
        </p:sp>
      </p:grpSp>
      <p:grpSp>
        <p:nvGrpSpPr>
          <p:cNvPr id="139" name="Group"/>
          <p:cNvGrpSpPr/>
          <p:nvPr/>
        </p:nvGrpSpPr>
        <p:grpSpPr>
          <a:xfrm>
            <a:off x="3025348" y="10766184"/>
            <a:ext cx="1219201" cy="1681958"/>
            <a:chOff x="0" y="115975"/>
            <a:chExt cx="1219200" cy="1681957"/>
          </a:xfrm>
        </p:grpSpPr>
        <p:sp>
          <p:nvSpPr>
            <p:cNvPr id="137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138" name="6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6</a:t>
              </a:r>
            </a:p>
          </p:txBody>
        </p:sp>
      </p:grp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Rectangle"/>
          <p:cNvSpPr/>
          <p:nvPr/>
        </p:nvSpPr>
        <p:spPr>
          <a:xfrm>
            <a:off x="7565342" y="-311736"/>
            <a:ext cx="16216268" cy="13716001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2" name="PEER | CSSR | INDIA"/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sp>
        <p:nvSpPr>
          <p:cNvPr id="14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4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 dirty="0"/>
              <a:t>PPT 6</a:t>
            </a:r>
            <a:r>
              <a:rPr b="1" spc="-59" dirty="0"/>
              <a:t> </a:t>
            </a:r>
            <a:r>
              <a:rPr b="1" dirty="0"/>
              <a:t>-</a:t>
            </a:r>
          </a:p>
        </p:txBody>
      </p:sp>
      <p:sp>
        <p:nvSpPr>
          <p:cNvPr id="14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4</a:t>
            </a:fld>
            <a:endParaRPr/>
          </a:p>
        </p:txBody>
      </p:sp>
      <p:sp>
        <p:nvSpPr>
          <p:cNvPr id="147" name="Searching and Locating"/>
          <p:cNvSpPr txBox="1"/>
          <p:nvPr/>
        </p:nvSpPr>
        <p:spPr>
          <a:xfrm>
            <a:off x="8347686" y="2222067"/>
            <a:ext cx="7688627" cy="128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 spc="64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endParaRPr sz="80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A set of techniques and procedures whose purpose is to obtain a response or indication of the presence of live victims in a void space within…"/>
          <p:cNvSpPr txBox="1"/>
          <p:nvPr/>
        </p:nvSpPr>
        <p:spPr>
          <a:xfrm>
            <a:off x="3456525" y="5352636"/>
            <a:ext cx="17611046" cy="43806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>
            <a:spAutoFit/>
          </a:bodyPr>
          <a:lstStyle/>
          <a:p>
            <a:pPr algn="just"/>
            <a:r>
              <a:rPr lang="hi-IN" sz="6600" dirty="0"/>
              <a:t>तकनीकों और प्रक्रियाओं का एक</a:t>
            </a:r>
            <a:r>
              <a:rPr lang="en-IN" sz="6600" dirty="0"/>
              <a:t> </a:t>
            </a:r>
            <a:r>
              <a:rPr lang="en-IN" sz="8000" b="1" dirty="0">
                <a:latin typeface="Kruti Dev 010" pitchFamily="2" charset="0"/>
              </a:rPr>
              <a:t>,</a:t>
            </a:r>
            <a:r>
              <a:rPr lang="en-IN" sz="8000" b="1" dirty="0" err="1">
                <a:latin typeface="Kruti Dev 010" pitchFamily="2" charset="0"/>
              </a:rPr>
              <a:t>slk</a:t>
            </a:r>
            <a:r>
              <a:rPr lang="hi-IN" sz="8000" b="1" dirty="0"/>
              <a:t> </a:t>
            </a:r>
            <a:r>
              <a:rPr lang="hi-IN" sz="6600" dirty="0"/>
              <a:t>समूह जिसका उद्देश्य ध्वस्त संरचना के भीतर रिक्त स्थान में जीवित पीड़ितों की उपस्थिति का संकेत या प्रतिक्रिया प्राप्त करना है।</a:t>
            </a:r>
            <a:endParaRPr sz="6000" dirty="0">
              <a:solidFill>
                <a:schemeClr val="tx1"/>
              </a:solidFill>
            </a:endParaRPr>
          </a:p>
        </p:txBody>
      </p:sp>
      <p:sp>
        <p:nvSpPr>
          <p:cNvPr id="149" name="Line"/>
          <p:cNvSpPr/>
          <p:nvPr/>
        </p:nvSpPr>
        <p:spPr>
          <a:xfrm>
            <a:off x="7544229" y="3619648"/>
            <a:ext cx="17011186" cy="7825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430"/>
                </a:moveTo>
                <a:lnTo>
                  <a:pt x="3367" y="225"/>
                </a:lnTo>
                <a:lnTo>
                  <a:pt x="4367" y="21600"/>
                </a:lnTo>
                <a:lnTo>
                  <a:pt x="5360" y="0"/>
                </a:lnTo>
                <a:lnTo>
                  <a:pt x="21600" y="152"/>
                </a:lnTo>
              </a:path>
            </a:pathLst>
          </a:custGeom>
          <a:ln w="50800">
            <a:solidFill>
              <a:srgbClr val="FFFFFF"/>
            </a:solidFill>
          </a:ln>
        </p:spPr>
        <p:txBody>
          <a:bodyPr lIns="78283" tIns="78283" rIns="78283" bIns="78283"/>
          <a:lstStyle/>
          <a:p>
            <a:endParaRPr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B20BE9A-2CC2-0E7E-AB53-CB39B00064E5}"/>
              </a:ext>
            </a:extLst>
          </p:cNvPr>
          <p:cNvSpPr/>
          <p:nvPr/>
        </p:nvSpPr>
        <p:spPr>
          <a:xfrm>
            <a:off x="6837218" y="1995055"/>
            <a:ext cx="11055927" cy="1635422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101600" dist="12700" dir="2700000" rotWithShape="0">
              <a:srgbClr val="000000"/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8283" tIns="78283" rIns="78283" bIns="78283" numCol="1" spcCol="38100" rtlCol="0" anchor="t">
            <a:spAutoFit/>
          </a:bodyPr>
          <a:lstStyle/>
          <a:p>
            <a:r>
              <a:rPr lang="en-IN" sz="9600" b="1" dirty="0">
                <a:solidFill>
                  <a:srgbClr val="C00000"/>
                </a:solidFill>
                <a:latin typeface="Kruti Dev 010" pitchFamily="2" charset="0"/>
              </a:rPr>
              <a:t>[</a:t>
            </a:r>
            <a:r>
              <a:rPr lang="en-IN" sz="9600" b="1" dirty="0" err="1">
                <a:solidFill>
                  <a:srgbClr val="C00000"/>
                </a:solidFill>
                <a:latin typeface="Kruti Dev 010" pitchFamily="2" charset="0"/>
              </a:rPr>
              <a:t>kkst</a:t>
            </a:r>
            <a:r>
              <a:rPr lang="en-IN" sz="9600" b="1" dirty="0">
                <a:solidFill>
                  <a:srgbClr val="C00000"/>
                </a:solidFill>
                <a:latin typeface="Kruti Dev 010" pitchFamily="2" charset="0"/>
              </a:rPr>
              <a:t> </a:t>
            </a:r>
            <a:r>
              <a:rPr lang="en-IN" sz="9600" b="1" dirty="0" err="1">
                <a:solidFill>
                  <a:srgbClr val="C00000"/>
                </a:solidFill>
                <a:latin typeface="Kruti Dev 010" pitchFamily="2" charset="0"/>
              </a:rPr>
              <a:t>vkSj</a:t>
            </a:r>
            <a:r>
              <a:rPr lang="en-IN" sz="9600" b="1" dirty="0">
                <a:solidFill>
                  <a:srgbClr val="C00000"/>
                </a:solidFill>
                <a:latin typeface="Kruti Dev 010" pitchFamily="2" charset="0"/>
              </a:rPr>
              <a:t> </a:t>
            </a:r>
            <a:r>
              <a:rPr lang="en-IN" sz="9600" b="1" dirty="0" err="1">
                <a:solidFill>
                  <a:srgbClr val="C00000"/>
                </a:solidFill>
                <a:latin typeface="Kruti Dev 010" pitchFamily="2" charset="0"/>
              </a:rPr>
              <a:t>LFkku</a:t>
            </a:r>
            <a:r>
              <a:rPr lang="en-IN" sz="9600" b="1" dirty="0">
                <a:solidFill>
                  <a:srgbClr val="C00000"/>
                </a:solidFill>
                <a:latin typeface="Kruti Dev 010" pitchFamily="2" charset="0"/>
              </a:rPr>
              <a:t> fu/</a:t>
            </a:r>
            <a:r>
              <a:rPr lang="en-IN" sz="9600" b="1" dirty="0" err="1">
                <a:solidFill>
                  <a:srgbClr val="C00000"/>
                </a:solidFill>
                <a:latin typeface="Kruti Dev 010" pitchFamily="2" charset="0"/>
              </a:rPr>
              <a:t>kkZj.k</a:t>
            </a:r>
            <a:r>
              <a:rPr lang="en-IN" sz="6600" dirty="0">
                <a:solidFill>
                  <a:srgbClr val="C00000"/>
                </a:solidFill>
                <a:latin typeface="Kruti Dev 010" pitchFamily="2" charset="0"/>
              </a:rPr>
              <a:t>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15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3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5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5</a:t>
            </a:fld>
            <a:endParaRPr/>
          </a:p>
        </p:txBody>
      </p:sp>
      <p:graphicFrame>
        <p:nvGraphicFramePr>
          <p:cNvPr id="156" name="2D Line Chart"/>
          <p:cNvGraphicFramePr/>
          <p:nvPr>
            <p:extLst>
              <p:ext uri="{D42A27DB-BD31-4B8C-83A1-F6EECF244321}">
                <p14:modId xmlns:p14="http://schemas.microsoft.com/office/powerpoint/2010/main" val="3992980617"/>
              </p:ext>
            </p:extLst>
          </p:nvPr>
        </p:nvGraphicFramePr>
        <p:xfrm>
          <a:off x="2248285" y="3668374"/>
          <a:ext cx="19887430" cy="84266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7" name="Survival Rate"/>
          <p:cNvSpPr txBox="1"/>
          <p:nvPr/>
        </p:nvSpPr>
        <p:spPr>
          <a:xfrm>
            <a:off x="8973162" y="1019163"/>
            <a:ext cx="6437675" cy="1068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 spc="64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u="sng" dirty="0"/>
              <a:t>जीवित बचने की दर</a:t>
            </a:r>
            <a:endParaRPr u="sng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8"/>
          <p:cNvSpPr txBox="1"/>
          <p:nvPr/>
        </p:nvSpPr>
        <p:spPr>
          <a:xfrm>
            <a:off x="602390" y="12968278"/>
            <a:ext cx="4642558" cy="52742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78275" tIns="78275" rIns="78275" bIns="7827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2400"/>
              <a:buFont typeface="Open Sans SemiBold"/>
              <a:buNone/>
            </a:pPr>
            <a:r>
              <a:rPr lang="hi" sz="2400" b="0" i="0" u="none" strike="noStrike" cap="none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एनडीआरएफ | सीएसएसआर | भारत</a:t>
            </a:r>
            <a:endParaRPr/>
          </a:p>
        </p:txBody>
      </p:sp>
      <p:sp>
        <p:nvSpPr>
          <p:cNvPr id="171" name="Google Shape;171;p8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p8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spcFirstLastPara="1" wrap="square" lIns="78275" tIns="78275" rIns="78275" bIns="78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8"/>
          <p:cNvSpPr txBox="1">
            <a:spLocks noGrp="1"/>
          </p:cNvSpPr>
          <p:nvPr>
            <p:ph type="sldNum" idx="12"/>
          </p:nvPr>
        </p:nvSpPr>
        <p:spPr>
          <a:xfrm>
            <a:off x="22769123" y="12813338"/>
            <a:ext cx="604219" cy="677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000"/>
              <a:buFont typeface="Open Sans"/>
              <a:buNone/>
              <a:defRPr sz="30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000"/>
              <a:buFont typeface="Open Sans"/>
              <a:buNone/>
              <a:defRPr sz="30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000"/>
              <a:buFont typeface="Open Sans"/>
              <a:buNone/>
              <a:defRPr sz="30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000"/>
              <a:buFont typeface="Open Sans"/>
              <a:buNone/>
              <a:defRPr sz="30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000"/>
              <a:buFont typeface="Open Sans"/>
              <a:buNone/>
              <a:defRPr sz="30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000"/>
              <a:buFont typeface="Open Sans"/>
              <a:buNone/>
              <a:defRPr sz="30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000"/>
              <a:buFont typeface="Open Sans"/>
              <a:buNone/>
              <a:defRPr sz="30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000"/>
              <a:buFont typeface="Open Sans"/>
              <a:buNone/>
              <a:defRPr sz="30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000"/>
              <a:buFont typeface="Open Sans"/>
              <a:buNone/>
              <a:defRPr sz="3000" b="1" i="0" u="none" strike="noStrike" cap="none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35353"/>
              </a:buClr>
              <a:buSzPts val="3000"/>
              <a:buFont typeface="Open Sans"/>
              <a:buNone/>
            </a:pPr>
            <a:fld id="{00000000-1234-1234-1234-123412341234}" type="slidenum">
              <a:rPr lang="en-IN" smtClean="0"/>
              <a:pPr marL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535353"/>
                </a:buClr>
                <a:buSzPts val="3000"/>
                <a:buFont typeface="Open Sans"/>
                <a:buNone/>
              </a:pPr>
              <a:t>6</a:t>
            </a:fld>
            <a:endParaRPr/>
          </a:p>
        </p:txBody>
      </p:sp>
      <p:sp>
        <p:nvSpPr>
          <p:cNvPr id="175" name="Google Shape;175;p8"/>
          <p:cNvSpPr txBox="1"/>
          <p:nvPr/>
        </p:nvSpPr>
        <p:spPr>
          <a:xfrm>
            <a:off x="9802866" y="1135785"/>
            <a:ext cx="4509123" cy="19308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spAutoFit/>
          </a:bodyPr>
          <a:lstStyle/>
          <a:p>
            <a:pPr>
              <a:lnSpc>
                <a:spcPct val="80000"/>
              </a:lnSpc>
              <a:buClr>
                <a:srgbClr val="C00000"/>
              </a:buClr>
              <a:buSzPts val="6400"/>
            </a:pPr>
            <a:r>
              <a:rPr lang="hi-IN" sz="8000" b="1" u="sng" dirty="0">
                <a:solidFill>
                  <a:srgbClr val="C00000"/>
                </a:solidFill>
              </a:rPr>
              <a:t>खोज टीम</a:t>
            </a:r>
          </a:p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6400"/>
              <a:buFont typeface="Open Sans"/>
              <a:buNone/>
            </a:pPr>
            <a:endParaRPr sz="6400" b="1" i="0" u="none" strike="noStrike" cap="none" dirty="0">
              <a:solidFill>
                <a:srgbClr val="C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76" name="Google Shape;176;p8"/>
          <p:cNvSpPr txBox="1"/>
          <p:nvPr/>
        </p:nvSpPr>
        <p:spPr>
          <a:xfrm>
            <a:off x="4783846" y="11252254"/>
            <a:ext cx="14816308" cy="7736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8275" tIns="78275" rIns="78275" bIns="78275" anchor="t" anchorCtr="0">
            <a:spAutoFit/>
          </a:bodyPr>
          <a:lstStyle/>
          <a:p>
            <a:pPr lvl="0" algn="ctr">
              <a:buClr>
                <a:srgbClr val="000000"/>
              </a:buClr>
              <a:buSzPts val="3600"/>
            </a:pPr>
            <a:r>
              <a:rPr lang="hi" sz="36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-US" sz="4000" dirty="0" err="1">
                <a:latin typeface="Kruti Dev 010" pitchFamily="2" charset="0"/>
              </a:rPr>
              <a:t>yksftfLVd</a:t>
            </a:r>
            <a:r>
              <a:rPr lang="hi" sz="3600" b="0" i="0" u="none" strike="noStrike" cap="none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 – दस्ते के सदस्य लॉजिस्टिक्स व्यक्ति के रूप में पदों को घुमाते हैं</a:t>
            </a:r>
            <a:endParaRPr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9562234" y="3104148"/>
            <a:ext cx="4740442" cy="238103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Kruti Dev 010" pitchFamily="2" charset="0"/>
              </a:rPr>
              <a:t>LdkoM</a:t>
            </a:r>
            <a:r>
              <a:rPr lang="en-US" sz="5400" dirty="0">
                <a:latin typeface="Kruti Dev 010" pitchFamily="2" charset="0"/>
              </a:rPr>
              <a:t> </a:t>
            </a:r>
            <a:r>
              <a:rPr lang="en-US" sz="5400" dirty="0" err="1">
                <a:latin typeface="Kruti Dev 010" pitchFamily="2" charset="0"/>
              </a:rPr>
              <a:t>yhMj</a:t>
            </a:r>
            <a:r>
              <a:rPr lang="en-US" sz="5400" dirty="0">
                <a:latin typeface="Kruti Dev 010" pitchFamily="2" charset="0"/>
              </a:rPr>
              <a:t> </a:t>
            </a:r>
            <a:endParaRPr lang="en-IN" sz="5400" dirty="0">
              <a:latin typeface="Kruti Dev 010" pitchFamily="2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12192000" y="5485179"/>
            <a:ext cx="1" cy="22764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 flipV="1">
            <a:off x="3505429" y="7026711"/>
            <a:ext cx="17590167" cy="157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3505428" y="7026711"/>
            <a:ext cx="0" cy="794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411078" y="7820795"/>
            <a:ext cx="4188699" cy="180324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Kruti Dev 010" pitchFamily="2" charset="0"/>
              </a:rPr>
              <a:t>cpko</a:t>
            </a:r>
            <a:r>
              <a:rPr lang="en-US" sz="5400" dirty="0">
                <a:latin typeface="Kruti Dev 010" pitchFamily="2" charset="0"/>
              </a:rPr>
              <a:t> </a:t>
            </a:r>
            <a:r>
              <a:rPr lang="en-US" sz="5400" dirty="0" err="1">
                <a:latin typeface="Kruti Dev 010" pitchFamily="2" charset="0"/>
              </a:rPr>
              <a:t>fo”ks’kK</a:t>
            </a:r>
            <a:endParaRPr lang="en-IN" sz="5400" dirty="0">
              <a:latin typeface="Kruti Dev 010" pitchFamily="2" charset="0"/>
            </a:endParaRPr>
          </a:p>
        </p:txBody>
      </p:sp>
      <p:cxnSp>
        <p:nvCxnSpPr>
          <p:cNvPr id="17" name="Straight Connector 16"/>
          <p:cNvCxnSpPr/>
          <p:nvPr/>
        </p:nvCxnSpPr>
        <p:spPr>
          <a:xfrm>
            <a:off x="7764607" y="6967496"/>
            <a:ext cx="0" cy="794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6031206" y="7836562"/>
            <a:ext cx="3771660" cy="180324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Kruti Dev 010" pitchFamily="2" charset="0"/>
              </a:rPr>
              <a:t>cpko</a:t>
            </a:r>
            <a:r>
              <a:rPr lang="en-US" sz="5400" dirty="0">
                <a:latin typeface="Kruti Dev 010" pitchFamily="2" charset="0"/>
              </a:rPr>
              <a:t> </a:t>
            </a:r>
            <a:r>
              <a:rPr lang="en-US" sz="5400" dirty="0" err="1">
                <a:latin typeface="Kruti Dev 010" pitchFamily="2" charset="0"/>
              </a:rPr>
              <a:t>fo”ks’kK</a:t>
            </a:r>
            <a:endParaRPr lang="en-IN" sz="5400" dirty="0">
              <a:latin typeface="Kruti Dev 010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4302675" y="7820794"/>
            <a:ext cx="3482903" cy="180324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Kruti Dev 010" pitchFamily="2" charset="0"/>
              </a:rPr>
              <a:t>cpko</a:t>
            </a:r>
            <a:r>
              <a:rPr lang="en-US" sz="5400" dirty="0">
                <a:latin typeface="Kruti Dev 010" pitchFamily="2" charset="0"/>
              </a:rPr>
              <a:t> </a:t>
            </a:r>
            <a:r>
              <a:rPr lang="en-US" sz="5400" dirty="0" err="1">
                <a:latin typeface="Kruti Dev 010" pitchFamily="2" charset="0"/>
              </a:rPr>
              <a:t>fo”ks’kK</a:t>
            </a:r>
            <a:endParaRPr lang="en-IN" sz="5400" dirty="0">
              <a:latin typeface="Kruti Dev 010" pitchFamily="2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0191003" y="7820794"/>
            <a:ext cx="3482903" cy="180324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Kruti Dev 010" pitchFamily="2" charset="0"/>
              </a:rPr>
              <a:t>cpko</a:t>
            </a:r>
            <a:r>
              <a:rPr lang="en-US" sz="5400" dirty="0">
                <a:latin typeface="Kruti Dev 010" pitchFamily="2" charset="0"/>
              </a:rPr>
              <a:t> </a:t>
            </a:r>
            <a:r>
              <a:rPr lang="en-US" sz="5400" dirty="0" err="1">
                <a:latin typeface="Kruti Dev 010" pitchFamily="2" charset="0"/>
              </a:rPr>
              <a:t>fo”ks’kK</a:t>
            </a:r>
            <a:endParaRPr lang="en-IN" sz="5400" dirty="0">
              <a:latin typeface="Kruti Dev 010" pitchFamily="2" charset="0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15585133" y="7026710"/>
            <a:ext cx="0" cy="794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21095596" y="7042478"/>
            <a:ext cx="0" cy="79408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9120321" y="7884688"/>
            <a:ext cx="3482903" cy="180324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latin typeface="Kruti Dev 010" pitchFamily="2" charset="0"/>
              </a:rPr>
              <a:t>cpko</a:t>
            </a:r>
            <a:r>
              <a:rPr lang="en-US" sz="5400" dirty="0">
                <a:latin typeface="Kruti Dev 010" pitchFamily="2" charset="0"/>
              </a:rPr>
              <a:t> </a:t>
            </a:r>
            <a:r>
              <a:rPr lang="en-US" sz="5400" dirty="0" err="1">
                <a:latin typeface="Kruti Dev 010" pitchFamily="2" charset="0"/>
              </a:rPr>
              <a:t>fo”ks’kK</a:t>
            </a:r>
            <a:endParaRPr lang="en-US" sz="5400" dirty="0">
              <a:latin typeface="Kruti Dev 010" pitchFamily="2" charset="0"/>
            </a:endParaRPr>
          </a:p>
          <a:p>
            <a:pPr algn="ctr"/>
            <a:r>
              <a:rPr lang="en-US" sz="5400" dirty="0">
                <a:latin typeface="Kruti Dev 010" pitchFamily="2" charset="0"/>
              </a:rPr>
              <a:t>¼yksftfLVd½</a:t>
            </a:r>
            <a:endParaRPr lang="en-IN" sz="5400" dirty="0">
              <a:latin typeface="Kruti Dev 010" pitchFamily="2" charset="0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ounded Rectangle"/>
          <p:cNvSpPr/>
          <p:nvPr/>
        </p:nvSpPr>
        <p:spPr>
          <a:xfrm>
            <a:off x="3358427" y="2871844"/>
            <a:ext cx="19712805" cy="11617036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pPr marL="857250" indent="-8572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6600" dirty="0"/>
              <a:t>व्यक्तिगत सुरक्षा उपकरण</a:t>
            </a:r>
          </a:p>
          <a:p>
            <a:pPr marL="857250" indent="-8572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6600" dirty="0"/>
              <a:t>व्यक्तिगत सामग्री (12 घंटे तक बिना सहायता के लिए)</a:t>
            </a:r>
          </a:p>
          <a:p>
            <a:pPr marL="857250" indent="-8572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6600" dirty="0"/>
              <a:t>चिन्हित करने की सामग्री</a:t>
            </a:r>
          </a:p>
          <a:p>
            <a:pPr marL="857250" indent="-8572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6600" dirty="0"/>
              <a:t>संचार उपकरण</a:t>
            </a:r>
          </a:p>
          <a:p>
            <a:pPr marL="857250" indent="-8572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6600" dirty="0"/>
              <a:t>चेतावनी और </a:t>
            </a:r>
            <a:r>
              <a:rPr lang="en-IN" sz="8000" b="1" dirty="0" err="1">
                <a:latin typeface="Kruti Dev 010" pitchFamily="2" charset="0"/>
              </a:rPr>
              <a:t>lpsr</a:t>
            </a:r>
            <a:r>
              <a:rPr lang="hi-IN" sz="6600" dirty="0"/>
              <a:t> उपकरण</a:t>
            </a:r>
          </a:p>
          <a:p>
            <a:pPr marL="857250" indent="-8572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6600" dirty="0"/>
              <a:t>पूर्व-परीक्षण और </a:t>
            </a:r>
            <a:r>
              <a:rPr lang="en-IN" sz="8000" b="1" dirty="0" err="1">
                <a:latin typeface="Kruti Dev 010" pitchFamily="2" charset="0"/>
              </a:rPr>
              <a:t>n`f’V</a:t>
            </a:r>
            <a:endParaRPr lang="hi-IN" sz="6600" b="1" dirty="0"/>
          </a:p>
        </p:txBody>
      </p:sp>
      <p:sp>
        <p:nvSpPr>
          <p:cNvPr id="168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6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0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7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7</a:t>
            </a:fld>
            <a:endParaRPr/>
          </a:p>
        </p:txBody>
      </p:sp>
      <p:sp>
        <p:nvSpPr>
          <p:cNvPr id="173" name="Basic Equipment for Physical Search"/>
          <p:cNvSpPr txBox="1"/>
          <p:nvPr/>
        </p:nvSpPr>
        <p:spPr>
          <a:xfrm>
            <a:off x="4139046" y="768521"/>
            <a:ext cx="16105907" cy="1296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8000" u="sng" dirty="0"/>
              <a:t>शारीरिक खोज के लिए बुनियादी उपकरण</a:t>
            </a:r>
            <a:endParaRPr sz="8000" u="sng" dirty="0"/>
          </a:p>
        </p:txBody>
      </p:sp>
      <p:sp>
        <p:nvSpPr>
          <p:cNvPr id="174" name="Personal protective equipment…"/>
          <p:cNvSpPr txBox="1"/>
          <p:nvPr/>
        </p:nvSpPr>
        <p:spPr>
          <a:xfrm>
            <a:off x="9978105" y="3547784"/>
            <a:ext cx="13934840" cy="9890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609600" indent="-609600" algn="just" defTabSz="1896340">
              <a:spcBef>
                <a:spcPts val="3000"/>
              </a:spcBef>
              <a:buSzPct val="100000"/>
              <a:buChar char="•"/>
              <a:tabLst>
                <a:tab pos="2286000" algn="l"/>
                <a:tab pos="3644900" algn="l"/>
                <a:tab pos="5029200" algn="l"/>
                <a:tab pos="6388100" algn="l"/>
              </a:tabLst>
              <a:defRPr sz="5400">
                <a:latin typeface="Open Sans"/>
                <a:ea typeface="Open Sans"/>
                <a:cs typeface="Open Sans"/>
                <a:sym typeface="Open Sans"/>
              </a:defRPr>
            </a:pPr>
            <a:endParaRPr lang="en-US"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9DE77AB4-781B-A80A-9F1E-D6980B0C47EE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PEER | CSSR | INDIA"/>
          <p:cNvSpPr txBox="1"/>
          <p:nvPr/>
        </p:nvSpPr>
        <p:spPr>
          <a:xfrm>
            <a:off x="602390" y="12776631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7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78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7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8</a:t>
            </a:fld>
            <a:endParaRPr/>
          </a:p>
        </p:txBody>
      </p:sp>
      <p:sp>
        <p:nvSpPr>
          <p:cNvPr id="181" name="Steps to Search and Locate"/>
          <p:cNvSpPr txBox="1"/>
          <p:nvPr/>
        </p:nvSpPr>
        <p:spPr>
          <a:xfrm>
            <a:off x="5680245" y="1923325"/>
            <a:ext cx="13732797" cy="12890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8000" u="sng" dirty="0">
                <a:latin typeface="Arial" panose="020B0604020202020204" pitchFamily="34" charset="0"/>
              </a:rPr>
              <a:t>खोज और स्थान निर्धारण के चरण</a:t>
            </a:r>
            <a:endParaRPr sz="8000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2" name="Compile and analyse information.…"/>
          <p:cNvSpPr txBox="1"/>
          <p:nvPr/>
        </p:nvSpPr>
        <p:spPr>
          <a:xfrm>
            <a:off x="8861679" y="5201502"/>
            <a:ext cx="14760079" cy="1142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1016000" indent="-1016000" defTabSz="1896340">
              <a:spcBef>
                <a:spcPts val="3000"/>
              </a:spcBef>
              <a:buSzPct val="100000"/>
              <a:buAutoNum type="arabicParenR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0D650299-9CAA-07A5-D9BA-873CB966D966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F3B09706-AF0E-255B-3C5D-9C6D278CF5F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E8E5F23-61FB-457C-D6C2-6B7369DD49AA}"/>
              </a:ext>
            </a:extLst>
          </p:cNvPr>
          <p:cNvSpPr txBox="1"/>
          <p:nvPr/>
        </p:nvSpPr>
        <p:spPr>
          <a:xfrm>
            <a:off x="4052832" y="4365640"/>
            <a:ext cx="18433095" cy="79406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1143000" marR="0" lvl="0" indent="-1143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जानकारी एकत्रित और उसका विश्लेषण </a:t>
            </a:r>
            <a:r>
              <a:rPr lang="en-IN" altLang="en-US" sz="8000" b="1" dirty="0" err="1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djuk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।</a:t>
            </a:r>
            <a:endParaRPr kumimoji="0" lang="en-IN" altLang="en-US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L="1143000" marR="0" lvl="0" indent="-11430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en-IN" altLang="en-US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algn="just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en-IN" altLang="en-US" sz="80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2- n`”;</a:t>
            </a: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lang="en-US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(</a:t>
            </a: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जगह</a:t>
            </a:r>
            <a:r>
              <a:rPr lang="en-US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) </a:t>
            </a: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को सुरक्षित </a:t>
            </a:r>
            <a:r>
              <a:rPr lang="en-IN" altLang="en-US" sz="8000" dirty="0" err="1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djuk</a:t>
            </a:r>
            <a:r>
              <a:rPr lang="en-IN" altLang="en-US" sz="6600" b="1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 </a:t>
            </a:r>
            <a:r>
              <a:rPr lang="hi-IN" altLang="en-US" sz="6600" dirty="0">
                <a:solidFill>
                  <a:schemeClr val="tx1"/>
                </a:solidFill>
                <a:latin typeface="Arial" panose="020B0604020202020204" pitchFamily="34" charset="0"/>
                <a:cs typeface="Mangal" panose="02040503050203030202" pitchFamily="18" charset="0"/>
              </a:rPr>
              <a:t>।</a:t>
            </a:r>
            <a:endParaRPr lang="en-IN" altLang="en-US" sz="6600" dirty="0">
              <a:solidFill>
                <a:schemeClr val="tx1"/>
              </a:solidFill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en-IN" altLang="en-US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kumimoji="0" lang="en-US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3</a:t>
            </a:r>
            <a:r>
              <a:rPr kumimoji="0" lang="en-US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-  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संरचना का निरीक्षण और मूल्यांकन </a:t>
            </a:r>
            <a:r>
              <a:rPr lang="en-IN" altLang="en-US" sz="7200" b="1" dirty="0" err="1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djuk</a:t>
            </a:r>
            <a:r>
              <a:rPr lang="en-IN" altLang="en-US" sz="6600" b="1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 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।</a:t>
            </a:r>
            <a:endParaRPr kumimoji="0" lang="en-IN" altLang="en-US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endParaRPr kumimoji="0" lang="en-IN" altLang="en-US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cs typeface="Mangal" panose="02040503050203030202" pitchFamily="18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altLang="en-US" sz="6600" dirty="0">
                <a:solidFill>
                  <a:schemeClr val="tx1"/>
                </a:solidFill>
                <a:latin typeface="Arial" panose="020B0604020202020204" pitchFamily="34" charset="0"/>
              </a:rPr>
              <a:t>4</a:t>
            </a:r>
            <a:r>
              <a:rPr lang="en-US" altLang="en-US" sz="6600" dirty="0">
                <a:solidFill>
                  <a:schemeClr val="tx1"/>
                </a:solidFill>
                <a:latin typeface="Kruti Dev 010" pitchFamily="2" charset="0"/>
              </a:rPr>
              <a:t>-  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सतही पीड़ितों को बचा</a:t>
            </a:r>
            <a:r>
              <a:rPr kumimoji="0" lang="en-IN" altLang="en-US" sz="8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uk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।</a:t>
            </a:r>
            <a:endParaRPr kumimoji="0" lang="en-US" altLang="en-US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0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10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1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9</a:t>
            </a:fld>
            <a:endParaRPr/>
          </a:p>
        </p:txBody>
      </p:sp>
      <p:sp>
        <p:nvSpPr>
          <p:cNvPr id="214" name="Make markings on the structure.…"/>
          <p:cNvSpPr txBox="1"/>
          <p:nvPr/>
        </p:nvSpPr>
        <p:spPr>
          <a:xfrm>
            <a:off x="8861680" y="5201502"/>
            <a:ext cx="14760078" cy="11429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/>
          <a:p>
            <a:pPr marL="1016000" indent="-1016000" defTabSz="1896340">
              <a:spcBef>
                <a:spcPts val="3000"/>
              </a:spcBef>
              <a:buSzPct val="100000"/>
              <a:buAutoNum type="arabicParenR" startAt="5"/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D9F5F13D-CEA5-BBBF-24FF-BB998A61670A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5A41420-3F2F-9032-6C45-602AF03C3A8C}"/>
              </a:ext>
            </a:extLst>
          </p:cNvPr>
          <p:cNvSpPr txBox="1"/>
          <p:nvPr/>
        </p:nvSpPr>
        <p:spPr>
          <a:xfrm>
            <a:off x="5566328" y="3699162"/>
            <a:ext cx="18794813" cy="806374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5- 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संरचना पर निशान लगा</a:t>
            </a:r>
            <a:r>
              <a:rPr kumimoji="0" lang="en-IN" altLang="en-US" sz="8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uk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।</a:t>
            </a:r>
            <a:endParaRPr kumimoji="0" lang="en-IN" altLang="en-US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Mangal" panose="02040503050203030202" pitchFamily="18" charset="0"/>
            </a:endParaRPr>
          </a:p>
          <a:p>
            <a:pPr marL="857250" marR="0" lvl="0" indent="-857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en-US" altLang="en-US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</a:endParaRPr>
          </a:p>
          <a:p>
            <a:pPr marR="0" lvl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6- 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एक आरेख </a:t>
            </a:r>
            <a:r>
              <a:rPr lang="en-US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¼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डायग्राम</a:t>
            </a:r>
            <a:r>
              <a:rPr kumimoji="0" lang="en-US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½ 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बना</a:t>
            </a:r>
            <a:r>
              <a:rPr lang="en-IN" altLang="en-US" sz="8000" b="1" dirty="0" err="1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uk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।</a:t>
            </a:r>
            <a:endParaRPr kumimoji="0" lang="en-IN" altLang="en-US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Mangal" panose="02040503050203030202" pitchFamily="18" charset="0"/>
            </a:endParaRPr>
          </a:p>
          <a:p>
            <a:pPr marL="857250" marR="0" lvl="0" indent="-857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en-US" altLang="en-US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kumimoji="0" lang="en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7- 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खोज क्षेत्र का चयन </a:t>
            </a:r>
            <a:r>
              <a:rPr lang="en-IN" altLang="en-US" sz="8000" dirty="0" err="1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djuk</a:t>
            </a:r>
            <a:r>
              <a:rPr lang="en-IN" altLang="en-US" sz="6600" b="1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 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।</a:t>
            </a:r>
            <a:endParaRPr kumimoji="0" lang="en-IN" altLang="en-US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  <a:cs typeface="Mangal" panose="02040503050203030202" pitchFamily="18" charset="0"/>
            </a:endParaRPr>
          </a:p>
          <a:p>
            <a:pPr marL="857250" marR="0" lvl="0" indent="-8572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endParaRPr kumimoji="0" lang="en-US" altLang="en-US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kumimoji="0" lang="en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8- 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खोज विधि का चयन </a:t>
            </a:r>
            <a:r>
              <a:rPr lang="en-IN" altLang="en-US" sz="8000" dirty="0" err="1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djuk</a:t>
            </a:r>
            <a:r>
              <a:rPr lang="en-IN" altLang="en-US" sz="6600" b="1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 </a:t>
            </a:r>
            <a:r>
              <a:rPr kumimoji="0" lang="hi-IN" altLang="en-US" sz="6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Kruti Dev 010" pitchFamily="2" charset="0"/>
                <a:cs typeface="Mangal" panose="02040503050203030202" pitchFamily="18" charset="0"/>
              </a:rPr>
              <a:t>।</a:t>
            </a:r>
            <a:endParaRPr kumimoji="0" lang="en-US" altLang="en-US" sz="6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Kruti Dev 010" pitchFamily="2" charset="0"/>
            </a:endParaRP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1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18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1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2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10</a:t>
            </a:fld>
            <a:endParaRPr/>
          </a:p>
        </p:txBody>
      </p:sp>
      <p:sp>
        <p:nvSpPr>
          <p:cNvPr id="222" name="Conduct search and place INSARAG markings on structure and diagram.…"/>
          <p:cNvSpPr txBox="1"/>
          <p:nvPr/>
        </p:nvSpPr>
        <p:spPr>
          <a:xfrm>
            <a:off x="2088682" y="3559212"/>
            <a:ext cx="20538340" cy="79140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en-IN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9-  </a:t>
            </a:r>
            <a:r>
              <a:rPr lang="hi-IN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खोज </a:t>
            </a:r>
            <a:r>
              <a:rPr lang="en-US" sz="8000" dirty="0" err="1">
                <a:latin typeface="Kruti Dev 010" pitchFamily="2" charset="0"/>
              </a:rPr>
              <a:t>djuk</a:t>
            </a:r>
            <a:r>
              <a:rPr lang="en-US" sz="8000" dirty="0">
                <a:latin typeface="Kruti Dev 010" pitchFamily="2" charset="0"/>
              </a:rPr>
              <a:t> </a:t>
            </a:r>
            <a:r>
              <a:rPr lang="hi-IN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और संरचना तथा आरेख पर</a:t>
            </a:r>
            <a:r>
              <a:rPr lang="en-US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 </a:t>
            </a:r>
            <a:r>
              <a:rPr lang="hi-IN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चिह्न </a:t>
            </a:r>
            <a:r>
              <a:rPr lang="en-US" sz="7200" dirty="0" err="1">
                <a:latin typeface="Kruti Dev 010" pitchFamily="2" charset="0"/>
              </a:rPr>
              <a:t>yxkuk</a:t>
            </a:r>
            <a:r>
              <a:rPr lang="hi-IN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।</a:t>
            </a:r>
            <a:endParaRPr lang="en-IN" altLang="en-US" sz="6600" dirty="0">
              <a:solidFill>
                <a:schemeClr val="tx1"/>
              </a:solidFill>
              <a:latin typeface="Kruti Dev 010" pitchFamily="2" charset="0"/>
              <a:cs typeface="Mangal" panose="02040503050203030202" pitchFamily="18" charset="0"/>
            </a:endParaRPr>
          </a:p>
          <a:p>
            <a:pPr marL="857250" lvl="0" indent="-857250" algn="just" defTabSz="9144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6600" dirty="0">
              <a:solidFill>
                <a:schemeClr val="tx1"/>
              </a:solidFill>
              <a:latin typeface="Kruti Dev 010" pitchFamily="2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en-IN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10- </a:t>
            </a:r>
            <a:r>
              <a:rPr lang="hi-IN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परिणामों का विश्लेषण और पुनः मूल्यांकन </a:t>
            </a:r>
            <a:r>
              <a:rPr lang="en-IN" altLang="en-US" sz="6600" b="1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 </a:t>
            </a:r>
            <a:r>
              <a:rPr lang="en-IN" altLang="en-US" sz="8000" b="1" dirty="0" err="1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djuk</a:t>
            </a:r>
            <a:r>
              <a:rPr lang="en-IN" altLang="en-US" sz="6600" b="1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 </a:t>
            </a:r>
            <a:r>
              <a:rPr lang="hi-IN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।</a:t>
            </a:r>
            <a:endParaRPr lang="en-IN" altLang="en-US" sz="6600" dirty="0">
              <a:solidFill>
                <a:schemeClr val="tx1"/>
              </a:solidFill>
              <a:latin typeface="Kruti Dev 010" pitchFamily="2" charset="0"/>
              <a:cs typeface="Mangal" panose="02040503050203030202" pitchFamily="18" charset="0"/>
            </a:endParaRPr>
          </a:p>
          <a:p>
            <a:pPr marL="857250" lvl="0" indent="-857250" algn="just" defTabSz="9144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6600" dirty="0">
              <a:solidFill>
                <a:schemeClr val="tx1"/>
              </a:solidFill>
              <a:latin typeface="Kruti Dev 010" pitchFamily="2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en-IN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11- </a:t>
            </a:r>
            <a:r>
              <a:rPr lang="hi-IN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अस्पताल से पहले उपचार।</a:t>
            </a:r>
            <a:endParaRPr lang="en-IN" altLang="en-US" sz="6600" dirty="0">
              <a:solidFill>
                <a:schemeClr val="tx1"/>
              </a:solidFill>
              <a:latin typeface="Kruti Dev 010" pitchFamily="2" charset="0"/>
              <a:cs typeface="Mangal" panose="02040503050203030202" pitchFamily="18" charset="0"/>
            </a:endParaRPr>
          </a:p>
          <a:p>
            <a:pPr marL="857250" lvl="0" indent="-857250" algn="just" defTabSz="914400" eaLnBrk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6600" dirty="0">
              <a:solidFill>
                <a:schemeClr val="tx1"/>
              </a:solidFill>
              <a:latin typeface="Kruti Dev 010" pitchFamily="2" charset="0"/>
            </a:endParaRPr>
          </a:p>
          <a:p>
            <a:pPr lvl="0" algn="just" defTabSz="914400" eaLnBrk="0" fontAlgn="base">
              <a:spcBef>
                <a:spcPct val="0"/>
              </a:spcBef>
              <a:spcAft>
                <a:spcPct val="0"/>
              </a:spcAft>
            </a:pPr>
            <a:r>
              <a:rPr lang="en-IN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12- </a:t>
            </a:r>
            <a:r>
              <a:rPr lang="hi-IN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संभावित पीड़ित के स्थान की पुष्टि </a:t>
            </a:r>
            <a:r>
              <a:rPr lang="en-IN" altLang="en-US" sz="8000" b="1" dirty="0" err="1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djuk</a:t>
            </a:r>
            <a:r>
              <a:rPr lang="en-IN" altLang="en-US" sz="6600" b="1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 </a:t>
            </a:r>
            <a:r>
              <a:rPr lang="hi-IN" altLang="en-US" sz="6600" dirty="0">
                <a:solidFill>
                  <a:schemeClr val="tx1"/>
                </a:solidFill>
                <a:latin typeface="Kruti Dev 010" pitchFamily="2" charset="0"/>
                <a:cs typeface="Mangal" panose="02040503050203030202" pitchFamily="18" charset="0"/>
              </a:rPr>
              <a:t>।</a:t>
            </a:r>
            <a:endParaRPr lang="en-US" altLang="en-US" sz="6600" dirty="0">
              <a:solidFill>
                <a:schemeClr val="tx1"/>
              </a:solidFill>
              <a:latin typeface="Kruti Dev 010" pitchFamily="2" charset="0"/>
            </a:endParaRPr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6375D4C8-2B38-10C7-5ED0-99E2DD028634}"/>
              </a:ext>
            </a:extLst>
          </p:cNvPr>
          <p:cNvSpPr txBox="1"/>
          <p:nvPr/>
        </p:nvSpPr>
        <p:spPr>
          <a:xfrm>
            <a:off x="602390" y="12674707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8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6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87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8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11</a:t>
            </a:fld>
            <a:endParaRPr/>
          </a:p>
        </p:txBody>
      </p:sp>
      <p:pic>
        <p:nvPicPr>
          <p:cNvPr id="189" name="Drawing3" descr="Drawing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000">
            <a:off x="7408543" y="2454863"/>
            <a:ext cx="15415663" cy="10160001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15% victims trapped in void spaces"/>
          <p:cNvSpPr txBox="1">
            <a:spLocks noGrp="1"/>
          </p:cNvSpPr>
          <p:nvPr>
            <p:ph type="body" sz="quarter" idx="4294967295"/>
          </p:nvPr>
        </p:nvSpPr>
        <p:spPr>
          <a:xfrm>
            <a:off x="1144986" y="5850095"/>
            <a:ext cx="6397907" cy="2557661"/>
          </a:xfrm>
          <a:prstGeom prst="rect">
            <a:avLst/>
          </a:prstGeom>
        </p:spPr>
        <p:txBody>
          <a:bodyPr lIns="89235" tIns="89235" rIns="89235" bIns="89235" anchor="t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i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15% पीड़ित खाली जगहों </a:t>
            </a:r>
            <a:r>
              <a:rPr lang="en-IN" dirty="0">
                <a:latin typeface="Kruti Dev 010" pitchFamily="2" charset="0"/>
              </a:rPr>
              <a:t> </a:t>
            </a:r>
            <a:r>
              <a:rPr lang="hi-IN" dirty="0"/>
              <a:t>में फँसे हुए </a:t>
            </a:r>
            <a:r>
              <a:rPr lang="en-US" sz="5400" dirty="0" err="1">
                <a:latin typeface="Kruti Dev 010" pitchFamily="2" charset="0"/>
              </a:rPr>
              <a:t>gksrs</a:t>
            </a:r>
            <a:r>
              <a:rPr lang="en-US" sz="5400" dirty="0">
                <a:latin typeface="Kruti Dev 010" pitchFamily="2" charset="0"/>
              </a:rPr>
              <a:t> </a:t>
            </a:r>
            <a:r>
              <a:rPr lang="en-US" sz="5400" dirty="0" err="1">
                <a:latin typeface="Kruti Dev 010" pitchFamily="2" charset="0"/>
              </a:rPr>
              <a:t>gSA</a:t>
            </a: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773DD656-18CE-5109-8ED2-F18ED311991E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35% victims…"/>
          <p:cNvSpPr txBox="1">
            <a:spLocks noGrp="1"/>
          </p:cNvSpPr>
          <p:nvPr>
            <p:ph type="body" sz="quarter" idx="4294967295"/>
          </p:nvPr>
        </p:nvSpPr>
        <p:spPr>
          <a:xfrm>
            <a:off x="1144986" y="5850095"/>
            <a:ext cx="6397907" cy="2557661"/>
          </a:xfrm>
          <a:prstGeom prst="rect">
            <a:avLst/>
          </a:prstGeom>
        </p:spPr>
        <p:txBody>
          <a:bodyPr lIns="89235" tIns="89235" rIns="89235" bIns="89235" anchor="t"/>
          <a:lstStyle/>
          <a:p>
            <a:pPr defTabSz="1896340">
              <a:spcBef>
                <a:spcPts val="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i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lang="hi-IN" i="0" dirty="0">
                <a:sym typeface="Open Sans Semibold"/>
              </a:rPr>
              <a:t>35% पीड़ित हल्के रूप से फँसे हुए </a:t>
            </a:r>
            <a:r>
              <a:rPr lang="en-US" sz="5400" dirty="0" err="1">
                <a:latin typeface="Kruti Dev 010" pitchFamily="2" charset="0"/>
              </a:rPr>
              <a:t>gksrs</a:t>
            </a:r>
            <a:r>
              <a:rPr lang="en-US" sz="5400" dirty="0">
                <a:latin typeface="Kruti Dev 010" pitchFamily="2" charset="0"/>
              </a:rPr>
              <a:t> </a:t>
            </a:r>
            <a:r>
              <a:rPr lang="en-US" sz="5400" dirty="0" err="1">
                <a:latin typeface="Kruti Dev 010" pitchFamily="2" charset="0"/>
              </a:rPr>
              <a:t>g</a:t>
            </a:r>
            <a:r>
              <a:rPr lang="en-US" dirty="0" err="1">
                <a:latin typeface="Kruti Dev 010" pitchFamily="2" charset="0"/>
              </a:rPr>
              <a:t>SA</a:t>
            </a:r>
            <a:endParaRPr dirty="0"/>
          </a:p>
        </p:txBody>
      </p:sp>
      <p:sp>
        <p:nvSpPr>
          <p:cNvPr id="19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19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95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9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12</a:t>
            </a:fld>
            <a:endParaRPr/>
          </a:p>
        </p:txBody>
      </p:sp>
      <p:pic>
        <p:nvPicPr>
          <p:cNvPr id="198" name="Drawing2" descr="Drawing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897" y="1710550"/>
            <a:ext cx="12895088" cy="1143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F602F4DB-1323-C24B-A132-13B5DE2778F8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0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2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03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0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13</a:t>
            </a:fld>
            <a:endParaRPr/>
          </a:p>
        </p:txBody>
      </p:sp>
      <p:pic>
        <p:nvPicPr>
          <p:cNvPr id="205" name="Drawing1" descr="Drawing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9823" y="1134328"/>
            <a:ext cx="14049366" cy="12030344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50% victims…"/>
          <p:cNvSpPr txBox="1"/>
          <p:nvPr/>
        </p:nvSpPr>
        <p:spPr>
          <a:xfrm>
            <a:off x="1144986" y="5850095"/>
            <a:ext cx="6397907" cy="2557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/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3D99D4D1-F01D-66BF-1CD1-1D24959034E0}"/>
              </a:ext>
            </a:extLst>
          </p:cNvPr>
          <p:cNvSpPr txBox="1"/>
          <p:nvPr/>
        </p:nvSpPr>
        <p:spPr>
          <a:xfrm>
            <a:off x="689017" y="12640697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8DBB40-F11B-5FE5-0D37-83397397707C}"/>
              </a:ext>
            </a:extLst>
          </p:cNvPr>
          <p:cNvSpPr txBox="1"/>
          <p:nvPr/>
        </p:nvSpPr>
        <p:spPr>
          <a:xfrm>
            <a:off x="356135" y="6297928"/>
            <a:ext cx="7093819" cy="923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r>
              <a:rPr lang="hi-IN" sz="4800" dirty="0"/>
              <a:t>50% पीड़ित सतह पर</a:t>
            </a:r>
            <a:r>
              <a:rPr lang="en-US" sz="4800" dirty="0"/>
              <a:t> </a:t>
            </a:r>
            <a:r>
              <a:rPr lang="en-US" sz="5400" dirty="0" err="1">
                <a:latin typeface="Kruti Dev 010" pitchFamily="2" charset="0"/>
              </a:rPr>
              <a:t>gksrs</a:t>
            </a:r>
            <a:r>
              <a:rPr lang="en-US" sz="5400" dirty="0">
                <a:latin typeface="Kruti Dev 010" pitchFamily="2" charset="0"/>
              </a:rPr>
              <a:t> </a:t>
            </a:r>
            <a:r>
              <a:rPr lang="hi-IN" sz="5400" dirty="0"/>
              <a:t> </a:t>
            </a:r>
            <a:r>
              <a:rPr lang="hi-IN" sz="4800" dirty="0"/>
              <a:t>हैं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2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26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27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14</a:t>
            </a:fld>
            <a:endParaRPr/>
          </a:p>
        </p:txBody>
      </p:sp>
      <p:pic>
        <p:nvPicPr>
          <p:cNvPr id="229" name="Void1" descr="Void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0000">
            <a:off x="7002203" y="2454634"/>
            <a:ext cx="15389311" cy="1016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30" name="Void Spaces"/>
          <p:cNvSpPr txBox="1">
            <a:spLocks noGrp="1"/>
          </p:cNvSpPr>
          <p:nvPr>
            <p:ph type="body" sz="quarter" idx="4294967295"/>
          </p:nvPr>
        </p:nvSpPr>
        <p:spPr>
          <a:xfrm>
            <a:off x="1258656" y="5850095"/>
            <a:ext cx="6397906" cy="2557661"/>
          </a:xfrm>
          <a:prstGeom prst="rect">
            <a:avLst/>
          </a:prstGeom>
        </p:spPr>
        <p:txBody>
          <a:bodyPr lIns="89235" tIns="89235" rIns="89235" bIns="89235" anchor="t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i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खाली स्थान</a:t>
            </a: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307AD2D6-5F9B-29FA-6469-B784C38E226B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Rounded Rectangle"/>
          <p:cNvSpPr/>
          <p:nvPr/>
        </p:nvSpPr>
        <p:spPr>
          <a:xfrm>
            <a:off x="9096987" y="-29078"/>
            <a:ext cx="15389175" cy="13888444"/>
          </a:xfrm>
          <a:prstGeom prst="roundRect">
            <a:avLst>
              <a:gd name="adj" fmla="val 1583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3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5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3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15</a:t>
            </a:fld>
            <a:endParaRPr/>
          </a:p>
        </p:txBody>
      </p:sp>
      <p:sp>
        <p:nvSpPr>
          <p:cNvPr id="238" name="Possible Location of Void Spaces"/>
          <p:cNvSpPr txBox="1"/>
          <p:nvPr/>
        </p:nvSpPr>
        <p:spPr>
          <a:xfrm>
            <a:off x="1016000" y="2635040"/>
            <a:ext cx="7449138" cy="21797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u="sng" dirty="0"/>
              <a:t>खाली स्थानों </a:t>
            </a:r>
            <a:r>
              <a:rPr lang="en-IN" u="sng" dirty="0"/>
              <a:t> </a:t>
            </a:r>
            <a:r>
              <a:rPr lang="hi-IN" u="sng" dirty="0"/>
              <a:t>के संभावित स्थान</a:t>
            </a:r>
            <a:endParaRPr u="sng" dirty="0"/>
          </a:p>
        </p:txBody>
      </p:sp>
      <p:sp>
        <p:nvSpPr>
          <p:cNvPr id="239" name="Structurally resistant areas:…"/>
          <p:cNvSpPr txBox="1"/>
          <p:nvPr/>
        </p:nvSpPr>
        <p:spPr>
          <a:xfrm>
            <a:off x="10037618" y="3260922"/>
            <a:ext cx="17290473" cy="1123805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r>
              <a:rPr lang="hi-IN" sz="6600" b="1" u="sng" dirty="0">
                <a:solidFill>
                  <a:srgbClr val="C00000"/>
                </a:solidFill>
              </a:rPr>
              <a:t>संरचनात्मक रूप से मज़बूत क्षेत्र:</a:t>
            </a:r>
            <a:endParaRPr lang="en-IN" sz="6600" b="1" u="sng" dirty="0">
              <a:solidFill>
                <a:srgbClr val="C00000"/>
              </a:solidFill>
            </a:endParaRPr>
          </a:p>
          <a:p>
            <a:endParaRPr lang="hi-IN" sz="6600" u="sng" dirty="0">
              <a:solidFill>
                <a:srgbClr val="C00000"/>
              </a:solidFill>
            </a:endParaRPr>
          </a:p>
          <a:p>
            <a:pPr marL="857250" indent="-8572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6600" dirty="0"/>
              <a:t>तहखाने</a:t>
            </a:r>
          </a:p>
          <a:p>
            <a:pPr marL="857250" indent="-8572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6600" dirty="0"/>
              <a:t>लिफ्ट शाफ्ट</a:t>
            </a:r>
          </a:p>
          <a:p>
            <a:pPr marL="857250" indent="-8572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6600" dirty="0"/>
              <a:t>बाथरूम</a:t>
            </a:r>
          </a:p>
          <a:p>
            <a:pPr marL="857250" indent="-8572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6600" dirty="0"/>
              <a:t>अंदरूनी गलियारे</a:t>
            </a:r>
          </a:p>
          <a:p>
            <a:pPr marL="857250" indent="-85725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hi-IN" sz="6600" dirty="0"/>
              <a:t>कंक्रीट की दीवारें</a:t>
            </a:r>
          </a:p>
          <a:p>
            <a:pPr defTabSz="1896340">
              <a:spcBef>
                <a:spcPts val="3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800">
                <a:solidFill>
                  <a:srgbClr val="C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3F57A367-D0BC-4345-3D4B-ED130D7D9EDD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3" name="Picture 2" descr="A logo with text on it&#10;&#10;AI-generated content may be incorrect.">
            <a:extLst>
              <a:ext uri="{FF2B5EF4-FFF2-40B4-BE49-F238E27FC236}">
                <a16:creationId xmlns:a16="http://schemas.microsoft.com/office/drawing/2014/main" id="{837A99FB-F0E2-E9AF-2578-D6D66EA96F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1600"/>
            <a:ext cx="3258094" cy="221951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4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3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4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16</a:t>
            </a:fld>
            <a:endParaRPr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98D50C63-A43D-5013-2BEC-0C96A370CE76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BD32C49-FA71-A9B3-A310-7F24147BA6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140" y="1257300"/>
            <a:ext cx="17990820" cy="1020775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4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0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5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17</a:t>
            </a:fld>
            <a:endParaRPr/>
          </a:p>
        </p:txBody>
      </p:sp>
      <p:pic>
        <p:nvPicPr>
          <p:cNvPr id="253" name="Rubble2" descr="Rubble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9" y="1143000"/>
            <a:ext cx="15240001" cy="1143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72B1EA45-793B-76B8-3D40-40DD07CE2D88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5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7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5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5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18</a:t>
            </a:fld>
            <a:endParaRPr/>
          </a:p>
        </p:txBody>
      </p:sp>
      <p:pic>
        <p:nvPicPr>
          <p:cNvPr id="260" name="Rubble3" descr="Rubbl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5750" y="1142999"/>
            <a:ext cx="8572501" cy="1143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A0A6CB1F-2E35-D9AE-0258-B507A9A8D5F5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63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4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65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19</a:t>
            </a:fld>
            <a:endParaRPr/>
          </a:p>
        </p:txBody>
      </p:sp>
      <p:pic>
        <p:nvPicPr>
          <p:cNvPr id="267" name="Rubble4" descr="Rubble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9" y="1142999"/>
            <a:ext cx="15240001" cy="1143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B14E405E-4D2A-74F8-F7D2-1669481D94C1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481100-8CAF-74AF-63BF-6CAFB0E656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142999"/>
            <a:ext cx="15240001" cy="114300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70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1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72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20</a:t>
            </a:fld>
            <a:endParaRPr/>
          </a:p>
        </p:txBody>
      </p:sp>
      <p:pic>
        <p:nvPicPr>
          <p:cNvPr id="274" name="Rubble5" descr="Rubble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1999" y="1142999"/>
            <a:ext cx="15240001" cy="1143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E0BE11FF-FF18-944D-9CDC-7F961A3557DB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D6E13BE-2E27-36FC-2482-90724BE3A2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1142999"/>
            <a:ext cx="15240001" cy="114300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7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78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7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21</a:t>
            </a:fld>
            <a:endParaRPr/>
          </a:p>
        </p:txBody>
      </p:sp>
      <p:pic>
        <p:nvPicPr>
          <p:cNvPr id="281" name="Rubble6" descr="Rubble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69" y="1142999"/>
            <a:ext cx="15238862" cy="1143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68289948-3956-6A97-5C57-84F7D6C263EB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20FD64-0269-02F8-FEBC-FF99643064C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569" y="1142999"/>
            <a:ext cx="15238862" cy="114300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8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85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8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8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22</a:t>
            </a:fld>
            <a:endParaRPr/>
          </a:p>
        </p:txBody>
      </p:sp>
      <p:pic>
        <p:nvPicPr>
          <p:cNvPr id="288" name="Rubble7" descr="Rubble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95" y="1142999"/>
            <a:ext cx="15238810" cy="1143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802D6A73-BD7B-AADB-030D-BF94CB595C0C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182DCFA-A48D-1E8B-1225-D105888DEC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595" y="1142999"/>
            <a:ext cx="15238810" cy="114300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9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92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293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9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23</a:t>
            </a:fld>
            <a:endParaRPr/>
          </a:p>
        </p:txBody>
      </p:sp>
      <p:pic>
        <p:nvPicPr>
          <p:cNvPr id="295" name="Rubble8" descr="Rubble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85" y="1143000"/>
            <a:ext cx="15238830" cy="1143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F8936013-321D-7F7C-337B-0FEFEBD583ED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66F8B0C-BC16-7568-C66D-3F8B12F84D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585" y="1142999"/>
            <a:ext cx="15238829" cy="1143000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298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299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00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0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24</a:t>
            </a:fld>
            <a:endParaRPr/>
          </a:p>
        </p:txBody>
      </p:sp>
      <p:pic>
        <p:nvPicPr>
          <p:cNvPr id="302" name="Rubble9" descr="Rubble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2985" y="1142999"/>
            <a:ext cx="16798030" cy="1143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FB2AC99F-8A62-4452-DF20-5EDF78AEEEC7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5EF7F8-4B12-E9BA-8E75-FD06F6F7A6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985" y="1142999"/>
            <a:ext cx="16798030" cy="114902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05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06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07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25</a:t>
            </a:fld>
            <a:endParaRPr/>
          </a:p>
        </p:txBody>
      </p:sp>
      <p:pic>
        <p:nvPicPr>
          <p:cNvPr id="309" name="Rubble10" descr="Rubble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713" y="1143000"/>
            <a:ext cx="17154574" cy="1143000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D21FA52F-0237-6DE1-3A97-8635E926FB45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1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13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1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26</a:t>
            </a:fld>
            <a:endParaRPr/>
          </a:p>
        </p:txBody>
      </p:sp>
      <p:sp>
        <p:nvSpPr>
          <p:cNvPr id="316" name="Search Modalities"/>
          <p:cNvSpPr txBox="1"/>
          <p:nvPr/>
        </p:nvSpPr>
        <p:spPr>
          <a:xfrm>
            <a:off x="9037688" y="1361561"/>
            <a:ext cx="6308623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u="sng" dirty="0"/>
              <a:t>खोज की विधियाँ</a:t>
            </a:r>
            <a:endParaRPr u="sng" dirty="0"/>
          </a:p>
        </p:txBody>
      </p:sp>
      <p:sp>
        <p:nvSpPr>
          <p:cNvPr id="317" name="Rounded Rectangle"/>
          <p:cNvSpPr/>
          <p:nvPr/>
        </p:nvSpPr>
        <p:spPr>
          <a:xfrm>
            <a:off x="2677288" y="7023316"/>
            <a:ext cx="8890001" cy="3048001"/>
          </a:xfrm>
          <a:prstGeom prst="roundRect">
            <a:avLst>
              <a:gd name="adj" fmla="val 4167"/>
            </a:avLst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18" name="Hasty search"/>
          <p:cNvSpPr txBox="1"/>
          <p:nvPr/>
        </p:nvSpPr>
        <p:spPr>
          <a:xfrm>
            <a:off x="3607006" y="7944066"/>
            <a:ext cx="7030565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जल्दी खोज</a:t>
            </a:r>
            <a:endParaRPr dirty="0"/>
          </a:p>
        </p:txBody>
      </p:sp>
      <p:sp>
        <p:nvSpPr>
          <p:cNvPr id="319" name="Rounded Rectangle"/>
          <p:cNvSpPr/>
          <p:nvPr/>
        </p:nvSpPr>
        <p:spPr>
          <a:xfrm>
            <a:off x="12816711" y="7023316"/>
            <a:ext cx="8890001" cy="3048001"/>
          </a:xfrm>
          <a:prstGeom prst="roundRect">
            <a:avLst>
              <a:gd name="adj" fmla="val 4167"/>
            </a:avLst>
          </a:pr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20" name="Extensive search"/>
          <p:cNvSpPr txBox="1"/>
          <p:nvPr/>
        </p:nvSpPr>
        <p:spPr>
          <a:xfrm>
            <a:off x="13565108" y="7944067"/>
            <a:ext cx="7393207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विस्तृत खोज</a:t>
            </a:r>
            <a:endParaRPr dirty="0"/>
          </a:p>
        </p:txBody>
      </p:sp>
      <p:grpSp>
        <p:nvGrpSpPr>
          <p:cNvPr id="323" name="Group"/>
          <p:cNvGrpSpPr/>
          <p:nvPr/>
        </p:nvGrpSpPr>
        <p:grpSpPr>
          <a:xfrm>
            <a:off x="6512688" y="5168731"/>
            <a:ext cx="1219201" cy="1681958"/>
            <a:chOff x="0" y="115975"/>
            <a:chExt cx="1219200" cy="1681957"/>
          </a:xfrm>
        </p:grpSpPr>
        <p:sp>
          <p:nvSpPr>
            <p:cNvPr id="321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881920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322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326" name="Group"/>
          <p:cNvGrpSpPr/>
          <p:nvPr/>
        </p:nvGrpSpPr>
        <p:grpSpPr>
          <a:xfrm>
            <a:off x="16652111" y="5168731"/>
            <a:ext cx="1219201" cy="1681958"/>
            <a:chOff x="0" y="115975"/>
            <a:chExt cx="1219200" cy="1681957"/>
          </a:xfrm>
        </p:grpSpPr>
        <p:sp>
          <p:nvSpPr>
            <p:cNvPr id="324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881920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325" name="2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8EBB6F49-37B8-4C07-97C0-B2CD879FDAB2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2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30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3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3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27</a:t>
            </a:fld>
            <a:endParaRPr/>
          </a:p>
        </p:txBody>
      </p:sp>
      <p:sp>
        <p:nvSpPr>
          <p:cNvPr id="333" name="Search Methods"/>
          <p:cNvSpPr txBox="1"/>
          <p:nvPr/>
        </p:nvSpPr>
        <p:spPr>
          <a:xfrm>
            <a:off x="7735293" y="1921013"/>
            <a:ext cx="6955487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72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u="sng" dirty="0"/>
              <a:t>खोज की विधियाँ</a:t>
            </a:r>
            <a:endParaRPr u="sng" dirty="0"/>
          </a:p>
        </p:txBody>
      </p:sp>
      <p:sp>
        <p:nvSpPr>
          <p:cNvPr id="334" name="Rounded Rectangle"/>
          <p:cNvSpPr/>
          <p:nvPr/>
        </p:nvSpPr>
        <p:spPr>
          <a:xfrm>
            <a:off x="1313252" y="6982042"/>
            <a:ext cx="6350001" cy="3048001"/>
          </a:xfrm>
          <a:prstGeom prst="roundRect">
            <a:avLst>
              <a:gd name="adj" fmla="val 4167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35" name="Physical search"/>
          <p:cNvSpPr txBox="1"/>
          <p:nvPr/>
        </p:nvSpPr>
        <p:spPr>
          <a:xfrm>
            <a:off x="1830969" y="7442417"/>
            <a:ext cx="5314567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 </a:t>
            </a:r>
            <a:r>
              <a:rPr lang="hi-IN" dirty="0"/>
              <a:t>शारीरिक खोज</a:t>
            </a:r>
            <a:endParaRPr dirty="0"/>
          </a:p>
        </p:txBody>
      </p:sp>
      <p:sp>
        <p:nvSpPr>
          <p:cNvPr id="336" name="Rounded Rectangle"/>
          <p:cNvSpPr/>
          <p:nvPr/>
        </p:nvSpPr>
        <p:spPr>
          <a:xfrm>
            <a:off x="9017000" y="7023317"/>
            <a:ext cx="6350001" cy="3048001"/>
          </a:xfrm>
          <a:prstGeom prst="roundRect">
            <a:avLst>
              <a:gd name="adj" fmla="val 4167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37" name="Canine search"/>
          <p:cNvSpPr txBox="1"/>
          <p:nvPr/>
        </p:nvSpPr>
        <p:spPr>
          <a:xfrm>
            <a:off x="9693220" y="7442417"/>
            <a:ext cx="4997560" cy="22159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sz="8000" dirty="0" err="1">
                <a:latin typeface="Kruti Dev 010" pitchFamily="2" charset="0"/>
              </a:rPr>
              <a:t>dSukbu</a:t>
            </a:r>
            <a:r>
              <a:rPr lang="hi-IN" dirty="0"/>
              <a:t> की मदद से खोज</a:t>
            </a:r>
            <a:endParaRPr dirty="0"/>
          </a:p>
        </p:txBody>
      </p:sp>
      <p:grpSp>
        <p:nvGrpSpPr>
          <p:cNvPr id="340" name="Group"/>
          <p:cNvGrpSpPr/>
          <p:nvPr/>
        </p:nvGrpSpPr>
        <p:grpSpPr>
          <a:xfrm>
            <a:off x="3878652" y="5168731"/>
            <a:ext cx="1219201" cy="1681958"/>
            <a:chOff x="0" y="115975"/>
            <a:chExt cx="1219200" cy="1681957"/>
          </a:xfrm>
        </p:grpSpPr>
        <p:sp>
          <p:nvSpPr>
            <p:cNvPr id="338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339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sp>
        <p:nvSpPr>
          <p:cNvPr id="341" name="Rounded Rectangle"/>
          <p:cNvSpPr/>
          <p:nvPr/>
        </p:nvSpPr>
        <p:spPr>
          <a:xfrm>
            <a:off x="16720747" y="7023317"/>
            <a:ext cx="6350001" cy="3048001"/>
          </a:xfrm>
          <a:prstGeom prst="roundRect">
            <a:avLst>
              <a:gd name="adj" fmla="val 4167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42" name="Technical search"/>
          <p:cNvSpPr txBox="1"/>
          <p:nvPr/>
        </p:nvSpPr>
        <p:spPr>
          <a:xfrm>
            <a:off x="17453728" y="7442417"/>
            <a:ext cx="4884039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 algn="ctr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तकनीकी खोज</a:t>
            </a:r>
            <a:endParaRPr dirty="0"/>
          </a:p>
        </p:txBody>
      </p:sp>
      <p:grpSp>
        <p:nvGrpSpPr>
          <p:cNvPr id="345" name="Group"/>
          <p:cNvGrpSpPr/>
          <p:nvPr/>
        </p:nvGrpSpPr>
        <p:grpSpPr>
          <a:xfrm>
            <a:off x="11582399" y="5168731"/>
            <a:ext cx="1219201" cy="1681958"/>
            <a:chOff x="0" y="115975"/>
            <a:chExt cx="1219200" cy="1681957"/>
          </a:xfrm>
        </p:grpSpPr>
        <p:sp>
          <p:nvSpPr>
            <p:cNvPr id="343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344" name="2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2</a:t>
              </a:r>
            </a:p>
          </p:txBody>
        </p:sp>
      </p:grpSp>
      <p:grpSp>
        <p:nvGrpSpPr>
          <p:cNvPr id="348" name="Group"/>
          <p:cNvGrpSpPr/>
          <p:nvPr/>
        </p:nvGrpSpPr>
        <p:grpSpPr>
          <a:xfrm>
            <a:off x="19286147" y="5168731"/>
            <a:ext cx="1219201" cy="1681958"/>
            <a:chOff x="0" y="115975"/>
            <a:chExt cx="1219200" cy="1681957"/>
          </a:xfrm>
        </p:grpSpPr>
        <p:sp>
          <p:nvSpPr>
            <p:cNvPr id="346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347" name="3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3</a:t>
              </a:r>
            </a:p>
          </p:txBody>
        </p:sp>
      </p:grp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5E9A1338-3DCF-A611-D28A-C23ACE25778D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26" name="Picture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5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2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53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5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28</a:t>
            </a:fld>
            <a:endParaRPr/>
          </a:p>
        </p:txBody>
      </p:sp>
      <p:sp>
        <p:nvSpPr>
          <p:cNvPr id="356" name="Physical Search"/>
          <p:cNvSpPr txBox="1">
            <a:spLocks noGrp="1"/>
          </p:cNvSpPr>
          <p:nvPr>
            <p:ph type="body" sz="quarter" idx="4294967295"/>
          </p:nvPr>
        </p:nvSpPr>
        <p:spPr>
          <a:xfrm>
            <a:off x="1258656" y="5850095"/>
            <a:ext cx="6397906" cy="2557661"/>
          </a:xfrm>
          <a:prstGeom prst="rect">
            <a:avLst/>
          </a:prstGeom>
        </p:spPr>
        <p:txBody>
          <a:bodyPr lIns="89235" tIns="89235" rIns="89235" bIns="89235" anchor="t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i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 </a:t>
            </a:r>
            <a:r>
              <a:rPr lang="hi-IN" u="sng" dirty="0"/>
              <a:t>शारीरिक खोज</a:t>
            </a:r>
          </a:p>
          <a:p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E57F2289-1049-8235-0F90-BAC8E20AF999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BA525D-5F0A-B584-38E1-E84950AD42F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8597" y="1777999"/>
            <a:ext cx="13918074" cy="1018219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59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60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61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29</a:t>
            </a:fld>
            <a:endParaRPr/>
          </a:p>
        </p:txBody>
      </p:sp>
      <p:sp>
        <p:nvSpPr>
          <p:cNvPr id="364" name="Void Search"/>
          <p:cNvSpPr txBox="1">
            <a:spLocks noGrp="1"/>
          </p:cNvSpPr>
          <p:nvPr>
            <p:ph type="body" sz="quarter" idx="4294967295"/>
          </p:nvPr>
        </p:nvSpPr>
        <p:spPr>
          <a:xfrm>
            <a:off x="374072" y="6109854"/>
            <a:ext cx="7282489" cy="1600201"/>
          </a:xfrm>
          <a:prstGeom prst="rect">
            <a:avLst/>
          </a:prstGeom>
        </p:spPr>
        <p:txBody>
          <a:bodyPr lIns="89235" tIns="89235" rIns="89235" bIns="89235" anchor="t"/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i="0">
                <a:solidFill>
                  <a:srgbClr val="00000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u="sng" dirty="0"/>
              <a:t>खाली स्थानों में खोज </a:t>
            </a:r>
            <a:endParaRPr u="sng"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B10A6AF4-30CF-95AF-3657-78C31122899A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71A2D98-C6FD-01D8-CD12-94B11484FD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394" y="1705673"/>
            <a:ext cx="14580886" cy="102043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6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68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6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30</a:t>
            </a:fld>
            <a:endParaRPr/>
          </a:p>
        </p:txBody>
      </p:sp>
      <p:sp>
        <p:nvSpPr>
          <p:cNvPr id="371" name="“We are rescuers – make some noise so we can hear you!!”"/>
          <p:cNvSpPr txBox="1"/>
          <p:nvPr/>
        </p:nvSpPr>
        <p:spPr>
          <a:xfrm>
            <a:off x="1213363" y="4916787"/>
            <a:ext cx="6631150" cy="26549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>
            <a:normAutofit/>
          </a:bodyPr>
          <a:lstStyle>
            <a:lvl1pPr defTabSz="1896340">
              <a:spcBef>
                <a:spcPts val="21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4800"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“</a:t>
            </a:r>
            <a:r>
              <a:rPr lang="hi-IN" dirty="0"/>
              <a:t>"हम बचावकर्मी हैं – कुछ आवाज़ करो ताकि हम तुम्हें सुन सकें!!"</a:t>
            </a:r>
            <a:endParaRPr dirty="0"/>
          </a:p>
        </p:txBody>
      </p:sp>
      <p:sp>
        <p:nvSpPr>
          <p:cNvPr id="372" name="Silence is essential"/>
          <p:cNvSpPr txBox="1"/>
          <p:nvPr/>
        </p:nvSpPr>
        <p:spPr>
          <a:xfrm>
            <a:off x="1213363" y="8119195"/>
            <a:ext cx="8701162" cy="2396214"/>
          </a:xfrm>
          <a:prstGeom prst="rect">
            <a:avLst/>
          </a:prstGeom>
          <a:ln w="50800">
            <a:solidFill>
              <a:srgbClr val="585756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 anchor="ctr">
            <a:normAutofit/>
          </a:bodyPr>
          <a:lstStyle>
            <a:lvl1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6000" cap="all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dirty="0"/>
              <a:t> </a:t>
            </a:r>
            <a:r>
              <a:rPr lang="hi-IN" b="1" dirty="0"/>
              <a:t>मौन रहना आवश्यक है</a:t>
            </a:r>
            <a:endParaRPr lang="hi-IN" dirty="0"/>
          </a:p>
          <a:p>
            <a:endParaRPr dirty="0"/>
          </a:p>
        </p:txBody>
      </p:sp>
      <p:pic>
        <p:nvPicPr>
          <p:cNvPr id="373" name="image.pdf" descr="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44854" y="698190"/>
            <a:ext cx="11666299" cy="12700001"/>
          </a:xfrm>
          <a:prstGeom prst="rect">
            <a:avLst/>
          </a:prstGeom>
          <a:ln w="12700">
            <a:miter lim="400000"/>
          </a:ln>
        </p:spPr>
      </p:pic>
      <p:sp>
        <p:nvSpPr>
          <p:cNvPr id="374" name="Hailing Method"/>
          <p:cNvSpPr txBox="1"/>
          <p:nvPr/>
        </p:nvSpPr>
        <p:spPr>
          <a:xfrm>
            <a:off x="1016000" y="3200591"/>
            <a:ext cx="7868195" cy="1068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u="sng" dirty="0"/>
              <a:t>आवाज़ लगाने की विधि</a:t>
            </a:r>
            <a:endParaRPr u="sng"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31DF1460-EF1C-D9AE-6DE0-6F6A8150CE5D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77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78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79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8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31</a:t>
            </a:fld>
            <a:endParaRPr/>
          </a:p>
        </p:txBody>
      </p:sp>
      <p:sp>
        <p:nvSpPr>
          <p:cNvPr id="381" name="“Go right,…"/>
          <p:cNvSpPr txBox="1"/>
          <p:nvPr/>
        </p:nvSpPr>
        <p:spPr>
          <a:xfrm>
            <a:off x="1285549" y="5638464"/>
            <a:ext cx="6109230" cy="2439072"/>
          </a:xfrm>
          <a:prstGeom prst="rect">
            <a:avLst/>
          </a:prstGeom>
          <a:ln w="50800">
            <a:solidFill>
              <a:srgbClr val="585756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89235" tIns="89235" rIns="89235" bIns="89235" anchor="ctr">
            <a:normAutofit/>
          </a:bodyPr>
          <a:lstStyle/>
          <a:p>
            <a:pPr defTabSz="1896340">
              <a:tabLst>
                <a:tab pos="2286000" algn="l"/>
                <a:tab pos="3644900" algn="l"/>
                <a:tab pos="5029200" algn="l"/>
                <a:tab pos="6388100" algn="l"/>
              </a:tabLst>
              <a:defRPr sz="6400" cap="all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dirty="0"/>
              <a:t>“</a:t>
            </a:r>
            <a:r>
              <a:rPr lang="hi-IN" sz="6400" cap="all" dirty="0">
                <a:sym typeface="Open Sans Semibold"/>
              </a:rPr>
              <a:t>दाएँ जाएँ, दाएँ ही बने रहें</a:t>
            </a:r>
            <a:r>
              <a:rPr dirty="0"/>
              <a:t>.”</a:t>
            </a:r>
          </a:p>
        </p:txBody>
      </p:sp>
      <p:pic>
        <p:nvPicPr>
          <p:cNvPr id="382" name="Search go right" descr="Search go righ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4195" y="1279716"/>
            <a:ext cx="12348811" cy="11430001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Search Patterns:…"/>
          <p:cNvSpPr txBox="1"/>
          <p:nvPr/>
        </p:nvSpPr>
        <p:spPr>
          <a:xfrm>
            <a:off x="228600" y="2955080"/>
            <a:ext cx="8655595" cy="193088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400" b="1" u="sng" cap="all" dirty="0">
                <a:sym typeface="Open Sans"/>
              </a:rPr>
              <a:t>खोज के पैटर्न: कई कमरों में</a:t>
            </a:r>
          </a:p>
          <a:p>
            <a: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endParaRPr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C5F0527A-8B4B-6994-D854-FA3FCF7CF7A5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86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87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88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8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32</a:t>
            </a:fld>
            <a:endParaRPr/>
          </a:p>
        </p:txBody>
      </p:sp>
      <p:pic>
        <p:nvPicPr>
          <p:cNvPr id="390" name="image.pdf" descr="image.pd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426" y="3023018"/>
            <a:ext cx="14927553" cy="9732595"/>
          </a:xfrm>
          <a:prstGeom prst="rect">
            <a:avLst/>
          </a:prstGeom>
          <a:ln w="12700">
            <a:miter lim="400000"/>
          </a:ln>
        </p:spPr>
      </p:pic>
      <p:sp>
        <p:nvSpPr>
          <p:cNvPr id="391" name="Search Patterns: Line Search"/>
          <p:cNvSpPr txBox="1"/>
          <p:nvPr/>
        </p:nvSpPr>
        <p:spPr>
          <a:xfrm>
            <a:off x="7294418" y="960387"/>
            <a:ext cx="10573453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7200" b="1" u="sng" cap="all" dirty="0">
                <a:sym typeface="Open Sans"/>
              </a:rPr>
              <a:t>खोज के पैटर्न: </a:t>
            </a:r>
            <a:r>
              <a:rPr lang="hi-IN" sz="7200" b="1" u="sng" cap="all" dirty="0">
                <a:latin typeface="Mangal" panose="02040503050203030202" pitchFamily="18" charset="0"/>
                <a:cs typeface="Mangal" panose="02040503050203030202" pitchFamily="18" charset="0"/>
                <a:sym typeface="Open Sans"/>
              </a:rPr>
              <a:t>लाइन</a:t>
            </a:r>
            <a:r>
              <a:rPr lang="hi-IN" sz="7200" b="1" u="sng" cap="all" dirty="0">
                <a:sym typeface="Open Sans"/>
              </a:rPr>
              <a:t> खोज</a:t>
            </a:r>
            <a:endParaRPr sz="7200" u="sng"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8F5C6133-1F05-9A52-F4F5-DE47FC05C38C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394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95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396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39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33</a:t>
            </a:fld>
            <a:endParaRPr/>
          </a:p>
        </p:txBody>
      </p:sp>
      <p:sp>
        <p:nvSpPr>
          <p:cNvPr id="398" name="Victim Management"/>
          <p:cNvSpPr txBox="1"/>
          <p:nvPr/>
        </p:nvSpPr>
        <p:spPr>
          <a:xfrm>
            <a:off x="8666019" y="1822061"/>
            <a:ext cx="6670963" cy="11825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sz="7200" u="sng" dirty="0"/>
              <a:t>पीड़ित प्रबंधन</a:t>
            </a:r>
            <a:endParaRPr sz="7200" u="sng" dirty="0"/>
          </a:p>
        </p:txBody>
      </p:sp>
      <p:sp>
        <p:nvSpPr>
          <p:cNvPr id="399" name="Rounded Rectangle"/>
          <p:cNvSpPr/>
          <p:nvPr/>
        </p:nvSpPr>
        <p:spPr>
          <a:xfrm>
            <a:off x="6638636" y="4604441"/>
            <a:ext cx="12920513" cy="3048001"/>
          </a:xfrm>
          <a:prstGeom prst="roundRect">
            <a:avLst>
              <a:gd name="adj" fmla="val 4167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00" name="Precautions during a search"/>
          <p:cNvSpPr txBox="1"/>
          <p:nvPr/>
        </p:nvSpPr>
        <p:spPr>
          <a:xfrm>
            <a:off x="7959436" y="5513812"/>
            <a:ext cx="11085324" cy="984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खोज के दौरान सावधानियाँ</a:t>
            </a:r>
            <a:endParaRPr dirty="0"/>
          </a:p>
        </p:txBody>
      </p:sp>
      <p:sp>
        <p:nvSpPr>
          <p:cNvPr id="401" name="Rounded Rectangle"/>
          <p:cNvSpPr/>
          <p:nvPr/>
        </p:nvSpPr>
        <p:spPr>
          <a:xfrm>
            <a:off x="6638636" y="8707446"/>
            <a:ext cx="12920513" cy="3048001"/>
          </a:xfrm>
          <a:prstGeom prst="roundRect">
            <a:avLst>
              <a:gd name="adj" fmla="val 4167"/>
            </a:avLst>
          </a:prstGeom>
          <a:solidFill>
            <a:srgbClr val="EAEAEA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02" name="Steps for initial contact with a located victim"/>
          <p:cNvSpPr txBox="1"/>
          <p:nvPr/>
        </p:nvSpPr>
        <p:spPr>
          <a:xfrm>
            <a:off x="7571502" y="9184765"/>
            <a:ext cx="11275292" cy="19697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6400">
                <a:solidFill>
                  <a:srgbClr val="333840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मिले हुए पीड़ित से प्रारंभिक संपर्क के चरण</a:t>
            </a:r>
            <a:endParaRPr dirty="0"/>
          </a:p>
        </p:txBody>
      </p:sp>
      <p:grpSp>
        <p:nvGrpSpPr>
          <p:cNvPr id="405" name="Group"/>
          <p:cNvGrpSpPr/>
          <p:nvPr/>
        </p:nvGrpSpPr>
        <p:grpSpPr>
          <a:xfrm>
            <a:off x="4221737" y="5165276"/>
            <a:ext cx="1219201" cy="1681958"/>
            <a:chOff x="0" y="115975"/>
            <a:chExt cx="1219200" cy="1681957"/>
          </a:xfrm>
        </p:grpSpPr>
        <p:sp>
          <p:nvSpPr>
            <p:cNvPr id="403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404" name="1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t>1</a:t>
              </a:r>
            </a:p>
          </p:txBody>
        </p:sp>
      </p:grpSp>
      <p:grpSp>
        <p:nvGrpSpPr>
          <p:cNvPr id="408" name="Group"/>
          <p:cNvGrpSpPr/>
          <p:nvPr/>
        </p:nvGrpSpPr>
        <p:grpSpPr>
          <a:xfrm>
            <a:off x="4221736" y="9472576"/>
            <a:ext cx="1219201" cy="1681958"/>
            <a:chOff x="0" y="115975"/>
            <a:chExt cx="1219200" cy="1681957"/>
          </a:xfrm>
        </p:grpSpPr>
        <p:sp>
          <p:nvSpPr>
            <p:cNvPr id="406" name="Circle"/>
            <p:cNvSpPr/>
            <p:nvPr/>
          </p:nvSpPr>
          <p:spPr>
            <a:xfrm>
              <a:off x="0" y="265245"/>
              <a:ext cx="1219200" cy="1219201"/>
            </a:xfrm>
            <a:prstGeom prst="ellipse">
              <a:avLst/>
            </a:prstGeom>
            <a:solidFill>
              <a:srgbClr val="DDDDDD"/>
            </a:solidFill>
            <a:ln w="12700" cap="flat">
              <a:noFill/>
              <a:miter lim="400000"/>
            </a:ln>
            <a:effectLst/>
          </p:spPr>
          <p:txBody>
            <a:bodyPr wrap="square" lIns="78283" tIns="78283" rIns="78283" bIns="78283" numCol="1" anchor="t">
              <a:noAutofit/>
            </a:bodyPr>
            <a:lstStyle/>
            <a:p>
              <a:endParaRPr/>
            </a:p>
          </p:txBody>
        </p:sp>
        <p:sp>
          <p:nvSpPr>
            <p:cNvPr id="407" name="2"/>
            <p:cNvSpPr txBox="1"/>
            <p:nvPr/>
          </p:nvSpPr>
          <p:spPr>
            <a:xfrm>
              <a:off x="261804" y="115975"/>
              <a:ext cx="822592" cy="168195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78283" tIns="78283" rIns="78283" bIns="78283" numCol="1" anchor="t">
              <a:noAutofit/>
            </a:bodyPr>
            <a:lstStyle>
              <a:lvl1pPr>
                <a:defRPr sz="7200" i="1">
                  <a:solidFill>
                    <a:srgbClr val="C00000"/>
                  </a:solidFill>
                  <a:latin typeface="Open Sans"/>
                  <a:ea typeface="Open Sans"/>
                  <a:cs typeface="Open Sans"/>
                  <a:sym typeface="Open Sans"/>
                </a:defRPr>
              </a:lvl1pPr>
            </a:lstStyle>
            <a:p>
              <a:r>
                <a:rPr dirty="0"/>
                <a:t>2</a:t>
              </a:r>
            </a:p>
          </p:txBody>
        </p:sp>
      </p:grp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BD81DB09-5404-1C88-C509-4E8550F0905D}"/>
              </a:ext>
            </a:extLst>
          </p:cNvPr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PEER | CSSR | INDIA"/>
          <p:cNvSpPr txBox="1"/>
          <p:nvPr/>
        </p:nvSpPr>
        <p:spPr>
          <a:xfrm>
            <a:off x="602390" y="12876838"/>
            <a:ext cx="4642558" cy="575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t>PEER | CSSR | INDIA</a:t>
            </a:r>
          </a:p>
        </p:txBody>
      </p:sp>
      <p:sp>
        <p:nvSpPr>
          <p:cNvPr id="411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12" name="PPT 6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6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413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4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34</a:t>
            </a:fld>
            <a:endParaRPr/>
          </a:p>
        </p:txBody>
      </p:sp>
      <p:sp>
        <p:nvSpPr>
          <p:cNvPr id="416" name="Victim Contact"/>
          <p:cNvSpPr txBox="1"/>
          <p:nvPr/>
        </p:nvSpPr>
        <p:spPr>
          <a:xfrm>
            <a:off x="602391" y="6330573"/>
            <a:ext cx="7094362" cy="10687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lnSpc>
                <a:spcPct val="90000"/>
              </a:lnSpc>
              <a:defRPr sz="6400" b="1" cap="all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r>
              <a:rPr lang="hi-IN" u="sng" dirty="0"/>
              <a:t>पीड़ित से संपर्क </a:t>
            </a:r>
            <a:endParaRPr u="sng" dirty="0"/>
          </a:p>
        </p:txBody>
      </p:sp>
      <p:sp>
        <p:nvSpPr>
          <p:cNvPr id="2" name="PEER | CSSR | INDIA">
            <a:extLst>
              <a:ext uri="{FF2B5EF4-FFF2-40B4-BE49-F238E27FC236}">
                <a16:creationId xmlns:a16="http://schemas.microsoft.com/office/drawing/2014/main" id="{0806AA2A-87D9-894D-307D-52D34E8F1833}"/>
              </a:ext>
            </a:extLst>
          </p:cNvPr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35A59C-681D-978F-B48F-125DD972B5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752" y="2408043"/>
            <a:ext cx="14023617" cy="1012653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5240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14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3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35</a:t>
            </a:fld>
            <a:endParaRPr/>
          </a:p>
        </p:txBody>
      </p:sp>
      <p:sp>
        <p:nvSpPr>
          <p:cNvPr id="147" name="OBJECTIVES"/>
          <p:cNvSpPr txBox="1"/>
          <p:nvPr/>
        </p:nvSpPr>
        <p:spPr>
          <a:xfrm>
            <a:off x="11915400" y="555193"/>
            <a:ext cx="158159" cy="13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endParaRPr lang="en-US" sz="8000" u="sng" dirty="0">
              <a:latin typeface="Open sans"/>
            </a:endParaRPr>
          </a:p>
        </p:txBody>
      </p:sp>
      <p:sp>
        <p:nvSpPr>
          <p:cNvPr id="148" name="List and describe two types of damage in a structure and their potential resulting failures.…"/>
          <p:cNvSpPr txBox="1"/>
          <p:nvPr/>
        </p:nvSpPr>
        <p:spPr>
          <a:xfrm>
            <a:off x="6289965" y="2499588"/>
            <a:ext cx="17411446" cy="3119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171450" lvl="0" indent="-171450">
              <a:spcBef>
                <a:spcPts val="1000"/>
              </a:spcBef>
              <a:buSzPts val="5200"/>
              <a:buFont typeface="Wingdings" panose="05000000000000000000" pitchFamily="2" charset="2"/>
              <a:buChar char="ü"/>
            </a:pPr>
            <a:endParaRPr sz="1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1D4F2A-7E44-D4B7-5B10-B7C7FF5B0081}"/>
              </a:ext>
            </a:extLst>
          </p:cNvPr>
          <p:cNvSpPr txBox="1"/>
          <p:nvPr/>
        </p:nvSpPr>
        <p:spPr>
          <a:xfrm>
            <a:off x="1842654" y="2979057"/>
            <a:ext cx="20698691" cy="100642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685800" marR="0" lvl="0" indent="-685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खोज और स्थान निर्धारण की परिभाषा बताइए और </a:t>
            </a: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CSSR </a:t>
            </a:r>
            <a:r>
              <a:rPr kumimoji="0" lang="hi-IN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ऑपरेशन की सफलता में इसका महत्व समझाइए।</a:t>
            </a: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85800" marR="0" lvl="0" indent="-685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खोज टीम की संरचना और उपयोग किए जाने वाले बुनियादी उपकरणों का वर्णन कीजिए।</a:t>
            </a: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85800" marR="0" lvl="0" indent="-685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खोज और स्थान निर्धारण के चरणों की सूची और उनका वर्णन कीजिए।</a:t>
            </a: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85800" marR="0" lvl="0" indent="-685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खाली स्थान</a:t>
            </a: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 </a:t>
            </a:r>
            <a:r>
              <a:rPr kumimoji="0" lang="hi-IN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की परिभाषा  और चार मूलभूत ढहने के पैटर्न में उनके संभावित स्थानों की पहचान कीजिए।</a:t>
            </a: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85800" marR="0" lvl="0" indent="-685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खोज और स्थान निर्धारण के चरणों की सूची और उनका वर्णन कीजिए।</a:t>
            </a: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685800" marR="0" lvl="0" indent="-685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Ø"/>
              <a:tabLst/>
            </a:pPr>
            <a:r>
              <a:rPr kumimoji="0" lang="hi-IN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दो व्यावहारिक अभ्यासों में</a:t>
            </a: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दो अलग</a:t>
            </a: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-</a:t>
            </a:r>
            <a:r>
              <a:rPr kumimoji="0" lang="hi-IN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अलग पैटर्न का उपयोग करते हुए</a:t>
            </a:r>
            <a:r>
              <a:rPr kumimoji="0" lang="en-US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, </a:t>
            </a:r>
            <a:r>
              <a:rPr kumimoji="0" lang="hi-IN" altLang="en-US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Mangal" panose="02040503050203030202" pitchFamily="18" charset="0"/>
              </a:rPr>
              <a:t>शारीरिक खोज और स्थान निर्धारण के चरणों का प्रदर्शन कीजिए।</a:t>
            </a:r>
            <a:endParaRPr kumimoji="0" lang="en-US" altLang="en-US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Duties of…">
            <a:extLst>
              <a:ext uri="{FF2B5EF4-FFF2-40B4-BE49-F238E27FC236}">
                <a16:creationId xmlns:a16="http://schemas.microsoft.com/office/drawing/2014/main" id="{A35F6620-1D1D-6357-9124-576B8B16EC7B}"/>
              </a:ext>
            </a:extLst>
          </p:cNvPr>
          <p:cNvSpPr txBox="1"/>
          <p:nvPr/>
        </p:nvSpPr>
        <p:spPr>
          <a:xfrm>
            <a:off x="7110152" y="466769"/>
            <a:ext cx="8509558" cy="15660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78284" tIns="78284" rIns="78284" bIns="78284">
            <a:spAutoFit/>
          </a:bodyPr>
          <a:lstStyle/>
          <a:p>
            <a:pPr lvl="0" algn="ctr">
              <a:lnSpc>
                <a:spcPct val="120000"/>
              </a:lnSpc>
              <a:buClr>
                <a:srgbClr val="C00000"/>
              </a:buClr>
              <a:buSzPts val="3600"/>
            </a:pPr>
            <a:r>
              <a:rPr lang="en-IN" sz="80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</a:t>
            </a:r>
            <a:r>
              <a:rPr lang="hi-IN" sz="8000" u="sng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समीक्षा)</a:t>
            </a:r>
            <a:endParaRPr lang="en-US" sz="8000" b="1" u="sng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338778885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EER | CSSR | INDIA"/>
          <p:cNvSpPr txBox="1"/>
          <p:nvPr/>
        </p:nvSpPr>
        <p:spPr>
          <a:xfrm>
            <a:off x="602390" y="12876838"/>
            <a:ext cx="4642558" cy="527427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en-IN" dirty="0"/>
              <a:t>NDRF</a:t>
            </a:r>
            <a:r>
              <a:rPr dirty="0"/>
              <a:t> | CSSR | INDIA</a:t>
            </a:r>
          </a:p>
        </p:txBody>
      </p:sp>
      <p:sp>
        <p:nvSpPr>
          <p:cNvPr id="14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3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36</a:t>
            </a:fld>
            <a:endParaRPr/>
          </a:p>
        </p:txBody>
      </p:sp>
      <p:sp>
        <p:nvSpPr>
          <p:cNvPr id="147" name="OBJECTIVES"/>
          <p:cNvSpPr txBox="1"/>
          <p:nvPr/>
        </p:nvSpPr>
        <p:spPr>
          <a:xfrm>
            <a:off x="803563" y="6400800"/>
            <a:ext cx="7675419" cy="13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sz="8000" u="sng" dirty="0"/>
              <a:t>कोई सवाल</a:t>
            </a:r>
            <a:r>
              <a:rPr lang="en-IN" sz="8000" u="sng" dirty="0"/>
              <a:t> </a:t>
            </a:r>
            <a:r>
              <a:rPr lang="hi-IN" sz="8000" dirty="0"/>
              <a:t>?</a:t>
            </a:r>
            <a:endParaRPr lang="en-US" sz="8000" dirty="0">
              <a:latin typeface="Open san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3233" y="4418621"/>
            <a:ext cx="6736664" cy="674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21063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EER | CSSR | INDIA"/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sp>
        <p:nvSpPr>
          <p:cNvPr id="14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3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37</a:t>
            </a:fld>
            <a:endParaRPr/>
          </a:p>
        </p:txBody>
      </p:sp>
      <p:sp>
        <p:nvSpPr>
          <p:cNvPr id="147" name="OBJECTIVES"/>
          <p:cNvSpPr txBox="1"/>
          <p:nvPr/>
        </p:nvSpPr>
        <p:spPr>
          <a:xfrm>
            <a:off x="7607498" y="1505516"/>
            <a:ext cx="7093527" cy="13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sz="8000" u="sng" dirty="0">
                <a:latin typeface="Open sans"/>
              </a:rPr>
              <a:t>मूल्यांकन</a:t>
            </a:r>
            <a:endParaRPr lang="en-US" sz="8000" u="sng" dirty="0">
              <a:latin typeface="Open sans"/>
            </a:endParaRPr>
          </a:p>
        </p:txBody>
      </p:sp>
      <p:sp>
        <p:nvSpPr>
          <p:cNvPr id="148" name="List and describe two types of damage in a structure and their potential resulting failures.…"/>
          <p:cNvSpPr txBox="1"/>
          <p:nvPr/>
        </p:nvSpPr>
        <p:spPr>
          <a:xfrm>
            <a:off x="3740728" y="4572000"/>
            <a:ext cx="17366673" cy="6636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/>
          <a:p>
            <a:pPr marL="1143000" indent="-1143000" algn="just" defTabSz="1896340">
              <a:spcBef>
                <a:spcPts val="1000"/>
              </a:spcBef>
              <a:buFont typeface="+mj-lt"/>
              <a:buAutoNum type="arabicPeriod"/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>
                <a:sym typeface="Open Sans"/>
              </a:rPr>
              <a:t>एक सीएसएसआर दस्ते में कितने कार्मिक शामिल होते हैं ?</a:t>
            </a:r>
            <a:endParaRPr lang="en-IN" sz="6600" dirty="0">
              <a:sym typeface="Open Sans"/>
            </a:endParaRPr>
          </a:p>
          <a:p>
            <a:pPr algn="just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>
                <a:solidFill>
                  <a:srgbClr val="C00000"/>
                </a:solidFill>
              </a:rPr>
              <a:t>उत्तर-</a:t>
            </a:r>
            <a:r>
              <a:rPr lang="en-US" sz="6600" dirty="0">
                <a:solidFill>
                  <a:srgbClr val="C00000"/>
                </a:solidFill>
              </a:rPr>
              <a:t> 06 </a:t>
            </a:r>
            <a:r>
              <a:rPr lang="hi-IN" sz="6600" dirty="0">
                <a:solidFill>
                  <a:srgbClr val="C00000"/>
                </a:solidFill>
              </a:rPr>
              <a:t>कार्मिक</a:t>
            </a:r>
            <a:endParaRPr sz="6600" dirty="0"/>
          </a:p>
          <a:p>
            <a:pPr algn="just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en-IN" sz="6600" dirty="0"/>
              <a:t>2. </a:t>
            </a:r>
            <a:r>
              <a:rPr lang="hi-IN" sz="6600" dirty="0"/>
              <a:t>सीएसएसआर परिचालन में कितने खोज तौर-तरीके हैं?</a:t>
            </a:r>
            <a:endParaRPr lang="en-IN" sz="6600" dirty="0">
              <a:sym typeface="Open Sans"/>
            </a:endParaRPr>
          </a:p>
          <a:p>
            <a:pPr algn="just" defTabSz="1896340">
              <a:spcBef>
                <a:spcPts val="1000"/>
              </a:spcBef>
              <a:tabLst>
                <a:tab pos="2286000" algn="l"/>
                <a:tab pos="3644900" algn="l"/>
                <a:tab pos="5029200" algn="l"/>
                <a:tab pos="6388100" algn="l"/>
              </a:tabLst>
              <a:defRPr sz="5000">
                <a:latin typeface="Open Sans"/>
                <a:ea typeface="Open Sans"/>
                <a:cs typeface="Open Sans"/>
                <a:sym typeface="Open Sans"/>
              </a:defRPr>
            </a:pPr>
            <a:r>
              <a:rPr lang="hi-IN" sz="6600" dirty="0">
                <a:solidFill>
                  <a:srgbClr val="C00000"/>
                </a:solidFill>
              </a:rPr>
              <a:t>उत्तर- </a:t>
            </a:r>
            <a:r>
              <a:rPr lang="en-US" sz="6600" dirty="0">
                <a:solidFill>
                  <a:srgbClr val="C00000"/>
                </a:solidFill>
              </a:rPr>
              <a:t>02</a:t>
            </a:r>
            <a:r>
              <a:rPr lang="hi-IN" sz="6600" dirty="0">
                <a:solidFill>
                  <a:srgbClr val="C00000"/>
                </a:solidFill>
              </a:rPr>
              <a:t> तौर-तरीके</a:t>
            </a:r>
            <a:endParaRPr sz="6600" dirty="0">
              <a:solidFill>
                <a:srgbClr val="C00000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98571" y="-5151"/>
            <a:ext cx="2762570" cy="25174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632813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EER | CSSR | INDIA"/>
          <p:cNvSpPr txBox="1"/>
          <p:nvPr/>
        </p:nvSpPr>
        <p:spPr>
          <a:xfrm>
            <a:off x="602390" y="12876838"/>
            <a:ext cx="4642558" cy="973703"/>
          </a:xfrm>
          <a:prstGeom prst="rect">
            <a:avLst/>
          </a:prstGeom>
          <a:solidFill>
            <a:schemeClr val="bg1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78283" tIns="78283" rIns="78283" bIns="78283">
            <a:spAutoFit/>
          </a:bodyPr>
          <a:lstStyle>
            <a:lvl1pPr algn="ctr" defTabSz="2438400">
              <a:spcBef>
                <a:spcPts val="600"/>
              </a:spcBef>
              <a:defRPr sz="2400" spc="120">
                <a:solidFill>
                  <a:srgbClr val="535353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lvl1pPr>
          </a:lstStyle>
          <a:p>
            <a:r>
              <a:rPr lang="hi-IN" dirty="0"/>
              <a:t>एनडीआरएफ | सीएसएसआर | </a:t>
            </a:r>
          </a:p>
          <a:p>
            <a:r>
              <a:rPr lang="hi-IN" dirty="0"/>
              <a:t>भारत</a:t>
            </a:r>
          </a:p>
        </p:txBody>
      </p:sp>
      <p:sp>
        <p:nvSpPr>
          <p:cNvPr id="142" name="Rectangle"/>
          <p:cNvSpPr/>
          <p:nvPr/>
        </p:nvSpPr>
        <p:spPr>
          <a:xfrm>
            <a:off x="1016000" y="13512800"/>
            <a:ext cx="3815338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3" name="PPT 3 -"/>
          <p:cNvSpPr txBox="1"/>
          <p:nvPr/>
        </p:nvSpPr>
        <p:spPr>
          <a:xfrm>
            <a:off x="21512909" y="12813338"/>
            <a:ext cx="1398782" cy="6772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78283" tIns="78283" rIns="78283" bIns="78283">
            <a:spAutoFit/>
          </a:bodyPr>
          <a:lstStyle/>
          <a:p>
            <a:pPr algn="ctr" defTabSz="2438400">
              <a:spcBef>
                <a:spcPts val="600"/>
              </a:spcBef>
              <a:defRPr sz="3000">
                <a:solidFill>
                  <a:srgbClr val="535353"/>
                </a:solidFill>
                <a:latin typeface="Open Sans"/>
                <a:ea typeface="Open Sans"/>
                <a:cs typeface="Open Sans"/>
                <a:sym typeface="Open Sans"/>
              </a:defRPr>
            </a:pPr>
            <a:r>
              <a:rPr b="1"/>
              <a:t>PPT 3</a:t>
            </a:r>
            <a:r>
              <a:rPr b="1" spc="-59"/>
              <a:t> </a:t>
            </a:r>
            <a:r>
              <a:rPr b="1"/>
              <a:t>-</a:t>
            </a:r>
          </a:p>
        </p:txBody>
      </p:sp>
      <p:sp>
        <p:nvSpPr>
          <p:cNvPr id="144" name="Rectangle"/>
          <p:cNvSpPr/>
          <p:nvPr/>
        </p:nvSpPr>
        <p:spPr>
          <a:xfrm>
            <a:off x="21539200" y="13512800"/>
            <a:ext cx="1879600" cy="203200"/>
          </a:xfrm>
          <a:prstGeom prst="rect">
            <a:avLst/>
          </a:prstGeom>
          <a:solidFill>
            <a:srgbClr val="C00000"/>
          </a:solidFill>
          <a:ln w="12700">
            <a:miter lim="400000"/>
          </a:ln>
        </p:spPr>
        <p:txBody>
          <a:bodyPr lIns="78283" tIns="78283" rIns="78283" bIns="78283"/>
          <a:lstStyle/>
          <a:p>
            <a:endParaRPr/>
          </a:p>
        </p:txBody>
      </p:sp>
      <p:sp>
        <p:nvSpPr>
          <p:cNvPr id="145" name="Slide Number"/>
          <p:cNvSpPr txBox="1">
            <a:spLocks noGrp="1"/>
          </p:cNvSpPr>
          <p:nvPr>
            <p:ph type="sldNum" sz="quarter" idx="4294967295"/>
          </p:nvPr>
        </p:nvSpPr>
        <p:spPr>
          <a:xfrm>
            <a:off x="22877860" y="12813338"/>
            <a:ext cx="386744" cy="677269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fld id="{86CB4B4D-7CA3-9044-876B-883B54F8677D}" type="slidenum">
              <a:rPr/>
              <a:t>38</a:t>
            </a:fld>
            <a:endParaRPr/>
          </a:p>
        </p:txBody>
      </p:sp>
      <p:sp>
        <p:nvSpPr>
          <p:cNvPr id="147" name="OBJECTIVES"/>
          <p:cNvSpPr txBox="1"/>
          <p:nvPr/>
        </p:nvSpPr>
        <p:spPr>
          <a:xfrm>
            <a:off x="803563" y="6400800"/>
            <a:ext cx="7675419" cy="138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78283" tIns="78283" rIns="78283" bIns="78283">
            <a:spAutoFit/>
          </a:bodyPr>
          <a:lstStyle>
            <a:lvl1pPr defTabSz="1896340">
              <a:defRPr sz="7200" b="1">
                <a:solidFill>
                  <a:srgbClr val="C0000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</a:lstStyle>
          <a:p>
            <a:pPr algn="ctr"/>
            <a:r>
              <a:rPr lang="hi-IN" sz="8000" u="sng" dirty="0">
                <a:latin typeface="Open sans"/>
              </a:rPr>
              <a:t>धन्यवाद</a:t>
            </a:r>
            <a:endParaRPr lang="en-US" sz="8000" u="sng" dirty="0">
              <a:latin typeface="Open sans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94717" cy="24995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60118" y="333483"/>
            <a:ext cx="14066683" cy="128184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76485445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 Design">
  <a:themeElements>
    <a:clrScheme name="Default Design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 Design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Default Design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101600" dist="12700" dir="2700000" rotWithShape="0">
              <a:srgbClr val="000000"/>
            </a:outerShdw>
          </a:effectLst>
        </a:effectStyle>
        <a:effectStyle>
          <a:effectLst>
            <a:outerShdw blurRad="50800" dist="127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101600" dist="12700" dir="2700000" rotWithShape="0">
            <a:srgbClr val="000000"/>
          </a:outerShdw>
        </a:effectLst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50800" dist="127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78283" tIns="78283" rIns="78283" bIns="78283" numCol="1" spcCol="38100" rtlCol="0" anchor="t">
        <a:spAutoFit/>
      </a:bodyPr>
      <a:lstStyle>
        <a:defPPr marL="0" marR="0" indent="0" algn="l" defTabSz="1662545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481</TotalTime>
  <Words>1141</Words>
  <Application>Microsoft Office PowerPoint</Application>
  <PresentationFormat>Custom</PresentationFormat>
  <Paragraphs>292</Paragraphs>
  <Slides>38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51" baseType="lpstr">
      <vt:lpstr>Arial</vt:lpstr>
      <vt:lpstr>Arial Black</vt:lpstr>
      <vt:lpstr>Calibri</vt:lpstr>
      <vt:lpstr>HelveticaNeueLT Std Lt</vt:lpstr>
      <vt:lpstr>Kruti Dev 010</vt:lpstr>
      <vt:lpstr>Mangal</vt:lpstr>
      <vt:lpstr>Open Sans</vt:lpstr>
      <vt:lpstr>Open Sans</vt:lpstr>
      <vt:lpstr>Open Sans SemiBold</vt:lpstr>
      <vt:lpstr>Open Sans SemiBold</vt:lpstr>
      <vt:lpstr>Verdana</vt:lpstr>
      <vt:lpstr>Wingdings</vt:lpstr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Dell</cp:lastModifiedBy>
  <cp:revision>31</cp:revision>
  <dcterms:modified xsi:type="dcterms:W3CDTF">2025-12-18T08:08:14Z</dcterms:modified>
</cp:coreProperties>
</file>