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6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9" r:id="rId13"/>
    <p:sldId id="272" r:id="rId14"/>
    <p:sldId id="271" r:id="rId1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2" d="100"/>
          <a:sy n="32" d="100"/>
        </p:scale>
        <p:origin x="126" y="84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3" name="Shape 8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1055943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1pPr>
    <a:lvl2pPr indent="228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2pPr>
    <a:lvl3pPr indent="457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3pPr>
    <a:lvl4pPr indent="685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4pPr>
    <a:lvl5pPr indent="9144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5pPr>
    <a:lvl6pPr indent="11430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6pPr>
    <a:lvl7pPr indent="1371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7pPr>
    <a:lvl8pPr indent="1600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8pPr>
    <a:lvl9pPr indent="1828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60044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12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3" name="PPT 7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7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4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769123" y="12813338"/>
            <a:ext cx="604219" cy="677269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23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4" name="PPT 7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7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5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769123" y="12813338"/>
            <a:ext cx="604219" cy="677269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3">
    <p:bg>
      <p:bgPr>
        <a:solidFill>
          <a:srgbClr val="8819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34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DDDDDD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8851571" y="12177503"/>
            <a:ext cx="508300" cy="502197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l" defTabSz="1662545">
              <a:defRPr sz="2400">
                <a:solidFill>
                  <a:srgbClr val="FFFFFF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able with Caption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416469" y="3401615"/>
            <a:ext cx="7298268" cy="574940"/>
          </a:xfrm>
          <a:prstGeom prst="rect">
            <a:avLst/>
          </a:prstGeom>
        </p:spPr>
        <p:txBody>
          <a:bodyPr/>
          <a:lstStyle>
            <a:lvl1pPr>
              <a:spcBef>
                <a:spcPts val="1000"/>
              </a:spcBef>
              <a:defRPr sz="4200" b="1" i="0">
                <a:solidFill>
                  <a:srgbClr val="C00000"/>
                </a:solidFill>
              </a:defRPr>
            </a:lvl1pPr>
            <a:lvl2pPr marL="10572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2pPr>
            <a:lvl3pPr marL="1447800" indent="-533400">
              <a:spcBef>
                <a:spcPts val="1000"/>
              </a:spcBef>
              <a:buSzPct val="100000"/>
              <a:buChar char="•"/>
              <a:defRPr sz="4200" b="1" i="0">
                <a:solidFill>
                  <a:srgbClr val="C00000"/>
                </a:solidFill>
              </a:defRPr>
            </a:lvl3pPr>
            <a:lvl4pPr marL="19716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4pPr>
            <a:lvl5pPr marL="2428875" indent="-600075">
              <a:spcBef>
                <a:spcPts val="1000"/>
              </a:spcBef>
              <a:buSzPct val="100000"/>
              <a:buChar char="»"/>
              <a:defRPr sz="4200" b="1" i="0">
                <a:solidFill>
                  <a:srgbClr val="C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16416469" y="4169701"/>
            <a:ext cx="7296414" cy="1726209"/>
          </a:xfrm>
          <a:prstGeom prst="rect">
            <a:avLst/>
          </a:prstGeom>
        </p:spPr>
        <p:txBody>
          <a:bodyPr anchor="t"/>
          <a:lstStyle/>
          <a:p>
            <a:pPr>
              <a:spcBef>
                <a:spcPts val="600"/>
              </a:spcBef>
              <a:defRPr sz="2600" i="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53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63599" y="905338"/>
            <a:ext cx="22851535" cy="960969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defRPr sz="7400" b="1" i="0">
                <a:solidFill>
                  <a:srgbClr val="C00000"/>
                </a:solidFill>
              </a:defRPr>
            </a:pPr>
            <a:endParaRPr/>
          </a:p>
        </p:txBody>
      </p:sp>
      <p:sp>
        <p:nvSpPr>
          <p:cNvPr id="54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863599" y="2060773"/>
            <a:ext cx="22851535" cy="76623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200"/>
              </a:spcBef>
              <a:defRPr sz="5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Red Section Header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1" descr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3594" y="2825551"/>
            <a:ext cx="3793068" cy="2698047"/>
          </a:xfrm>
          <a:prstGeom prst="rect">
            <a:avLst/>
          </a:prstGeom>
          <a:ln w="12700">
            <a:miter lim="400000"/>
          </a:ln>
        </p:spPr>
      </p:pic>
      <p:pic>
        <p:nvPicPr>
          <p:cNvPr id="63" name="Picture 2" descr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2847" y="8184445"/>
            <a:ext cx="3781780" cy="3341513"/>
          </a:xfrm>
          <a:prstGeom prst="rect">
            <a:avLst/>
          </a:prstGeom>
          <a:ln w="12700">
            <a:miter lim="400000"/>
          </a:ln>
        </p:spPr>
      </p:pic>
      <p:sp>
        <p:nvSpPr>
          <p:cNvPr id="6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782954" y="3593637"/>
            <a:ext cx="8640961" cy="6528726"/>
          </a:xfrm>
          <a:prstGeom prst="rect">
            <a:avLst/>
          </a:prstGeom>
        </p:spPr>
        <p:txBody>
          <a:bodyPr/>
          <a:lstStyle>
            <a:lvl1pPr>
              <a:spcBef>
                <a:spcPts val="1500"/>
              </a:spcBef>
              <a:defRPr sz="6400" i="0"/>
            </a:lvl1pPr>
            <a:lvl2pPr marL="1371600" indent="-914400">
              <a:spcBef>
                <a:spcPts val="1500"/>
              </a:spcBef>
              <a:buSzPct val="100000"/>
              <a:buChar char="–"/>
              <a:defRPr sz="6400" i="0"/>
            </a:lvl2pPr>
            <a:lvl3pPr marL="1727200" indent="-812800">
              <a:spcBef>
                <a:spcPts val="1500"/>
              </a:spcBef>
              <a:buSzPct val="100000"/>
              <a:buChar char="•"/>
              <a:defRPr sz="6400" i="0"/>
            </a:lvl3pPr>
            <a:lvl4pPr marL="2286000" indent="-914400">
              <a:spcBef>
                <a:spcPts val="1500"/>
              </a:spcBef>
              <a:buSzPct val="100000"/>
              <a:buChar char="–"/>
              <a:defRPr sz="6400" i="0"/>
            </a:lvl4pPr>
            <a:lvl5pPr marL="2743200" indent="-914400">
              <a:spcBef>
                <a:spcPts val="1500"/>
              </a:spcBef>
              <a:buSzPct val="100000"/>
              <a:buChar char="»"/>
              <a:defRPr sz="6400" i="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6047316" y="10314384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800"/>
              </a:spcBef>
              <a:defRPr sz="3600" b="1" i="0"/>
            </a:pPr>
            <a:endParaRPr/>
          </a:p>
        </p:txBody>
      </p:sp>
      <p:sp>
        <p:nvSpPr>
          <p:cNvPr id="66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47316" y="11082470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600"/>
              </a:spcBef>
              <a:defRPr sz="2600" i="0"/>
            </a:pPr>
            <a:endParaRPr/>
          </a:p>
        </p:txBody>
      </p:sp>
      <p:sp>
        <p:nvSpPr>
          <p:cNvPr id="6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ver Slide - Urban Resil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5" name="Body Level One…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2218794" y="10698426"/>
            <a:ext cx="20726401" cy="768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21919" tIns="121919" rIns="121919" bIns="1219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2206890" y="11658533"/>
            <a:ext cx="20738305" cy="768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21919" tIns="121919" rIns="121919" bIns="121919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599" y="12344399"/>
            <a:ext cx="5689601" cy="736601"/>
          </a:xfrm>
          <a:prstGeom prst="rect">
            <a:avLst/>
          </a:prstGeom>
          <a:ln w="12700">
            <a:miter lim="400000"/>
          </a:ln>
        </p:spPr>
        <p:txBody>
          <a:bodyPr wrap="none" lIns="121919" tIns="121919" rIns="121919" bIns="121919" anchor="ctr">
            <a:spAutoFit/>
          </a:bodyPr>
          <a:lstStyle>
            <a:lvl1pPr algn="r" defTabSz="2438400">
              <a:defRPr sz="3200">
                <a:latin typeface="HelveticaNeueLT Std Lt"/>
                <a:ea typeface="HelveticaNeueLT Std Lt"/>
                <a:cs typeface="HelveticaNeueLT Std Lt"/>
                <a:sym typeface="HelveticaNeueLT Std L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</p:sldLayoutIdLst>
  <p:transition spd="med"/>
  <p:txStyles>
    <p:titleStyle>
      <a:lvl1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titleStyle>
    <p:bodyStyle>
      <a:lvl1pPr marL="0" marR="0" indent="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457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914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1371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18288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22860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2743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3200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3657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bodyStyle>
    <p:otherStyle>
      <a:lvl1pPr marL="0" marR="0" indent="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1pPr>
      <a:lvl2pPr marL="0" marR="0" indent="457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2pPr>
      <a:lvl3pPr marL="0" marR="0" indent="914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3pPr>
      <a:lvl4pPr marL="0" marR="0" indent="1371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4pPr>
      <a:lvl5pPr marL="0" marR="0" indent="18288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5pPr>
      <a:lvl6pPr marL="0" marR="0" indent="22860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6pPr>
      <a:lvl7pPr marL="0" marR="0" indent="2743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7pPr>
      <a:lvl8pPr marL="0" marR="0" indent="3200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8pPr>
      <a:lvl9pPr marL="0" marR="0" indent="3657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9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3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LESSON 1…"/>
          <p:cNvSpPr txBox="1"/>
          <p:nvPr/>
        </p:nvSpPr>
        <p:spPr>
          <a:xfrm>
            <a:off x="1200259" y="4083124"/>
            <a:ext cx="9545837" cy="2145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defTabSz="2438400">
              <a:lnSpc>
                <a:spcPct val="8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LESSON 1</a:t>
            </a:r>
          </a:p>
          <a:p>
            <a:pPr defTabSz="2438400">
              <a:lnSpc>
                <a:spcPct val="80000"/>
              </a:lnSpc>
              <a:defRPr sz="64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COURSE INTRODUCTION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CE3C00D-99B9-6CF6-2301-0BB16E944A71}"/>
              </a:ext>
            </a:extLst>
          </p:cNvPr>
          <p:cNvSpPr txBox="1"/>
          <p:nvPr/>
        </p:nvSpPr>
        <p:spPr>
          <a:xfrm>
            <a:off x="602390" y="4471001"/>
            <a:ext cx="11132820" cy="26500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defTabSz="2438400">
              <a:lnSpc>
                <a:spcPct val="8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LESSON 2</a:t>
            </a:r>
          </a:p>
          <a:p>
            <a:pPr defTabSz="2438400">
              <a:lnSpc>
                <a:spcPct val="80000"/>
              </a:lnSpc>
              <a:spcBef>
                <a:spcPts val="1000"/>
              </a:spcBef>
              <a:defRPr sz="6400" cap="all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Organizing and Starting </a:t>
            </a:r>
          </a:p>
          <a:p>
            <a:pPr defTabSz="2438400">
              <a:lnSpc>
                <a:spcPct val="80000"/>
              </a:lnSpc>
              <a:defRPr sz="6400" cap="all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a CSSR Operation</a:t>
            </a:r>
          </a:p>
        </p:txBody>
      </p:sp>
      <p:pic>
        <p:nvPicPr>
          <p:cNvPr id="4" name="photo-top-view-huge-set-collection-working-hand-power-tools-many-wooden-isolated-black-surface.jpg" descr="photo-top-view-huge-set-collection-working-hand-power-tools-many-wooden-isolated-black-surface.jpg">
            <a:extLst>
              <a:ext uri="{FF2B5EF4-FFF2-40B4-BE49-F238E27FC236}">
                <a16:creationId xmlns:a16="http://schemas.microsoft.com/office/drawing/2014/main" id="{23210CCE-7258-F9F7-32A9-2A705F9F25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17" t="1644" r="119" b="11897"/>
          <a:stretch>
            <a:fillRect/>
          </a:stretch>
        </p:blipFill>
        <p:spPr>
          <a:xfrm>
            <a:off x="0" y="30480"/>
            <a:ext cx="24434801" cy="1376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Rectangle"/>
          <p:cNvSpPr/>
          <p:nvPr/>
        </p:nvSpPr>
        <p:spPr>
          <a:xfrm>
            <a:off x="22860" y="14554"/>
            <a:ext cx="24384000" cy="13782725"/>
          </a:xfrm>
          <a:prstGeom prst="rect">
            <a:avLst/>
          </a:prstGeom>
          <a:solidFill>
            <a:srgbClr val="535353">
              <a:alpha val="80000"/>
            </a:srgb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170" name="Shape"/>
          <p:cNvSpPr/>
          <p:nvPr/>
        </p:nvSpPr>
        <p:spPr>
          <a:xfrm flipH="1">
            <a:off x="-5082" y="12699"/>
            <a:ext cx="24434801" cy="2522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>
              <a:latin typeface="Arial Black" panose="020B0A0402010202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6FBA4D5-658C-EC97-0282-E9ECBE9B18A2}"/>
              </a:ext>
            </a:extLst>
          </p:cNvPr>
          <p:cNvSpPr/>
          <p:nvPr/>
        </p:nvSpPr>
        <p:spPr>
          <a:xfrm>
            <a:off x="4488873" y="663389"/>
            <a:ext cx="16290867" cy="1400781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r>
              <a:rPr lang="en-IN" sz="6000" dirty="0"/>
              <a:t>           </a:t>
            </a:r>
            <a:r>
              <a:rPr lang="hi-IN" sz="7200" b="1" u="sng" dirty="0"/>
              <a:t>ध्वस्त संरचना खोज और बचाव</a:t>
            </a:r>
            <a:r>
              <a:rPr lang="en-IN" sz="7200" b="1" u="sng" dirty="0"/>
              <a:t> </a:t>
            </a:r>
            <a:endParaRPr kumimoji="0" lang="en-IN" sz="7200" b="1" i="0" u="sng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Open Sans"/>
              <a:sym typeface="Arial"/>
            </a:endParaRPr>
          </a:p>
        </p:txBody>
      </p:sp>
      <p:pic>
        <p:nvPicPr>
          <p:cNvPr id="8" name="Image" descr="LESSON">
            <a:extLst>
              <a:ext uri="{FF2B5EF4-FFF2-40B4-BE49-F238E27FC236}">
                <a16:creationId xmlns:a16="http://schemas.microsoft.com/office/drawing/2014/main" id="{A18792FC-710C-A71E-000E-2252E3DA8E5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90000"/>
          </a:blip>
          <a:srcRect l="50481"/>
          <a:stretch>
            <a:fillRect/>
          </a:stretch>
        </p:blipFill>
        <p:spPr>
          <a:xfrm>
            <a:off x="2063287" y="5453173"/>
            <a:ext cx="19720415" cy="367083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</p:pic>
      <p:sp>
        <p:nvSpPr>
          <p:cNvPr id="164" name="PEER | CSSR | INDIA"/>
          <p:cNvSpPr txBox="1"/>
          <p:nvPr/>
        </p:nvSpPr>
        <p:spPr>
          <a:xfrm>
            <a:off x="676282" y="12539098"/>
            <a:ext cx="4642558" cy="973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>
                <a:solidFill>
                  <a:srgbClr val="FFFF00"/>
                </a:solidFill>
              </a:rPr>
              <a:t>एनडीआरएफ | सीएसएसआर | </a:t>
            </a:r>
          </a:p>
          <a:p>
            <a:r>
              <a:rPr lang="hi-IN" dirty="0">
                <a:solidFill>
                  <a:srgbClr val="FFFF00"/>
                </a:solidFill>
              </a:rPr>
              <a:t>भारत</a:t>
            </a:r>
          </a:p>
        </p:txBody>
      </p:sp>
      <p:sp>
        <p:nvSpPr>
          <p:cNvPr id="165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9" name="PPT 1-2">
            <a:extLst>
              <a:ext uri="{FF2B5EF4-FFF2-40B4-BE49-F238E27FC236}">
                <a16:creationId xmlns:a16="http://schemas.microsoft.com/office/drawing/2014/main" id="{9123D43C-C5A6-CA5D-EE11-670395A17A56}"/>
              </a:ext>
            </a:extLst>
          </p:cNvPr>
          <p:cNvSpPr txBox="1"/>
          <p:nvPr/>
        </p:nvSpPr>
        <p:spPr>
          <a:xfrm>
            <a:off x="21715470" y="12813338"/>
            <a:ext cx="1527059" cy="61976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 numCol="1" anchor="t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en-IN" dirty="0"/>
              <a:t>7</a:t>
            </a:r>
            <a:r>
              <a:rPr dirty="0"/>
              <a:t>-</a:t>
            </a:r>
            <a:r>
              <a:rPr lang="en-US" b="1" dirty="0"/>
              <a:t>1</a:t>
            </a:r>
            <a:endParaRPr b="1" dirty="0"/>
          </a:p>
        </p:txBody>
      </p:sp>
      <p:sp>
        <p:nvSpPr>
          <p:cNvPr id="175" name="Rectangle"/>
          <p:cNvSpPr/>
          <p:nvPr/>
        </p:nvSpPr>
        <p:spPr>
          <a:xfrm>
            <a:off x="21539200" y="13512801"/>
            <a:ext cx="1879600" cy="203201"/>
          </a:xfrm>
          <a:prstGeom prst="rect">
            <a:avLst/>
          </a:prstGeom>
          <a:solidFill>
            <a:srgbClr val="C00000"/>
          </a:solidFill>
          <a:ln w="12700" cap="flat">
            <a:noFill/>
            <a:miter lim="400000"/>
          </a:ln>
          <a:effectLst/>
        </p:spPr>
        <p:txBody>
          <a:bodyPr wrap="square" lIns="78283" tIns="78283" rIns="78283" bIns="78283" numCol="1" anchor="t">
            <a:noAutofit/>
          </a:bodyPr>
          <a:lstStyle/>
          <a:p>
            <a:endParaRPr dirty="0"/>
          </a:p>
        </p:txBody>
      </p:sp>
      <p:sp>
        <p:nvSpPr>
          <p:cNvPr id="6" name="LESSON 7…">
            <a:extLst>
              <a:ext uri="{FF2B5EF4-FFF2-40B4-BE49-F238E27FC236}">
                <a16:creationId xmlns:a16="http://schemas.microsoft.com/office/drawing/2014/main" id="{8996E369-E0CF-EBD9-792D-14E764316167}"/>
              </a:ext>
            </a:extLst>
          </p:cNvPr>
          <p:cNvSpPr txBox="1"/>
          <p:nvPr/>
        </p:nvSpPr>
        <p:spPr>
          <a:xfrm>
            <a:off x="743059" y="4537784"/>
            <a:ext cx="13866559" cy="9608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algn="ctr" defTabSz="2438400">
              <a:lnSpc>
                <a:spcPct val="80000"/>
              </a:lnSpc>
              <a:spcBef>
                <a:spcPts val="1000"/>
              </a:spcBef>
              <a:defRPr sz="6400" cap="all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78" y="12698"/>
            <a:ext cx="3479244" cy="2085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28480" y="49501"/>
            <a:ext cx="2329181" cy="206167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9C805A5-0322-8B3C-BE0A-840A502522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5740"/>
            <a:ext cx="65" cy="22571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25392" rIns="0" bIns="-2539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7F28A5-74D4-596B-C193-C6E0C5E04683}"/>
              </a:ext>
            </a:extLst>
          </p:cNvPr>
          <p:cNvSpPr txBox="1"/>
          <p:nvPr/>
        </p:nvSpPr>
        <p:spPr>
          <a:xfrm>
            <a:off x="4341594" y="6615819"/>
            <a:ext cx="15163799" cy="1323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0" algn="just" defTabSz="914400" eaLnBrk="0" fontAlgn="base">
              <a:spcBef>
                <a:spcPct val="0"/>
              </a:spcBef>
              <a:spcAft>
                <a:spcPct val="0"/>
              </a:spcAft>
            </a:pPr>
            <a:r>
              <a:rPr lang="hi-IN" sz="8000" dirty="0">
                <a:solidFill>
                  <a:schemeClr val="bg1"/>
                </a:solidFill>
              </a:rPr>
              <a:t>औज़ार, उपकरण और सहायक वस्तुएँ </a:t>
            </a:r>
            <a:endParaRPr kumimoji="0" lang="en-US" altLang="en-US" sz="8000" b="0" i="0" u="sng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F281352-3E6C-140C-FBBB-849C3D0E5695}"/>
              </a:ext>
            </a:extLst>
          </p:cNvPr>
          <p:cNvSpPr/>
          <p:nvPr/>
        </p:nvSpPr>
        <p:spPr>
          <a:xfrm>
            <a:off x="18288000" y="10622604"/>
            <a:ext cx="5486400" cy="1512312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IN" sz="8800" dirty="0" err="1">
                <a:solidFill>
                  <a:schemeClr val="tx1"/>
                </a:solidFill>
                <a:latin typeface="Kruti Dev 010" pitchFamily="2" charset="0"/>
              </a:rPr>
              <a:t>lh</a:t>
            </a:r>
            <a:r>
              <a:rPr lang="en-IN" sz="8800" dirty="0">
                <a:solidFill>
                  <a:schemeClr val="tx1"/>
                </a:solidFill>
                <a:latin typeface="Kruti Dev 010" pitchFamily="2" charset="0"/>
              </a:rPr>
              <a:t>-</a:t>
            </a:r>
            <a:r>
              <a:rPr kumimoji="0" lang="en-IN" sz="88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Kruti Dev 010" pitchFamily="2" charset="0"/>
                <a:sym typeface="Arial"/>
              </a:rPr>
              <a:t>,l-,l-</a:t>
            </a:r>
            <a:r>
              <a:rPr kumimoji="0" lang="en-IN" sz="8800" b="0" i="0" u="none" strike="noStrike" cap="none" spc="0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uFillTx/>
                <a:latin typeface="Kruti Dev 010" pitchFamily="2" charset="0"/>
                <a:sym typeface="Arial"/>
              </a:rPr>
              <a:t>vkj</a:t>
            </a:r>
            <a:endParaRPr kumimoji="0" lang="en-IN" sz="88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Kruti Dev 010" pitchFamily="2" charset="0"/>
              <a:sym typeface="Arial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604E23-8D2C-40C6-A528-CFEA4A374E18}"/>
              </a:ext>
            </a:extLst>
          </p:cNvPr>
          <p:cNvSpPr/>
          <p:nvPr/>
        </p:nvSpPr>
        <p:spPr>
          <a:xfrm>
            <a:off x="13741183" y="12558449"/>
            <a:ext cx="777007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sz="6600" b="1" dirty="0">
                <a:solidFill>
                  <a:srgbClr val="FFFF00"/>
                </a:solidFill>
              </a:rPr>
              <a:t>सिपाही/जीडी सतेंद्र सिंह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106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7" name="PPT 7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 dirty="0"/>
              <a:t>PPT 7</a:t>
            </a:r>
            <a:r>
              <a:rPr b="1" spc="-59" dirty="0"/>
              <a:t> </a:t>
            </a:r>
            <a:r>
              <a:rPr b="1" dirty="0"/>
              <a:t>-</a:t>
            </a:r>
          </a:p>
        </p:txBody>
      </p:sp>
      <p:sp>
        <p:nvSpPr>
          <p:cNvPr id="108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7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110" name="Upon completing this lesson, you will be able to:"/>
          <p:cNvSpPr txBox="1">
            <a:spLocks noGrp="1"/>
          </p:cNvSpPr>
          <p:nvPr>
            <p:ph type="body" sz="quarter" idx="4294967295"/>
          </p:nvPr>
        </p:nvSpPr>
        <p:spPr>
          <a:xfrm>
            <a:off x="5049982" y="2869021"/>
            <a:ext cx="16489218" cy="2027201"/>
          </a:xfrm>
          <a:prstGeom prst="rect">
            <a:avLst/>
          </a:prstGeom>
        </p:spPr>
        <p:txBody>
          <a:bodyPr lIns="89235" tIns="89235" rIns="89235" bIns="89235" anchor="t">
            <a:normAutofit/>
          </a:bodyPr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200" i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sz="6600" u="sng" dirty="0">
                <a:latin typeface="Arial" panose="020B0604020202020204" pitchFamily="34" charset="0"/>
              </a:rPr>
              <a:t>इस पाठ को पूरा करने के बाद आप सक्षम होंगे:</a:t>
            </a:r>
          </a:p>
          <a:p>
            <a:endParaRPr dirty="0"/>
          </a:p>
        </p:txBody>
      </p:sp>
      <p:sp>
        <p:nvSpPr>
          <p:cNvPr id="111" name="OBJECTIVES"/>
          <p:cNvSpPr txBox="1"/>
          <p:nvPr/>
        </p:nvSpPr>
        <p:spPr>
          <a:xfrm>
            <a:off x="1077422" y="2616531"/>
            <a:ext cx="158160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endParaRPr dirty="0"/>
          </a:p>
        </p:txBody>
      </p:sp>
      <p:grpSp>
        <p:nvGrpSpPr>
          <p:cNvPr id="114" name="Group"/>
          <p:cNvGrpSpPr/>
          <p:nvPr/>
        </p:nvGrpSpPr>
        <p:grpSpPr>
          <a:xfrm>
            <a:off x="3419658" y="5270203"/>
            <a:ext cx="1219201" cy="1681958"/>
            <a:chOff x="0" y="115975"/>
            <a:chExt cx="1219200" cy="1681957"/>
          </a:xfrm>
        </p:grpSpPr>
        <p:sp>
          <p:nvSpPr>
            <p:cNvPr id="112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13" name="1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dirty="0"/>
                <a:t>1</a:t>
              </a:r>
            </a:p>
          </p:txBody>
        </p:sp>
      </p:grpSp>
      <p:grpSp>
        <p:nvGrpSpPr>
          <p:cNvPr id="117" name="Group"/>
          <p:cNvGrpSpPr/>
          <p:nvPr/>
        </p:nvGrpSpPr>
        <p:grpSpPr>
          <a:xfrm>
            <a:off x="3313245" y="7636404"/>
            <a:ext cx="1219201" cy="1681958"/>
            <a:chOff x="0" y="115975"/>
            <a:chExt cx="1219200" cy="1681957"/>
          </a:xfrm>
        </p:grpSpPr>
        <p:sp>
          <p:nvSpPr>
            <p:cNvPr id="115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16" name="2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dirty="0"/>
                <a:t>2</a:t>
              </a:r>
            </a:p>
          </p:txBody>
        </p:sp>
      </p:grpSp>
      <p:grpSp>
        <p:nvGrpSpPr>
          <p:cNvPr id="120" name="Group"/>
          <p:cNvGrpSpPr/>
          <p:nvPr/>
        </p:nvGrpSpPr>
        <p:grpSpPr>
          <a:xfrm>
            <a:off x="3284854" y="9572384"/>
            <a:ext cx="1219201" cy="1681959"/>
            <a:chOff x="0" y="238538"/>
            <a:chExt cx="1219200" cy="1681958"/>
          </a:xfrm>
        </p:grpSpPr>
        <p:sp>
          <p:nvSpPr>
            <p:cNvPr id="118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 dirty="0"/>
            </a:p>
          </p:txBody>
        </p:sp>
        <p:sp>
          <p:nvSpPr>
            <p:cNvPr id="119" name="3"/>
            <p:cNvSpPr txBox="1"/>
            <p:nvPr/>
          </p:nvSpPr>
          <p:spPr>
            <a:xfrm>
              <a:off x="266955" y="238538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dirty="0"/>
                <a:t>3</a:t>
              </a:r>
            </a:p>
          </p:txBody>
        </p:sp>
      </p:grpSp>
      <p:sp>
        <p:nvSpPr>
          <p:cNvPr id="121" name="Define tools, equipment and accessories (TEA).…"/>
          <p:cNvSpPr txBox="1"/>
          <p:nvPr/>
        </p:nvSpPr>
        <p:spPr>
          <a:xfrm>
            <a:off x="5593057" y="5270203"/>
            <a:ext cx="16511777" cy="6806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algn="just"/>
            <a:r>
              <a:rPr lang="hi-IN" sz="5400" dirty="0"/>
              <a:t>औज़ार, उपकरण और सहायक वस्तुएँ (</a:t>
            </a:r>
            <a:r>
              <a:rPr lang="en-IN" sz="5400" dirty="0"/>
              <a:t>TEA) </a:t>
            </a:r>
            <a:r>
              <a:rPr lang="hi-IN" sz="5400" dirty="0"/>
              <a:t>की परिभाषा बताना।</a:t>
            </a:r>
            <a:endParaRPr lang="en-IN" sz="5400" dirty="0"/>
          </a:p>
          <a:p>
            <a:pPr algn="just"/>
            <a:endParaRPr lang="hi-IN" sz="5400" dirty="0"/>
          </a:p>
          <a:p>
            <a:pPr algn="just"/>
            <a:r>
              <a:rPr lang="hi-IN" sz="5400" dirty="0"/>
              <a:t>उपयोग के आधार पर औज़ार, उपकरण और सहायक वस्तुएँ</a:t>
            </a:r>
            <a:r>
              <a:rPr lang="en-IN" sz="5400" dirty="0"/>
              <a:t> </a:t>
            </a:r>
            <a:r>
              <a:rPr lang="hi-IN" sz="5400" dirty="0"/>
              <a:t>की 4 मुख्य श्रेणियाँ पहचानना।</a:t>
            </a:r>
            <a:endParaRPr lang="en-IN" sz="5400" dirty="0"/>
          </a:p>
          <a:p>
            <a:pPr algn="just"/>
            <a:endParaRPr lang="hi-IN" sz="5400" dirty="0"/>
          </a:p>
          <a:p>
            <a:pPr algn="just"/>
            <a:r>
              <a:rPr lang="hi-IN" sz="5400" dirty="0"/>
              <a:t>औज़ार और उपकरण चलाने के लिए 5 प्रकार के ऊर्जा स्रोत बताना।</a:t>
            </a:r>
          </a:p>
        </p:txBody>
      </p: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90C143EF-6636-9424-C52E-0D61AD92A7ED}"/>
              </a:ext>
            </a:extLst>
          </p:cNvPr>
          <p:cNvSpPr txBox="1"/>
          <p:nvPr/>
        </p:nvSpPr>
        <p:spPr>
          <a:xfrm>
            <a:off x="602390" y="12876838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एनडीआरएफ | सीएसएसआर | </a:t>
            </a:r>
          </a:p>
          <a:p>
            <a:r>
              <a:rPr lang="hi-IN" dirty="0"/>
              <a:t>भारत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5228"/>
            <a:ext cx="2936941" cy="1760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28480" y="49501"/>
            <a:ext cx="2329181" cy="206167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OBJECTIVES">
            <a:extLst>
              <a:ext uri="{FF2B5EF4-FFF2-40B4-BE49-F238E27FC236}">
                <a16:creationId xmlns:a16="http://schemas.microsoft.com/office/drawing/2014/main" id="{A3C9A3FB-30EC-D089-D276-B3434A17344A}"/>
              </a:ext>
            </a:extLst>
          </p:cNvPr>
          <p:cNvSpPr txBox="1"/>
          <p:nvPr/>
        </p:nvSpPr>
        <p:spPr>
          <a:xfrm>
            <a:off x="9789857" y="721974"/>
            <a:ext cx="3094319" cy="138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xmlns:lc="http://schemas.openxmlformats.org/drawingml/2006/lockedCanvas" val="1"/>
            </a:ext>
          </a:extLst>
        </p:spPr>
        <p:txBody>
          <a:bodyPr wrap="square" lIns="78283" tIns="78283" rIns="78283" bIns="78283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89634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200" b="1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hi-IN" sz="8000" u="sng" dirty="0"/>
              <a:t>उद्देश्य</a:t>
            </a:r>
            <a:r>
              <a:rPr lang="hi-IN" dirty="0"/>
              <a:t> </a:t>
            </a:r>
            <a:endParaRPr dirty="0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124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25" name="PPT 7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7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26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7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129" name="OBJECTIVES"/>
          <p:cNvSpPr txBox="1"/>
          <p:nvPr/>
        </p:nvSpPr>
        <p:spPr>
          <a:xfrm>
            <a:off x="1077422" y="2724616"/>
            <a:ext cx="158160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endParaRPr dirty="0"/>
          </a:p>
        </p:txBody>
      </p:sp>
      <p:sp>
        <p:nvSpPr>
          <p:cNvPr id="130" name="List the general steps for use and maintenance of tools and equipment (before, during and after their use).…"/>
          <p:cNvSpPr txBox="1"/>
          <p:nvPr/>
        </p:nvSpPr>
        <p:spPr>
          <a:xfrm>
            <a:off x="6636854" y="5209367"/>
            <a:ext cx="16434378" cy="72677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lvl="0" algn="just" defTabSz="914400" eaLnBrk="0" fontAlgn="base">
              <a:spcBef>
                <a:spcPct val="0"/>
              </a:spcBef>
              <a:spcAft>
                <a:spcPct val="0"/>
              </a:spcAft>
            </a:pPr>
            <a:r>
              <a:rPr lang="hi-IN" altLang="en-US" sz="6600" dirty="0">
                <a:solidFill>
                  <a:schemeClr val="tx1"/>
                </a:solidFill>
                <a:latin typeface="Arial" panose="020B0604020202020204" pitchFamily="34" charset="0"/>
                <a:cs typeface="Mangal" panose="02040503050203030202" pitchFamily="18" charset="0"/>
              </a:rPr>
              <a:t>औज़ार और उपकरणों के सही उपयोग और रखरखाव के सामान्य चरण समझाना</a:t>
            </a:r>
            <a:br>
              <a:rPr lang="en-US" altLang="en-US" sz="6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6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hi-IN" altLang="en-US" sz="6600" dirty="0">
                <a:solidFill>
                  <a:schemeClr val="tx1"/>
                </a:solidFill>
                <a:latin typeface="Arial" panose="020B0604020202020204" pitchFamily="34" charset="0"/>
                <a:cs typeface="Mangal" panose="02040503050203030202" pitchFamily="18" charset="0"/>
              </a:rPr>
              <a:t>उपयोग से पहले</a:t>
            </a:r>
            <a:r>
              <a:rPr lang="en-US" altLang="en-US" sz="6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i-IN" altLang="en-US" sz="6600" dirty="0">
                <a:solidFill>
                  <a:schemeClr val="tx1"/>
                </a:solidFill>
                <a:latin typeface="Arial" panose="020B0604020202020204" pitchFamily="34" charset="0"/>
                <a:cs typeface="Mangal" panose="02040503050203030202" pitchFamily="18" charset="0"/>
              </a:rPr>
              <a:t>उपयोग के दौरान और उपयोग के बाद</a:t>
            </a:r>
            <a:r>
              <a:rPr lang="en-US" altLang="en-US" sz="6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hi-IN" altLang="en-US" sz="6600" dirty="0">
                <a:solidFill>
                  <a:schemeClr val="tx1"/>
                </a:solidFill>
                <a:latin typeface="Arial" panose="020B0604020202020204" pitchFamily="34" charset="0"/>
                <a:cs typeface="Mangal" panose="02040503050203030202" pitchFamily="18" charset="0"/>
              </a:rPr>
              <a:t>।</a:t>
            </a:r>
            <a:endParaRPr lang="en-IN" altLang="en-US" sz="6600" dirty="0">
              <a:solidFill>
                <a:schemeClr val="tx1"/>
              </a:solidFill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lvl="0" algn="just" defTabSz="914400" eaLnBrk="0" fontAlgn="base">
              <a:spcBef>
                <a:spcPct val="0"/>
              </a:spcBef>
              <a:spcAft>
                <a:spcPct val="0"/>
              </a:spcAft>
            </a:pPr>
            <a:endParaRPr lang="en-US" altLang="en-US" sz="6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 defTabSz="914400" eaLnBrk="0" fontAlgn="base">
              <a:spcBef>
                <a:spcPct val="0"/>
              </a:spcBef>
              <a:spcAft>
                <a:spcPct val="0"/>
              </a:spcAft>
            </a:pPr>
            <a:r>
              <a:rPr lang="hi-IN" altLang="en-US" sz="6600" dirty="0">
                <a:solidFill>
                  <a:schemeClr val="tx1"/>
                </a:solidFill>
                <a:latin typeface="Arial" panose="020B0604020202020204" pitchFamily="34" charset="0"/>
                <a:cs typeface="Mangal" panose="02040503050203030202" pitchFamily="18" charset="0"/>
              </a:rPr>
              <a:t>व्यावहारिक अभ्यासों में </a:t>
            </a:r>
            <a:r>
              <a:rPr lang="en-US" altLang="en-US" sz="6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 </a:t>
            </a:r>
            <a:r>
              <a:rPr lang="hi-IN" altLang="en-US" sz="6600" dirty="0">
                <a:solidFill>
                  <a:schemeClr val="tx1"/>
                </a:solidFill>
                <a:latin typeface="Arial" panose="020B0604020202020204" pitchFamily="34" charset="0"/>
                <a:cs typeface="Mangal" panose="02040503050203030202" pitchFamily="18" charset="0"/>
              </a:rPr>
              <a:t>का सही उपयोग प्रदर्शित करना।</a:t>
            </a:r>
            <a:endParaRPr lang="en-US" altLang="en-US" sz="6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3" name="Group"/>
          <p:cNvGrpSpPr/>
          <p:nvPr/>
        </p:nvGrpSpPr>
        <p:grpSpPr>
          <a:xfrm>
            <a:off x="3612137" y="5209367"/>
            <a:ext cx="1219201" cy="1681960"/>
            <a:chOff x="0" y="265245"/>
            <a:chExt cx="1219200" cy="1681958"/>
          </a:xfrm>
        </p:grpSpPr>
        <p:sp>
          <p:nvSpPr>
            <p:cNvPr id="131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32" name="4"/>
            <p:cNvSpPr txBox="1"/>
            <p:nvPr/>
          </p:nvSpPr>
          <p:spPr>
            <a:xfrm>
              <a:off x="261803" y="26524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dirty="0"/>
                <a:t>4</a:t>
              </a:r>
            </a:p>
          </p:txBody>
        </p:sp>
      </p:grpSp>
      <p:grpSp>
        <p:nvGrpSpPr>
          <p:cNvPr id="136" name="Group"/>
          <p:cNvGrpSpPr/>
          <p:nvPr/>
        </p:nvGrpSpPr>
        <p:grpSpPr>
          <a:xfrm>
            <a:off x="3477332" y="10095155"/>
            <a:ext cx="1219201" cy="1681958"/>
            <a:chOff x="0" y="115975"/>
            <a:chExt cx="1219200" cy="1681957"/>
          </a:xfrm>
        </p:grpSpPr>
        <p:sp>
          <p:nvSpPr>
            <p:cNvPr id="134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35" name="5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dirty="0"/>
                <a:t>5</a:t>
              </a:r>
            </a:p>
          </p:txBody>
        </p:sp>
      </p:grp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CBB0E870-E246-9D7B-1AA1-03941DAC52E2}"/>
              </a:ext>
            </a:extLst>
          </p:cNvPr>
          <p:cNvSpPr txBox="1"/>
          <p:nvPr/>
        </p:nvSpPr>
        <p:spPr>
          <a:xfrm>
            <a:off x="602390" y="12876838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एनडीआरएफ | सीएसएसआर | </a:t>
            </a:r>
          </a:p>
          <a:p>
            <a:r>
              <a:rPr lang="hi-IN" dirty="0"/>
              <a:t>भारत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715" y="0"/>
            <a:ext cx="3822424" cy="2291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28480" y="49501"/>
            <a:ext cx="2329181" cy="206167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OBJECTIVES">
            <a:extLst>
              <a:ext uri="{FF2B5EF4-FFF2-40B4-BE49-F238E27FC236}">
                <a16:creationId xmlns:a16="http://schemas.microsoft.com/office/drawing/2014/main" id="{009E5ABA-67DD-FAFB-7075-FF3553E84381}"/>
              </a:ext>
            </a:extLst>
          </p:cNvPr>
          <p:cNvSpPr txBox="1"/>
          <p:nvPr/>
        </p:nvSpPr>
        <p:spPr>
          <a:xfrm>
            <a:off x="10644840" y="1238899"/>
            <a:ext cx="3094319" cy="138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xmlns:lc="http://schemas.openxmlformats.org/drawingml/2006/lockedCanvas" val="1"/>
            </a:ext>
          </a:extLst>
        </p:spPr>
        <p:txBody>
          <a:bodyPr wrap="square" lIns="78283" tIns="78283" rIns="78283" bIns="78283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89634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7200" b="1" i="0" u="none" strike="noStrike" cap="none" spc="0" normalizeH="0" baseline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hi-IN" sz="8000" u="sng" dirty="0"/>
              <a:t>उद्देश्य</a:t>
            </a:r>
            <a:r>
              <a:rPr lang="hi-IN" dirty="0"/>
              <a:t> </a:t>
            </a:r>
            <a:endParaRPr dirty="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Rectangle"/>
          <p:cNvSpPr/>
          <p:nvPr/>
        </p:nvSpPr>
        <p:spPr>
          <a:xfrm>
            <a:off x="8167732" y="-42891"/>
            <a:ext cx="16216268" cy="137160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39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140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41" name="PPT 7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7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42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4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7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144" name="Tool"/>
          <p:cNvSpPr txBox="1"/>
          <p:nvPr/>
        </p:nvSpPr>
        <p:spPr>
          <a:xfrm>
            <a:off x="1167441" y="2836689"/>
            <a:ext cx="3128818" cy="10444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6400" b="1" cap="all" spc="64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endParaRPr dirty="0"/>
          </a:p>
        </p:txBody>
      </p:sp>
      <p:sp>
        <p:nvSpPr>
          <p:cNvPr id="145" name="A device that is used to perform or facilitate manual or mechanical work, using only the strength of the operator."/>
          <p:cNvSpPr txBox="1"/>
          <p:nvPr/>
        </p:nvSpPr>
        <p:spPr>
          <a:xfrm>
            <a:off x="9460768" y="4690369"/>
            <a:ext cx="13178107" cy="6173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1896340">
              <a:lnSpc>
                <a:spcPct val="110000"/>
              </a:lnSpc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ctr"/>
            <a:r>
              <a:rPr lang="hi-IN" b="1" dirty="0"/>
              <a:t> </a:t>
            </a:r>
            <a:r>
              <a:rPr lang="hi-IN" sz="6600" b="1" u="sng" dirty="0">
                <a:solidFill>
                  <a:schemeClr val="tx1"/>
                </a:solidFill>
                <a:latin typeface="Arial" panose="020B0604020202020204" pitchFamily="34" charset="0"/>
              </a:rPr>
              <a:t>औज़ार (</a:t>
            </a:r>
            <a:r>
              <a:rPr lang="en-IN" sz="66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Tool)</a:t>
            </a:r>
          </a:p>
          <a:p>
            <a:pPr algn="ctr"/>
            <a:endParaRPr lang="en-IN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hi-IN" sz="6000" dirty="0">
                <a:solidFill>
                  <a:schemeClr val="tx1"/>
                </a:solidFill>
              </a:rPr>
              <a:t>एक ऐसा </a:t>
            </a:r>
            <a:r>
              <a:rPr lang="hi-IN" sz="6000" dirty="0">
                <a:solidFill>
                  <a:schemeClr val="tx1"/>
                </a:solidFill>
                <a:latin typeface="Kruti Dev 010" pitchFamily="2" charset="0"/>
              </a:rPr>
              <a:t>उपकरण</a:t>
            </a:r>
            <a:r>
              <a:rPr lang="hi-IN" sz="6000" dirty="0">
                <a:solidFill>
                  <a:schemeClr val="tx1"/>
                </a:solidFill>
              </a:rPr>
              <a:t> जिसका उपयोग केवल संचालक की शक्ति का प्रयोग करके मैनुअल या यांत्रिक कार्य करने या उसे सरल बनाने के लिए किया जाता है।</a:t>
            </a:r>
            <a:endParaRPr sz="6000" dirty="0">
              <a:solidFill>
                <a:schemeClr val="tx1"/>
              </a:solidFill>
            </a:endParaRPr>
          </a:p>
        </p:txBody>
      </p:sp>
      <p:sp>
        <p:nvSpPr>
          <p:cNvPr id="146" name="Line"/>
          <p:cNvSpPr/>
          <p:nvPr/>
        </p:nvSpPr>
        <p:spPr>
          <a:xfrm>
            <a:off x="7544229" y="3619648"/>
            <a:ext cx="17011186" cy="7825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30"/>
                </a:moveTo>
                <a:lnTo>
                  <a:pt x="3367" y="225"/>
                </a:lnTo>
                <a:lnTo>
                  <a:pt x="4367" y="21600"/>
                </a:lnTo>
                <a:lnTo>
                  <a:pt x="5360" y="0"/>
                </a:lnTo>
                <a:lnTo>
                  <a:pt x="21600" y="152"/>
                </a:lnTo>
              </a:path>
            </a:pathLst>
          </a:custGeom>
          <a:ln w="50800">
            <a:solidFill>
              <a:srgbClr val="FFFFFF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pic>
        <p:nvPicPr>
          <p:cNvPr id="147" name="brickham" descr="brickha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1628" y="4467278"/>
            <a:ext cx="4169263" cy="3549799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wrench adj" descr="wrench adj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6388" y="9120420"/>
            <a:ext cx="4406244" cy="153973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8D1FAEF1-D31B-FF4D-B3BF-6330D571657E}"/>
              </a:ext>
            </a:extLst>
          </p:cNvPr>
          <p:cNvSpPr txBox="1"/>
          <p:nvPr/>
        </p:nvSpPr>
        <p:spPr>
          <a:xfrm>
            <a:off x="602390" y="12876838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एनडीआरएफ | सीएसएसआर | </a:t>
            </a:r>
          </a:p>
          <a:p>
            <a:r>
              <a:rPr lang="hi-IN" dirty="0"/>
              <a:t>भारत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203006" cy="1920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28480" y="49501"/>
            <a:ext cx="2329181" cy="206167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69EEA93-5076-C510-5302-7E48FB66CE68}"/>
              </a:ext>
            </a:extLst>
          </p:cNvPr>
          <p:cNvSpPr txBox="1"/>
          <p:nvPr/>
        </p:nvSpPr>
        <p:spPr>
          <a:xfrm>
            <a:off x="1403202" y="3055851"/>
            <a:ext cx="3128818" cy="1015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hi-IN" sz="6000" b="1" u="sng" dirty="0"/>
              <a:t>औज़ार</a:t>
            </a:r>
            <a:endParaRPr lang="en-IN" sz="6000" u="sng" dirty="0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"/>
          <p:cNvSpPr/>
          <p:nvPr/>
        </p:nvSpPr>
        <p:spPr>
          <a:xfrm>
            <a:off x="8167732" y="-20782"/>
            <a:ext cx="16216268" cy="137160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51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152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53" name="PPT 7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7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54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5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7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grpSp>
        <p:nvGrpSpPr>
          <p:cNvPr id="158" name="Group"/>
          <p:cNvGrpSpPr/>
          <p:nvPr/>
        </p:nvGrpSpPr>
        <p:grpSpPr>
          <a:xfrm>
            <a:off x="895555" y="4438826"/>
            <a:ext cx="6547409" cy="6885736"/>
            <a:chOff x="0" y="0"/>
            <a:chExt cx="6547408" cy="6885735"/>
          </a:xfrm>
        </p:grpSpPr>
        <p:pic>
          <p:nvPicPr>
            <p:cNvPr id="156" name="chainsaw" descr="chainsaw"/>
            <p:cNvPicPr>
              <a:picLocks noChangeAspect="1"/>
            </p:cNvPicPr>
            <p:nvPr/>
          </p:nvPicPr>
          <p:blipFill>
            <a:blip r:embed="rId2"/>
            <a:srcRect t="7276" b="15896"/>
            <a:stretch>
              <a:fillRect/>
            </a:stretch>
          </p:blipFill>
          <p:spPr>
            <a:xfrm>
              <a:off x="0" y="0"/>
              <a:ext cx="6547409" cy="247760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7" name="chipping" descr="chippi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18592" y="3989734"/>
              <a:ext cx="3910041" cy="28960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59" name="Equipment"/>
          <p:cNvSpPr txBox="1"/>
          <p:nvPr/>
        </p:nvSpPr>
        <p:spPr>
          <a:xfrm>
            <a:off x="1106554" y="2728795"/>
            <a:ext cx="6437675" cy="1097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6400" b="1" cap="all" spc="64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sz="6600" u="sng" dirty="0"/>
              <a:t>उपकरण</a:t>
            </a:r>
            <a:endParaRPr u="sng" dirty="0"/>
          </a:p>
        </p:txBody>
      </p:sp>
      <p:sp>
        <p:nvSpPr>
          <p:cNvPr id="160" name="A machine or device that performs…"/>
          <p:cNvSpPr txBox="1"/>
          <p:nvPr/>
        </p:nvSpPr>
        <p:spPr>
          <a:xfrm>
            <a:off x="9460583" y="5293041"/>
            <a:ext cx="14105751" cy="4257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just"/>
            <a:r>
              <a:rPr lang="hi-IN" sz="5400" b="1" u="sng" dirty="0"/>
              <a:t>उपकरण (</a:t>
            </a:r>
            <a:r>
              <a:rPr lang="en-IN" sz="5400" b="1" u="sng" dirty="0"/>
              <a:t>Equipment)</a:t>
            </a:r>
          </a:p>
          <a:p>
            <a:pPr algn="just"/>
            <a:endParaRPr lang="en-IN" sz="5400" u="sng" dirty="0"/>
          </a:p>
          <a:p>
            <a:pPr algn="just"/>
            <a:r>
              <a:rPr lang="hi-IN" sz="5400" dirty="0"/>
              <a:t>एक ऐसी मशीन या उपकरण जो किसी भौतिक कार्य को करता है, जिसका संचालन कार्य क्षमता बढ़ाने के लिए बाहरी ऊर्जा स्रोत पर निर्भर करता है।</a:t>
            </a:r>
            <a:endParaRPr dirty="0"/>
          </a:p>
        </p:txBody>
      </p:sp>
      <p:sp>
        <p:nvSpPr>
          <p:cNvPr id="161" name="Line"/>
          <p:cNvSpPr/>
          <p:nvPr/>
        </p:nvSpPr>
        <p:spPr>
          <a:xfrm>
            <a:off x="7544229" y="3619648"/>
            <a:ext cx="16839771" cy="7825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30"/>
                </a:moveTo>
                <a:lnTo>
                  <a:pt x="3367" y="225"/>
                </a:lnTo>
                <a:lnTo>
                  <a:pt x="4367" y="21600"/>
                </a:lnTo>
                <a:lnTo>
                  <a:pt x="5360" y="0"/>
                </a:lnTo>
                <a:lnTo>
                  <a:pt x="21600" y="152"/>
                </a:lnTo>
              </a:path>
            </a:pathLst>
          </a:custGeom>
          <a:ln w="50800">
            <a:solidFill>
              <a:srgbClr val="FFFFFF"/>
            </a:solidFill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771978F4-FA55-3A99-BB4B-13631C3C9021}"/>
              </a:ext>
            </a:extLst>
          </p:cNvPr>
          <p:cNvSpPr txBox="1"/>
          <p:nvPr/>
        </p:nvSpPr>
        <p:spPr>
          <a:xfrm>
            <a:off x="602390" y="12876838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एनडीआरएफ | सीएसएसआर | </a:t>
            </a:r>
          </a:p>
          <a:p>
            <a:r>
              <a:rPr lang="hi-IN" dirty="0"/>
              <a:t>भारत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67" y="0"/>
            <a:ext cx="3136065" cy="18801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28480" y="49501"/>
            <a:ext cx="2329181" cy="2061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Rectangle"/>
          <p:cNvSpPr/>
          <p:nvPr/>
        </p:nvSpPr>
        <p:spPr>
          <a:xfrm>
            <a:off x="8135951" y="-1"/>
            <a:ext cx="16216268" cy="1371600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64" name="Accessory"/>
          <p:cNvSpPr txBox="1"/>
          <p:nvPr/>
        </p:nvSpPr>
        <p:spPr>
          <a:xfrm>
            <a:off x="794802" y="2608213"/>
            <a:ext cx="6437675" cy="10687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6400" b="1" cap="all" spc="64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u="sng" dirty="0"/>
              <a:t>सहायक वस्तु</a:t>
            </a:r>
            <a:endParaRPr u="sng" dirty="0"/>
          </a:p>
        </p:txBody>
      </p:sp>
      <p:sp>
        <p:nvSpPr>
          <p:cNvPr id="165" name="A component that supplements or completes a tool or piece of equipment, and which increases the operator’s ability to perform a task."/>
          <p:cNvSpPr txBox="1"/>
          <p:nvPr/>
        </p:nvSpPr>
        <p:spPr>
          <a:xfrm>
            <a:off x="9296581" y="5293042"/>
            <a:ext cx="13581279" cy="46519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defTabSz="1896340">
              <a:lnSpc>
                <a:spcPct val="110000"/>
              </a:lnSpc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ctr"/>
            <a:r>
              <a:rPr lang="hi-IN" b="1" u="sng" dirty="0">
                <a:solidFill>
                  <a:schemeClr val="tx1"/>
                </a:solidFill>
                <a:latin typeface="Arial" panose="020B0604020202020204" pitchFamily="34" charset="0"/>
              </a:rPr>
              <a:t>सहायक वस्तु (</a:t>
            </a:r>
            <a:r>
              <a:rPr lang="en-IN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Accessory)</a:t>
            </a:r>
          </a:p>
          <a:p>
            <a:pPr algn="ctr"/>
            <a:endParaRPr lang="en-IN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hi-IN" dirty="0">
                <a:solidFill>
                  <a:schemeClr val="tx1"/>
                </a:solidFill>
              </a:rPr>
              <a:t>एक ऐसा घटक जो किसी औजार या उपकरण को पूरा करता है या उसका पूरक होता है और संचालक की किसी कार्य को करने की क्षमता को बढ़ाता है।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66" name="Line"/>
          <p:cNvSpPr/>
          <p:nvPr/>
        </p:nvSpPr>
        <p:spPr>
          <a:xfrm>
            <a:off x="7544229" y="3619648"/>
            <a:ext cx="17011186" cy="7825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30"/>
                </a:moveTo>
                <a:lnTo>
                  <a:pt x="3367" y="225"/>
                </a:lnTo>
                <a:lnTo>
                  <a:pt x="4367" y="21600"/>
                </a:lnTo>
                <a:lnTo>
                  <a:pt x="5360" y="0"/>
                </a:lnTo>
                <a:lnTo>
                  <a:pt x="21600" y="152"/>
                </a:lnTo>
              </a:path>
            </a:pathLst>
          </a:custGeom>
          <a:ln w="50800">
            <a:solidFill>
              <a:srgbClr val="FFFFFF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67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168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69" name="PPT 7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7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70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7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7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6</a:t>
            </a:fld>
            <a:endParaRPr/>
          </a:p>
        </p:txBody>
      </p:sp>
      <p:grpSp>
        <p:nvGrpSpPr>
          <p:cNvPr id="174" name="Group"/>
          <p:cNvGrpSpPr/>
          <p:nvPr/>
        </p:nvGrpSpPr>
        <p:grpSpPr>
          <a:xfrm>
            <a:off x="695353" y="5046007"/>
            <a:ext cx="7201813" cy="5290375"/>
            <a:chOff x="0" y="0"/>
            <a:chExt cx="7201812" cy="5290374"/>
          </a:xfrm>
        </p:grpSpPr>
        <p:pic>
          <p:nvPicPr>
            <p:cNvPr id="172" name="apron" descr="apron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7201813" cy="20744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3" name="chipping bit2" descr="chipping bit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9912" y="3165615"/>
              <a:ext cx="5775989" cy="21247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FD9890C8-D594-5224-B0E7-22E2AE922866}"/>
              </a:ext>
            </a:extLst>
          </p:cNvPr>
          <p:cNvSpPr txBox="1"/>
          <p:nvPr/>
        </p:nvSpPr>
        <p:spPr>
          <a:xfrm>
            <a:off x="602390" y="12876838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एनडीआरएफ | सीएसएसआर | </a:t>
            </a:r>
          </a:p>
          <a:p>
            <a:r>
              <a:rPr lang="hi-IN" dirty="0"/>
              <a:t>भारत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49" y="209973"/>
            <a:ext cx="3090265" cy="185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28480" y="49501"/>
            <a:ext cx="2329181" cy="2061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Rounded Rectangle"/>
          <p:cNvSpPr/>
          <p:nvPr/>
        </p:nvSpPr>
        <p:spPr>
          <a:xfrm>
            <a:off x="1013106" y="5011768"/>
            <a:ext cx="5080001" cy="6858001"/>
          </a:xfrm>
          <a:prstGeom prst="roundRect">
            <a:avLst>
              <a:gd name="adj" fmla="val 2500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77" name="Rounded Rectangle"/>
          <p:cNvSpPr/>
          <p:nvPr/>
        </p:nvSpPr>
        <p:spPr>
          <a:xfrm>
            <a:off x="6772369" y="5011768"/>
            <a:ext cx="5080001" cy="6858001"/>
          </a:xfrm>
          <a:prstGeom prst="roundRect">
            <a:avLst>
              <a:gd name="adj" fmla="val 2500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78" name="Rounded Rectangle"/>
          <p:cNvSpPr/>
          <p:nvPr/>
        </p:nvSpPr>
        <p:spPr>
          <a:xfrm>
            <a:off x="12531630" y="5011768"/>
            <a:ext cx="5080001" cy="6858001"/>
          </a:xfrm>
          <a:prstGeom prst="roundRect">
            <a:avLst>
              <a:gd name="adj" fmla="val 2500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79" name="Rounded Rectangle"/>
          <p:cNvSpPr/>
          <p:nvPr/>
        </p:nvSpPr>
        <p:spPr>
          <a:xfrm>
            <a:off x="18290892" y="5011768"/>
            <a:ext cx="5080001" cy="6858001"/>
          </a:xfrm>
          <a:prstGeom prst="roundRect">
            <a:avLst>
              <a:gd name="adj" fmla="val 2500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80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181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82" name="PPT 7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7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83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8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7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  <p:sp>
        <p:nvSpPr>
          <p:cNvPr id="185" name="Classifying TEA by Use"/>
          <p:cNvSpPr txBox="1"/>
          <p:nvPr/>
        </p:nvSpPr>
        <p:spPr>
          <a:xfrm>
            <a:off x="5297491" y="1269483"/>
            <a:ext cx="15881199" cy="2179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hi-IN" dirty="0"/>
              <a:t>उपयोग के आधार पर औज़ार, उपकरण और सहायक वस्तु</a:t>
            </a:r>
            <a:r>
              <a:rPr lang="hi-IN" dirty="0">
                <a:latin typeface="Kruti Dev 010" pitchFamily="2" charset="0"/>
              </a:rPr>
              <a:t>ओ</a:t>
            </a:r>
            <a:r>
              <a:rPr lang="en-IN" dirty="0"/>
              <a:t> </a:t>
            </a:r>
            <a:r>
              <a:rPr lang="hi-IN" dirty="0"/>
              <a:t>का वर्गीकरण:</a:t>
            </a:r>
            <a:endParaRPr dirty="0"/>
          </a:p>
        </p:txBody>
      </p:sp>
      <p:sp>
        <p:nvSpPr>
          <p:cNvPr id="186" name="Search"/>
          <p:cNvSpPr txBox="1"/>
          <p:nvPr/>
        </p:nvSpPr>
        <p:spPr>
          <a:xfrm>
            <a:off x="1267106" y="7260183"/>
            <a:ext cx="4572001" cy="9848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33384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खोज </a:t>
            </a:r>
            <a:endParaRPr dirty="0"/>
          </a:p>
        </p:txBody>
      </p:sp>
      <p:sp>
        <p:nvSpPr>
          <p:cNvPr id="187" name="Rescue"/>
          <p:cNvSpPr txBox="1"/>
          <p:nvPr/>
        </p:nvSpPr>
        <p:spPr>
          <a:xfrm>
            <a:off x="7026369" y="7260183"/>
            <a:ext cx="4572001" cy="9848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33384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बचाव </a:t>
            </a:r>
            <a:endParaRPr dirty="0"/>
          </a:p>
        </p:txBody>
      </p:sp>
      <p:grpSp>
        <p:nvGrpSpPr>
          <p:cNvPr id="190" name="Group"/>
          <p:cNvGrpSpPr/>
          <p:nvPr/>
        </p:nvGrpSpPr>
        <p:grpSpPr>
          <a:xfrm>
            <a:off x="2943505" y="3432869"/>
            <a:ext cx="1219201" cy="1681958"/>
            <a:chOff x="0" y="115975"/>
            <a:chExt cx="1219200" cy="1681957"/>
          </a:xfrm>
        </p:grpSpPr>
        <p:sp>
          <p:nvSpPr>
            <p:cNvPr id="188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89" name="1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193" name="Group"/>
          <p:cNvGrpSpPr/>
          <p:nvPr/>
        </p:nvGrpSpPr>
        <p:grpSpPr>
          <a:xfrm>
            <a:off x="8770170" y="3453995"/>
            <a:ext cx="1219201" cy="1681958"/>
            <a:chOff x="0" y="115975"/>
            <a:chExt cx="1219200" cy="1681957"/>
          </a:xfrm>
        </p:grpSpPr>
        <p:sp>
          <p:nvSpPr>
            <p:cNvPr id="191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92" name="2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194" name="Operations support"/>
          <p:cNvSpPr txBox="1"/>
          <p:nvPr/>
        </p:nvSpPr>
        <p:spPr>
          <a:xfrm>
            <a:off x="12785631" y="7260183"/>
            <a:ext cx="4572001" cy="19697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33384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संचालन सहायता</a:t>
            </a:r>
            <a:endParaRPr dirty="0"/>
          </a:p>
        </p:txBody>
      </p:sp>
      <p:sp>
        <p:nvSpPr>
          <p:cNvPr id="195" name="Personal protection"/>
          <p:cNvSpPr txBox="1"/>
          <p:nvPr/>
        </p:nvSpPr>
        <p:spPr>
          <a:xfrm>
            <a:off x="18544893" y="7260183"/>
            <a:ext cx="4572001" cy="19697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33384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व्यक्तिगत सुरक्षा</a:t>
            </a:r>
            <a:endParaRPr dirty="0"/>
          </a:p>
        </p:txBody>
      </p:sp>
      <p:grpSp>
        <p:nvGrpSpPr>
          <p:cNvPr id="198" name="Group"/>
          <p:cNvGrpSpPr/>
          <p:nvPr/>
        </p:nvGrpSpPr>
        <p:grpSpPr>
          <a:xfrm>
            <a:off x="14529433" y="3514977"/>
            <a:ext cx="1219201" cy="1681958"/>
            <a:chOff x="0" y="115975"/>
            <a:chExt cx="1219200" cy="1681957"/>
          </a:xfrm>
        </p:grpSpPr>
        <p:sp>
          <p:nvSpPr>
            <p:cNvPr id="196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97" name="3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dirty="0"/>
                <a:t>3</a:t>
              </a:r>
            </a:p>
          </p:txBody>
        </p:sp>
      </p:grpSp>
      <p:grpSp>
        <p:nvGrpSpPr>
          <p:cNvPr id="201" name="Group"/>
          <p:cNvGrpSpPr/>
          <p:nvPr/>
        </p:nvGrpSpPr>
        <p:grpSpPr>
          <a:xfrm>
            <a:off x="20075703" y="3514977"/>
            <a:ext cx="1219201" cy="1681958"/>
            <a:chOff x="0" y="115975"/>
            <a:chExt cx="1219200" cy="1681957"/>
          </a:xfrm>
        </p:grpSpPr>
        <p:sp>
          <p:nvSpPr>
            <p:cNvPr id="199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200" name="4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dirty="0"/>
                <a:t>4</a:t>
              </a:r>
            </a:p>
          </p:txBody>
        </p:sp>
      </p:grp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8C8DFADC-43F8-2F4B-46DD-AAAE27B8A287}"/>
              </a:ext>
            </a:extLst>
          </p:cNvPr>
          <p:cNvSpPr txBox="1"/>
          <p:nvPr/>
        </p:nvSpPr>
        <p:spPr>
          <a:xfrm>
            <a:off x="602390" y="12876838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एनडीआरएफ | सीएसएसआर | </a:t>
            </a:r>
          </a:p>
          <a:p>
            <a:r>
              <a:rPr lang="hi-IN" dirty="0"/>
              <a:t>भारत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1" y="44064"/>
            <a:ext cx="3320160" cy="1990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28480" y="49501"/>
            <a:ext cx="2329181" cy="2061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Rounded Rectangle"/>
          <p:cNvSpPr/>
          <p:nvPr/>
        </p:nvSpPr>
        <p:spPr>
          <a:xfrm>
            <a:off x="1013106" y="5011768"/>
            <a:ext cx="3982215" cy="6858001"/>
          </a:xfrm>
          <a:prstGeom prst="roundRect">
            <a:avLst>
              <a:gd name="adj" fmla="val 333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04" name="Rounded Rectangle"/>
          <p:cNvSpPr/>
          <p:nvPr/>
        </p:nvSpPr>
        <p:spPr>
          <a:xfrm>
            <a:off x="5606999" y="5011768"/>
            <a:ext cx="3982215" cy="6858001"/>
          </a:xfrm>
          <a:prstGeom prst="roundRect">
            <a:avLst>
              <a:gd name="adj" fmla="val 333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05" name="Rounded Rectangle"/>
          <p:cNvSpPr/>
          <p:nvPr/>
        </p:nvSpPr>
        <p:spPr>
          <a:xfrm>
            <a:off x="10200892" y="5011768"/>
            <a:ext cx="3982214" cy="6858001"/>
          </a:xfrm>
          <a:prstGeom prst="roundRect">
            <a:avLst>
              <a:gd name="adj" fmla="val 333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06" name="Rounded Rectangle"/>
          <p:cNvSpPr/>
          <p:nvPr/>
        </p:nvSpPr>
        <p:spPr>
          <a:xfrm>
            <a:off x="14769115" y="5011768"/>
            <a:ext cx="3982214" cy="6858001"/>
          </a:xfrm>
          <a:prstGeom prst="roundRect">
            <a:avLst>
              <a:gd name="adj" fmla="val 333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07" name="Rounded Rectangle"/>
          <p:cNvSpPr/>
          <p:nvPr/>
        </p:nvSpPr>
        <p:spPr>
          <a:xfrm>
            <a:off x="19388679" y="5011768"/>
            <a:ext cx="3982215" cy="6858001"/>
          </a:xfrm>
          <a:prstGeom prst="roundRect">
            <a:avLst>
              <a:gd name="adj" fmla="val 333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08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209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10" name="PPT 7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7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11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1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7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  <p:sp>
        <p:nvSpPr>
          <p:cNvPr id="213" name="Classifying TEA by Power Source"/>
          <p:cNvSpPr txBox="1"/>
          <p:nvPr/>
        </p:nvSpPr>
        <p:spPr>
          <a:xfrm>
            <a:off x="4613564" y="1063820"/>
            <a:ext cx="17706109" cy="2179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hi-IN" dirty="0"/>
              <a:t>ऊर्जा स्रोत के आधार पर औज़ार, उपकरण और सहायक वस्तुएँ</a:t>
            </a:r>
            <a:r>
              <a:rPr lang="en-IN" dirty="0"/>
              <a:t> </a:t>
            </a:r>
            <a:r>
              <a:rPr lang="hi-IN" dirty="0"/>
              <a:t>का वर्गीकरण:</a:t>
            </a:r>
            <a:endParaRPr dirty="0"/>
          </a:p>
        </p:txBody>
      </p:sp>
      <p:sp>
        <p:nvSpPr>
          <p:cNvPr id="214" name="Electric"/>
          <p:cNvSpPr txBox="1"/>
          <p:nvPr/>
        </p:nvSpPr>
        <p:spPr>
          <a:xfrm>
            <a:off x="1267105" y="6987614"/>
            <a:ext cx="3556001" cy="12311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33384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sz="8000" dirty="0" err="1">
                <a:latin typeface="Kruti Dev 010" pitchFamily="2" charset="0"/>
              </a:rPr>
              <a:t>fo|qr</a:t>
            </a:r>
            <a:endParaRPr sz="8000" dirty="0">
              <a:latin typeface="Kruti Dev 010" pitchFamily="2" charset="0"/>
            </a:endParaRPr>
          </a:p>
        </p:txBody>
      </p:sp>
      <p:sp>
        <p:nvSpPr>
          <p:cNvPr id="215" name="Pneumatic (air)"/>
          <p:cNvSpPr txBox="1"/>
          <p:nvPr/>
        </p:nvSpPr>
        <p:spPr>
          <a:xfrm>
            <a:off x="5820106" y="6987614"/>
            <a:ext cx="3556001" cy="1477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33384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वायवीय / हवा से चलने वाले</a:t>
            </a:r>
            <a:endParaRPr dirty="0"/>
          </a:p>
        </p:txBody>
      </p:sp>
      <p:grpSp>
        <p:nvGrpSpPr>
          <p:cNvPr id="218" name="Group"/>
          <p:cNvGrpSpPr/>
          <p:nvPr/>
        </p:nvGrpSpPr>
        <p:grpSpPr>
          <a:xfrm>
            <a:off x="2435504" y="3507658"/>
            <a:ext cx="1219201" cy="1681958"/>
            <a:chOff x="0" y="115975"/>
            <a:chExt cx="1219200" cy="1681957"/>
          </a:xfrm>
        </p:grpSpPr>
        <p:sp>
          <p:nvSpPr>
            <p:cNvPr id="216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217" name="1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dirty="0"/>
                <a:t>1</a:t>
              </a:r>
            </a:p>
          </p:txBody>
        </p:sp>
      </p:grpSp>
      <p:grpSp>
        <p:nvGrpSpPr>
          <p:cNvPr id="221" name="Group"/>
          <p:cNvGrpSpPr/>
          <p:nvPr/>
        </p:nvGrpSpPr>
        <p:grpSpPr>
          <a:xfrm>
            <a:off x="7156397" y="3582787"/>
            <a:ext cx="1219201" cy="1681958"/>
            <a:chOff x="0" y="115975"/>
            <a:chExt cx="1219200" cy="1681957"/>
          </a:xfrm>
        </p:grpSpPr>
        <p:sp>
          <p:nvSpPr>
            <p:cNvPr id="219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220" name="2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dirty="0"/>
                <a:t>2</a:t>
              </a:r>
            </a:p>
          </p:txBody>
        </p:sp>
      </p:grpSp>
      <p:sp>
        <p:nvSpPr>
          <p:cNvPr id="222" name="Internal combustion"/>
          <p:cNvSpPr txBox="1"/>
          <p:nvPr/>
        </p:nvSpPr>
        <p:spPr>
          <a:xfrm>
            <a:off x="10414000" y="6987614"/>
            <a:ext cx="3556001" cy="1477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33384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आंतरिक दहन इंजन</a:t>
            </a:r>
            <a:endParaRPr dirty="0"/>
          </a:p>
        </p:txBody>
      </p:sp>
      <p:sp>
        <p:nvSpPr>
          <p:cNvPr id="223" name="Hydraulic"/>
          <p:cNvSpPr txBox="1"/>
          <p:nvPr/>
        </p:nvSpPr>
        <p:spPr>
          <a:xfrm>
            <a:off x="15007893" y="6987614"/>
            <a:ext cx="3556001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33384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हाइड्रोलिक</a:t>
            </a:r>
            <a:endParaRPr dirty="0"/>
          </a:p>
        </p:txBody>
      </p:sp>
      <p:grpSp>
        <p:nvGrpSpPr>
          <p:cNvPr id="226" name="Group"/>
          <p:cNvGrpSpPr/>
          <p:nvPr/>
        </p:nvGrpSpPr>
        <p:grpSpPr>
          <a:xfrm>
            <a:off x="11634173" y="3524574"/>
            <a:ext cx="1219201" cy="1681958"/>
            <a:chOff x="0" y="115975"/>
            <a:chExt cx="1219200" cy="1681957"/>
          </a:xfrm>
        </p:grpSpPr>
        <p:sp>
          <p:nvSpPr>
            <p:cNvPr id="224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225" name="3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229" name="Group"/>
          <p:cNvGrpSpPr/>
          <p:nvPr/>
        </p:nvGrpSpPr>
        <p:grpSpPr>
          <a:xfrm>
            <a:off x="16257445" y="3537447"/>
            <a:ext cx="1219201" cy="1681958"/>
            <a:chOff x="0" y="115975"/>
            <a:chExt cx="1219200" cy="1681957"/>
          </a:xfrm>
        </p:grpSpPr>
        <p:sp>
          <p:nvSpPr>
            <p:cNvPr id="227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228" name="4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4</a:t>
              </a:r>
            </a:p>
          </p:txBody>
        </p:sp>
      </p:grpSp>
      <p:sp>
        <p:nvSpPr>
          <p:cNvPr id="230" name="Other: mechanical advantage, etc."/>
          <p:cNvSpPr txBox="1"/>
          <p:nvPr/>
        </p:nvSpPr>
        <p:spPr>
          <a:xfrm>
            <a:off x="19675194" y="6987614"/>
            <a:ext cx="3556001" cy="1477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33384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अन्य: यांत्रिक लाभ आदि</a:t>
            </a:r>
            <a:endParaRPr dirty="0"/>
          </a:p>
        </p:txBody>
      </p:sp>
      <p:grpSp>
        <p:nvGrpSpPr>
          <p:cNvPr id="233" name="Group"/>
          <p:cNvGrpSpPr/>
          <p:nvPr/>
        </p:nvGrpSpPr>
        <p:grpSpPr>
          <a:xfrm>
            <a:off x="20843593" y="3500679"/>
            <a:ext cx="1219201" cy="1681958"/>
            <a:chOff x="0" y="115975"/>
            <a:chExt cx="1219200" cy="1681957"/>
          </a:xfrm>
        </p:grpSpPr>
        <p:sp>
          <p:nvSpPr>
            <p:cNvPr id="231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232" name="5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5</a:t>
              </a:r>
            </a:p>
          </p:txBody>
        </p:sp>
      </p:grp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75258C89-D591-F8EC-09D4-45108BCA297A}"/>
              </a:ext>
            </a:extLst>
          </p:cNvPr>
          <p:cNvSpPr txBox="1"/>
          <p:nvPr/>
        </p:nvSpPr>
        <p:spPr>
          <a:xfrm>
            <a:off x="602390" y="12876838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एनडीआरएफ | सीएसएसआर | </a:t>
            </a:r>
          </a:p>
          <a:p>
            <a:r>
              <a:rPr lang="hi-IN" dirty="0"/>
              <a:t>भारत</a:t>
            </a: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7" y="89050"/>
            <a:ext cx="3593637" cy="21544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28480" y="49501"/>
            <a:ext cx="2329181" cy="2061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236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37" name="PPT 7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7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38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7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  <p:sp>
        <p:nvSpPr>
          <p:cNvPr id="240" name="Use and Maintenance"/>
          <p:cNvSpPr txBox="1"/>
          <p:nvPr/>
        </p:nvSpPr>
        <p:spPr>
          <a:xfrm>
            <a:off x="8570191" y="1286300"/>
            <a:ext cx="7243618" cy="2179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hi-IN" u="sng" dirty="0"/>
              <a:t>उपयोग और रखरखाव</a:t>
            </a:r>
            <a:endParaRPr u="sng" dirty="0"/>
          </a:p>
        </p:txBody>
      </p:sp>
      <p:sp>
        <p:nvSpPr>
          <p:cNvPr id="241" name="Before…"/>
          <p:cNvSpPr txBox="1"/>
          <p:nvPr/>
        </p:nvSpPr>
        <p:spPr>
          <a:xfrm>
            <a:off x="1108688" y="6004385"/>
            <a:ext cx="5217068" cy="6688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b="1" dirty="0">
                <a:sym typeface="Open Sans Semibold"/>
              </a:rPr>
              <a:t>उपयोग से पहले:</a:t>
            </a:r>
            <a:endParaRPr lang="en-US" sz="6400" b="1" dirty="0">
              <a:sym typeface="Open Sans Semibold"/>
            </a:endParaRPr>
          </a:p>
          <a:p>
            <a:pPr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6400" dirty="0">
                <a:sym typeface="Open Sans Semibold"/>
              </a:rPr>
              <a:t>1. </a:t>
            </a:r>
            <a:r>
              <a:rPr lang="en-IN" sz="8000" b="1" dirty="0" err="1">
                <a:solidFill>
                  <a:srgbClr val="C00000"/>
                </a:solidFill>
                <a:latin typeface="Kruti Dev 010" pitchFamily="2" charset="0"/>
                <a:ea typeface="Open Sans Semibold"/>
                <a:cs typeface="Open Sans Semibold"/>
                <a:sym typeface="Open Sans Semibold"/>
              </a:rPr>
              <a:t>O</a:t>
            </a:r>
            <a:r>
              <a:rPr lang="en-IN" sz="8000" b="1" dirty="0" err="1">
                <a:latin typeface="Kruti Dev 010" pitchFamily="2" charset="0"/>
                <a:sym typeface="Open Sans Semibold"/>
              </a:rPr>
              <a:t>;fDrxr</a:t>
            </a:r>
            <a:r>
              <a:rPr lang="en-IN" sz="8000" b="1" dirty="0">
                <a:latin typeface="Kruti Dev 010" pitchFamily="2" charset="0"/>
                <a:sym typeface="Open Sans Semibold"/>
              </a:rPr>
              <a:t> </a:t>
            </a:r>
            <a:r>
              <a:rPr lang="en-IN" sz="8000" b="1" dirty="0" err="1">
                <a:latin typeface="Kruti Dev 010" pitchFamily="2" charset="0"/>
                <a:sym typeface="Open Sans Semibold"/>
              </a:rPr>
              <a:t>lqj</a:t>
            </a:r>
            <a:r>
              <a:rPr lang="en-IN" sz="8000" b="1" dirty="0">
                <a:latin typeface="Kruti Dev 010" pitchFamily="2" charset="0"/>
                <a:sym typeface="Open Sans Semibold"/>
              </a:rPr>
              <a:t>{</a:t>
            </a:r>
            <a:r>
              <a:rPr lang="en-IN" sz="8000" b="1" dirty="0" err="1">
                <a:latin typeface="Kruti Dev 010" pitchFamily="2" charset="0"/>
                <a:sym typeface="Open Sans Semibold"/>
              </a:rPr>
              <a:t>kk</a:t>
            </a:r>
            <a:r>
              <a:rPr lang="en-IN" sz="8000" b="1" dirty="0">
                <a:latin typeface="Kruti Dev 010" pitchFamily="2" charset="0"/>
                <a:sym typeface="Open Sans Semibold"/>
              </a:rPr>
              <a:t> </a:t>
            </a:r>
            <a:r>
              <a:rPr lang="en-IN" sz="8000" b="1" dirty="0" err="1">
                <a:latin typeface="Kruti Dev 010" pitchFamily="2" charset="0"/>
                <a:sym typeface="Open Sans Semibold"/>
              </a:rPr>
              <a:t>midj.k</a:t>
            </a:r>
            <a:r>
              <a:rPr lang="hi-IN" sz="6400" dirty="0">
                <a:sym typeface="Open Sans Semibold"/>
              </a:rPr>
              <a:t>, </a:t>
            </a:r>
            <a:r>
              <a:rPr lang="en-US" sz="6400" dirty="0">
                <a:sym typeface="Open Sans Semibold"/>
              </a:rPr>
              <a:t>2. </a:t>
            </a:r>
            <a:r>
              <a:rPr lang="hi-IN" sz="6400" dirty="0">
                <a:sym typeface="Open Sans Semibold"/>
              </a:rPr>
              <a:t>ईंधन/ऊर्जा स्रोत जाँचें।</a:t>
            </a:r>
            <a:endParaRPr dirty="0"/>
          </a:p>
        </p:txBody>
      </p:sp>
      <p:sp>
        <p:nvSpPr>
          <p:cNvPr id="242" name="During…"/>
          <p:cNvSpPr txBox="1"/>
          <p:nvPr/>
        </p:nvSpPr>
        <p:spPr>
          <a:xfrm>
            <a:off x="9286512" y="5920303"/>
            <a:ext cx="6456022" cy="3112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b="1" dirty="0">
                <a:sym typeface="Open Sans Semibold"/>
              </a:rPr>
              <a:t>उपयोग के दौरान:</a:t>
            </a:r>
            <a:r>
              <a:rPr lang="hi-IN" sz="6400" dirty="0">
                <a:sym typeface="Open Sans Semibold"/>
              </a:rPr>
              <a:t> सही ढंग से संचालन करें।</a:t>
            </a:r>
            <a:endParaRPr dirty="0"/>
          </a:p>
        </p:txBody>
      </p:sp>
      <p:sp>
        <p:nvSpPr>
          <p:cNvPr id="243" name="After…"/>
          <p:cNvSpPr txBox="1"/>
          <p:nvPr/>
        </p:nvSpPr>
        <p:spPr>
          <a:xfrm>
            <a:off x="18932009" y="5919697"/>
            <a:ext cx="4361061" cy="61956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b="1" dirty="0">
                <a:sym typeface="Open Sans Semibold"/>
              </a:rPr>
              <a:t>उपयोग के बाद:</a:t>
            </a:r>
            <a:r>
              <a:rPr lang="hi-IN" sz="6400" dirty="0">
                <a:sym typeface="Open Sans Semibold"/>
              </a:rPr>
              <a:t> साफ़-सफ़ाई और रखरखाव करें।</a:t>
            </a:r>
          </a:p>
          <a:p>
            <a:pPr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endParaRPr dirty="0"/>
          </a:p>
        </p:txBody>
      </p:sp>
      <p:sp>
        <p:nvSpPr>
          <p:cNvPr id="244" name="Triangle"/>
          <p:cNvSpPr/>
          <p:nvPr/>
        </p:nvSpPr>
        <p:spPr>
          <a:xfrm rot="5400000">
            <a:off x="7326663" y="6206677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88192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45" name="Triangle"/>
          <p:cNvSpPr/>
          <p:nvPr/>
        </p:nvSpPr>
        <p:spPr>
          <a:xfrm rot="5400000">
            <a:off x="16432382" y="6206677"/>
            <a:ext cx="1270001" cy="1270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88192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F747DB8C-92F7-FB9C-FFAD-C8A9D7C10752}"/>
              </a:ext>
            </a:extLst>
          </p:cNvPr>
          <p:cNvSpPr txBox="1"/>
          <p:nvPr/>
        </p:nvSpPr>
        <p:spPr>
          <a:xfrm>
            <a:off x="602390" y="12876838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एनडीआरएफ | सीएसएसआर | </a:t>
            </a:r>
          </a:p>
          <a:p>
            <a:r>
              <a:rPr lang="hi-IN" dirty="0"/>
              <a:t>भारत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774972" cy="2263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28480" y="49501"/>
            <a:ext cx="2329181" cy="2061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Rectangle"/>
          <p:cNvSpPr/>
          <p:nvPr/>
        </p:nvSpPr>
        <p:spPr>
          <a:xfrm>
            <a:off x="-1" y="0"/>
            <a:ext cx="11202844" cy="1267314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48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249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50" name="PPT 7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7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51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5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10</a:t>
            </a:fld>
            <a:endParaRPr/>
          </a:p>
        </p:txBody>
      </p:sp>
      <p:grpSp>
        <p:nvGrpSpPr>
          <p:cNvPr id="257" name="Group"/>
          <p:cNvGrpSpPr/>
          <p:nvPr/>
        </p:nvGrpSpPr>
        <p:grpSpPr>
          <a:xfrm>
            <a:off x="12161066" y="3256579"/>
            <a:ext cx="11202843" cy="7964842"/>
            <a:chOff x="0" y="0"/>
            <a:chExt cx="11202842" cy="7964841"/>
          </a:xfrm>
        </p:grpSpPr>
        <p:pic>
          <p:nvPicPr>
            <p:cNvPr id="253" name="k1250an" descr="k1250an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5177795"/>
              <a:ext cx="5332472" cy="267254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54" name="rotary hammer" descr="rotary hammer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0990" y="0"/>
              <a:ext cx="3832320" cy="320200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55" name="reciproc" descr="reciproc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31251" y="538919"/>
              <a:ext cx="5771592" cy="21241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56" name="chipping" descr="chippi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07794" y="5063288"/>
              <a:ext cx="3920565" cy="290155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58" name="Before using…"/>
          <p:cNvSpPr txBox="1"/>
          <p:nvPr/>
        </p:nvSpPr>
        <p:spPr>
          <a:xfrm>
            <a:off x="602390" y="3256579"/>
            <a:ext cx="8728113" cy="50517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algn="just"/>
            <a:r>
              <a:rPr lang="hi-IN" sz="6000" b="1" u="sng" dirty="0"/>
              <a:t>सावधानी:</a:t>
            </a:r>
            <a:endParaRPr lang="hi-IN" sz="6000" u="sng" dirty="0"/>
          </a:p>
          <a:p>
            <a:pPr algn="just"/>
            <a:r>
              <a:rPr lang="hi-IN" sz="6000" dirty="0"/>
              <a:t>पावर टूल्स का उपयोग करने से पहले हमेशा निर्माता </a:t>
            </a:r>
            <a:r>
              <a:rPr lang="en-IN" sz="7200" b="1" dirty="0">
                <a:latin typeface="Kruti Dev 010" pitchFamily="2" charset="0"/>
              </a:rPr>
              <a:t>)</a:t>
            </a:r>
            <a:r>
              <a:rPr lang="en-IN" sz="7200" b="1" dirty="0" err="1">
                <a:latin typeface="Kruti Dev 010" pitchFamily="2" charset="0"/>
              </a:rPr>
              <a:t>kjk</a:t>
            </a:r>
            <a:r>
              <a:rPr lang="en-IN" sz="7200" b="1" dirty="0">
                <a:latin typeface="Kruti Dev 010" pitchFamily="2" charset="0"/>
              </a:rPr>
              <a:t> </a:t>
            </a:r>
            <a:r>
              <a:rPr lang="en-IN" sz="7200" b="1" dirty="0" err="1">
                <a:latin typeface="Kruti Dev 010" pitchFamily="2" charset="0"/>
              </a:rPr>
              <a:t>nh</a:t>
            </a:r>
            <a:r>
              <a:rPr lang="en-IN" sz="7200" b="1" dirty="0">
                <a:latin typeface="Kruti Dev 010" pitchFamily="2" charset="0"/>
              </a:rPr>
              <a:t> </a:t>
            </a:r>
            <a:r>
              <a:rPr lang="en-IN" sz="7200" b="1" dirty="0" err="1">
                <a:latin typeface="Kruti Dev 010" pitchFamily="2" charset="0"/>
              </a:rPr>
              <a:t>x;h</a:t>
            </a:r>
            <a:r>
              <a:rPr lang="hi-IN" sz="6000" dirty="0"/>
              <a:t> हिदायतें पढ़ें।</a:t>
            </a:r>
          </a:p>
          <a:p>
            <a:pPr algn="just" defTabSz="1896340">
              <a:lnSpc>
                <a:spcPct val="90000"/>
              </a:lnSpc>
              <a:defRPr sz="7200" b="1" cap="all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 sz="6000" dirty="0"/>
          </a:p>
        </p:txBody>
      </p: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6144102F-0C14-EFC8-88B5-7DBB19ADD105}"/>
              </a:ext>
            </a:extLst>
          </p:cNvPr>
          <p:cNvSpPr txBox="1"/>
          <p:nvPr/>
        </p:nvSpPr>
        <p:spPr>
          <a:xfrm>
            <a:off x="602390" y="12876838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एनडीआरएफ | सीएसएसआर | </a:t>
            </a:r>
          </a:p>
          <a:p>
            <a:r>
              <a:rPr lang="hi-IN" dirty="0"/>
              <a:t>भारत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18465" y="-51308"/>
            <a:ext cx="3631768" cy="2177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28480" y="49501"/>
            <a:ext cx="2329181" cy="2061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8994824" y="538739"/>
            <a:ext cx="15389176" cy="13716000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4" tIns="78284" rIns="78284" bIns="78284"/>
          <a:lstStyle/>
          <a:p>
            <a:endParaRPr sz="48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293715" y="3590872"/>
            <a:ext cx="8509558" cy="1566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4" tIns="78284" rIns="78284" bIns="78284">
            <a:spAutoFit/>
          </a:bodyPr>
          <a:lstStyle/>
          <a:p>
            <a:pPr lvl="0" algn="ctr">
              <a:lnSpc>
                <a:spcPct val="120000"/>
              </a:lnSpc>
              <a:buClr>
                <a:srgbClr val="C00000"/>
              </a:buClr>
              <a:buSzPts val="3600"/>
            </a:pPr>
            <a:r>
              <a:rPr lang="hi-IN" sz="8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समीक्षा</a:t>
            </a:r>
            <a:endParaRPr lang="en-US" sz="8000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8969424" y="3204401"/>
            <a:ext cx="15007344" cy="102481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4" tIns="78284" rIns="78284" bIns="78284">
            <a:spAutoFit/>
          </a:bodyPr>
          <a:lstStyle/>
          <a:p>
            <a:pPr marL="857250" indent="-857250" algn="just">
              <a:buFont typeface="Wingdings" panose="05000000000000000000" pitchFamily="2" charset="2"/>
              <a:buChar char="Ø"/>
            </a:pPr>
            <a:r>
              <a:rPr lang="en-IN" sz="6000" dirty="0"/>
              <a:t>TEA (</a:t>
            </a:r>
            <a:r>
              <a:rPr lang="hi-IN" sz="6000" dirty="0"/>
              <a:t>औज़ार, उपकरण और सहायक वस्तुएँ) की परिभाषा बताइए।</a:t>
            </a:r>
          </a:p>
          <a:p>
            <a:pPr marL="857250" indent="-857250" algn="just">
              <a:buFont typeface="Wingdings" panose="05000000000000000000" pitchFamily="2" charset="2"/>
              <a:buChar char="Ø"/>
            </a:pPr>
            <a:r>
              <a:rPr lang="hi-IN" sz="6000" dirty="0"/>
              <a:t>उपयोग के आधार पर </a:t>
            </a:r>
            <a:r>
              <a:rPr lang="en-IN" sz="6000" dirty="0"/>
              <a:t>TEA </a:t>
            </a:r>
            <a:r>
              <a:rPr lang="hi-IN" sz="6000" dirty="0"/>
              <a:t>की 4 श्रेणियाँ समझाइए।</a:t>
            </a:r>
          </a:p>
          <a:p>
            <a:pPr marL="857250" indent="-857250" algn="just">
              <a:buFont typeface="Wingdings" panose="05000000000000000000" pitchFamily="2" charset="2"/>
              <a:buChar char="Ø"/>
            </a:pPr>
            <a:r>
              <a:rPr lang="hi-IN" sz="6000" dirty="0"/>
              <a:t>औज़ार और उपकरण चलाने के लिए 5 ऊर्जा स्रोत बताइए।</a:t>
            </a:r>
          </a:p>
          <a:p>
            <a:pPr marL="857250" indent="-857250" algn="just">
              <a:buFont typeface="Wingdings" panose="05000000000000000000" pitchFamily="2" charset="2"/>
              <a:buChar char="Ø"/>
            </a:pPr>
            <a:r>
              <a:rPr lang="hi-IN" sz="6000" dirty="0"/>
              <a:t>उपयोग और रखरखाव के मुख्य चरण (पहले, दौरान, बाद में) समझाइए।</a:t>
            </a:r>
          </a:p>
          <a:p>
            <a:pPr marL="857250" indent="-857250" algn="just">
              <a:buFont typeface="Wingdings" panose="05000000000000000000" pitchFamily="2" charset="2"/>
              <a:buChar char="Ø"/>
            </a:pPr>
            <a:r>
              <a:rPr lang="hi-IN" sz="6000" dirty="0"/>
              <a:t>4 व्यावहारिक अभ्यासों में </a:t>
            </a:r>
            <a:r>
              <a:rPr lang="en-IN" sz="6000" dirty="0"/>
              <a:t>TEA </a:t>
            </a:r>
            <a:r>
              <a:rPr lang="hi-IN" sz="6000" dirty="0"/>
              <a:t>का सही इस्तेमाल दिखाइए।</a:t>
            </a:r>
          </a:p>
          <a:p>
            <a:pPr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endParaRPr lang="en-US" sz="6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4987" y="12813338"/>
            <a:ext cx="1283274" cy="5525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629918" y="12756271"/>
            <a:ext cx="3501080" cy="69623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12414719"/>
            <a:ext cx="9096988" cy="13012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720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9359" y="-107116"/>
            <a:ext cx="4880698" cy="2926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35236" y="13237"/>
            <a:ext cx="2774164" cy="24555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5565736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9096988" y="-8296"/>
            <a:ext cx="15389176" cy="13888444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4" tIns="78284" rIns="78284" bIns="78284"/>
          <a:lstStyle/>
          <a:p>
            <a:endParaRPr sz="48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679133" y="6460427"/>
            <a:ext cx="8104650" cy="1635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4" tIns="78284" rIns="78284" bIns="78284">
            <a:spAutoFit/>
          </a:bodyPr>
          <a:lstStyle/>
          <a:p>
            <a:pPr algn="ctr"/>
            <a:r>
              <a:rPr lang="hi-IN" sz="9600" u="sng" dirty="0">
                <a:latin typeface="Arial" panose="020B0604020202020204" pitchFamily="34" charset="0"/>
              </a:rPr>
              <a:t>कोई सवाल </a:t>
            </a:r>
            <a:r>
              <a:rPr lang="hi-IN" sz="9600" dirty="0">
                <a:latin typeface="Arial" panose="020B0604020202020204" pitchFamily="34" charset="0"/>
              </a:rPr>
              <a:t>?</a:t>
            </a:r>
            <a:r>
              <a:rPr lang="en-US" sz="9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10009829" y="3793478"/>
            <a:ext cx="14476334" cy="23125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4" tIns="78284" rIns="78284" bIns="78284">
            <a:spAutoFit/>
          </a:bodyPr>
          <a:lstStyle/>
          <a:p>
            <a:pPr marL="914400" indent="-914400" algn="just">
              <a:lnSpc>
                <a:spcPct val="250000"/>
              </a:lnSpc>
              <a:buClr>
                <a:schemeClr val="dk1"/>
              </a:buClr>
              <a:buSzPts val="3200"/>
              <a:buFont typeface="Noto Sans Symbols"/>
              <a:buChar char="▪"/>
            </a:pPr>
            <a:endParaRPr lang="en-US" sz="56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4987" y="12813338"/>
            <a:ext cx="1283274" cy="5525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629918" y="12756271"/>
            <a:ext cx="3501080" cy="69623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12414719"/>
            <a:ext cx="9096988" cy="13012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720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22883" y="3531939"/>
            <a:ext cx="6737386" cy="673738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9359" y="-107116"/>
            <a:ext cx="4880698" cy="2926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35236" y="13237"/>
            <a:ext cx="2774164" cy="24555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6541353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1786624" y="3769536"/>
            <a:ext cx="21955739" cy="8021783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4" tIns="78284" rIns="78284" bIns="78284"/>
          <a:lstStyle/>
          <a:p>
            <a:r>
              <a:rPr lang="hi-IN" sz="6000" dirty="0"/>
              <a:t>औज़ारों को उपयोग के आधार पर कितने प्रकारों में बाँटा जा सकता है?</a:t>
            </a:r>
            <a:endParaRPr lang="en-IN" sz="6000" dirty="0"/>
          </a:p>
          <a:p>
            <a:endParaRPr lang="en-IN" sz="6000" dirty="0"/>
          </a:p>
          <a:p>
            <a:br>
              <a:rPr lang="hi-IN" sz="6000" dirty="0"/>
            </a:br>
            <a:r>
              <a:rPr lang="hi-IN" sz="6000" b="1" dirty="0"/>
              <a:t>उत्तर:</a:t>
            </a:r>
            <a:r>
              <a:rPr lang="hi-IN" sz="6000" dirty="0"/>
              <a:t> 4 प्रकार</a:t>
            </a:r>
          </a:p>
        </p:txBody>
      </p:sp>
      <p:sp>
        <p:nvSpPr>
          <p:cNvPr id="222" name="Duties of…"/>
          <p:cNvSpPr txBox="1"/>
          <p:nvPr/>
        </p:nvSpPr>
        <p:spPr>
          <a:xfrm>
            <a:off x="8080070" y="1102501"/>
            <a:ext cx="8223859" cy="13892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4" tIns="78284" rIns="78284" bIns="78284">
            <a:spAutoFit/>
          </a:bodyPr>
          <a:lstStyle/>
          <a:p>
            <a:r>
              <a:rPr lang="en-IN" sz="8000" dirty="0"/>
              <a:t>     </a:t>
            </a:r>
            <a:r>
              <a:rPr lang="hi-IN" sz="8000" u="sng" dirty="0"/>
              <a:t>मूल्यांकन</a:t>
            </a:r>
            <a:endParaRPr lang="en-IN" sz="8000" b="1" u="sng" dirty="0">
              <a:solidFill>
                <a:srgbClr val="C00000"/>
              </a:solidFill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9819652" y="3207991"/>
            <a:ext cx="14879780" cy="1081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4" tIns="78284" rIns="78284" bIns="78284">
            <a:spAutoFit/>
          </a:bodyPr>
          <a:lstStyle/>
          <a:p>
            <a:pPr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endParaRPr lang="en-US" sz="6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4987" y="12813338"/>
            <a:ext cx="1283274" cy="5525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629918" y="12756271"/>
            <a:ext cx="3501080" cy="69623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12414719"/>
            <a:ext cx="9096988" cy="13012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720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9359" y="-107116"/>
            <a:ext cx="4880698" cy="2926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35236" y="13237"/>
            <a:ext cx="2774164" cy="24555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252133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Rounded Rectangle"/>
          <p:cNvSpPr/>
          <p:nvPr/>
        </p:nvSpPr>
        <p:spPr>
          <a:xfrm>
            <a:off x="9096988" y="-29078"/>
            <a:ext cx="15389176" cy="13888444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4" tIns="78284" rIns="78284" bIns="78284"/>
          <a:lstStyle/>
          <a:p>
            <a:endParaRPr sz="4800">
              <a:latin typeface="Open Sans"/>
            </a:endParaRPr>
          </a:p>
        </p:txBody>
      </p:sp>
      <p:sp>
        <p:nvSpPr>
          <p:cNvPr id="222" name="Duties of…"/>
          <p:cNvSpPr txBox="1"/>
          <p:nvPr/>
        </p:nvSpPr>
        <p:spPr>
          <a:xfrm>
            <a:off x="679133" y="6460427"/>
            <a:ext cx="7449138" cy="1635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4" tIns="78284" rIns="78284" bIns="78284">
            <a:spAutoFit/>
          </a:bodyPr>
          <a:lstStyle/>
          <a:p>
            <a:pPr algn="ctr"/>
            <a:r>
              <a:rPr lang="hi-IN" sz="9600" u="sng" dirty="0"/>
              <a:t>धन्यवाद</a:t>
            </a:r>
            <a:endParaRPr lang="en-US" sz="9600" u="sng" dirty="0">
              <a:solidFill>
                <a:srgbClr val="C00000"/>
              </a:solidFill>
              <a:latin typeface="Open sans"/>
            </a:endParaRPr>
          </a:p>
        </p:txBody>
      </p:sp>
      <p:sp>
        <p:nvSpPr>
          <p:cNvPr id="223" name="Ensure your safety and the safety of your crew, the patient, and bystanders…"/>
          <p:cNvSpPr txBox="1"/>
          <p:nvPr/>
        </p:nvSpPr>
        <p:spPr>
          <a:xfrm>
            <a:off x="10009830" y="2623046"/>
            <a:ext cx="13563492" cy="896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4" tIns="78284" rIns="78284" bIns="78284">
            <a:spAutoFit/>
          </a:bodyPr>
          <a:lstStyle/>
          <a:p>
            <a:pPr marL="914400" indent="-914400" algn="just">
              <a:buClr>
                <a:schemeClr val="dk1"/>
              </a:buClr>
              <a:buSzPts val="3200"/>
              <a:buFont typeface="Noto Sans Symbols"/>
              <a:buChar char="▪"/>
            </a:pPr>
            <a:endParaRPr lang="en-US" sz="4800" dirty="0">
              <a:solidFill>
                <a:schemeClr val="dk1"/>
              </a:solidFill>
              <a:latin typeface="Open Sans"/>
              <a:cs typeface="Times New Roman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30342D-CCC4-F67F-CC03-E5EFED56E45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4987" y="12813338"/>
            <a:ext cx="1283274" cy="5525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21DB69-215D-8A17-5E2E-BA695C73441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629918" y="12756271"/>
            <a:ext cx="3501080" cy="69623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12414719"/>
            <a:ext cx="9096988" cy="13012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720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9359" y="-107116"/>
            <a:ext cx="4880698" cy="2926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28668" y="13236"/>
            <a:ext cx="15480732" cy="137027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660599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581</Words>
  <Application>Microsoft Office PowerPoint</Application>
  <PresentationFormat>Custom</PresentationFormat>
  <Paragraphs>124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8" baseType="lpstr">
      <vt:lpstr>Arial</vt:lpstr>
      <vt:lpstr>Arial Black</vt:lpstr>
      <vt:lpstr>Calibri</vt:lpstr>
      <vt:lpstr>HelveticaNeueLT Std Lt</vt:lpstr>
      <vt:lpstr>Kruti Dev 010</vt:lpstr>
      <vt:lpstr>Mangal</vt:lpstr>
      <vt:lpstr>Noto Sans Symbols</vt:lpstr>
      <vt:lpstr>Open sans</vt:lpstr>
      <vt:lpstr>Open sans</vt:lpstr>
      <vt:lpstr>Open Sans Semibold</vt:lpstr>
      <vt:lpstr>Times New Roman</vt:lpstr>
      <vt:lpstr>Verdana</vt:lpstr>
      <vt:lpstr>Wingdings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Dell</cp:lastModifiedBy>
  <cp:revision>31</cp:revision>
  <dcterms:modified xsi:type="dcterms:W3CDTF">2025-12-18T07:48:35Z</dcterms:modified>
</cp:coreProperties>
</file>