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6" r:id="rId14"/>
    <p:sldId id="269" r:id="rId15"/>
    <p:sldId id="270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Open Sans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fld id="{00000000-1234-1234-1234-123412341234}" type="slidenum"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2874963" y="-1217612"/>
            <a:ext cx="3394075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 descr="C:\Users\RAJAN\Downloads\65820870.jpg"/>
          <p:cNvPicPr preferRelativeResize="0"/>
          <p:nvPr/>
        </p:nvPicPr>
        <p:blipFill rotWithShape="1">
          <a:blip r:embed="rId3">
            <a:alphaModFix/>
          </a:blip>
          <a:srcRect b="7187"/>
          <a:stretch/>
        </p:blipFill>
        <p:spPr>
          <a:xfrm>
            <a:off x="2286000" y="1962150"/>
            <a:ext cx="3886200" cy="221138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304800" y="-53211"/>
            <a:ext cx="83058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Calibri"/>
              <a:buNone/>
            </a:pPr>
            <a:r>
              <a:rPr lang="en-IN" sz="480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Lesson-14</a:t>
            </a:r>
            <a:endParaRPr lang="en-US" sz="4800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Calibri"/>
              <a:buNone/>
            </a:pPr>
            <a:r>
              <a:rPr lang="en-US" sz="480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परिवार</a:t>
            </a:r>
            <a:r>
              <a:rPr lang="en-US" sz="480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80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को</a:t>
            </a:r>
            <a:r>
              <a:rPr lang="en-US" sz="480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80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सुरक्षित</a:t>
            </a:r>
            <a:r>
              <a:rPr lang="en-US" sz="480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80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करना</a:t>
            </a:r>
            <a:r>
              <a:rPr lang="en-US" sz="480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80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और</a:t>
            </a:r>
            <a:r>
              <a:rPr lang="en-US" sz="480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80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प्रतिक्रिया</a:t>
            </a:r>
            <a:r>
              <a:rPr lang="en-US" sz="480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80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की</a:t>
            </a:r>
            <a:r>
              <a:rPr lang="en-US" sz="480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80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तैयारी</a:t>
            </a:r>
            <a:r>
              <a:rPr lang="en-US" sz="480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80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करना</a:t>
            </a:r>
            <a:endParaRPr dirty="0"/>
          </a:p>
        </p:txBody>
      </p:sp>
      <p:sp>
        <p:nvSpPr>
          <p:cNvPr id="90" name="Google Shape;90;p13"/>
          <p:cNvSpPr txBox="1"/>
          <p:nvPr/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Open San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Open Sans"/>
                <a:buNone/>
              </a:pPr>
              <a:t>1</a:t>
            </a:fld>
            <a:endParaRPr/>
          </a:p>
        </p:txBody>
      </p:sp>
      <p:pic>
        <p:nvPicPr>
          <p:cNvPr id="91" name="Google Shape;91;p13" descr="C:\Users\Acer\Downloads\WhatsApp Image 2025-09-04 at 17.24.38 (1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9862" y="315912"/>
            <a:ext cx="8207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8975" y="368300"/>
            <a:ext cx="603250" cy="55721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0D9EFEC-D431-43C0-A854-090655B06F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427483"/>
              </p:ext>
            </p:extLst>
          </p:nvPr>
        </p:nvGraphicFramePr>
        <p:xfrm>
          <a:off x="3734356" y="4355940"/>
          <a:ext cx="4684053" cy="548640"/>
        </p:xfrm>
        <a:graphic>
          <a:graphicData uri="http://schemas.openxmlformats.org/drawingml/2006/table">
            <a:tbl>
              <a:tblPr/>
              <a:tblGrid>
                <a:gridCol w="4684053">
                  <a:extLst>
                    <a:ext uri="{9D8B030D-6E8A-4147-A177-3AD203B41FA5}">
                      <a16:colId xmlns:a16="http://schemas.microsoft.com/office/drawing/2014/main" val="4085055982"/>
                    </a:ext>
                  </a:extLst>
                </a:gridCol>
              </a:tblGrid>
              <a:tr h="4501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Shri 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Gaikawad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Sanket</a:t>
                      </a:r>
                      <a:r>
                        <a:rPr lang="en-US" sz="1800" b="1" i="0" u="none" strike="noStrike" baseline="0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T,</a:t>
                      </a:r>
                    </a:p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Dy. Commandant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620317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/>
        </p:nvSpPr>
        <p:spPr>
          <a:xfrm>
            <a:off x="3355975" y="620712"/>
            <a:ext cx="4953000" cy="4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</a:pPr>
            <a:r>
              <a:rPr lang="en-US" sz="2800" b="0" i="1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इस पाठ को पूरा करने के बाद, आप  	निम्नलिखित कार्य कर पाएँगे: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524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पारिवारिक तैयारी के महत्व का वर्णन करना।</a:t>
            </a:r>
            <a:endParaRPr/>
          </a:p>
          <a:p>
            <a:pPr marL="0" marR="0" lvl="0" indent="-1524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पारिवारिक आपदा योजना बनाने के चरणों की सूची  	बनाना। </a:t>
            </a:r>
            <a:endParaRPr/>
          </a:p>
          <a:p>
            <a:pPr marL="0" marR="0" lvl="0" indent="-1524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आपदा उत्तरजीविता किट को इकट्ठा करने और  	संग्रहीत करने में महत्वपूर्ण वस्तुओं की सूची 	बनाना।</a:t>
            </a:r>
            <a:endParaRPr/>
          </a:p>
          <a:p>
            <a:pPr marL="0" marR="0" lvl="0" indent="-1524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संचालन के चरणों की पहचान करना।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304800" y="1406525"/>
            <a:ext cx="342900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None/>
            </a:pPr>
            <a:r>
              <a:rPr lang="en-US" sz="4000" b="1" i="0" u="sng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उद्देश्य</a:t>
            </a:r>
            <a:endParaRPr/>
          </a:p>
        </p:txBody>
      </p:sp>
      <p:pic>
        <p:nvPicPr>
          <p:cNvPr id="100" name="Google Shape;100;p14" descr="C:\Users\Acer\Downloads\WhatsApp Image 2025-09-04 at 17.24.38 (1)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862" y="315912"/>
            <a:ext cx="8207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8975" y="285750"/>
            <a:ext cx="603250" cy="55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/>
          <p:nvPr/>
        </p:nvSpPr>
        <p:spPr>
          <a:xfrm>
            <a:off x="304800" y="1435100"/>
            <a:ext cx="3810000" cy="1938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पारिवारिक आपदा योजना बनाने में महत्वपूर्ण कदम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4267200" y="1009650"/>
            <a:ext cx="4800600" cy="415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सबसे पहले, </a:t>
            </a:r>
            <a:endParaRPr/>
          </a:p>
          <a:p>
            <a:pPr marL="0" marR="0" lvl="0" indent="-1524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अपने परिवार से बात करें और रणनीतियों  	पर चर्चा करें।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524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योजना बनाएँ कि आपदा के कारण अलग  	होने पर आपका परिवार कैसे संपर्क  	में  	रहेगा।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524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आपातकालीन फ़ोन नंबर पोस्ट करें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5" descr="C:\Users\Acer\Downloads\WhatsApp Image 2025-09-04 at 17.24.38 (1)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862" y="209550"/>
            <a:ext cx="8207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8975" y="209550"/>
            <a:ext cx="603250" cy="55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/>
        </p:nvSpPr>
        <p:spPr>
          <a:xfrm>
            <a:off x="3505200" y="971550"/>
            <a:ext cx="4953000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</a:pPr>
            <a:r>
              <a:rPr lang="en-US" sz="3200" b="1" i="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</a:t>
            </a:r>
            <a:r>
              <a:rPr lang="en-US" sz="20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संचालन के चरण</a:t>
            </a:r>
            <a:r>
              <a:rPr lang="en-US" sz="2400" b="1" i="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3886200" y="1935162"/>
            <a:ext cx="495300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ए. तैयारी चरण</a:t>
            </a:r>
            <a:endParaRPr/>
          </a:p>
        </p:txBody>
      </p:sp>
      <p:sp>
        <p:nvSpPr>
          <p:cNvPr id="116" name="Google Shape;116;p16"/>
          <p:cNvSpPr txBox="1"/>
          <p:nvPr/>
        </p:nvSpPr>
        <p:spPr>
          <a:xfrm>
            <a:off x="3886200" y="2439987"/>
            <a:ext cx="4953000" cy="2309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प्रशिक्षण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टीम के सदस्यों और दल के नेताओं का चयन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पीपीई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सामुदायिक आपदा योजना का ज्ञान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परिवहन व्यवस्था</a:t>
            </a:r>
            <a:endParaRPr/>
          </a:p>
        </p:txBody>
      </p:sp>
      <p:sp>
        <p:nvSpPr>
          <p:cNvPr id="117" name="Google Shape;117;p16"/>
          <p:cNvSpPr txBox="1"/>
          <p:nvPr/>
        </p:nvSpPr>
        <p:spPr>
          <a:xfrm>
            <a:off x="1447800" y="4154487"/>
            <a:ext cx="5638800" cy="769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pen Sans"/>
              <a:buNone/>
            </a:pPr>
            <a:r>
              <a:rPr lang="en-US" sz="2200" b="1" i="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 i="0" u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228600" y="1200150"/>
            <a:ext cx="3429000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None/>
            </a:pPr>
            <a:r>
              <a:rPr lang="en-US" sz="4000" b="1" i="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प्रतिक्रिया की तैयारी</a:t>
            </a:r>
            <a:endParaRPr/>
          </a:p>
        </p:txBody>
      </p:sp>
      <p:pic>
        <p:nvPicPr>
          <p:cNvPr id="119" name="Google Shape;119;p16" descr="C:\Users\Acer\Downloads\WhatsApp Image 2025-09-04 at 17.24.38 (1)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862" y="209550"/>
            <a:ext cx="8207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8975" y="209550"/>
            <a:ext cx="603250" cy="55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/>
          <p:nvPr/>
        </p:nvSpPr>
        <p:spPr>
          <a:xfrm>
            <a:off x="4495800" y="788987"/>
            <a:ext cx="4343400" cy="38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सक्रियण और गतिशीलता चरण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524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यदि आवश्यक हो तो परिवहन का अनुरोध करें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524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टीम के सदस्यों को सूचित करें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524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टीम जंप किट लोड करें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428750"/>
            <a:ext cx="3228975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 descr="C:\Users\Acer\Downloads\WhatsApp Image 2025-09-04 at 17.24.38 (1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9862" y="209550"/>
            <a:ext cx="8207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8975" y="209550"/>
            <a:ext cx="603250" cy="55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/>
          <p:nvPr/>
        </p:nvSpPr>
        <p:spPr>
          <a:xfrm>
            <a:off x="4521200" y="1589087"/>
            <a:ext cx="4089400" cy="2354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आपदा या आपात स्थिति की जानकारी प्राप्त करें </a:t>
            </a:r>
            <a:endParaRPr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टीम के सदस्यों को संक्षिप्त जानकारी दें</a:t>
            </a:r>
            <a:endParaRPr/>
          </a:p>
        </p:txBody>
      </p:sp>
      <p:pic>
        <p:nvPicPr>
          <p:cNvPr id="134" name="Google Shape;134;p18" descr="C:\Users\RAJAN\Downloads\Capture2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8812" y="1962150"/>
            <a:ext cx="3422650" cy="1763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 descr="C:\Users\Acer\Downloads\WhatsApp Image 2025-09-04 at 17.24.38 (1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9862" y="209550"/>
            <a:ext cx="8207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8975" y="209550"/>
            <a:ext cx="603250" cy="55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/>
        </p:nvSpPr>
        <p:spPr>
          <a:xfrm>
            <a:off x="7010400" y="48688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Open Sans"/>
              <a:buNone/>
            </a:pPr>
            <a:r>
              <a:rPr lang="en-US" sz="1200" b="0" i="0" u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t>SL -8</a:t>
            </a:r>
            <a:endParaRPr/>
          </a:p>
        </p:txBody>
      </p:sp>
      <p:sp>
        <p:nvSpPr>
          <p:cNvPr id="142" name="Google Shape;142;p19"/>
          <p:cNvSpPr txBox="1"/>
          <p:nvPr/>
        </p:nvSpPr>
        <p:spPr>
          <a:xfrm>
            <a:off x="4575175" y="1265237"/>
            <a:ext cx="3733800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</a:pPr>
            <a:r>
              <a:rPr lang="en-US" sz="2800" b="1" i="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C. </a:t>
            </a:r>
            <a:r>
              <a:rPr lang="en-US" sz="3200" b="1" i="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ऑपरेशन चरण</a:t>
            </a:r>
            <a:endParaRPr/>
          </a:p>
        </p:txBody>
      </p:sp>
      <p:sp>
        <p:nvSpPr>
          <p:cNvPr id="143" name="Google Shape;143;p19"/>
          <p:cNvSpPr txBox="1"/>
          <p:nvPr/>
        </p:nvSpPr>
        <p:spPr>
          <a:xfrm>
            <a:off x="4572000" y="1962150"/>
            <a:ext cx="3886200" cy="243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घटनास्थल को सुरक्षित करें</a:t>
            </a: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प्रारंभिक मूल्यांकन करें</a:t>
            </a: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खोज का संचालन करें</a:t>
            </a:r>
            <a:endParaRPr sz="3200" b="0" i="0" u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0" i="0" u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4" name="Google Shape;144;p19" descr="C:\Users\RAJAN\Downloads\1280px-FEMA_-_34189_-_Disaster_volunteers_and_residents_in_Polk_County_Arkansas_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581150"/>
            <a:ext cx="3733800" cy="141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9" descr="C:\Users\Acer\Downloads\WhatsApp Image 2025-09-04 at 17.24.38 (1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9862" y="209550"/>
            <a:ext cx="8207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9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8975" y="209550"/>
            <a:ext cx="603250" cy="55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>
            <a:spLocks noGrp="1"/>
          </p:cNvSpPr>
          <p:nvPr>
            <p:ph type="body" idx="1"/>
          </p:nvPr>
        </p:nvSpPr>
        <p:spPr>
          <a:xfrm>
            <a:off x="4724400" y="1504950"/>
            <a:ext cx="3733800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पीड़ितों तक पहुँच प्राप्त करें |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पीड़ित को स्थिर करें |</a:t>
            </a:r>
            <a:endParaRPr/>
          </a:p>
          <a:p>
            <a:pPr marL="342900" marR="0" lvl="0" indent="-1905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पीड़ितों को बाहर निकालें और उपचार क्षेत्र में ले जाएँ |</a:t>
            </a:r>
            <a:endParaRPr/>
          </a:p>
        </p:txBody>
      </p:sp>
      <p:sp>
        <p:nvSpPr>
          <p:cNvPr id="152" name="Google Shape;152;p20"/>
          <p:cNvSpPr txBox="1"/>
          <p:nvPr/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Open Sans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Open Sans"/>
                <a:buNone/>
              </a:pPr>
              <a:t>8</a:t>
            </a:fld>
            <a:endParaRPr/>
          </a:p>
        </p:txBody>
      </p:sp>
      <p:pic>
        <p:nvPicPr>
          <p:cNvPr id="153" name="Google Shape;153;p20" descr="C:\Users\RAJAN\Downloads\Capture22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809750"/>
            <a:ext cx="3124200" cy="1671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0" descr="C:\Users\Acer\Downloads\WhatsApp Image 2025-09-04 at 17.24.38 (1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9862" y="209550"/>
            <a:ext cx="8207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0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8975" y="209550"/>
            <a:ext cx="603250" cy="55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/>
          <p:nvPr/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Open Sans"/>
              <a:buNone/>
            </a:pPr>
            <a:r>
              <a:rPr lang="en-US" sz="1200" b="0" i="0" u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t>SL -</a:t>
            </a: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Open Sans"/>
                <a:buNone/>
              </a:pPr>
              <a:t>9</a:t>
            </a:fld>
            <a:endParaRPr/>
          </a:p>
        </p:txBody>
      </p:sp>
      <p:sp>
        <p:nvSpPr>
          <p:cNvPr id="161" name="Google Shape;161;p21"/>
          <p:cNvSpPr txBox="1"/>
          <p:nvPr/>
        </p:nvSpPr>
        <p:spPr>
          <a:xfrm>
            <a:off x="922020" y="1407765"/>
            <a:ext cx="2438400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1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</a:t>
            </a:r>
            <a:r>
              <a:rPr lang="en-US" sz="2400" b="1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निष्क्रियण</a:t>
            </a:r>
            <a:r>
              <a:rPr lang="en-US" sz="2400" b="1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1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और</a:t>
            </a:r>
            <a:r>
              <a:rPr lang="en-US" sz="2400" b="1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dirty="0"/>
          </a:p>
          <a:p>
            <a:pPr algn="ctr">
              <a:buClr>
                <a:schemeClr val="dk1"/>
              </a:buClr>
              <a:buSzPts val="2400"/>
            </a:pPr>
            <a:r>
              <a:rPr lang="en-US" sz="2400" b="1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विमुद्रीकरण</a:t>
            </a:r>
            <a:r>
              <a:rPr lang="en-US" sz="2400" b="1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चरण</a:t>
            </a:r>
            <a:r>
              <a:rPr lang="en-US" sz="2400" b="1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Aptos Display" panose="020B0004020202020204" pitchFamily="34" charset="0"/>
              </a:rPr>
              <a:t>DEACTIVATION AND DEMOBILISATION</a:t>
            </a:r>
            <a:r>
              <a:rPr lang="en-US" sz="2000" dirty="0">
                <a:solidFill>
                  <a:srgbClr val="FF0000"/>
                </a:solidFill>
                <a:latin typeface="Aptos Display" panose="020B0004020202020204" pitchFamily="34" charset="0"/>
              </a:rPr>
              <a:t>)</a:t>
            </a:r>
            <a:endParaRPr lang="en-IN" sz="2000" dirty="0">
              <a:solidFill>
                <a:srgbClr val="FF0000"/>
              </a:solidFill>
              <a:latin typeface="Aptos Display" panose="020B000402020202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000" b="1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1"/>
          <p:cNvSpPr txBox="1"/>
          <p:nvPr/>
        </p:nvSpPr>
        <p:spPr>
          <a:xfrm>
            <a:off x="4343400" y="830262"/>
            <a:ext cx="4114800" cy="444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पुष्टि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करें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कि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आगे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किसी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ऑपरेशन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की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आवश्यकता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नहीं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है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457200" marR="0" lvl="0" indent="-304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कर्मचारियों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और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बुनियादी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उपकरणों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का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ध्यान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रखें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457200" marR="0" lvl="0" indent="-304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यदि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आवश्यक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हो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तो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परिवहन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की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व्यवस्था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करें</a:t>
            </a:r>
            <a:endParaRPr sz="24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b="0" i="0" u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3" name="Google Shape;163;p21" descr="C:\Users\Acer\Downloads\WhatsApp Image 2025-09-04 at 17.24.38 (1)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862" y="209550"/>
            <a:ext cx="8207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1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8975" y="209550"/>
            <a:ext cx="603250" cy="55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/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Open Sans"/>
              <a:buNone/>
            </a:pPr>
            <a:r>
              <a:rPr lang="en-US" sz="1200" b="0" i="0" u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t>SL -</a:t>
            </a: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Open Sans"/>
                <a:buNone/>
              </a:pPr>
              <a:t>10</a:t>
            </a:fld>
            <a:endParaRPr/>
          </a:p>
        </p:txBody>
      </p:sp>
      <p:sp>
        <p:nvSpPr>
          <p:cNvPr id="170" name="Google Shape;170;p22"/>
          <p:cNvSpPr txBox="1"/>
          <p:nvPr/>
        </p:nvSpPr>
        <p:spPr>
          <a:xfrm>
            <a:off x="4191000" y="1574800"/>
            <a:ext cx="4800600" cy="189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E. ऑपरेशन के बाद का चरण</a:t>
            </a:r>
            <a:endParaRPr sz="4000" b="1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सभी लॉग और रिकॉर्ड रखें</a:t>
            </a:r>
            <a:endParaRPr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टीम डी-ब्रीफिंग</a:t>
            </a:r>
            <a:endParaRPr/>
          </a:p>
        </p:txBody>
      </p:sp>
      <p:pic>
        <p:nvPicPr>
          <p:cNvPr id="171" name="Google Shape;171;p22" descr="C:\Users\RAJAN\Downloads\Disaster-preparedness-training-offered-in-Paso-Robles-in-JulyAugus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1733550"/>
            <a:ext cx="35560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2" descr="C:\Users\Acer\Downloads\WhatsApp Image 2025-09-04 at 17.24.38 (1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9862" y="209550"/>
            <a:ext cx="8207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2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8975" y="209550"/>
            <a:ext cx="603250" cy="55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>
            <a:spLocks noGrp="1"/>
          </p:cNvSpPr>
          <p:nvPr>
            <p:ph type="title"/>
          </p:nvPr>
        </p:nvSpPr>
        <p:spPr>
          <a:xfrm>
            <a:off x="76200" y="1039812"/>
            <a:ext cx="4191000" cy="2751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Open Sans"/>
              <a:buNone/>
            </a:pPr>
            <a:r>
              <a:rPr lang="en-US" sz="4000" b="1" i="0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अगली आपात स्थिति/प्रतिक्रिया </a:t>
            </a:r>
            <a:br>
              <a:rPr lang="en-US" sz="4000" b="1" i="0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4000" b="1" i="0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के लिए तैयार रहें</a:t>
            </a:r>
            <a:endParaRPr/>
          </a:p>
        </p:txBody>
      </p:sp>
      <p:sp>
        <p:nvSpPr>
          <p:cNvPr id="179" name="Google Shape;179;p23"/>
          <p:cNvSpPr txBox="1"/>
          <p:nvPr/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Open Sans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Open Sans"/>
                <a:buNone/>
              </a:pPr>
              <a:t>11</a:t>
            </a:fld>
            <a:endParaRPr/>
          </a:p>
        </p:txBody>
      </p:sp>
      <p:sp>
        <p:nvSpPr>
          <p:cNvPr id="180" name="Google Shape;180;p23"/>
          <p:cNvSpPr txBox="1">
            <a:spLocks noGrp="1"/>
          </p:cNvSpPr>
          <p:nvPr>
            <p:ph type="body" idx="1"/>
          </p:nvPr>
        </p:nvSpPr>
        <p:spPr>
          <a:xfrm>
            <a:off x="4495800" y="481012"/>
            <a:ext cx="4343400" cy="407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औज़ारों और उपकरणों की मरम्मत 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बचाव दल का आगे का प्रशिक्षण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PTSD (अभिघातज के बाद का तनाव विकार) के लिए मनोचिकित्सा.</a:t>
            </a:r>
            <a:endParaRPr/>
          </a:p>
        </p:txBody>
      </p:sp>
      <p:pic>
        <p:nvPicPr>
          <p:cNvPr id="181" name="Google Shape;181;p23" descr="C:\Users\Acer\Downloads\WhatsApp Image 2025-09-04 at 17.24.38 (1)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862" y="209550"/>
            <a:ext cx="8207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3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8975" y="209550"/>
            <a:ext cx="603250" cy="55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4"/>
          <p:cNvSpPr txBox="1">
            <a:spLocks noGrp="1"/>
          </p:cNvSpPr>
          <p:nvPr>
            <p:ph type="body" idx="1"/>
          </p:nvPr>
        </p:nvSpPr>
        <p:spPr>
          <a:xfrm>
            <a:off x="3405187" y="692150"/>
            <a:ext cx="4876800" cy="414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en-US" sz="27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अब आप निम्न को परिभाषित कर सकते हैं:-</a:t>
            </a:r>
            <a:endParaRPr/>
          </a:p>
          <a:p>
            <a:pPr marL="0" marR="0" lvl="0" indent="-1524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परिवार की तैयारी का महत्व।  	पारिवारिक आपदा योजना 	बनाने के    	चरण |</a:t>
            </a:r>
            <a:endParaRPr/>
          </a:p>
          <a:p>
            <a:pPr marL="0" marR="0" lvl="0" indent="-1524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आपदा किट को इकट्ठा करने और 	संग्रहीत करने में महत्वपूर्ण वस्तुएँ |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-15240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संचालन के चरणों की पहचान करें</a:t>
            </a:r>
            <a:endParaRPr sz="2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8" name="Google Shape;188;p24"/>
          <p:cNvSpPr txBox="1"/>
          <p:nvPr/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Open Sans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Open Sans"/>
                <a:buNone/>
              </a:pPr>
              <a:t>12</a:t>
            </a:fld>
            <a:endParaRPr/>
          </a:p>
        </p:txBody>
      </p:sp>
      <p:sp>
        <p:nvSpPr>
          <p:cNvPr id="189" name="Google Shape;189;p24"/>
          <p:cNvSpPr txBox="1"/>
          <p:nvPr/>
        </p:nvSpPr>
        <p:spPr>
          <a:xfrm>
            <a:off x="609600" y="1330325"/>
            <a:ext cx="251460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समीक्षा</a:t>
            </a:r>
            <a:endParaRPr/>
          </a:p>
        </p:txBody>
      </p:sp>
      <p:pic>
        <p:nvPicPr>
          <p:cNvPr id="190" name="Google Shape;190;p24" descr="C:\Users\Acer\Downloads\WhatsApp Image 2025-09-04 at 17.24.38 (1)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862" y="209550"/>
            <a:ext cx="8207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4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8975" y="209550"/>
            <a:ext cx="603250" cy="55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43" descr="See the source 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0551" y="1143000"/>
            <a:ext cx="3583781" cy="371475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3"/>
          <p:cNvSpPr txBox="1">
            <a:spLocks noGrp="1"/>
          </p:cNvSpPr>
          <p:nvPr>
            <p:ph type="title"/>
          </p:nvPr>
        </p:nvSpPr>
        <p:spPr>
          <a:xfrm>
            <a:off x="1371600" y="2114550"/>
            <a:ext cx="28575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l"/>
            <a:r>
              <a:rPr lang="en-US" sz="4500" b="1">
                <a:solidFill>
                  <a:srgbClr val="FF0000"/>
                </a:solidFill>
              </a:rPr>
              <a:t>कोई प्रश्न</a:t>
            </a:r>
            <a:endParaRPr/>
          </a:p>
        </p:txBody>
      </p:sp>
      <p:pic>
        <p:nvPicPr>
          <p:cNvPr id="385" name="Google Shape;385;p43" descr="A logo with text on it  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9194" y="33338"/>
            <a:ext cx="785813" cy="702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3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91375" y="38100"/>
            <a:ext cx="809625" cy="751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>
            <a:spLocks noGrp="1"/>
          </p:cNvSpPr>
          <p:nvPr>
            <p:ph type="title"/>
          </p:nvPr>
        </p:nvSpPr>
        <p:spPr>
          <a:xfrm>
            <a:off x="76200" y="1428750"/>
            <a:ext cx="38100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Open Sans"/>
              <a:buNone/>
            </a:pPr>
            <a:r>
              <a:rPr lang="en-US" sz="4000" b="1" i="0" u="sng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मूल्यांकन</a:t>
            </a:r>
            <a:endParaRPr/>
          </a:p>
        </p:txBody>
      </p:sp>
      <p:sp>
        <p:nvSpPr>
          <p:cNvPr id="205" name="Google Shape;205;p26"/>
          <p:cNvSpPr txBox="1">
            <a:spLocks noGrp="1"/>
          </p:cNvSpPr>
          <p:nvPr>
            <p:ph type="body" idx="1"/>
          </p:nvPr>
        </p:nvSpPr>
        <p:spPr>
          <a:xfrm>
            <a:off x="3581400" y="971550"/>
            <a:ext cx="5410200" cy="407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b="0" i="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प्रश्न: किसी भी आपदा के दौरान एक व्यक्ति के लिए प्रतिदिन कुल कितने पानी की आवश्यकता होती है?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उत्तर: 1 गैलन (पीने के लिए 2 लीटर और भोजन तैयार  करने/स्वच्छता के लिए 2 लीटर)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प्रश्न: PTSD का पूर्ण रूप क्या है?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उत्तर: अभिघातज के बाद का तनाव विकार (Post Traumatic 	Stress Disorder)</a:t>
            </a:r>
            <a:endParaRPr/>
          </a:p>
        </p:txBody>
      </p:sp>
      <p:sp>
        <p:nvSpPr>
          <p:cNvPr id="206" name="Google Shape;206;p26"/>
          <p:cNvSpPr txBox="1"/>
          <p:nvPr/>
        </p:nvSpPr>
        <p:spPr>
          <a:xfrm>
            <a:off x="6553200" y="4767262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Open Sans"/>
              <a:buNone/>
            </a:pPr>
            <a:fld id="{00000000-1234-1234-1234-123412341234}" type="slidenum">
              <a:rPr lang="en-US" sz="1200" b="0" i="0" u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Open Sans"/>
                <a:buNone/>
              </a:pPr>
              <a:t>14</a:t>
            </a:fld>
            <a:endParaRPr/>
          </a:p>
        </p:txBody>
      </p:sp>
      <p:pic>
        <p:nvPicPr>
          <p:cNvPr id="207" name="Google Shape;207;p26" descr="C:\Users\Acer\Downloads\WhatsApp Image 2025-09-04 at 17.24.38 (1)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862" y="209550"/>
            <a:ext cx="8207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6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8975" y="209550"/>
            <a:ext cx="603250" cy="55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/>
          <p:nvPr/>
        </p:nvSpPr>
        <p:spPr>
          <a:xfrm>
            <a:off x="1905000" y="1885950"/>
            <a:ext cx="5334000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6000" b="1" i="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धन्यवाद</a:t>
            </a:r>
            <a:endParaRPr/>
          </a:p>
        </p:txBody>
      </p:sp>
      <p:pic>
        <p:nvPicPr>
          <p:cNvPr id="214" name="Google Shape;214;p27" descr="C:\Users\Acer\Downloads\WhatsApp Image 2025-09-04 at 17.24.38 (1)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862" y="209550"/>
            <a:ext cx="8207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7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8975" y="209550"/>
            <a:ext cx="603250" cy="55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464</Words>
  <Application>Microsoft Office PowerPoint</Application>
  <PresentationFormat>On-screen Show (16:9)</PresentationFormat>
  <Paragraphs>85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 Display</vt:lpstr>
      <vt:lpstr>Arial</vt:lpstr>
      <vt:lpstr>Noto Sans Symbols</vt:lpstr>
      <vt:lpstr>Calibri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अगली आपात स्थिति/प्रतिक्रिया  के लिए तैयार रहें</vt:lpstr>
      <vt:lpstr>PowerPoint Presentation</vt:lpstr>
      <vt:lpstr>कोई प्रश्न</vt:lpstr>
      <vt:lpstr>मूल्यांकन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DOG K9</cp:lastModifiedBy>
  <cp:revision>11</cp:revision>
  <dcterms:modified xsi:type="dcterms:W3CDTF">2025-12-18T07:39:15Z</dcterms:modified>
</cp:coreProperties>
</file>