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av" ContentType="audio/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0"/>
  </p:notesMasterIdLst>
  <p:sldIdLst>
    <p:sldId id="256" r:id="rId2"/>
    <p:sldId id="285" r:id="rId3"/>
    <p:sldId id="259" r:id="rId4"/>
    <p:sldId id="258" r:id="rId5"/>
    <p:sldId id="260" r:id="rId6"/>
    <p:sldId id="288" r:id="rId7"/>
    <p:sldId id="261" r:id="rId8"/>
    <p:sldId id="289" r:id="rId9"/>
    <p:sldId id="290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305" r:id="rId22"/>
    <p:sldId id="274" r:id="rId23"/>
    <p:sldId id="275" r:id="rId24"/>
    <p:sldId id="276" r:id="rId25"/>
    <p:sldId id="277" r:id="rId26"/>
    <p:sldId id="304" r:id="rId27"/>
    <p:sldId id="279" r:id="rId28"/>
    <p:sldId id="301" r:id="rId29"/>
    <p:sldId id="303" r:id="rId30"/>
    <p:sldId id="293" r:id="rId31"/>
    <p:sldId id="294" r:id="rId32"/>
    <p:sldId id="295" r:id="rId33"/>
    <p:sldId id="296" r:id="rId34"/>
    <p:sldId id="297" r:id="rId35"/>
    <p:sldId id="298" r:id="rId36"/>
    <p:sldId id="299" r:id="rId37"/>
    <p:sldId id="300" r:id="rId38"/>
    <p:sldId id="286" r:id="rId3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45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HUPENDRA KUMAR" userId="bbefd606d7f2d7a6" providerId="LiveId" clId="{55E62322-F3F5-4B4F-97D7-AFC79AF09865}"/>
    <pc:docChg chg="custSel addSld delSld modSld sldOrd">
      <pc:chgData name="BHUPENDRA KUMAR" userId="bbefd606d7f2d7a6" providerId="LiveId" clId="{55E62322-F3F5-4B4F-97D7-AFC79AF09865}" dt="2025-10-08T07:21:19.749" v="60" actId="113"/>
      <pc:docMkLst>
        <pc:docMk/>
      </pc:docMkLst>
      <pc:sldChg chg="modSp mod">
        <pc:chgData name="BHUPENDRA KUMAR" userId="bbefd606d7f2d7a6" providerId="LiveId" clId="{55E62322-F3F5-4B4F-97D7-AFC79AF09865}" dt="2025-10-08T07:18:44.542" v="57" actId="20577"/>
        <pc:sldMkLst>
          <pc:docMk/>
          <pc:sldMk cId="0" sldId="262"/>
        </pc:sldMkLst>
        <pc:spChg chg="mod">
          <ac:chgData name="BHUPENDRA KUMAR" userId="bbefd606d7f2d7a6" providerId="LiveId" clId="{55E62322-F3F5-4B4F-97D7-AFC79AF09865}" dt="2025-10-08T07:18:44.542" v="57" actId="20577"/>
          <ac:spMkLst>
            <pc:docMk/>
            <pc:sldMk cId="0" sldId="262"/>
            <ac:spMk id="6" creationId="{00000000-0000-0000-0000-000000000000}"/>
          </ac:spMkLst>
        </pc:spChg>
      </pc:sldChg>
      <pc:sldChg chg="modSp del mod">
        <pc:chgData name="BHUPENDRA KUMAR" userId="bbefd606d7f2d7a6" providerId="LiveId" clId="{55E62322-F3F5-4B4F-97D7-AFC79AF09865}" dt="2025-10-08T07:17:02.998" v="52" actId="47"/>
        <pc:sldMkLst>
          <pc:docMk/>
          <pc:sldMk cId="0" sldId="273"/>
        </pc:sldMkLst>
        <pc:spChg chg="mod">
          <ac:chgData name="BHUPENDRA KUMAR" userId="bbefd606d7f2d7a6" providerId="LiveId" clId="{55E62322-F3F5-4B4F-97D7-AFC79AF09865}" dt="2025-10-08T07:16:42.859" v="48" actId="21"/>
          <ac:spMkLst>
            <pc:docMk/>
            <pc:sldMk cId="0" sldId="273"/>
            <ac:spMk id="4" creationId="{9C55A00F-258A-614D-80E0-618EAA8F6743}"/>
          </ac:spMkLst>
        </pc:spChg>
      </pc:sldChg>
      <pc:sldChg chg="modSp mod">
        <pc:chgData name="BHUPENDRA KUMAR" userId="bbefd606d7f2d7a6" providerId="LiveId" clId="{55E62322-F3F5-4B4F-97D7-AFC79AF09865}" dt="2025-10-08T07:13:13.931" v="33"/>
        <pc:sldMkLst>
          <pc:docMk/>
          <pc:sldMk cId="0" sldId="276"/>
        </pc:sldMkLst>
        <pc:spChg chg="mod">
          <ac:chgData name="BHUPENDRA KUMAR" userId="bbefd606d7f2d7a6" providerId="LiveId" clId="{55E62322-F3F5-4B4F-97D7-AFC79AF09865}" dt="2025-10-08T07:13:13.931" v="33"/>
          <ac:spMkLst>
            <pc:docMk/>
            <pc:sldMk cId="0" sldId="276"/>
            <ac:spMk id="6" creationId="{00000000-0000-0000-0000-000000000000}"/>
          </ac:spMkLst>
        </pc:spChg>
      </pc:sldChg>
      <pc:sldChg chg="modSp mod">
        <pc:chgData name="BHUPENDRA KUMAR" userId="bbefd606d7f2d7a6" providerId="LiveId" clId="{55E62322-F3F5-4B4F-97D7-AFC79AF09865}" dt="2025-10-08T07:11:50.807" v="29" actId="20577"/>
        <pc:sldMkLst>
          <pc:docMk/>
          <pc:sldMk cId="0" sldId="277"/>
        </pc:sldMkLst>
        <pc:spChg chg="mod">
          <ac:chgData name="BHUPENDRA KUMAR" userId="bbefd606d7f2d7a6" providerId="LiveId" clId="{55E62322-F3F5-4B4F-97D7-AFC79AF09865}" dt="2025-10-08T07:11:50.807" v="29" actId="20577"/>
          <ac:spMkLst>
            <pc:docMk/>
            <pc:sldMk cId="0" sldId="277"/>
            <ac:spMk id="7" creationId="{00000000-0000-0000-0000-000000000000}"/>
          </ac:spMkLst>
        </pc:spChg>
      </pc:sldChg>
      <pc:sldChg chg="modSp mod">
        <pc:chgData name="BHUPENDRA KUMAR" userId="bbefd606d7f2d7a6" providerId="LiveId" clId="{55E62322-F3F5-4B4F-97D7-AFC79AF09865}" dt="2025-10-08T07:21:19.749" v="60" actId="113"/>
        <pc:sldMkLst>
          <pc:docMk/>
          <pc:sldMk cId="1208664876" sldId="304"/>
        </pc:sldMkLst>
        <pc:spChg chg="mod">
          <ac:chgData name="BHUPENDRA KUMAR" userId="bbefd606d7f2d7a6" providerId="LiveId" clId="{55E62322-F3F5-4B4F-97D7-AFC79AF09865}" dt="2025-10-08T07:21:19.749" v="60" actId="113"/>
          <ac:spMkLst>
            <pc:docMk/>
            <pc:sldMk cId="1208664876" sldId="304"/>
            <ac:spMk id="2" creationId="{A7167B67-629B-2C24-419B-363B5D2795A2}"/>
          </ac:spMkLst>
        </pc:spChg>
      </pc:sldChg>
      <pc:sldChg chg="new del">
        <pc:chgData name="BHUPENDRA KUMAR" userId="bbefd606d7f2d7a6" providerId="LiveId" clId="{55E62322-F3F5-4B4F-97D7-AFC79AF09865}" dt="2025-10-08T07:15:26.442" v="39" actId="47"/>
        <pc:sldMkLst>
          <pc:docMk/>
          <pc:sldMk cId="105423513" sldId="305"/>
        </pc:sldMkLst>
      </pc:sldChg>
      <pc:sldChg chg="modSp new mod">
        <pc:chgData name="BHUPENDRA KUMAR" userId="bbefd606d7f2d7a6" providerId="LiveId" clId="{55E62322-F3F5-4B4F-97D7-AFC79AF09865}" dt="2025-10-08T07:17:32.736" v="53" actId="255"/>
        <pc:sldMkLst>
          <pc:docMk/>
          <pc:sldMk cId="2494940582" sldId="305"/>
        </pc:sldMkLst>
        <pc:spChg chg="mod">
          <ac:chgData name="BHUPENDRA KUMAR" userId="bbefd606d7f2d7a6" providerId="LiveId" clId="{55E62322-F3F5-4B4F-97D7-AFC79AF09865}" dt="2025-10-08T07:17:32.736" v="53" actId="255"/>
          <ac:spMkLst>
            <pc:docMk/>
            <pc:sldMk cId="2494940582" sldId="305"/>
            <ac:spMk id="3" creationId="{7F5464EC-02A4-5E05-F4F2-1C414C160176}"/>
          </ac:spMkLst>
        </pc:spChg>
        <pc:spChg chg="mod">
          <ac:chgData name="BHUPENDRA KUMAR" userId="bbefd606d7f2d7a6" providerId="LiveId" clId="{55E62322-F3F5-4B4F-97D7-AFC79AF09865}" dt="2025-10-08T07:16:49.089" v="51" actId="27636"/>
          <ac:spMkLst>
            <pc:docMk/>
            <pc:sldMk cId="2494940582" sldId="305"/>
            <ac:spMk id="4" creationId="{281A4FFF-11EB-999E-A432-1C550166A5EA}"/>
          </ac:spMkLst>
        </pc:spChg>
      </pc:sldChg>
      <pc:sldChg chg="new del ord">
        <pc:chgData name="BHUPENDRA KUMAR" userId="bbefd606d7f2d7a6" providerId="LiveId" clId="{55E62322-F3F5-4B4F-97D7-AFC79AF09865}" dt="2025-10-08T07:14:37.807" v="37" actId="47"/>
        <pc:sldMkLst>
          <pc:docMk/>
          <pc:sldMk cId="3525953036" sldId="305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0324DD8-D43A-4981-A829-571C54FC9C69}" type="datetimeFigureOut">
              <a:rPr lang="en-IN" smtClean="0"/>
              <a:pPr/>
              <a:t>18-12-2025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CC88F6A-16AE-4DE7-96E1-1B22F611356B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743617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C88F6A-16AE-4DE7-96E1-1B22F611356B}" type="slidenum">
              <a:rPr lang="en-IN" smtClean="0"/>
              <a:pPr/>
              <a:t>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281123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12/18/2025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12/18/2025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12/18/2025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 userDrawn="1"/>
        </p:nvSpPr>
        <p:spPr>
          <a:xfrm>
            <a:off x="3923928" y="0"/>
            <a:ext cx="5220072" cy="6858000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Opensans"/>
              </a:defRPr>
            </a:lvl1pPr>
          </a:lstStyle>
          <a:p>
            <a:fld id="{1D8BD707-D9CF-40AE-B4C6-C98DA3205C09}" type="datetimeFigureOut">
              <a:rPr lang="en-US" smtClean="0"/>
              <a:pPr/>
              <a:t>12/18/2025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Opensans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Opensans"/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Picture 7" descr="C:\Users\Acer\Downloads\WhatsApp Image 2025-09-04 at 17.24.38 (3).jpeg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8384" y="44624"/>
            <a:ext cx="1079500" cy="1001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 descr="A logo with text on it&#10;&#10;AI-generated content may be incorrect.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66" y="44624"/>
            <a:ext cx="1047750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Opensans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Opensans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Opensans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Opensans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Opensans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Opensans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gif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8.jpe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7" Type="http://schemas.openxmlformats.org/officeDocument/2006/relationships/image" Target="../media/image34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jpeg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6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0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2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6.jpeg"/><Relationship Id="rId5" Type="http://schemas.openxmlformats.org/officeDocument/2006/relationships/image" Target="../media/image45.jpeg"/><Relationship Id="rId4" Type="http://schemas.openxmlformats.org/officeDocument/2006/relationships/image" Target="../media/image44.jpe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39552" y="1772816"/>
            <a:ext cx="8229600" cy="2818232"/>
          </a:xfrm>
          <a:solidFill>
            <a:schemeClr val="tx1">
              <a:lumMod val="65000"/>
              <a:lumOff val="35000"/>
            </a:schemeClr>
          </a:solidFill>
        </p:spPr>
        <p:txBody>
          <a:bodyPr>
            <a:normAutofit fontScale="90000"/>
          </a:bodyPr>
          <a:lstStyle/>
          <a:p>
            <a:r>
              <a:rPr lang="en-IN" sz="6000" dirty="0">
                <a:solidFill>
                  <a:srgbClr val="FFFF00"/>
                </a:solidFill>
              </a:rPr>
              <a:t>Lesson-17</a:t>
            </a:r>
            <a:br>
              <a:rPr lang="en-IN" sz="6000" dirty="0">
                <a:solidFill>
                  <a:srgbClr val="FFFF00"/>
                </a:solidFill>
              </a:rPr>
            </a:br>
            <a:r>
              <a:rPr lang="hi-IN" sz="6000" dirty="0">
                <a:solidFill>
                  <a:srgbClr val="FFFF00"/>
                </a:solidFill>
              </a:rPr>
              <a:t>मांसपेशीय कंकाल चोट </a:t>
            </a:r>
            <a:r>
              <a:rPr lang="en-GB" sz="6000" dirty="0">
                <a:solidFill>
                  <a:srgbClr val="FFFF00"/>
                </a:solidFill>
              </a:rPr>
              <a:t>(</a:t>
            </a:r>
            <a:r>
              <a:rPr lang="hi-IN" sz="6000" dirty="0">
                <a:solidFill>
                  <a:srgbClr val="FFFF00"/>
                </a:solidFill>
              </a:rPr>
              <a:t>मस्कुलोस्केलेटल चोट</a:t>
            </a:r>
            <a:r>
              <a:rPr lang="en-GB" sz="6000" dirty="0">
                <a:solidFill>
                  <a:srgbClr val="FFFF00"/>
                </a:solidFill>
              </a:rPr>
              <a:t>)</a:t>
            </a:r>
            <a:endParaRPr lang="en-US" sz="6000" dirty="0">
              <a:solidFill>
                <a:srgbClr val="FFFF00"/>
              </a:solidFill>
            </a:endParaRPr>
          </a:p>
        </p:txBody>
      </p:sp>
      <p:pic>
        <p:nvPicPr>
          <p:cNvPr id="6" name="Picture 5" descr="A logo with text on it&#10;&#10;AI-generated content may be incorrect.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66" y="44624"/>
            <a:ext cx="1047750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 descr="C:\Users\Acer\Downloads\WhatsApp Image 2025-09-04 at 17.24.38 (3).jpe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8384" y="44624"/>
            <a:ext cx="1079500" cy="1001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703C234E-34F1-4BF4-AA23-0F2C07D32B3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59536780"/>
              </p:ext>
            </p:extLst>
          </p:nvPr>
        </p:nvGraphicFramePr>
        <p:xfrm>
          <a:off x="3995936" y="5733256"/>
          <a:ext cx="4684053" cy="548640"/>
        </p:xfrm>
        <a:graphic>
          <a:graphicData uri="http://schemas.openxmlformats.org/drawingml/2006/table">
            <a:tbl>
              <a:tblPr/>
              <a:tblGrid>
                <a:gridCol w="4684053">
                  <a:extLst>
                    <a:ext uri="{9D8B030D-6E8A-4147-A177-3AD203B41FA5}">
                      <a16:colId xmlns:a16="http://schemas.microsoft.com/office/drawing/2014/main" val="4085055982"/>
                    </a:ext>
                  </a:extLst>
                </a:gridCol>
              </a:tblGrid>
              <a:tr h="450166">
                <a:tc>
                  <a:txBody>
                    <a:bodyPr/>
                    <a:lstStyle/>
                    <a:p>
                      <a:pPr algn="ctr" fontAlgn="t"/>
                      <a:r>
                        <a:rPr lang="en-US" sz="1800" b="1" i="0" u="none" strike="noStrike" dirty="0">
                          <a:solidFill>
                            <a:srgbClr val="FF0000"/>
                          </a:solidFill>
                          <a:effectLst>
                            <a:glow rad="63500">
                              <a:schemeClr val="accent1">
                                <a:satMod val="175000"/>
                                <a:alpha val="40000"/>
                              </a:schemeClr>
                            </a:glow>
                          </a:effectLst>
                          <a:latin typeface="+mn-lt"/>
                        </a:rPr>
                        <a:t>Shri  </a:t>
                      </a:r>
                      <a:r>
                        <a:rPr lang="en-US" sz="1800" b="1" i="0" u="none" strike="noStrike" dirty="0" err="1">
                          <a:solidFill>
                            <a:srgbClr val="FF0000"/>
                          </a:solidFill>
                          <a:effectLst>
                            <a:glow rad="63500">
                              <a:schemeClr val="accent1">
                                <a:satMod val="175000"/>
                                <a:alpha val="40000"/>
                              </a:schemeClr>
                            </a:glow>
                          </a:effectLst>
                          <a:latin typeface="+mn-lt"/>
                        </a:rPr>
                        <a:t>Gaikawad</a:t>
                      </a:r>
                      <a:r>
                        <a:rPr lang="en-US" sz="1800" b="1" i="0" u="none" strike="noStrike" dirty="0">
                          <a:solidFill>
                            <a:srgbClr val="FF0000"/>
                          </a:solidFill>
                          <a:effectLst>
                            <a:glow rad="63500">
                              <a:schemeClr val="accent1">
                                <a:satMod val="175000"/>
                                <a:alpha val="40000"/>
                              </a:schemeClr>
                            </a:glow>
                          </a:effectLst>
                          <a:latin typeface="+mn-lt"/>
                        </a:rPr>
                        <a:t> </a:t>
                      </a:r>
                      <a:r>
                        <a:rPr lang="en-US" sz="1800" b="1" i="0" u="none" strike="noStrike" dirty="0" err="1">
                          <a:solidFill>
                            <a:srgbClr val="FF0000"/>
                          </a:solidFill>
                          <a:effectLst>
                            <a:glow rad="63500">
                              <a:schemeClr val="accent1">
                                <a:satMod val="175000"/>
                                <a:alpha val="40000"/>
                              </a:schemeClr>
                            </a:glow>
                          </a:effectLst>
                          <a:latin typeface="+mn-lt"/>
                        </a:rPr>
                        <a:t>Sanket</a:t>
                      </a:r>
                      <a:r>
                        <a:rPr lang="en-US" sz="1800" b="1" i="0" u="none" strike="noStrike" baseline="0" dirty="0">
                          <a:solidFill>
                            <a:srgbClr val="FF0000"/>
                          </a:solidFill>
                          <a:effectLst>
                            <a:glow rad="63500">
                              <a:schemeClr val="accent1">
                                <a:satMod val="175000"/>
                                <a:alpha val="40000"/>
                              </a:schemeClr>
                            </a:glow>
                          </a:effectLst>
                          <a:latin typeface="+mn-lt"/>
                        </a:rPr>
                        <a:t> T,</a:t>
                      </a:r>
                    </a:p>
                    <a:p>
                      <a:pPr algn="ctr" fontAlgn="t"/>
                      <a:r>
                        <a:rPr lang="en-US" sz="1800" b="1" i="0" u="none" strike="noStrike" dirty="0">
                          <a:solidFill>
                            <a:srgbClr val="FF0000"/>
                          </a:solidFill>
                          <a:effectLst>
                            <a:glow rad="63500">
                              <a:schemeClr val="accent1">
                                <a:satMod val="175000"/>
                                <a:alpha val="40000"/>
                              </a:schemeClr>
                            </a:glow>
                          </a:effectLst>
                          <a:latin typeface="+mn-lt"/>
                        </a:rPr>
                        <a:t> Dy. Commandant</a:t>
                      </a:r>
                      <a:endParaRPr lang="en-US" sz="1800" b="1" i="0" u="none" strike="noStrike" dirty="0">
                        <a:solidFill>
                          <a:srgbClr val="FF0000"/>
                        </a:solidFill>
                        <a:effectLst>
                          <a:glow rad="63500">
                            <a:schemeClr val="accent1">
                              <a:satMod val="175000"/>
                              <a:alpha val="40000"/>
                            </a:schemeClr>
                          </a:glow>
                        </a:effectLst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620317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107504" y="1417638"/>
            <a:ext cx="3672408" cy="1143000"/>
          </a:xfrm>
          <a:solidFill>
            <a:schemeClr val="bg1"/>
          </a:solidFill>
        </p:spPr>
        <p:txBody>
          <a:bodyPr/>
          <a:lstStyle/>
          <a:p>
            <a:r>
              <a:rPr lang="hi-IN" sz="4000" dirty="0"/>
              <a:t>उद्देश्य</a:t>
            </a:r>
            <a:endParaRPr lang="en-US" altLang="en-US" b="1" dirty="0">
              <a:solidFill>
                <a:schemeClr val="accent2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D666E9-A950-0935-D63D-F483381D2222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924301" y="1414374"/>
            <a:ext cx="4968180" cy="49090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7663" marR="0" lvl="0" indent="-347663" algn="l" defTabSz="914400" rtl="0" eaLnBrk="0" fontAlgn="base" latinLnBrk="0" hangingPunct="0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ClrTx/>
              <a:buSzTx/>
              <a:buFontTx/>
              <a:buChar char="•"/>
              <a:tabLst/>
            </a:pPr>
            <a:r>
              <a:rPr kumimoji="0" lang="hi-IN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खुले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(Open) </a:t>
            </a:r>
            <a:r>
              <a:rPr kumimoji="0" lang="hi-IN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और बंद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(Closed) </a:t>
            </a:r>
            <a:r>
              <a:rPr kumimoji="0" lang="hi-IN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फ्रैक्चर को परिभाषित</a:t>
            </a:r>
            <a:r>
              <a:rPr lang="en-GB" altLang="en-US" sz="2400" dirty="0">
                <a:latin typeface="Arial" panose="020B0604020202020204" pitchFamily="34" charset="0"/>
                <a:cs typeface="Mangal" panose="02040503050203030202" pitchFamily="18" charset="0"/>
              </a:rPr>
              <a:t> </a:t>
            </a:r>
            <a:r>
              <a:rPr kumimoji="0" lang="hi-IN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करें और उनके चार लक्षण एवं संकेत बताएं।</a:t>
            </a: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347663" marR="0" lvl="0" indent="-347663" algn="l" defTabSz="914400" rtl="0" eaLnBrk="0" fontAlgn="base" latinLnBrk="0" hangingPunct="0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ClrTx/>
              <a:buSzTx/>
              <a:buFontTx/>
              <a:buChar char="•"/>
              <a:tabLst/>
            </a:pPr>
            <a:r>
              <a:rPr kumimoji="0" lang="hi-IN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डिसलोकेशन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(Dislocation), </a:t>
            </a:r>
            <a:r>
              <a:rPr kumimoji="0" lang="hi-IN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स्प्रेन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(Sprain) </a:t>
            </a:r>
            <a:r>
              <a:rPr kumimoji="0" lang="hi-IN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और स्ट्रेन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(Strain) </a:t>
            </a:r>
            <a:r>
              <a:rPr kumimoji="0" lang="hi-IN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को परिभाषित करें तथा उनके चार लक्षण एवं संकेत बताएं।</a:t>
            </a: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347663" marR="0" lvl="0" indent="-347663" algn="l" defTabSz="914400" rtl="0" eaLnBrk="0" fontAlgn="base" latinLnBrk="0" hangingPunct="0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ClrTx/>
              <a:buSzTx/>
              <a:buFontTx/>
              <a:buChar char="•"/>
              <a:tabLst/>
            </a:pPr>
            <a:r>
              <a:rPr kumimoji="0" lang="hi-IN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फ्रैक्चर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, </a:t>
            </a:r>
            <a:r>
              <a:rPr kumimoji="0" lang="hi-IN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स्प्रेन या स्ट्रेन वाले रोगी को स्थिर</a:t>
            </a:r>
            <a:r>
              <a:rPr kumimoji="0" lang="en-GB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(Immobilize) </a:t>
            </a:r>
            <a:r>
              <a:rPr kumimoji="0" lang="hi-IN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करने के दो कारण बताएं।</a:t>
            </a: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347663" marR="0" lvl="0" indent="-347663" algn="l" defTabSz="914400" rtl="0" eaLnBrk="0" fontAlgn="base" latinLnBrk="0" hangingPunct="0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ClrTx/>
              <a:buSzTx/>
              <a:buFontTx/>
              <a:buChar char="•"/>
              <a:tabLst/>
            </a:pPr>
            <a:r>
              <a:rPr kumimoji="0" lang="hi-IN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स्प्लिंटिंग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(Splinting) </a:t>
            </a:r>
            <a:r>
              <a:rPr kumimoji="0" lang="hi-IN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के प्रकार बताएं।</a:t>
            </a: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55158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1052736"/>
            <a:ext cx="7560840" cy="57966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513756" y="304800"/>
            <a:ext cx="6298604" cy="1143000"/>
          </a:xfrm>
          <a:solidFill>
            <a:schemeClr val="bg1"/>
          </a:solidFill>
        </p:spPr>
        <p:txBody>
          <a:bodyPr>
            <a:noAutofit/>
          </a:bodyPr>
          <a:lstStyle/>
          <a:p>
            <a:r>
              <a:rPr lang="hi-IN" sz="3600" b="1" dirty="0"/>
              <a:t>एक वयस्क कंकाल 206 हड्डियों से बना होता है</a:t>
            </a:r>
            <a:endParaRPr lang="en-US" sz="3600" b="1" dirty="0">
              <a:solidFill>
                <a:schemeClr val="accent2"/>
              </a:solidFill>
            </a:endParaRPr>
          </a:p>
        </p:txBody>
      </p:sp>
      <p:pic>
        <p:nvPicPr>
          <p:cNvPr id="7" name="Content Placeholder 6" descr="2bd03ed616e83b5cb8ff8fbfea6d766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09600" y="1600200"/>
            <a:ext cx="8001000" cy="4953000"/>
          </a:xfr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19672" y="274638"/>
            <a:ext cx="6120680" cy="1143000"/>
          </a:xfrm>
        </p:spPr>
        <p:txBody>
          <a:bodyPr>
            <a:noAutofit/>
          </a:bodyPr>
          <a:lstStyle/>
          <a:p>
            <a:r>
              <a:rPr lang="hi-IN" sz="4000" b="1" dirty="0"/>
              <a:t>कंकाल प्रणाली के कार्य</a:t>
            </a:r>
            <a:endParaRPr lang="en-US" sz="4000" b="1" dirty="0">
              <a:solidFill>
                <a:schemeClr val="accent2"/>
              </a:solidFill>
              <a:latin typeface="Cambria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23928" y="2132856"/>
            <a:ext cx="5220072" cy="4725144"/>
          </a:xfrm>
        </p:spPr>
        <p:txBody>
          <a:bodyPr>
            <a:normAutofit/>
          </a:bodyPr>
          <a:lstStyle/>
          <a:p>
            <a:r>
              <a:rPr lang="hi-IN" sz="2400" dirty="0"/>
              <a:t>शरीर को ढांचा प्रदान करना।</a:t>
            </a:r>
            <a:endParaRPr lang="en-GB" sz="2400" dirty="0"/>
          </a:p>
          <a:p>
            <a:endParaRPr lang="hi-IN" sz="2400" dirty="0"/>
          </a:p>
          <a:p>
            <a:r>
              <a:rPr lang="hi-IN" sz="2400" dirty="0"/>
              <a:t>महत्वपूर्ण अंगों की सुरक्षा करना।</a:t>
            </a:r>
            <a:endParaRPr lang="en-GB" sz="2400" dirty="0"/>
          </a:p>
          <a:p>
            <a:endParaRPr lang="hi-IN" sz="2400" dirty="0"/>
          </a:p>
          <a:p>
            <a:r>
              <a:rPr lang="hi-IN" sz="2400" dirty="0"/>
              <a:t>शरीर की गति में सहायता करना।</a:t>
            </a:r>
            <a:endParaRPr lang="en-GB" sz="2400" dirty="0"/>
          </a:p>
          <a:p>
            <a:endParaRPr lang="hi-IN" sz="2400" dirty="0"/>
          </a:p>
          <a:p>
            <a:r>
              <a:rPr lang="hi-IN" sz="2400" dirty="0"/>
              <a:t>लाल रक्त कोशिकाओं का निर्माण करना।</a:t>
            </a:r>
          </a:p>
          <a:p>
            <a:pPr>
              <a:buNone/>
            </a:pPr>
            <a:endParaRPr lang="en-US" dirty="0"/>
          </a:p>
        </p:txBody>
      </p:sp>
      <p:pic>
        <p:nvPicPr>
          <p:cNvPr id="5122" name="Picture 2" descr="D:\ndrf\PPT COLLECTION\MFR final prep.L11\photo\maxresdefault.jpg"/>
          <p:cNvPicPr>
            <a:picLocks noChangeAspect="1" noChangeArrowheads="1"/>
          </p:cNvPicPr>
          <p:nvPr/>
        </p:nvPicPr>
        <p:blipFill>
          <a:blip r:embed="rId2" cstate="print"/>
          <a:srcRect l="14433" t="-369" r="17526"/>
          <a:stretch>
            <a:fillRect/>
          </a:stretch>
        </p:blipFill>
        <p:spPr bwMode="auto">
          <a:xfrm>
            <a:off x="827584" y="2492896"/>
            <a:ext cx="2592288" cy="436510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 cstate="print">
            <a:lum bright="-10000" contras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1052736"/>
            <a:ext cx="2429272" cy="56166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>
            <a:lum bright="-10000" contras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1052736"/>
            <a:ext cx="3509963" cy="58052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115616" y="0"/>
            <a:ext cx="6912768" cy="990600"/>
          </a:xfrm>
        </p:spPr>
        <p:txBody>
          <a:bodyPr>
            <a:noAutofit/>
          </a:bodyPr>
          <a:lstStyle/>
          <a:p>
            <a:r>
              <a:rPr lang="hi-IN" sz="4000" b="1" dirty="0"/>
              <a:t>मानव कंकाल के दो मुख्य भाग</a:t>
            </a:r>
            <a:endParaRPr lang="en-US" sz="4000" b="1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81715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1640" y="188640"/>
            <a:ext cx="6768752" cy="864097"/>
          </a:xfrm>
        </p:spPr>
        <p:txBody>
          <a:bodyPr>
            <a:noAutofit/>
          </a:bodyPr>
          <a:lstStyle/>
          <a:p>
            <a:r>
              <a:rPr lang="hi-IN" sz="4000" dirty="0"/>
              <a:t>मानव कंकाल के दो मुख्य भाग</a:t>
            </a:r>
            <a:endParaRPr lang="en-US" sz="4000" b="1" dirty="0">
              <a:solidFill>
                <a:schemeClr val="accent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1340768"/>
            <a:ext cx="3995936" cy="532859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GB" sz="2400" b="1" dirty="0"/>
              <a:t>1. </a:t>
            </a:r>
            <a:r>
              <a:rPr lang="hi-IN" sz="2400" b="1" dirty="0"/>
              <a:t>अक्षीय कंकाल (</a:t>
            </a:r>
            <a:r>
              <a:rPr lang="en-IN" sz="2400" b="1" dirty="0"/>
              <a:t>Axial Skeleton)</a:t>
            </a:r>
            <a:r>
              <a:rPr lang="en-IN" sz="2400" dirty="0"/>
              <a:t> – 80 </a:t>
            </a:r>
            <a:r>
              <a:rPr lang="hi-IN" sz="2400" dirty="0"/>
              <a:t>हड्डियाँ</a:t>
            </a:r>
          </a:p>
          <a:p>
            <a:r>
              <a:rPr lang="hi-IN" sz="2400" dirty="0"/>
              <a:t>खोपड़ी (</a:t>
            </a:r>
            <a:r>
              <a:rPr lang="en-IN" sz="2400" dirty="0"/>
              <a:t>Skull) – 22 </a:t>
            </a:r>
            <a:br>
              <a:rPr lang="en-IN" sz="2400" dirty="0"/>
            </a:br>
            <a:r>
              <a:rPr lang="en-IN" sz="2400" dirty="0"/>
              <a:t>(</a:t>
            </a:r>
            <a:r>
              <a:rPr lang="hi-IN" sz="2400" dirty="0"/>
              <a:t>सिर-8, चेहरा-14)</a:t>
            </a:r>
          </a:p>
          <a:p>
            <a:r>
              <a:rPr lang="hi-IN" sz="2400" dirty="0"/>
              <a:t>वक्षस्थल (</a:t>
            </a:r>
            <a:r>
              <a:rPr lang="en-IN" sz="2400" dirty="0"/>
              <a:t>Thorax) – 25 (</a:t>
            </a:r>
            <a:r>
              <a:rPr lang="hi-IN" sz="2400" dirty="0"/>
              <a:t>पसलियाँ 12 जोड़ी, </a:t>
            </a:r>
            <a:br>
              <a:rPr lang="en-US" sz="2400" dirty="0"/>
            </a:br>
            <a:r>
              <a:rPr lang="hi-IN" sz="2400" dirty="0"/>
              <a:t>स्टर्नम 1)</a:t>
            </a:r>
          </a:p>
          <a:p>
            <a:r>
              <a:rPr lang="hi-IN" sz="2400" dirty="0"/>
              <a:t>रीढ़ की हड्डी (</a:t>
            </a:r>
            <a:r>
              <a:rPr lang="en-IN" sz="2400" dirty="0"/>
              <a:t>Spinal Column) – 33</a:t>
            </a:r>
            <a:br>
              <a:rPr lang="en-IN" sz="2400" dirty="0"/>
            </a:br>
            <a:r>
              <a:rPr lang="en-IN" sz="2400" dirty="0"/>
              <a:t>(Cervical-7, Thoracic-12, Lumbar-5, Sacrum-5, Coccyx-4</a:t>
            </a:r>
          </a:p>
        </p:txBody>
      </p:sp>
      <p:pic>
        <p:nvPicPr>
          <p:cNvPr id="5" name="Content Placeholder 4" descr="_7800844_orig.pn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rcRect b="6849"/>
          <a:stretch>
            <a:fillRect/>
          </a:stretch>
        </p:blipFill>
        <p:spPr>
          <a:xfrm>
            <a:off x="4860032" y="1052736"/>
            <a:ext cx="4248472" cy="5616624"/>
          </a:xfr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1" descr="D:\IMPORT\Desktop\vinny photo 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319" t="61723" r="2821"/>
          <a:stretch>
            <a:fillRect/>
          </a:stretch>
        </p:blipFill>
        <p:spPr bwMode="auto">
          <a:xfrm>
            <a:off x="1475656" y="1178256"/>
            <a:ext cx="6389712" cy="56797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914119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D:\IMPORT\Desktop\SPINE photo 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32" t="9851" r="4922" b="2959"/>
          <a:stretch>
            <a:fillRect/>
          </a:stretch>
        </p:blipFill>
        <p:spPr bwMode="auto">
          <a:xfrm>
            <a:off x="3352800" y="609600"/>
            <a:ext cx="1879600" cy="541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1" name="TextBox 3"/>
          <p:cNvSpPr txBox="1">
            <a:spLocks noChangeArrowheads="1"/>
          </p:cNvSpPr>
          <p:nvPr/>
        </p:nvSpPr>
        <p:spPr bwMode="auto">
          <a:xfrm>
            <a:off x="1187624" y="990600"/>
            <a:ext cx="201277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sz="2400" dirty="0">
                <a:latin typeface="Opensans"/>
              </a:rPr>
              <a:t>CERVICAL-7</a:t>
            </a:r>
          </a:p>
        </p:txBody>
      </p:sp>
      <p:sp>
        <p:nvSpPr>
          <p:cNvPr id="17412" name="TextBox 4"/>
          <p:cNvSpPr txBox="1">
            <a:spLocks noChangeArrowheads="1"/>
          </p:cNvSpPr>
          <p:nvPr/>
        </p:nvSpPr>
        <p:spPr bwMode="auto">
          <a:xfrm>
            <a:off x="1187624" y="3962400"/>
            <a:ext cx="186037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sz="2400" dirty="0">
                <a:latin typeface="Opensans"/>
              </a:rPr>
              <a:t>LUMBER-5</a:t>
            </a:r>
          </a:p>
        </p:txBody>
      </p:sp>
      <p:sp>
        <p:nvSpPr>
          <p:cNvPr id="17413" name="TextBox 5"/>
          <p:cNvSpPr txBox="1">
            <a:spLocks noChangeArrowheads="1"/>
          </p:cNvSpPr>
          <p:nvPr/>
        </p:nvSpPr>
        <p:spPr bwMode="auto">
          <a:xfrm>
            <a:off x="1187624" y="5181600"/>
            <a:ext cx="178417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sz="2400" dirty="0">
                <a:latin typeface="Opensans"/>
              </a:rPr>
              <a:t>SACRUM-5</a:t>
            </a:r>
          </a:p>
        </p:txBody>
      </p:sp>
      <p:sp>
        <p:nvSpPr>
          <p:cNvPr id="17414" name="TextBox 6"/>
          <p:cNvSpPr txBox="1">
            <a:spLocks noChangeArrowheads="1"/>
          </p:cNvSpPr>
          <p:nvPr/>
        </p:nvSpPr>
        <p:spPr bwMode="auto">
          <a:xfrm>
            <a:off x="899592" y="2362200"/>
            <a:ext cx="230080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sz="2400" dirty="0">
                <a:latin typeface="Opensans"/>
              </a:rPr>
              <a:t>THORACIC -12</a:t>
            </a:r>
          </a:p>
        </p:txBody>
      </p:sp>
      <p:sp>
        <p:nvSpPr>
          <p:cNvPr id="17415" name="TextBox 7"/>
          <p:cNvSpPr txBox="1">
            <a:spLocks noChangeArrowheads="1"/>
          </p:cNvSpPr>
          <p:nvPr/>
        </p:nvSpPr>
        <p:spPr bwMode="auto">
          <a:xfrm>
            <a:off x="5334000" y="5715000"/>
            <a:ext cx="183028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sz="2400" dirty="0">
                <a:latin typeface="Opensans"/>
              </a:rPr>
              <a:t>COCCYX-4</a:t>
            </a:r>
          </a:p>
        </p:txBody>
      </p:sp>
    </p:spTree>
    <p:extLst>
      <p:ext uri="{BB962C8B-B14F-4D97-AF65-F5344CB8AC3E}">
        <p14:creationId xmlns:p14="http://schemas.microsoft.com/office/powerpoint/2010/main" val="17388428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8" descr="Figure_38_01_09.jpg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>
                        <a14:foregroundMark x1="2444" y1="17751" x2="24000" y2="17160"/>
                        <a14:foregroundMark x1="6444" y1="17160" x2="24889" y2="16213"/>
                        <a14:foregroundMark x1="8667" y1="35030" x2="19111" y2="35030"/>
                        <a14:foregroundMark x1="8889" y1="34793" x2="18889" y2="34320"/>
                        <a14:foregroundMark x1="6222" y1="54911" x2="18667" y2="54438"/>
                        <a14:foregroundMark x1="6222" y1="55503" x2="6444" y2="55858"/>
                        <a14:foregroundMark x1="7111" y1="56450" x2="18000" y2="55858"/>
                        <a14:foregroundMark x1="26222" y1="70888" x2="35778" y2="70888"/>
                        <a14:foregroundMark x1="25556" y1="71006" x2="25778" y2="72308"/>
                        <a14:foregroundMark x1="25778" y1="72663" x2="36222" y2="71834"/>
                        <a14:foregroundMark x1="35778" y1="72663" x2="38444" y2="91953"/>
                        <a14:foregroundMark x1="25111" y1="92663" x2="37111" y2="92544"/>
                        <a14:foregroundMark x1="25333" y1="92308" x2="34444" y2="92663"/>
                        <a14:foregroundMark x1="26444" y1="92071" x2="33333" y2="92308"/>
                        <a14:foregroundMark x1="3778" y1="16450" x2="3778" y2="16450"/>
                        <a14:foregroundMark x1="4889" y1="16450" x2="4889" y2="16450"/>
                        <a14:foregroundMark x1="5778" y1="16213" x2="5778" y2="16213"/>
                        <a14:foregroundMark x1="6000" y1="16213" x2="6000" y2="16213"/>
                        <a14:foregroundMark x1="7111" y1="16095" x2="7111" y2="16095"/>
                        <a14:foregroundMark x1="7556" y1="16095" x2="7556" y2="16095"/>
                        <a14:foregroundMark x1="8889" y1="16095" x2="8889" y2="16095"/>
                        <a14:foregroundMark x1="8889" y1="16095" x2="8889" y2="16095"/>
                        <a14:foregroundMark x1="9556" y1="16095" x2="9556" y2="16095"/>
                        <a14:foregroundMark x1="11111" y1="15858" x2="11111" y2="15858"/>
                        <a14:foregroundMark x1="11778" y1="15858" x2="11778" y2="15858"/>
                        <a14:foregroundMark x1="12222" y1="15858" x2="12222" y2="15858"/>
                        <a14:foregroundMark x1="13111" y1="15858" x2="13111" y2="15858"/>
                        <a14:foregroundMark x1="14667" y1="15858" x2="14667" y2="15858"/>
                        <a14:foregroundMark x1="15111" y1="15858" x2="15111" y2="15858"/>
                        <a14:foregroundMark x1="17333" y1="15858" x2="17333" y2="15858"/>
                        <a14:foregroundMark x1="17333" y1="15858" x2="17333" y2="15858"/>
                        <a14:foregroundMark x1="18444" y1="15858" x2="18444" y2="15858"/>
                        <a14:foregroundMark x1="20222" y1="15858" x2="20222" y2="15858"/>
                        <a14:foregroundMark x1="21111" y1="15858" x2="21111" y2="15858"/>
                        <a14:foregroundMark x1="21333" y1="15858" x2="21333" y2="15858"/>
                        <a14:foregroundMark x1="23333" y1="15858" x2="23333" y2="15858"/>
                        <a14:foregroundMark x1="23333" y1="15858" x2="23333" y2="15858"/>
                        <a14:foregroundMark x1="24222" y1="15858" x2="24222" y2="15858"/>
                        <a14:foregroundMark x1="24222" y1="15858" x2="24222" y2="15858"/>
                        <a14:foregroundMark x1="24222" y1="15858" x2="24222" y2="15858"/>
                        <a14:foregroundMark x1="8667" y1="34556" x2="8667" y2="34556"/>
                        <a14:foregroundMark x1="10889" y1="34556" x2="10889" y2="34556"/>
                        <a14:foregroundMark x1="2000" y1="15858" x2="2000" y2="15858"/>
                        <a14:foregroundMark x1="3778" y1="15858" x2="3778" y2="1585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1583777"/>
            <a:ext cx="3672408" cy="5257800"/>
          </a:xfrm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1259632" y="332656"/>
            <a:ext cx="6696744" cy="936104"/>
          </a:xfrm>
        </p:spPr>
        <p:txBody>
          <a:bodyPr>
            <a:noAutofit/>
          </a:bodyPr>
          <a:lstStyle/>
          <a:p>
            <a:r>
              <a:rPr lang="hi-IN" sz="3200" b="1" dirty="0"/>
              <a:t>उपांगी कंकाल ("अपेंडिकुलर" स्केले</a:t>
            </a:r>
            <a:r>
              <a:rPr lang="hi-IN" altLang="en-US" sz="3200" dirty="0">
                <a:latin typeface="Arial" panose="020B0604020202020204" pitchFamily="34" charset="0"/>
                <a:cs typeface="Mangal" panose="02040503050203030202" pitchFamily="18" charset="0"/>
              </a:rPr>
              <a:t>ट</a:t>
            </a:r>
            <a:r>
              <a:rPr lang="hi-IN" sz="3200" b="1" dirty="0"/>
              <a:t>न</a:t>
            </a:r>
            <a:r>
              <a:rPr lang="en-IN" sz="3200" b="1" dirty="0"/>
              <a:t>) – 126 </a:t>
            </a:r>
            <a:r>
              <a:rPr lang="hi-IN" sz="3200" b="1" dirty="0"/>
              <a:t>हड्डियाँ </a:t>
            </a:r>
            <a:r>
              <a:rPr lang="en-US" sz="3600" b="1" dirty="0"/>
              <a:t>: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48A9607-23A4-4305-68CC-C6ECED420EF1}"/>
              </a:ext>
            </a:extLst>
          </p:cNvPr>
          <p:cNvSpPr>
            <a:spLocks noGrp="1" noChangeArrowheads="1"/>
          </p:cNvSpPr>
          <p:nvPr>
            <p:ph sz="half" idx="1"/>
          </p:nvPr>
        </p:nvSpPr>
        <p:spPr bwMode="auto">
          <a:xfrm>
            <a:off x="3995936" y="1688643"/>
            <a:ext cx="5040560" cy="45243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96875" marR="0" lvl="0" indent="-39687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hi-IN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कंधा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(Shoulder) - 2+2 </a:t>
            </a:r>
            <a:b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</a:b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(</a:t>
            </a:r>
            <a:r>
              <a:rPr kumimoji="0" lang="hi-IN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क्लेविकल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-1+1 &amp; </a:t>
            </a:r>
            <a:r>
              <a:rPr kumimoji="0" lang="hi-IN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स्कैपुला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-1+1)</a:t>
            </a:r>
          </a:p>
          <a:p>
            <a:pPr marL="396875" marR="0" lvl="0" indent="-39687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hi-IN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ऊपरी अंग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(Upper Extremities) - 30X2 (</a:t>
            </a:r>
            <a:r>
              <a:rPr kumimoji="0" lang="hi-IN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ह्यूमरस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-1, </a:t>
            </a:r>
            <a:r>
              <a:rPr kumimoji="0" lang="hi-IN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रेडियस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-1, </a:t>
            </a:r>
            <a:b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</a:br>
            <a:r>
              <a:rPr kumimoji="0" lang="hi-IN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अल्ना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-1, </a:t>
            </a:r>
            <a:r>
              <a:rPr kumimoji="0" lang="hi-IN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कार्पल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-8, </a:t>
            </a:r>
            <a:r>
              <a:rPr kumimoji="0" lang="hi-IN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मेटाकार्पल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-5, </a:t>
            </a:r>
            <a:r>
              <a:rPr kumimoji="0" lang="hi-IN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फालेंजेस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-14) </a:t>
            </a:r>
          </a:p>
          <a:p>
            <a:pPr marL="396875" marR="0" lvl="0" indent="-39687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hi-IN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श्रोणि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(Pelvis) (</a:t>
            </a:r>
            <a:r>
              <a:rPr kumimoji="0" lang="hi-IN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कूल्हा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)-2 </a:t>
            </a: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396875" marR="0" lvl="0" indent="-39687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hi-IN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निचले अंग </a:t>
            </a:r>
            <a:b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</a:b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(Lower Extremities) - 30X2 </a:t>
            </a:r>
          </a:p>
          <a:p>
            <a:pPr marL="396875" marR="0" lvl="0" indent="-39687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	(</a:t>
            </a:r>
            <a:r>
              <a:rPr kumimoji="0" lang="hi-IN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फीमर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-1, </a:t>
            </a:r>
            <a:r>
              <a:rPr kumimoji="0" lang="hi-IN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पटेला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-1, </a:t>
            </a:r>
            <a:r>
              <a:rPr kumimoji="0" lang="hi-IN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टिबिया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-1, </a:t>
            </a:r>
            <a:r>
              <a:rPr kumimoji="0" lang="hi-IN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फिबुला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-1, </a:t>
            </a:r>
            <a:r>
              <a:rPr kumimoji="0" lang="hi-IN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टार्सल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-7, </a:t>
            </a:r>
            <a:r>
              <a:rPr kumimoji="0" lang="hi-IN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मेटाटार्सल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-5, </a:t>
            </a:r>
            <a:r>
              <a:rPr kumimoji="0" lang="hi-IN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फालेंजेस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-14)</a:t>
            </a: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-108520" y="1296144"/>
            <a:ext cx="4133071" cy="1324744"/>
          </a:xfrm>
        </p:spPr>
        <p:txBody>
          <a:bodyPr>
            <a:noAutofit/>
          </a:bodyPr>
          <a:lstStyle/>
          <a:p>
            <a:r>
              <a:rPr lang="hi-IN" sz="4000" b="1" dirty="0"/>
              <a:t>जोड़ </a:t>
            </a:r>
            <a:r>
              <a:rPr lang="en-US" sz="4000" b="1" dirty="0">
                <a:latin typeface="Cambria" pitchFamily="18" charset="0"/>
              </a:rPr>
              <a:t>(</a:t>
            </a:r>
            <a:r>
              <a:rPr lang="hi-IN" sz="4000" b="1" dirty="0"/>
              <a:t>जोड़बंदी</a:t>
            </a:r>
            <a:r>
              <a:rPr lang="en-GB" sz="4000" b="1" dirty="0"/>
              <a:t>)</a:t>
            </a:r>
            <a:br>
              <a:rPr lang="hi-IN" sz="4000" b="1" dirty="0"/>
            </a:br>
            <a:endParaRPr lang="en-US" sz="4000" b="1" dirty="0">
              <a:solidFill>
                <a:schemeClr val="accent2"/>
              </a:solidFill>
              <a:latin typeface="Cambria" pitchFamily="18" charset="0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923928" y="1317239"/>
            <a:ext cx="4968552" cy="5400600"/>
          </a:xfrm>
        </p:spPr>
        <p:txBody>
          <a:bodyPr>
            <a:normAutofit fontScale="92500" lnSpcReduction="10000"/>
          </a:bodyPr>
          <a:lstStyle/>
          <a:p>
            <a:pPr marL="347663" lvl="0" indent="-347663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hi-IN" altLang="en-US" sz="2400" dirty="0">
                <a:latin typeface="Arial" panose="020B0604020202020204" pitchFamily="34" charset="0"/>
              </a:rPr>
              <a:t>जोड़</a:t>
            </a:r>
            <a:r>
              <a:rPr lang="en-US" altLang="en-US" sz="2400" dirty="0">
                <a:latin typeface="Arial" panose="020B0604020202020204" pitchFamily="34" charset="0"/>
                <a:cs typeface="Mangal" panose="02040503050203030202" pitchFamily="18" charset="0"/>
              </a:rPr>
              <a:t>, </a:t>
            </a:r>
            <a:r>
              <a:rPr lang="hi-IN" altLang="en-US" sz="2400" dirty="0">
                <a:latin typeface="Arial" panose="020B0604020202020204" pitchFamily="34" charset="0"/>
              </a:rPr>
              <a:t>हड्डियों के सिरे होते हैं जो </a:t>
            </a:r>
            <a:br>
              <a:rPr lang="en-US" altLang="en-US" sz="2400" dirty="0">
                <a:latin typeface="Arial" panose="020B0604020202020204" pitchFamily="34" charset="0"/>
              </a:rPr>
            </a:br>
            <a:r>
              <a:rPr lang="hi-IN" altLang="en-US" sz="2400" dirty="0">
                <a:latin typeface="Arial" panose="020B0604020202020204" pitchFamily="34" charset="0"/>
              </a:rPr>
              <a:t>एक</a:t>
            </a:r>
            <a:r>
              <a:rPr lang="en-US" altLang="en-US" sz="2400" dirty="0">
                <a:latin typeface="Arial" panose="020B0604020202020204" pitchFamily="34" charset="0"/>
                <a:cs typeface="Mangal" panose="02040503050203030202" pitchFamily="18" charset="0"/>
              </a:rPr>
              <a:t>-</a:t>
            </a:r>
            <a:r>
              <a:rPr lang="hi-IN" altLang="en-US" sz="2400" dirty="0">
                <a:latin typeface="Arial" panose="020B0604020202020204" pitchFamily="34" charset="0"/>
              </a:rPr>
              <a:t>दूसरे में फिट होते हैं।</a:t>
            </a:r>
            <a:endParaRPr lang="en-GB" altLang="en-US" sz="2400" dirty="0">
              <a:latin typeface="Arial" panose="020B0604020202020204" pitchFamily="34" charset="0"/>
            </a:endParaRPr>
          </a:p>
          <a:p>
            <a:pPr marL="347663" lvl="0" indent="-347663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hi-IN" altLang="en-US" sz="2400" dirty="0">
                <a:latin typeface="Arial" panose="020B0604020202020204" pitchFamily="34" charset="0"/>
              </a:rPr>
              <a:t> </a:t>
            </a:r>
            <a:endParaRPr lang="en-US" altLang="en-US" sz="2400" dirty="0">
              <a:latin typeface="Arial" panose="020B0604020202020204" pitchFamily="34" charset="0"/>
            </a:endParaRPr>
          </a:p>
          <a:p>
            <a:pPr marL="347663" lvl="0" indent="-347663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hi-IN" altLang="en-US" sz="2400" dirty="0">
                <a:latin typeface="Arial" panose="020B0604020202020204" pitchFamily="34" charset="0"/>
              </a:rPr>
              <a:t>जोड़ों के कई प्रकार होते हैं</a:t>
            </a:r>
            <a:r>
              <a:rPr lang="en-US" altLang="en-US" sz="2400" dirty="0">
                <a:latin typeface="Arial" panose="020B0604020202020204" pitchFamily="34" charset="0"/>
                <a:cs typeface="Mangal" panose="02040503050203030202" pitchFamily="18" charset="0"/>
              </a:rPr>
              <a:t>:-</a:t>
            </a:r>
          </a:p>
          <a:p>
            <a:pPr marL="347663" lvl="0" indent="-347663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2400" dirty="0">
                <a:latin typeface="Arial" panose="020B0604020202020204" pitchFamily="34" charset="0"/>
                <a:cs typeface="Mangal" panose="02040503050203030202" pitchFamily="18" charset="0"/>
              </a:rPr>
              <a:t> </a:t>
            </a:r>
            <a:endParaRPr lang="en-US" altLang="en-US" sz="2400" dirty="0">
              <a:latin typeface="Arial" panose="020B0604020202020204" pitchFamily="34" charset="0"/>
            </a:endParaRPr>
          </a:p>
          <a:p>
            <a:pPr marL="804863" lvl="0" indent="-4572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n-GB" altLang="en-US" sz="2400" b="1" dirty="0">
                <a:latin typeface="Arial" panose="020B0604020202020204" pitchFamily="34" charset="0"/>
              </a:rPr>
              <a:t>1. 	</a:t>
            </a:r>
            <a:r>
              <a:rPr lang="hi-IN" altLang="en-US" sz="2400" b="1" dirty="0">
                <a:latin typeface="Arial" panose="020B0604020202020204" pitchFamily="34" charset="0"/>
              </a:rPr>
              <a:t>अचल जोड़ </a:t>
            </a:r>
            <a:r>
              <a:rPr lang="en-US" altLang="en-US" sz="2400" b="1" dirty="0">
                <a:latin typeface="Arial" panose="020B0604020202020204" pitchFamily="34" charset="0"/>
                <a:cs typeface="Mangal" panose="02040503050203030202" pitchFamily="18" charset="0"/>
              </a:rPr>
              <a:t>(Immovable joints)-</a:t>
            </a:r>
            <a:r>
              <a:rPr lang="en-US" altLang="en-US" sz="2400" dirty="0">
                <a:latin typeface="Arial" panose="020B0604020202020204" pitchFamily="34" charset="0"/>
              </a:rPr>
              <a:t> (</a:t>
            </a:r>
            <a:r>
              <a:rPr lang="hi-IN" altLang="en-US" sz="2400" dirty="0">
                <a:latin typeface="Arial" panose="020B0604020202020204" pitchFamily="34" charset="0"/>
              </a:rPr>
              <a:t>खोपड़ी</a:t>
            </a:r>
            <a:r>
              <a:rPr lang="en-US" altLang="en-US" sz="2400" dirty="0">
                <a:latin typeface="Arial" panose="020B0604020202020204" pitchFamily="34" charset="0"/>
              </a:rPr>
              <a:t>) </a:t>
            </a:r>
          </a:p>
          <a:p>
            <a:pPr marL="804863" lvl="0" indent="-4572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endParaRPr lang="en-US" altLang="en-US" sz="2400" dirty="0">
              <a:latin typeface="Arial" panose="020B0604020202020204" pitchFamily="34" charset="0"/>
            </a:endParaRPr>
          </a:p>
          <a:p>
            <a:pPr marL="804863" lvl="0" indent="-4572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n-GB" altLang="en-US" sz="2400" b="1" dirty="0">
                <a:latin typeface="Arial" panose="020B0604020202020204" pitchFamily="34" charset="0"/>
              </a:rPr>
              <a:t>2. 	</a:t>
            </a:r>
            <a:r>
              <a:rPr lang="hi-IN" altLang="en-US" sz="2400" b="1" dirty="0">
                <a:latin typeface="Arial" panose="020B0604020202020204" pitchFamily="34" charset="0"/>
              </a:rPr>
              <a:t>थोड़े हिलने</a:t>
            </a:r>
            <a:r>
              <a:rPr lang="en-US" altLang="en-US" sz="2400" b="1" dirty="0">
                <a:latin typeface="Arial" panose="020B0604020202020204" pitchFamily="34" charset="0"/>
                <a:cs typeface="Mangal" panose="02040503050203030202" pitchFamily="18" charset="0"/>
              </a:rPr>
              <a:t>-</a:t>
            </a:r>
            <a:r>
              <a:rPr lang="hi-IN" altLang="en-US" sz="2400" b="1" dirty="0">
                <a:latin typeface="Arial" panose="020B0604020202020204" pitchFamily="34" charset="0"/>
              </a:rPr>
              <a:t>डुलने वाले जोड़ </a:t>
            </a:r>
            <a:r>
              <a:rPr lang="en-US" altLang="en-US" sz="2400" b="1" dirty="0">
                <a:latin typeface="Arial" panose="020B0604020202020204" pitchFamily="34" charset="0"/>
                <a:cs typeface="Mangal" panose="02040503050203030202" pitchFamily="18" charset="0"/>
              </a:rPr>
              <a:t>(Slightly movable joints)-</a:t>
            </a:r>
            <a:r>
              <a:rPr lang="en-US" altLang="en-US" sz="2400" dirty="0">
                <a:latin typeface="Arial" panose="020B0604020202020204" pitchFamily="34" charset="0"/>
              </a:rPr>
              <a:t> </a:t>
            </a:r>
            <a:br>
              <a:rPr lang="en-US" altLang="en-US" sz="2400" dirty="0">
                <a:latin typeface="Arial" panose="020B0604020202020204" pitchFamily="34" charset="0"/>
              </a:rPr>
            </a:br>
            <a:r>
              <a:rPr lang="en-US" altLang="en-US" sz="2400" dirty="0">
                <a:latin typeface="Arial" panose="020B0604020202020204" pitchFamily="34" charset="0"/>
              </a:rPr>
              <a:t>(</a:t>
            </a:r>
            <a:r>
              <a:rPr lang="hi-IN" altLang="en-US" sz="2400" dirty="0">
                <a:latin typeface="Arial" panose="020B0604020202020204" pitchFamily="34" charset="0"/>
              </a:rPr>
              <a:t>रीढ़ की हड्डी</a:t>
            </a:r>
            <a:r>
              <a:rPr lang="en-US" altLang="en-US" sz="2400" dirty="0">
                <a:latin typeface="Arial" panose="020B0604020202020204" pitchFamily="34" charset="0"/>
              </a:rPr>
              <a:t>) </a:t>
            </a:r>
          </a:p>
          <a:p>
            <a:pPr marL="804863" lvl="0" indent="-4572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endParaRPr lang="en-US" altLang="en-US" sz="2400" dirty="0">
              <a:latin typeface="Arial" panose="020B0604020202020204" pitchFamily="34" charset="0"/>
            </a:endParaRPr>
          </a:p>
          <a:p>
            <a:pPr marL="804863" lvl="0" indent="-4572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n-GB" altLang="en-US" sz="2400" b="1" dirty="0">
                <a:latin typeface="Arial" panose="020B0604020202020204" pitchFamily="34" charset="0"/>
              </a:rPr>
              <a:t>3. 	</a:t>
            </a:r>
            <a:r>
              <a:rPr lang="hi-IN" altLang="en-US" sz="2400" b="1" dirty="0">
                <a:latin typeface="Arial" panose="020B0604020202020204" pitchFamily="34" charset="0"/>
              </a:rPr>
              <a:t>स्वतंत्र रूप से हिलने</a:t>
            </a:r>
            <a:r>
              <a:rPr lang="en-US" altLang="en-US" sz="2400" b="1" dirty="0">
                <a:latin typeface="Arial" panose="020B0604020202020204" pitchFamily="34" charset="0"/>
                <a:cs typeface="Mangal" panose="02040503050203030202" pitchFamily="18" charset="0"/>
              </a:rPr>
              <a:t>-</a:t>
            </a:r>
            <a:r>
              <a:rPr lang="hi-IN" altLang="en-US" sz="2400" b="1" dirty="0">
                <a:latin typeface="Arial" panose="020B0604020202020204" pitchFamily="34" charset="0"/>
              </a:rPr>
              <a:t>डुलने वाले जोड़ </a:t>
            </a:r>
            <a:r>
              <a:rPr lang="en-US" altLang="en-US" sz="2400" b="1" dirty="0">
                <a:latin typeface="Arial" panose="020B0604020202020204" pitchFamily="34" charset="0"/>
                <a:cs typeface="Mangal" panose="02040503050203030202" pitchFamily="18" charset="0"/>
              </a:rPr>
              <a:t>(Freely movable joints)</a:t>
            </a:r>
            <a:r>
              <a:rPr lang="en-US" altLang="en-US" sz="2400" dirty="0">
                <a:latin typeface="Arial" panose="020B0604020202020204" pitchFamily="34" charset="0"/>
              </a:rPr>
              <a:t> –</a:t>
            </a:r>
            <a:br>
              <a:rPr lang="en-US" altLang="en-US" sz="2400" dirty="0">
                <a:latin typeface="Arial" panose="020B0604020202020204" pitchFamily="34" charset="0"/>
              </a:rPr>
            </a:br>
            <a:r>
              <a:rPr lang="hi-IN" altLang="en-US" sz="2400" dirty="0">
                <a:latin typeface="Arial" panose="020B0604020202020204" pitchFamily="34" charset="0"/>
              </a:rPr>
              <a:t>कोहनी या घुटने के जोड़ या कूल्हे के जोड़</a:t>
            </a:r>
            <a:endParaRPr lang="en-US" sz="2400" dirty="0"/>
          </a:p>
        </p:txBody>
      </p:sp>
      <p:sp>
        <p:nvSpPr>
          <p:cNvPr id="13" name="Rectangle 10">
            <a:extLst>
              <a:ext uri="{FF2B5EF4-FFF2-40B4-BE49-F238E27FC236}">
                <a16:creationId xmlns:a16="http://schemas.microsoft.com/office/drawing/2014/main" id="{37ECEA28-158E-06BE-D754-4261953875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422557"/>
            <a:ext cx="40588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)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026 Types of joints found in the human body.jpg"/>
          <p:cNvPicPr>
            <a:picLocks noGrp="1" noChangeAspect="1"/>
          </p:cNvPicPr>
          <p:nvPr>
            <p:ph idx="4294967295"/>
          </p:nvPr>
        </p:nvPicPr>
        <p:blipFill>
          <a:blip r:embed="rId2" cstate="print"/>
          <a:stretch>
            <a:fillRect/>
          </a:stretch>
        </p:blipFill>
        <p:spPr>
          <a:xfrm>
            <a:off x="611560" y="1065938"/>
            <a:ext cx="8064896" cy="5792062"/>
          </a:xfr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504" y="1340768"/>
            <a:ext cx="3744416" cy="1296144"/>
          </a:xfrm>
        </p:spPr>
        <p:txBody>
          <a:bodyPr>
            <a:noAutofit/>
          </a:bodyPr>
          <a:lstStyle/>
          <a:p>
            <a:r>
              <a:rPr lang="hi-IN" sz="4000" b="1" dirty="0"/>
              <a:t>लिगामेंट्स और टेंडन</a:t>
            </a:r>
            <a:endParaRPr lang="en-US" sz="4000" b="1" dirty="0">
              <a:solidFill>
                <a:schemeClr val="accent2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923928" y="1196753"/>
            <a:ext cx="5184576" cy="2880319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hi-IN" b="1" dirty="0"/>
              <a:t>लिगामेंट्स (</a:t>
            </a:r>
            <a:r>
              <a:rPr lang="en-IN" b="1" dirty="0"/>
              <a:t>LIGAMENTS)</a:t>
            </a:r>
            <a:r>
              <a:rPr lang="en-IN" dirty="0"/>
              <a:t> -: </a:t>
            </a:r>
          </a:p>
          <a:p>
            <a:pPr>
              <a:buNone/>
            </a:pPr>
            <a:r>
              <a:rPr lang="en-GB" sz="2600" dirty="0"/>
              <a:t>   	</a:t>
            </a:r>
            <a:r>
              <a:rPr lang="hi-IN" sz="2400" dirty="0"/>
              <a:t>जोड़ों पर हड्डियों को जोड़ते और एक साथ रखते हैं।</a:t>
            </a:r>
            <a:endParaRPr lang="en-GB" sz="2400" dirty="0"/>
          </a:p>
          <a:p>
            <a:pPr>
              <a:buNone/>
            </a:pPr>
            <a:r>
              <a:rPr lang="hi-IN" b="1" dirty="0"/>
              <a:t>टेंडन (</a:t>
            </a:r>
            <a:r>
              <a:rPr lang="en-IN" b="1" dirty="0"/>
              <a:t>TENDONS)</a:t>
            </a:r>
            <a:r>
              <a:rPr lang="en-IN" dirty="0"/>
              <a:t> – :</a:t>
            </a:r>
          </a:p>
          <a:p>
            <a:pPr>
              <a:buNone/>
            </a:pPr>
            <a:r>
              <a:rPr lang="en-US" sz="2400" dirty="0"/>
              <a:t>	</a:t>
            </a:r>
            <a:r>
              <a:rPr lang="hi-IN" sz="2400" dirty="0"/>
              <a:t>कंकाल की मांसपेशियों को हड्डी से जोड़ते हैं; वे जोड़ों की गति को नियंत्रित करते हैं। </a:t>
            </a:r>
            <a:endParaRPr lang="en-US" sz="2600" dirty="0"/>
          </a:p>
        </p:txBody>
      </p:sp>
      <p:pic>
        <p:nvPicPr>
          <p:cNvPr id="6" name="Content Placeholder 5" descr="19089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3923928" y="4077072"/>
            <a:ext cx="5220072" cy="2780928"/>
          </a:xfr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504" y="1124744"/>
            <a:ext cx="3816424" cy="2016224"/>
          </a:xfrm>
        </p:spPr>
        <p:txBody>
          <a:bodyPr>
            <a:normAutofit fontScale="90000"/>
          </a:bodyPr>
          <a:lstStyle/>
          <a:p>
            <a:r>
              <a:rPr lang="hi-IN" b="1" dirty="0"/>
              <a:t>अस्थि-भंग</a:t>
            </a:r>
            <a:br>
              <a:rPr lang="hi-IN" b="1" dirty="0"/>
            </a:br>
            <a:r>
              <a:rPr lang="hi-IN" b="1" dirty="0"/>
              <a:t> (फ्रैक्चर</a:t>
            </a:r>
            <a:r>
              <a:rPr lang="en-IN" b="1" dirty="0"/>
              <a:t>)</a:t>
            </a:r>
            <a:br>
              <a:rPr lang="en-US" dirty="0">
                <a:solidFill>
                  <a:schemeClr val="accent2"/>
                </a:solidFill>
              </a:rPr>
            </a:br>
            <a:r>
              <a:rPr lang="hi-IN" sz="2700" dirty="0"/>
              <a:t>किसी हड्डी की निरंतरता में कोई भी रुकावट</a:t>
            </a:r>
            <a:endParaRPr lang="en-US" sz="2700" dirty="0">
              <a:solidFill>
                <a:schemeClr val="accent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796137" y="1124744"/>
            <a:ext cx="3240360" cy="5733256"/>
          </a:xfrm>
        </p:spPr>
        <p:txBody>
          <a:bodyPr>
            <a:normAutofit fontScale="92500"/>
          </a:bodyPr>
          <a:lstStyle/>
          <a:p>
            <a:r>
              <a:rPr lang="hi-IN" sz="3000" dirty="0"/>
              <a:t>बंद फ्रैक्चर (</a:t>
            </a:r>
            <a:r>
              <a:rPr lang="en-IN" sz="3000" dirty="0"/>
              <a:t>CLOSE </a:t>
            </a:r>
            <a:r>
              <a:rPr lang="hi-IN" sz="3000" dirty="0"/>
              <a:t>फ्रैक्चर</a:t>
            </a:r>
            <a:r>
              <a:rPr lang="en-IN" sz="3000" dirty="0"/>
              <a:t> ) </a:t>
            </a:r>
            <a:r>
              <a:rPr lang="en-US" sz="3000" dirty="0"/>
              <a:t>:</a:t>
            </a:r>
          </a:p>
          <a:p>
            <a:pPr>
              <a:buNone/>
            </a:pPr>
            <a:endParaRPr lang="en-US" dirty="0"/>
          </a:p>
          <a:p>
            <a:pPr>
              <a:lnSpc>
                <a:spcPct val="150000"/>
              </a:lnSpc>
              <a:buFontTx/>
              <a:buChar char="-"/>
            </a:pPr>
            <a:r>
              <a:rPr lang="hi-IN" sz="2600" dirty="0"/>
              <a:t>ऊपर की त्वचा अक्षत (</a:t>
            </a:r>
            <a:r>
              <a:rPr lang="en-IN" sz="2600" dirty="0"/>
              <a:t>intact) </a:t>
            </a:r>
            <a:r>
              <a:rPr lang="hi-IN" sz="2600" dirty="0"/>
              <a:t>होती है। </a:t>
            </a:r>
            <a:endParaRPr lang="en-GB" sz="2600" dirty="0"/>
          </a:p>
          <a:p>
            <a:pPr>
              <a:lnSpc>
                <a:spcPct val="150000"/>
              </a:lnSpc>
              <a:buFontTx/>
              <a:buChar char="-"/>
            </a:pPr>
            <a:r>
              <a:rPr lang="hi-IN" sz="2600" dirty="0"/>
              <a:t>उचित स्प्लिंटिंग एक बंद फ्रैक्चर को खुला फ्रैक्चर बनने से रोकने में मदद करती है।</a:t>
            </a:r>
            <a:endParaRPr lang="en-US" sz="2600" dirty="0"/>
          </a:p>
        </p:txBody>
      </p:sp>
      <p:pic>
        <p:nvPicPr>
          <p:cNvPr id="5" name="Content Placeholder 4" descr="8-5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rcRect r="46429"/>
          <a:stretch>
            <a:fillRect/>
          </a:stretch>
        </p:blipFill>
        <p:spPr>
          <a:xfrm>
            <a:off x="3923928" y="2057400"/>
            <a:ext cx="1872208" cy="4800600"/>
          </a:xfr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923928" y="1196752"/>
            <a:ext cx="5220072" cy="5661248"/>
          </a:xfrm>
        </p:spPr>
        <p:txBody>
          <a:bodyPr>
            <a:normAutofit/>
          </a:bodyPr>
          <a:lstStyle/>
          <a:p>
            <a:pPr marL="457200" indent="-457200"/>
            <a:r>
              <a:rPr lang="hi-IN" b="1" dirty="0"/>
              <a:t>खुला फ्रैक्चर (</a:t>
            </a:r>
            <a:r>
              <a:rPr lang="en-IN" b="1" dirty="0"/>
              <a:t>OPEN </a:t>
            </a:r>
            <a:r>
              <a:rPr lang="hi-IN" b="1" dirty="0"/>
              <a:t> फ्रैक्चर</a:t>
            </a:r>
            <a:r>
              <a:rPr lang="en-IN" b="1" dirty="0"/>
              <a:t>):-</a:t>
            </a:r>
          </a:p>
          <a:p>
            <a:pPr marL="457200" indent="-457200"/>
            <a:endParaRPr lang="en-US" b="1" dirty="0"/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hi-IN" sz="2400" dirty="0"/>
              <a:t>त्वचा अंदर या बाहर से टूटी या फटी हुई होती है।</a:t>
            </a:r>
            <a:endParaRPr lang="en-GB" sz="2400" dirty="0"/>
          </a:p>
          <a:p>
            <a:pPr marL="457200" indent="-457200">
              <a:buFontTx/>
              <a:buChar char="-"/>
            </a:pPr>
            <a:endParaRPr lang="en-GB" sz="2400" dirty="0"/>
          </a:p>
          <a:p>
            <a:pPr marL="457200" indent="-45720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q"/>
            </a:pPr>
            <a:r>
              <a:rPr lang="hi-IN" altLang="en-US" sz="2400" dirty="0">
                <a:latin typeface="Arial" panose="020B0604020202020204" pitchFamily="34" charset="0"/>
              </a:rPr>
              <a:t>हड्डी घाव के माध्यम से बाहर निकल भी सकती है और नहीं भी।</a:t>
            </a:r>
            <a:endParaRPr lang="en-GB" altLang="en-US" sz="2400" dirty="0">
              <a:latin typeface="Arial" panose="020B0604020202020204" pitchFamily="34" charset="0"/>
            </a:endParaRPr>
          </a:p>
          <a:p>
            <a:pPr marL="457200" lvl="0" indent="-4572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hi-IN" altLang="en-US" dirty="0">
                <a:latin typeface="Arial" panose="020B0604020202020204" pitchFamily="34" charset="0"/>
              </a:rPr>
              <a:t> </a:t>
            </a:r>
            <a:endParaRPr lang="en-US" altLang="en-US" dirty="0">
              <a:latin typeface="Arial" panose="020B0604020202020204" pitchFamily="34" charset="0"/>
            </a:endParaRPr>
          </a:p>
          <a:p>
            <a:pPr marL="457200" indent="-45720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q"/>
            </a:pPr>
            <a:r>
              <a:rPr lang="hi-IN" altLang="en-US" sz="2400" dirty="0">
                <a:latin typeface="Arial" panose="020B0604020202020204" pitchFamily="34" charset="0"/>
              </a:rPr>
              <a:t>संदूषण</a:t>
            </a:r>
            <a:r>
              <a:rPr lang="en-US" altLang="en-US" sz="2400" dirty="0">
                <a:latin typeface="Arial" panose="020B0604020202020204" pitchFamily="34" charset="0"/>
                <a:cs typeface="Mangal" panose="02040503050203030202" pitchFamily="18" charset="0"/>
              </a:rPr>
              <a:t>/</a:t>
            </a:r>
            <a:r>
              <a:rPr lang="hi-IN" altLang="en-US" sz="2400" dirty="0">
                <a:latin typeface="Arial" panose="020B0604020202020204" pitchFamily="34" charset="0"/>
              </a:rPr>
              <a:t>संक्रमण </a:t>
            </a:r>
            <a:r>
              <a:rPr lang="en-US" altLang="en-US" sz="2400" dirty="0">
                <a:latin typeface="Arial" panose="020B0604020202020204" pitchFamily="34" charset="0"/>
                <a:cs typeface="Mangal" panose="02040503050203030202" pitchFamily="18" charset="0"/>
              </a:rPr>
              <a:t>(contamination/infection) </a:t>
            </a:r>
            <a:r>
              <a:rPr lang="hi-IN" altLang="en-US" sz="2400" dirty="0">
                <a:latin typeface="Arial" panose="020B0604020202020204" pitchFamily="34" charset="0"/>
              </a:rPr>
              <a:t>का खतरा होता है। </a:t>
            </a:r>
            <a:endParaRPr lang="en-US" altLang="en-US" sz="2400" dirty="0">
              <a:latin typeface="Arial" panose="020B0604020202020204" pitchFamily="34" charset="0"/>
            </a:endParaRPr>
          </a:p>
        </p:txBody>
      </p:sp>
      <p:pic>
        <p:nvPicPr>
          <p:cNvPr id="5" name="Content Placeholder 4" descr="8-5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rcRect l="50943"/>
          <a:stretch>
            <a:fillRect/>
          </a:stretch>
        </p:blipFill>
        <p:spPr>
          <a:xfrm>
            <a:off x="611560" y="1322276"/>
            <a:ext cx="3024336" cy="5410199"/>
          </a:xfr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116371"/>
            <a:ext cx="3923928" cy="1447799"/>
          </a:xfrm>
        </p:spPr>
        <p:txBody>
          <a:bodyPr>
            <a:normAutofit/>
          </a:bodyPr>
          <a:lstStyle/>
          <a:p>
            <a:r>
              <a:rPr lang="hi-IN" sz="4000" b="1" dirty="0"/>
              <a:t>जोड़ का हट जाना</a:t>
            </a:r>
            <a:br>
              <a:rPr lang="hi-IN" sz="4000" b="1" dirty="0"/>
            </a:br>
            <a:r>
              <a:rPr lang="en-GB" sz="4000" b="1" dirty="0"/>
              <a:t>(</a:t>
            </a:r>
            <a:r>
              <a:rPr lang="hi-IN" sz="4000" b="1" dirty="0"/>
              <a:t>डिसलोकेशन</a:t>
            </a:r>
            <a:r>
              <a:rPr lang="en-IN" dirty="0"/>
              <a:t>)</a:t>
            </a:r>
            <a:endParaRPr lang="en-US" b="1" dirty="0">
              <a:solidFill>
                <a:schemeClr val="accent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923928" y="1804874"/>
            <a:ext cx="5184576" cy="1447799"/>
          </a:xfrm>
        </p:spPr>
        <p:txBody>
          <a:bodyPr>
            <a:normAutofit/>
          </a:bodyPr>
          <a:lstStyle/>
          <a:p>
            <a:r>
              <a:rPr lang="hi-IN" sz="2400" dirty="0"/>
              <a:t>एक ऐसी चोट जिसमें एक हड्डी जोड़ में अपनी सामान्य स्थिति से हट जाती है और उसी तरह बनी रहती है।</a:t>
            </a:r>
            <a:endParaRPr lang="en-US" sz="2400" dirty="0"/>
          </a:p>
        </p:txBody>
      </p:sp>
      <p:pic>
        <p:nvPicPr>
          <p:cNvPr id="5" name="Content Placeholder 4" descr="dis_foot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179512" y="3284984"/>
            <a:ext cx="5181600" cy="3573016"/>
          </a:xfr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923928" y="1297360"/>
            <a:ext cx="4968552" cy="2020416"/>
          </a:xfrm>
        </p:spPr>
        <p:txBody>
          <a:bodyPr>
            <a:normAutofit/>
          </a:bodyPr>
          <a:lstStyle/>
          <a:p>
            <a:pPr marL="288925" lvl="0" indent="-288925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hi-IN" altLang="en-US" sz="2400" dirty="0">
                <a:latin typeface="Arial" panose="020B0604020202020204" pitchFamily="34" charset="0"/>
              </a:rPr>
              <a:t>यदि सामान्य गति सीमा से बहुत दूर तक खींचा जाए तो</a:t>
            </a:r>
            <a:r>
              <a:rPr lang="en-GB" altLang="en-US" sz="2400" dirty="0">
                <a:latin typeface="Arial" panose="020B0604020202020204" pitchFamily="34" charset="0"/>
              </a:rPr>
              <a:t> </a:t>
            </a:r>
            <a:r>
              <a:rPr lang="hi-IN" altLang="en-US" sz="2400" dirty="0">
                <a:latin typeface="Arial" panose="020B0604020202020204" pitchFamily="34" charset="0"/>
              </a:rPr>
              <a:t>डिसलोकेशन कभी</a:t>
            </a:r>
            <a:r>
              <a:rPr lang="en-US" altLang="en-US" sz="2400" dirty="0">
                <a:latin typeface="Arial" panose="020B0604020202020204" pitchFamily="34" charset="0"/>
                <a:cs typeface="Mangal" panose="02040503050203030202" pitchFamily="18" charset="0"/>
              </a:rPr>
              <a:t>-</a:t>
            </a:r>
            <a:r>
              <a:rPr lang="hi-IN" altLang="en-US" sz="2400" dirty="0">
                <a:latin typeface="Arial" panose="020B0604020202020204" pitchFamily="34" charset="0"/>
              </a:rPr>
              <a:t>कभी लिगामेंट्स और कोमल ऊतकों </a:t>
            </a:r>
            <a:r>
              <a:rPr lang="en-US" altLang="en-US" sz="2400" dirty="0">
                <a:latin typeface="Arial" panose="020B0604020202020204" pitchFamily="34" charset="0"/>
                <a:cs typeface="Mangal" panose="02040503050203030202" pitchFamily="18" charset="0"/>
              </a:rPr>
              <a:t>(soft tissues) </a:t>
            </a:r>
            <a:r>
              <a:rPr lang="hi-IN" altLang="en-US" sz="2400" dirty="0">
                <a:latin typeface="Arial" panose="020B0604020202020204" pitchFamily="34" charset="0"/>
              </a:rPr>
              <a:t>के फटने का कारण बनता है।</a:t>
            </a:r>
            <a:endParaRPr lang="en-US" altLang="en-US" sz="2400" dirty="0">
              <a:latin typeface="Arial" panose="020B0604020202020204" pitchFamily="34" charset="0"/>
            </a:endParaRPr>
          </a:p>
          <a:p>
            <a:pPr marL="288925" indent="-288925"/>
            <a:endParaRPr lang="en-US" dirty="0"/>
          </a:p>
        </p:txBody>
      </p:sp>
      <p:pic>
        <p:nvPicPr>
          <p:cNvPr id="5" name="Content Placeholder 4" descr="First-aid-for-dislocation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107504" y="3505200"/>
            <a:ext cx="5867400" cy="3352800"/>
          </a:xfr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3568" y="1179380"/>
            <a:ext cx="2808312" cy="1169500"/>
          </a:xfrm>
        </p:spPr>
        <p:txBody>
          <a:bodyPr>
            <a:noAutofit/>
          </a:bodyPr>
          <a:lstStyle/>
          <a:p>
            <a:r>
              <a:rPr lang="hi-IN" sz="4000" b="1" dirty="0"/>
              <a:t>मोच </a:t>
            </a:r>
            <a:r>
              <a:rPr lang="en-GB" sz="4000" b="1" dirty="0"/>
              <a:t>(</a:t>
            </a:r>
            <a:r>
              <a:rPr lang="hi-IN" sz="4000" b="1" dirty="0"/>
              <a:t>स्प्रेन</a:t>
            </a:r>
            <a:r>
              <a:rPr lang="en-GB" sz="4000" b="1" dirty="0"/>
              <a:t>)</a:t>
            </a:r>
            <a:br>
              <a:rPr lang="hi-IN" sz="4000" b="1" dirty="0"/>
            </a:br>
            <a:endParaRPr lang="en-US" sz="4000" b="1" dirty="0">
              <a:solidFill>
                <a:schemeClr val="accent2"/>
              </a:solidFill>
              <a:ea typeface="+mn-ea"/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995936" y="1066789"/>
            <a:ext cx="5148064" cy="2002171"/>
          </a:xfrm>
        </p:spPr>
        <p:txBody>
          <a:bodyPr>
            <a:normAutofit/>
          </a:bodyPr>
          <a:lstStyle/>
          <a:p>
            <a:r>
              <a:rPr lang="hi-IN" sz="2400" dirty="0"/>
              <a:t>एक ऐसी चोट जिसमें लिगामेंट्स खिंच जाते हैं या आंशिक रूप से फट जाते हैं, जो आमतौर पर जोड़ों की चोटों से जुड़ी होती है।</a:t>
            </a:r>
            <a:endParaRPr lang="en-US" sz="2400" dirty="0"/>
          </a:p>
        </p:txBody>
      </p:sp>
      <p:pic>
        <p:nvPicPr>
          <p:cNvPr id="6" name="Content Placeholder 5" descr="ankle-sprain.pn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0" y="2708920"/>
            <a:ext cx="3995936" cy="4149080"/>
          </a:xfr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1124744"/>
            <a:ext cx="3744416" cy="1008112"/>
          </a:xfrm>
        </p:spPr>
        <p:txBody>
          <a:bodyPr>
            <a:normAutofit fontScale="90000"/>
          </a:bodyPr>
          <a:lstStyle/>
          <a:p>
            <a:br>
              <a:rPr lang="hi-IN" sz="4000" dirty="0"/>
            </a:br>
            <a:r>
              <a:rPr lang="hi-IN" b="1" dirty="0"/>
              <a:t>खिंचाव </a:t>
            </a:r>
            <a:r>
              <a:rPr lang="en-GB" b="1" dirty="0"/>
              <a:t>(</a:t>
            </a:r>
            <a:r>
              <a:rPr lang="hi-IN" b="1" dirty="0"/>
              <a:t>स्ट्रेन</a:t>
            </a:r>
            <a:r>
              <a:rPr lang="en-GB" b="1" dirty="0"/>
              <a:t>)</a:t>
            </a:r>
            <a:r>
              <a:rPr lang="hi-IN" b="1" dirty="0"/>
              <a:t> </a:t>
            </a:r>
            <a:endParaRPr lang="en-US" b="1" dirty="0">
              <a:solidFill>
                <a:schemeClr val="accent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923928" y="1402419"/>
            <a:ext cx="4824536" cy="1810557"/>
          </a:xfrm>
        </p:spPr>
        <p:txBody>
          <a:bodyPr>
            <a:normAutofit/>
          </a:bodyPr>
          <a:lstStyle/>
          <a:p>
            <a:pPr algn="just"/>
            <a:r>
              <a:rPr lang="hi-IN" sz="2400" dirty="0"/>
              <a:t>एक ऐसी चोट जिसमें एक मांसपेशी (</a:t>
            </a:r>
            <a:r>
              <a:rPr lang="en-IN" sz="2400" dirty="0"/>
              <a:t>muscle), </a:t>
            </a:r>
            <a:r>
              <a:rPr lang="hi-IN" sz="2400" dirty="0"/>
              <a:t>या एक मांसपेशी और टेंडन (</a:t>
            </a:r>
            <a:r>
              <a:rPr lang="en-IN" sz="2400" dirty="0"/>
              <a:t>tendon), </a:t>
            </a:r>
            <a:r>
              <a:rPr lang="hi-IN" sz="2400" dirty="0"/>
              <a:t>बहुत अधिक खिंच जाते हैं।</a:t>
            </a:r>
            <a:endParaRPr lang="en-US" sz="2400" dirty="0"/>
          </a:p>
        </p:txBody>
      </p:sp>
      <p:pic>
        <p:nvPicPr>
          <p:cNvPr id="5" name="Content Placeholder 4" descr="image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0" y="2708920"/>
            <a:ext cx="3923928" cy="4149080"/>
          </a:xfr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0" y="1600200"/>
            <a:ext cx="3923928" cy="3124944"/>
          </a:xfrm>
        </p:spPr>
        <p:txBody>
          <a:bodyPr>
            <a:noAutofit/>
          </a:bodyPr>
          <a:lstStyle/>
          <a:p>
            <a:r>
              <a:rPr lang="hi-IN" sz="4000" b="1" dirty="0"/>
              <a:t>मस्कुलोस्केलेटल चोट के लक्षण और संकेत</a:t>
            </a:r>
            <a:endParaRPr lang="en-US" sz="4000" b="1" dirty="0">
              <a:solidFill>
                <a:schemeClr val="accent2"/>
              </a:solidFill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923928" y="1268760"/>
            <a:ext cx="5220072" cy="5257800"/>
          </a:xfrm>
        </p:spPr>
        <p:txBody>
          <a:bodyPr>
            <a:normAutofit fontScale="92500" lnSpcReduction="10000"/>
          </a:bodyPr>
          <a:lstStyle/>
          <a:p>
            <a:pPr marL="288925" lvl="0" indent="-288925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hi-IN" altLang="en-US" sz="2400" dirty="0">
                <a:latin typeface="Arial" panose="020B0604020202020204" pitchFamily="34" charset="0"/>
              </a:rPr>
              <a:t>विकृति या कोणीयता </a:t>
            </a:r>
            <a:r>
              <a:rPr lang="en-US" altLang="en-US" sz="2400" dirty="0">
                <a:latin typeface="Arial" panose="020B0604020202020204" pitchFamily="34" charset="0"/>
                <a:cs typeface="Mangal" panose="02040503050203030202" pitchFamily="18" charset="0"/>
              </a:rPr>
              <a:t>(Deformity or angulation)</a:t>
            </a:r>
            <a:endParaRPr lang="en-GB" altLang="en-US" sz="2400" dirty="0">
              <a:latin typeface="Arial" panose="020B0604020202020204" pitchFamily="34" charset="0"/>
              <a:cs typeface="Mangal" panose="02040503050203030202" pitchFamily="18" charset="0"/>
            </a:endParaRPr>
          </a:p>
          <a:p>
            <a:pPr marL="288925" lvl="0" indent="-288925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hi-IN" altLang="en-US" sz="2400" dirty="0">
                <a:latin typeface="Arial" panose="020B0604020202020204" pitchFamily="34" charset="0"/>
              </a:rPr>
              <a:t> </a:t>
            </a:r>
            <a:endParaRPr lang="en-US" altLang="en-US" sz="2400" dirty="0">
              <a:latin typeface="Arial" panose="020B0604020202020204" pitchFamily="34" charset="0"/>
            </a:endParaRPr>
          </a:p>
          <a:p>
            <a:pPr marL="288925" lvl="0" indent="-288925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hi-IN" altLang="en-US" sz="2400" dirty="0">
                <a:latin typeface="Arial" panose="020B0604020202020204" pitchFamily="34" charset="0"/>
              </a:rPr>
              <a:t>टटोलने या हिलने</a:t>
            </a:r>
            <a:r>
              <a:rPr lang="en-US" altLang="en-US" sz="2400" dirty="0">
                <a:latin typeface="Arial" panose="020B0604020202020204" pitchFamily="34" charset="0"/>
                <a:cs typeface="Mangal" panose="02040503050203030202" pitchFamily="18" charset="0"/>
              </a:rPr>
              <a:t>-</a:t>
            </a:r>
            <a:r>
              <a:rPr lang="hi-IN" altLang="en-US" sz="2400" dirty="0">
                <a:latin typeface="Arial" panose="020B0604020202020204" pitchFamily="34" charset="0"/>
              </a:rPr>
              <a:t>डुलने पर दर्द और कोमलता </a:t>
            </a:r>
            <a:r>
              <a:rPr lang="en-US" altLang="en-US" sz="2400" dirty="0">
                <a:latin typeface="Arial" panose="020B0604020202020204" pitchFamily="34" charset="0"/>
                <a:cs typeface="Mangal" panose="02040503050203030202" pitchFamily="18" charset="0"/>
              </a:rPr>
              <a:t>(Pain and tenderness)</a:t>
            </a:r>
            <a:endParaRPr lang="en-GB" altLang="en-US" sz="2400" dirty="0">
              <a:latin typeface="Arial" panose="020B0604020202020204" pitchFamily="34" charset="0"/>
              <a:cs typeface="Mangal" panose="02040503050203030202" pitchFamily="18" charset="0"/>
            </a:endParaRPr>
          </a:p>
          <a:p>
            <a:pPr marL="288925" lvl="0" indent="-288925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lang="en-US" altLang="en-US" sz="2400" dirty="0">
              <a:latin typeface="Arial" panose="020B0604020202020204" pitchFamily="34" charset="0"/>
            </a:endParaRPr>
          </a:p>
          <a:p>
            <a:pPr marL="288925" lvl="0" indent="-288925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hi-IN" altLang="en-US" sz="2400" dirty="0">
                <a:latin typeface="Arial" panose="020B0604020202020204" pitchFamily="34" charset="0"/>
              </a:rPr>
              <a:t>क्रैपिटस </a:t>
            </a:r>
            <a:r>
              <a:rPr lang="en-US" altLang="en-US" sz="2400" dirty="0">
                <a:latin typeface="Arial" panose="020B0604020202020204" pitchFamily="34" charset="0"/>
                <a:cs typeface="Mangal" panose="02040503050203030202" pitchFamily="18" charset="0"/>
              </a:rPr>
              <a:t>(Crepitus)</a:t>
            </a:r>
            <a:r>
              <a:rPr lang="en-US" altLang="en-US" sz="2400" dirty="0">
                <a:latin typeface="Arial" panose="020B0604020202020204" pitchFamily="34" charset="0"/>
              </a:rPr>
              <a:t> – </a:t>
            </a:r>
            <a:r>
              <a:rPr lang="hi-IN" altLang="en-US" sz="2400" dirty="0">
                <a:latin typeface="Arial" panose="020B0604020202020204" pitchFamily="34" charset="0"/>
              </a:rPr>
              <a:t>टूटी हुई हड्डी के सिरों के एक साथ रगड़ने की आवाज या अनुभूति </a:t>
            </a:r>
            <a:endParaRPr lang="en-GB" altLang="en-US" sz="2400" dirty="0">
              <a:latin typeface="Arial" panose="020B0604020202020204" pitchFamily="34" charset="0"/>
            </a:endParaRPr>
          </a:p>
          <a:p>
            <a:pPr marL="288925" lvl="0" indent="-288925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lang="en-US" altLang="en-US" sz="2400" dirty="0">
              <a:latin typeface="Arial" panose="020B0604020202020204" pitchFamily="34" charset="0"/>
            </a:endParaRPr>
          </a:p>
          <a:p>
            <a:pPr marL="288925" lvl="0" indent="-288925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hi-IN" altLang="en-US" sz="2400" dirty="0">
                <a:latin typeface="Arial" panose="020B0604020202020204" pitchFamily="34" charset="0"/>
              </a:rPr>
              <a:t>सूजन </a:t>
            </a:r>
            <a:r>
              <a:rPr lang="en-US" altLang="en-US" sz="2400" dirty="0">
                <a:latin typeface="Arial" panose="020B0604020202020204" pitchFamily="34" charset="0"/>
                <a:cs typeface="Mangal" panose="02040503050203030202" pitchFamily="18" charset="0"/>
              </a:rPr>
              <a:t>(Swelling)</a:t>
            </a:r>
          </a:p>
          <a:p>
            <a:pPr marL="288925" lvl="0" indent="-288925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hi-IN" altLang="en-US" sz="2400" dirty="0">
                <a:latin typeface="Arial" panose="020B0604020202020204" pitchFamily="34" charset="0"/>
              </a:rPr>
              <a:t> </a:t>
            </a:r>
            <a:endParaRPr lang="en-US" altLang="en-US" sz="2400" dirty="0">
              <a:latin typeface="Arial" panose="020B0604020202020204" pitchFamily="34" charset="0"/>
            </a:endParaRPr>
          </a:p>
          <a:p>
            <a:pPr marL="288925" lvl="0" indent="-288925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hi-IN" altLang="en-US" sz="2400" dirty="0">
                <a:latin typeface="Arial" panose="020B0604020202020204" pitchFamily="34" charset="0"/>
              </a:rPr>
              <a:t>नील पड़ना या रंग उड़ना </a:t>
            </a:r>
            <a:r>
              <a:rPr lang="en-US" altLang="en-US" sz="2400" dirty="0">
                <a:latin typeface="Arial" panose="020B0604020202020204" pitchFamily="34" charset="0"/>
                <a:cs typeface="Mangal" panose="02040503050203030202" pitchFamily="18" charset="0"/>
              </a:rPr>
              <a:t>(Bruising or discoloration)</a:t>
            </a:r>
            <a:endParaRPr lang="en-GB" altLang="en-US" sz="2400" dirty="0">
              <a:latin typeface="Arial" panose="020B0604020202020204" pitchFamily="34" charset="0"/>
              <a:cs typeface="Mangal" panose="02040503050203030202" pitchFamily="18" charset="0"/>
            </a:endParaRPr>
          </a:p>
          <a:p>
            <a:pPr marL="288925" lvl="0" indent="-288925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hi-IN" altLang="en-US" sz="2400" dirty="0">
                <a:latin typeface="Arial" panose="020B0604020202020204" pitchFamily="34" charset="0"/>
              </a:rPr>
              <a:t> </a:t>
            </a:r>
            <a:endParaRPr lang="en-US" altLang="en-US" sz="2400" dirty="0">
              <a:latin typeface="Arial" panose="020B0604020202020204" pitchFamily="34" charset="0"/>
            </a:endParaRPr>
          </a:p>
          <a:p>
            <a:pPr marL="288925" lvl="0" indent="-288925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hi-IN" altLang="en-US" sz="2400" dirty="0">
                <a:latin typeface="Arial" panose="020B0604020202020204" pitchFamily="34" charset="0"/>
              </a:rPr>
              <a:t>खुले हड्डी के सिरे </a:t>
            </a:r>
            <a:r>
              <a:rPr lang="en-US" altLang="en-US" sz="2400" dirty="0">
                <a:latin typeface="Arial" panose="020B0604020202020204" pitchFamily="34" charset="0"/>
                <a:cs typeface="Mangal" panose="02040503050203030202" pitchFamily="18" charset="0"/>
              </a:rPr>
              <a:t>(Exposed bone ends)</a:t>
            </a:r>
            <a:endParaRPr lang="en-US" altLang="en-US" sz="2400" dirty="0">
              <a:latin typeface="Arial" panose="020B0604020202020204" pitchFamily="34" charset="0"/>
            </a:endParaRPr>
          </a:p>
          <a:p>
            <a:pPr marL="288925" indent="-288925">
              <a:buNone/>
            </a:pPr>
            <a:endParaRPr lang="en-US" sz="24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81A4FFF-11EB-999E-A432-1C550166A5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923928" y="1196752"/>
            <a:ext cx="4896544" cy="5832648"/>
          </a:xfrm>
        </p:spPr>
        <p:txBody>
          <a:bodyPr>
            <a:normAutofit lnSpcReduction="10000"/>
          </a:bodyPr>
          <a:lstStyle/>
          <a:p>
            <a:pPr marL="396875" lvl="0" indent="-396875" eaLnBrk="0" fontAlgn="base" hangingPunct="0">
              <a:spcBef>
                <a:spcPts val="500"/>
              </a:spcBef>
              <a:spcAft>
                <a:spcPts val="500"/>
              </a:spcAft>
              <a:buFontTx/>
              <a:buChar char="•"/>
            </a:pPr>
            <a:r>
              <a:rPr lang="hi-IN" altLang="en-US" sz="2400" b="1" dirty="0">
                <a:latin typeface="Arial" panose="020B0604020202020204" pitchFamily="34" charset="0"/>
                <a:cs typeface="Mangal" panose="02040503050203030202" pitchFamily="18" charset="0"/>
              </a:rPr>
              <a:t>जोड़ अपनी स्थिति में बंद हो गया </a:t>
            </a:r>
            <a:r>
              <a:rPr lang="en-US" altLang="en-US" sz="2400" b="1" dirty="0">
                <a:latin typeface="Arial" panose="020B0604020202020204" pitchFamily="34" charset="0"/>
                <a:cs typeface="Mangal" panose="02040503050203030202" pitchFamily="18" charset="0"/>
              </a:rPr>
              <a:t>(Joint locked in position)</a:t>
            </a:r>
            <a:r>
              <a:rPr lang="en-US" altLang="en-US" sz="2400" dirty="0">
                <a:latin typeface="Arial" panose="020B0604020202020204" pitchFamily="34" charset="0"/>
              </a:rPr>
              <a:t> –</a:t>
            </a:r>
          </a:p>
          <a:p>
            <a:pPr marL="396875" lvl="0" indent="-396875" eaLnBrk="0" fontAlgn="base" hangingPunct="0">
              <a:spcBef>
                <a:spcPts val="500"/>
              </a:spcBef>
              <a:spcAft>
                <a:spcPts val="500"/>
              </a:spcAft>
              <a:buNone/>
            </a:pPr>
            <a:r>
              <a:rPr lang="en-US" altLang="en-US" sz="2400" dirty="0">
                <a:latin typeface="Arial" panose="020B0604020202020204" pitchFamily="34" charset="0"/>
              </a:rPr>
              <a:t>	</a:t>
            </a:r>
            <a:r>
              <a:rPr lang="hi-IN" altLang="en-US" sz="2400" dirty="0">
                <a:latin typeface="Arial" panose="020B0604020202020204" pitchFamily="34" charset="0"/>
                <a:cs typeface="Mangal" panose="02040503050203030202" pitchFamily="18" charset="0"/>
              </a:rPr>
              <a:t>मोटर क्षमता में कमी</a:t>
            </a:r>
            <a:r>
              <a:rPr lang="en-GB" altLang="en-US" sz="2400" dirty="0">
                <a:latin typeface="Arial" panose="020B0604020202020204" pitchFamily="34" charset="0"/>
                <a:cs typeface="Mangal" panose="02040503050203030202" pitchFamily="18" charset="0"/>
              </a:rPr>
              <a:t> </a:t>
            </a:r>
            <a:r>
              <a:rPr lang="hi-IN" altLang="en-US" sz="2400" dirty="0">
                <a:latin typeface="Arial" panose="020B0604020202020204" pitchFamily="34" charset="0"/>
                <a:cs typeface="Mangal" panose="02040503050203030202" pitchFamily="18" charset="0"/>
              </a:rPr>
              <a:t>या जोड़ को हिलाने की क्षमता में कमी।</a:t>
            </a:r>
            <a:endParaRPr lang="en-GB" altLang="en-US" sz="2400" dirty="0">
              <a:latin typeface="Arial" panose="020B0604020202020204" pitchFamily="34" charset="0"/>
              <a:cs typeface="Mangal" panose="02040503050203030202" pitchFamily="18" charset="0"/>
            </a:endParaRPr>
          </a:p>
          <a:p>
            <a:pPr marL="396875" lvl="0" indent="-396875" eaLnBrk="0" fontAlgn="base" hangingPunct="0">
              <a:spcBef>
                <a:spcPts val="500"/>
              </a:spcBef>
              <a:spcAft>
                <a:spcPts val="500"/>
              </a:spcAft>
              <a:buFontTx/>
              <a:buChar char="•"/>
            </a:pPr>
            <a:r>
              <a:rPr lang="hi-IN" altLang="en-US" sz="2400" b="1" dirty="0">
                <a:latin typeface="Arial" panose="020B0604020202020204" pitchFamily="34" charset="0"/>
                <a:cs typeface="Mangal" panose="02040503050203030202" pitchFamily="18" charset="0"/>
              </a:rPr>
              <a:t>सुन्नता और लकवा </a:t>
            </a:r>
            <a:r>
              <a:rPr lang="en-US" altLang="en-US" sz="2400" b="1" dirty="0">
                <a:latin typeface="Arial" panose="020B0604020202020204" pitchFamily="34" charset="0"/>
                <a:cs typeface="Mangal" panose="02040503050203030202" pitchFamily="18" charset="0"/>
              </a:rPr>
              <a:t>(Numbness and paralysis)</a:t>
            </a:r>
            <a:r>
              <a:rPr lang="en-US" altLang="en-US" sz="2400" dirty="0">
                <a:latin typeface="Arial" panose="020B0604020202020204" pitchFamily="34" charset="0"/>
              </a:rPr>
              <a:t> –</a:t>
            </a:r>
          </a:p>
          <a:p>
            <a:pPr marL="396875" lvl="0" indent="-396875" eaLnBrk="0" fontAlgn="base" hangingPunct="0">
              <a:spcBef>
                <a:spcPts val="500"/>
              </a:spcBef>
              <a:spcAft>
                <a:spcPts val="500"/>
              </a:spcAft>
              <a:buNone/>
            </a:pPr>
            <a:r>
              <a:rPr lang="en-US" altLang="en-US" sz="2400" dirty="0">
                <a:latin typeface="Arial" panose="020B0604020202020204" pitchFamily="34" charset="0"/>
              </a:rPr>
              <a:t>  	</a:t>
            </a:r>
            <a:r>
              <a:rPr lang="hi-IN" altLang="en-US" sz="2400" dirty="0">
                <a:latin typeface="Arial" panose="020B0604020202020204" pitchFamily="34" charset="0"/>
                <a:cs typeface="Mangal" panose="02040503050203030202" pitchFamily="18" charset="0"/>
              </a:rPr>
              <a:t>चोट की जगह से दूर हो सकता है जो हड्डी के तंत्रिका</a:t>
            </a:r>
            <a:r>
              <a:rPr lang="en-GB" altLang="en-US" sz="2400" dirty="0">
                <a:latin typeface="Arial" panose="020B0604020202020204" pitchFamily="34" charset="0"/>
                <a:cs typeface="Mangal" panose="02040503050203030202" pitchFamily="18" charset="0"/>
              </a:rPr>
              <a:t> </a:t>
            </a:r>
            <a:r>
              <a:rPr lang="en-US" altLang="en-US" sz="2400" dirty="0">
                <a:latin typeface="Arial" panose="020B0604020202020204" pitchFamily="34" charset="0"/>
              </a:rPr>
              <a:t>(nerve) </a:t>
            </a:r>
            <a:r>
              <a:rPr lang="hi-IN" altLang="en-US" sz="2400" dirty="0">
                <a:latin typeface="Arial" panose="020B0604020202020204" pitchFamily="34" charset="0"/>
                <a:cs typeface="Mangal" panose="02040503050203030202" pitchFamily="18" charset="0"/>
              </a:rPr>
              <a:t>पर दबाव डालने के कारण होता है।</a:t>
            </a:r>
            <a:endParaRPr lang="en-US" altLang="en-US" sz="2400" dirty="0">
              <a:latin typeface="Arial" panose="020B0604020202020204" pitchFamily="34" charset="0"/>
            </a:endParaRPr>
          </a:p>
          <a:p>
            <a:pPr marL="396875" lvl="0" indent="-396875" eaLnBrk="0" fontAlgn="base" hangingPunct="0">
              <a:spcBef>
                <a:spcPts val="500"/>
              </a:spcBef>
              <a:spcAft>
                <a:spcPts val="500"/>
              </a:spcAft>
              <a:buFontTx/>
              <a:buChar char="•"/>
            </a:pPr>
            <a:r>
              <a:rPr lang="hi-IN" altLang="en-US" sz="2400" b="1" dirty="0">
                <a:latin typeface="Arial" panose="020B0604020202020204" pitchFamily="34" charset="0"/>
                <a:cs typeface="Mangal" panose="02040503050203030202" pitchFamily="18" charset="0"/>
              </a:rPr>
              <a:t>बिगड़ा हुआ परिसंचरण </a:t>
            </a:r>
            <a:r>
              <a:rPr lang="en-US" altLang="en-US" sz="2400" b="1" dirty="0">
                <a:latin typeface="Arial" panose="020B0604020202020204" pitchFamily="34" charset="0"/>
                <a:cs typeface="Mangal" panose="02040503050203030202" pitchFamily="18" charset="0"/>
              </a:rPr>
              <a:t>(Compromised circulation) </a:t>
            </a:r>
            <a:r>
              <a:rPr lang="en-US" altLang="en-US" sz="2400" dirty="0">
                <a:latin typeface="Arial" panose="020B0604020202020204" pitchFamily="34" charset="0"/>
              </a:rPr>
              <a:t>– </a:t>
            </a:r>
          </a:p>
          <a:p>
            <a:pPr marL="396875" lvl="0" indent="-396875" eaLnBrk="0" fontAlgn="base" hangingPunct="0">
              <a:spcBef>
                <a:spcPts val="500"/>
              </a:spcBef>
              <a:spcAft>
                <a:spcPts val="500"/>
              </a:spcAft>
              <a:buNone/>
            </a:pPr>
            <a:r>
              <a:rPr lang="en-US" altLang="en-US" sz="2400" dirty="0">
                <a:latin typeface="Arial" panose="020B0604020202020204" pitchFamily="34" charset="0"/>
                <a:cs typeface="Mangal" panose="02040503050203030202" pitchFamily="18" charset="0"/>
              </a:rPr>
              <a:t>	</a:t>
            </a:r>
            <a:r>
              <a:rPr lang="hi-IN" altLang="en-US" sz="2400" dirty="0">
                <a:latin typeface="Arial" panose="020B0604020202020204" pitchFamily="34" charset="0"/>
                <a:cs typeface="Mangal" panose="02040503050203030202" pitchFamily="18" charset="0"/>
              </a:rPr>
              <a:t>त्वचा का रंग</a:t>
            </a:r>
            <a:r>
              <a:rPr lang="en-US" altLang="en-US" sz="2400" dirty="0">
                <a:latin typeface="Arial" panose="020B0604020202020204" pitchFamily="34" charset="0"/>
              </a:rPr>
              <a:t>, </a:t>
            </a:r>
            <a:r>
              <a:rPr lang="hi-IN" altLang="en-US" sz="2400" dirty="0">
                <a:latin typeface="Arial" panose="020B0604020202020204" pitchFamily="34" charset="0"/>
                <a:cs typeface="Mangal" panose="02040503050203030202" pitchFamily="18" charset="0"/>
              </a:rPr>
              <a:t>तापमान</a:t>
            </a:r>
            <a:r>
              <a:rPr lang="en-US" altLang="en-US" sz="2400" dirty="0">
                <a:latin typeface="Arial" panose="020B0604020202020204" pitchFamily="34" charset="0"/>
              </a:rPr>
              <a:t>, </a:t>
            </a:r>
            <a:r>
              <a:rPr lang="hi-IN" altLang="en-US" sz="2400" dirty="0">
                <a:latin typeface="Arial" panose="020B0604020202020204" pitchFamily="34" charset="0"/>
                <a:cs typeface="Mangal" panose="02040503050203030202" pitchFamily="18" charset="0"/>
              </a:rPr>
              <a:t>नाड़ी या कोशिका पुनःपूर्ति</a:t>
            </a:r>
            <a:r>
              <a:rPr lang="en-GB" altLang="en-US" sz="2400" dirty="0">
                <a:latin typeface="Arial" panose="020B0604020202020204" pitchFamily="34" charset="0"/>
                <a:cs typeface="Mangal" panose="02040503050203030202" pitchFamily="18" charset="0"/>
              </a:rPr>
              <a:t> </a:t>
            </a:r>
            <a:r>
              <a:rPr lang="en-US" altLang="en-US" sz="2400" dirty="0">
                <a:latin typeface="Arial" panose="020B0604020202020204" pitchFamily="34" charset="0"/>
              </a:rPr>
              <a:t>(capillary refill) </a:t>
            </a:r>
            <a:r>
              <a:rPr lang="hi-IN" altLang="en-US" sz="2400" dirty="0">
                <a:latin typeface="Arial" panose="020B0604020202020204" pitchFamily="34" charset="0"/>
                <a:cs typeface="Mangal" panose="02040503050203030202" pitchFamily="18" charset="0"/>
              </a:rPr>
              <a:t>की जाँच करें</a:t>
            </a:r>
            <a:endParaRPr lang="en-IN" sz="2400" dirty="0"/>
          </a:p>
        </p:txBody>
      </p:sp>
    </p:spTree>
    <p:extLst>
      <p:ext uri="{BB962C8B-B14F-4D97-AF65-F5344CB8AC3E}">
        <p14:creationId xmlns:p14="http://schemas.microsoft.com/office/powerpoint/2010/main" val="249494058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1412776"/>
            <a:ext cx="2890664" cy="940966"/>
          </a:xfrm>
        </p:spPr>
        <p:txBody>
          <a:bodyPr>
            <a:normAutofit/>
          </a:bodyPr>
          <a:lstStyle/>
          <a:p>
            <a:r>
              <a:rPr lang="hi-IN" sz="4000" b="1" dirty="0"/>
              <a:t>स्प्लिंटिंग</a:t>
            </a:r>
            <a:endParaRPr lang="en-US" sz="4000" b="1" dirty="0">
              <a:solidFill>
                <a:schemeClr val="accent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935008" y="1736073"/>
            <a:ext cx="5005817" cy="2917063"/>
          </a:xfrm>
        </p:spPr>
        <p:txBody>
          <a:bodyPr>
            <a:normAutofit/>
          </a:bodyPr>
          <a:lstStyle/>
          <a:p>
            <a:r>
              <a:rPr lang="hi-IN" sz="2400" dirty="0"/>
              <a:t>किसी भी दर्दनाक, सूजे हुए या विकृत शरीर के अंग को स्थिर करने के लिए एक उपकरण लगाना।</a:t>
            </a:r>
            <a:endParaRPr lang="en-GB" sz="2400" dirty="0"/>
          </a:p>
          <a:p>
            <a:endParaRPr lang="en-US" sz="2400" dirty="0"/>
          </a:p>
          <a:p>
            <a:r>
              <a:rPr lang="hi-IN" sz="2400" dirty="0"/>
              <a:t>स्प्लिंटिंग का प्राथमिक उद्देश्य शरीर के अंगों की आगे की गति को रोकना है।</a:t>
            </a:r>
            <a:endParaRPr lang="en-US" sz="2400" dirty="0"/>
          </a:p>
        </p:txBody>
      </p:sp>
      <p:pic>
        <p:nvPicPr>
          <p:cNvPr id="2050" name="Picture 2" descr="D:\ndrf\PPT COLLECTION\MFR final prep.L11\photo\32-O10_i100_L.gif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3175" y="4114800"/>
            <a:ext cx="3733800" cy="2743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1844824"/>
            <a:ext cx="3744416" cy="1143000"/>
          </a:xfrm>
        </p:spPr>
        <p:txBody>
          <a:bodyPr>
            <a:noAutofit/>
          </a:bodyPr>
          <a:lstStyle/>
          <a:p>
            <a:r>
              <a:rPr lang="hi-IN" sz="4000" b="1" dirty="0"/>
              <a:t>स्प्लिंटिंग के कारण</a:t>
            </a:r>
            <a:endParaRPr lang="en-US" sz="4000" b="1" dirty="0">
              <a:solidFill>
                <a:schemeClr val="accent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23928" y="1196752"/>
            <a:ext cx="5040560" cy="5661248"/>
          </a:xfrm>
        </p:spPr>
        <p:txBody>
          <a:bodyPr>
            <a:normAutofit/>
          </a:bodyPr>
          <a:lstStyle/>
          <a:p>
            <a:pPr marL="288925" lvl="0" indent="-288925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hi-IN" altLang="en-US" sz="2400" dirty="0">
                <a:latin typeface="Arial" panose="020B0604020202020204" pitchFamily="34" charset="0"/>
              </a:rPr>
              <a:t>हड्डी के टुकड़ों या डिसलोकेटेड जोड़ों की गति को रोकना। </a:t>
            </a:r>
            <a:endParaRPr lang="en-GB" altLang="en-US" sz="2400" dirty="0">
              <a:latin typeface="Arial" panose="020B0604020202020204" pitchFamily="34" charset="0"/>
            </a:endParaRPr>
          </a:p>
          <a:p>
            <a:pPr marL="288925" lvl="0" indent="-288925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lang="en-US" altLang="en-US" sz="2400" dirty="0">
              <a:latin typeface="Arial" panose="020B0604020202020204" pitchFamily="34" charset="0"/>
            </a:endParaRPr>
          </a:p>
          <a:p>
            <a:pPr marL="288925" lvl="0" indent="-288925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hi-IN" altLang="en-US" sz="2400" dirty="0">
                <a:latin typeface="Arial" panose="020B0604020202020204" pitchFamily="34" charset="0"/>
              </a:rPr>
              <a:t>दर्द और पीड़ा को कम करना। </a:t>
            </a:r>
            <a:endParaRPr lang="en-GB" altLang="en-US" sz="2400" dirty="0">
              <a:latin typeface="Arial" panose="020B0604020202020204" pitchFamily="34" charset="0"/>
            </a:endParaRPr>
          </a:p>
          <a:p>
            <a:pPr marL="288925" lvl="0" indent="-288925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lang="en-US" altLang="en-US" sz="2400" dirty="0">
              <a:latin typeface="Arial" panose="020B0604020202020204" pitchFamily="34" charset="0"/>
            </a:endParaRPr>
          </a:p>
          <a:p>
            <a:pPr marL="288925" lvl="0" indent="-288925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hi-IN" altLang="en-US" sz="2400" dirty="0">
                <a:latin typeface="Arial" panose="020B0604020202020204" pitchFamily="34" charset="0"/>
              </a:rPr>
              <a:t>कोमल ऊतक को होने वाले नुकसान को कम करना।</a:t>
            </a:r>
            <a:endParaRPr lang="en-GB" altLang="en-US" sz="2400" dirty="0">
              <a:latin typeface="Arial" panose="020B0604020202020204" pitchFamily="34" charset="0"/>
            </a:endParaRPr>
          </a:p>
          <a:p>
            <a:pPr marL="288925" lvl="0" indent="-288925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hi-IN" altLang="en-US" sz="2400" dirty="0">
                <a:latin typeface="Arial" panose="020B0604020202020204" pitchFamily="34" charset="0"/>
              </a:rPr>
              <a:t> </a:t>
            </a:r>
            <a:endParaRPr lang="en-US" altLang="en-US" sz="2400" dirty="0">
              <a:latin typeface="Arial" panose="020B0604020202020204" pitchFamily="34" charset="0"/>
            </a:endParaRPr>
          </a:p>
          <a:p>
            <a:pPr marL="288925" lvl="0" indent="-288925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hi-IN" altLang="en-US" sz="2400" dirty="0">
                <a:latin typeface="Arial" panose="020B0604020202020204" pitchFamily="34" charset="0"/>
              </a:rPr>
              <a:t>एक बंद फ्रैक्चर को खुला फ्रैक्चर बनने से रोकना। </a:t>
            </a:r>
            <a:endParaRPr lang="en-GB" altLang="en-US" sz="2400" dirty="0">
              <a:latin typeface="Arial" panose="020B0604020202020204" pitchFamily="34" charset="0"/>
            </a:endParaRPr>
          </a:p>
          <a:p>
            <a:pPr marL="288925" lvl="0" indent="-288925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lang="en-US" altLang="en-US" sz="2400" dirty="0">
              <a:latin typeface="Arial" panose="020B0604020202020204" pitchFamily="34" charset="0"/>
            </a:endParaRPr>
          </a:p>
          <a:p>
            <a:pPr marL="288925" lvl="0" indent="-288925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hi-IN" altLang="en-US" sz="2400" dirty="0">
                <a:latin typeface="Arial" panose="020B0604020202020204" pitchFamily="34" charset="0"/>
              </a:rPr>
              <a:t>रक्त की हानि या सदमे </a:t>
            </a:r>
            <a:r>
              <a:rPr lang="en-US" altLang="en-US" sz="2400" dirty="0">
                <a:latin typeface="Arial" panose="020B0604020202020204" pitchFamily="34" charset="0"/>
                <a:cs typeface="Mangal" panose="02040503050203030202" pitchFamily="18" charset="0"/>
              </a:rPr>
              <a:t>(shock) </a:t>
            </a:r>
            <a:r>
              <a:rPr lang="hi-IN" altLang="en-US" sz="2400" dirty="0">
                <a:latin typeface="Arial" panose="020B0604020202020204" pitchFamily="34" charset="0"/>
              </a:rPr>
              <a:t>को कम करना। </a:t>
            </a:r>
            <a:endParaRPr lang="en-US" altLang="en-US" sz="2400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1052736"/>
            <a:ext cx="3312367" cy="1286184"/>
          </a:xfrm>
        </p:spPr>
        <p:txBody>
          <a:bodyPr>
            <a:noAutofit/>
          </a:bodyPr>
          <a:lstStyle/>
          <a:p>
            <a:r>
              <a:rPr lang="hi-IN" sz="4000" b="1" dirty="0"/>
              <a:t>स्प्लिंट के प्रकार</a:t>
            </a:r>
            <a:endParaRPr lang="en-US" sz="4000" b="1" dirty="0">
              <a:solidFill>
                <a:schemeClr val="accent2"/>
              </a:solidFill>
            </a:endParaRPr>
          </a:p>
        </p:txBody>
      </p:sp>
      <p:pic>
        <p:nvPicPr>
          <p:cNvPr id="4" name="Content Placeholder 3" descr="splint-fracture-lower-leg-800x800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rcRect t="14150" b="6604"/>
          <a:stretch>
            <a:fillRect/>
          </a:stretch>
        </p:blipFill>
        <p:spPr>
          <a:xfrm>
            <a:off x="-6045" y="2391744"/>
            <a:ext cx="3923928" cy="2156785"/>
          </a:xfrm>
        </p:spPr>
      </p:pic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3959932" y="1558577"/>
            <a:ext cx="4932548" cy="1944216"/>
          </a:xfrm>
        </p:spPr>
        <p:txBody>
          <a:bodyPr>
            <a:normAutofit/>
          </a:bodyPr>
          <a:lstStyle/>
          <a:p>
            <a:pPr algn="just"/>
            <a:r>
              <a:rPr lang="hi-IN" sz="2400" dirty="0"/>
              <a:t>कठोर</a:t>
            </a:r>
            <a:r>
              <a:rPr lang="en-GB" sz="2400" dirty="0"/>
              <a:t> </a:t>
            </a:r>
            <a:r>
              <a:rPr lang="hi-IN" sz="2400" dirty="0" err="1"/>
              <a:t>स्प्लिंट</a:t>
            </a:r>
            <a:r>
              <a:rPr lang="en-GB" sz="2400" dirty="0"/>
              <a:t> </a:t>
            </a:r>
            <a:r>
              <a:rPr lang="hi-IN" sz="2400" dirty="0"/>
              <a:t>(</a:t>
            </a:r>
            <a:r>
              <a:rPr lang="hi-IN" sz="2400" dirty="0" err="1"/>
              <a:t>रिजिड</a:t>
            </a:r>
            <a:r>
              <a:rPr lang="en-IN" sz="2400" dirty="0"/>
              <a:t> </a:t>
            </a:r>
            <a:r>
              <a:rPr lang="hi-IN" sz="2400" dirty="0"/>
              <a:t>स्प्लिंट</a:t>
            </a:r>
            <a:r>
              <a:rPr lang="en-IN" sz="2400" dirty="0"/>
              <a:t>) -: </a:t>
            </a:r>
            <a:r>
              <a:rPr lang="hi-IN" sz="2400" dirty="0"/>
              <a:t>लंबी हड्डी की चोटों के लिए आदर्श</a:t>
            </a:r>
            <a:r>
              <a:rPr lang="en-GB" sz="2400" dirty="0"/>
              <a:t> </a:t>
            </a:r>
            <a:r>
              <a:rPr lang="hi-IN" sz="2400" dirty="0"/>
              <a:t>है अंग को शारीरिक स्थिति (अनाटो</a:t>
            </a:r>
            <a:r>
              <a:rPr lang="hi-IN" sz="2400" dirty="0">
                <a:latin typeface="Mangal" panose="02040503050203030202" pitchFamily="18" charset="0"/>
              </a:rPr>
              <a:t>मिकल पोजीशन</a:t>
            </a:r>
            <a:r>
              <a:rPr lang="en-IN" sz="2400" dirty="0"/>
              <a:t>) </a:t>
            </a:r>
            <a:r>
              <a:rPr lang="hi-IN" sz="2400" dirty="0"/>
              <a:t>में</a:t>
            </a:r>
            <a:r>
              <a:rPr lang="en-GB" sz="2400" dirty="0"/>
              <a:t> </a:t>
            </a:r>
            <a:r>
              <a:rPr lang="hi-IN" sz="2400" dirty="0"/>
              <a:t>र</a:t>
            </a:r>
            <a:r>
              <a:rPr lang="hi-IN" sz="2400" dirty="0">
                <a:latin typeface="Mangal" panose="02040503050203030202" pitchFamily="18" charset="0"/>
              </a:rPr>
              <a:t>न</a:t>
            </a:r>
            <a:r>
              <a:rPr lang="hi-IN" sz="2400" dirty="0"/>
              <a:t> आवश्यक है।</a:t>
            </a:r>
            <a:endParaRPr lang="en-US" sz="2400" dirty="0"/>
          </a:p>
        </p:txBody>
      </p:sp>
      <p:sp>
        <p:nvSpPr>
          <p:cNvPr id="7" name="Rectangle 6"/>
          <p:cNvSpPr/>
          <p:nvPr/>
        </p:nvSpPr>
        <p:spPr>
          <a:xfrm>
            <a:off x="3923928" y="3933056"/>
            <a:ext cx="4968552" cy="24208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hi-IN" sz="2400" dirty="0">
                <a:solidFill>
                  <a:schemeClr val="tx1"/>
                </a:solidFill>
              </a:rPr>
              <a:t>अनुरूप </a:t>
            </a:r>
            <a:r>
              <a:rPr lang="hi-IN" sz="2400" dirty="0" err="1">
                <a:solidFill>
                  <a:schemeClr val="tx1"/>
                </a:solidFill>
              </a:rPr>
              <a:t>स्प्लिंट</a:t>
            </a:r>
            <a:r>
              <a:rPr lang="hi-IN" sz="2400" dirty="0">
                <a:solidFill>
                  <a:schemeClr val="tx1"/>
                </a:solidFill>
              </a:rPr>
              <a:t> (</a:t>
            </a:r>
            <a:r>
              <a:rPr lang="hi-IN" sz="2400" dirty="0" err="1">
                <a:solidFill>
                  <a:schemeClr val="tx1"/>
                </a:solidFill>
              </a:rPr>
              <a:t>कन्फोर्मिंग</a:t>
            </a:r>
            <a:r>
              <a:rPr lang="en-IN" sz="2400" dirty="0">
                <a:solidFill>
                  <a:schemeClr val="tx1"/>
                </a:solidFill>
              </a:rPr>
              <a:t> </a:t>
            </a:r>
            <a:r>
              <a:rPr lang="hi-IN" sz="2400" dirty="0">
                <a:solidFill>
                  <a:schemeClr val="tx1"/>
                </a:solidFill>
              </a:rPr>
              <a:t>स्प्लिंट</a:t>
            </a:r>
            <a:r>
              <a:rPr lang="en-IN" sz="2400" dirty="0">
                <a:solidFill>
                  <a:schemeClr val="tx1"/>
                </a:solidFill>
              </a:rPr>
              <a:t>):- </a:t>
            </a:r>
            <a:r>
              <a:rPr lang="hi-IN" sz="2400" dirty="0">
                <a:solidFill>
                  <a:schemeClr val="tx1"/>
                </a:solidFill>
              </a:rPr>
              <a:t>इसे विभिन्न कोणों पर ढाला जा सकता है या यह अंग को घेर लेता है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hi-IN" sz="2400" dirty="0">
                <a:solidFill>
                  <a:schemeClr val="tx1"/>
                </a:solidFill>
              </a:rPr>
              <a:t>।</a:t>
            </a:r>
            <a:endParaRPr lang="en-US" sz="2400" dirty="0">
              <a:solidFill>
                <a:schemeClr val="tx1"/>
              </a:solidFill>
              <a:latin typeface="Opensans"/>
            </a:endParaRPr>
          </a:p>
        </p:txBody>
      </p:sp>
      <p:pic>
        <p:nvPicPr>
          <p:cNvPr id="9" name="Picture 2" descr="D:\ndrf\PPT COLLECTION\MFR final prep.L11\photo\2-vacuum-splint.jpg"/>
          <p:cNvPicPr>
            <a:picLocks noChangeAspect="1" noChangeArrowheads="1"/>
          </p:cNvPicPr>
          <p:nvPr/>
        </p:nvPicPr>
        <p:blipFill>
          <a:blip r:embed="rId3" cstate="print"/>
          <a:srcRect t="25641" b="10256"/>
          <a:stretch>
            <a:fillRect/>
          </a:stretch>
        </p:blipFill>
        <p:spPr bwMode="auto">
          <a:xfrm>
            <a:off x="-12089" y="4572000"/>
            <a:ext cx="3936017" cy="2286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923928" y="4526706"/>
            <a:ext cx="5220072" cy="198120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hi-IN" sz="2400" dirty="0"/>
              <a:t>कर्षण </a:t>
            </a:r>
            <a:r>
              <a:rPr lang="hi-IN" sz="2400" dirty="0" err="1"/>
              <a:t>स्प्लिंट</a:t>
            </a:r>
            <a:r>
              <a:rPr lang="hi-IN" sz="2400" dirty="0"/>
              <a:t> (</a:t>
            </a:r>
            <a:r>
              <a:rPr lang="hi-IN" sz="2400" dirty="0" err="1"/>
              <a:t>ट्रैक्शन</a:t>
            </a:r>
            <a:r>
              <a:rPr lang="en-IN" sz="2400" dirty="0"/>
              <a:t> </a:t>
            </a:r>
            <a:r>
              <a:rPr lang="hi-IN" sz="2400" dirty="0"/>
              <a:t>स्प्लिंट</a:t>
            </a:r>
            <a:r>
              <a:rPr lang="en-IN" sz="2400" dirty="0"/>
              <a:t>):- </a:t>
            </a:r>
            <a:r>
              <a:rPr lang="en-US" sz="2400" dirty="0"/>
              <a:t>- </a:t>
            </a:r>
          </a:p>
          <a:p>
            <a:pPr marL="0" indent="0" algn="ctr">
              <a:buNone/>
            </a:pPr>
            <a:r>
              <a:rPr lang="hi-IN" sz="2400" dirty="0"/>
              <a:t>विशेष रूप से फीमर फ्रैक्चर के लिए उपयोग किया जाता है। </a:t>
            </a:r>
            <a:endParaRPr lang="en-US" sz="2400" dirty="0"/>
          </a:p>
        </p:txBody>
      </p:sp>
      <p:pic>
        <p:nvPicPr>
          <p:cNvPr id="5" name="Content Placeholder 4" descr="qt-ems1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0" y="4526706"/>
            <a:ext cx="3923928" cy="2331293"/>
          </a:xfrm>
        </p:spPr>
      </p:pic>
      <p:pic>
        <p:nvPicPr>
          <p:cNvPr id="4098" name="Picture 2" descr="D:\ndrf\PPT COLLECTION\MFR final prep.L11\photo\MattressVacuumSplint_FullBodyVacuumSplint-MDI-220-1.png"/>
          <p:cNvPicPr>
            <a:picLocks noChangeAspect="1" noChangeArrowheads="1"/>
          </p:cNvPicPr>
          <p:nvPr/>
        </p:nvPicPr>
        <p:blipFill>
          <a:blip r:embed="rId3" cstate="print"/>
          <a:srcRect t="12195" b="19512"/>
          <a:stretch>
            <a:fillRect/>
          </a:stretch>
        </p:blipFill>
        <p:spPr bwMode="auto">
          <a:xfrm>
            <a:off x="1" y="1124744"/>
            <a:ext cx="3923928" cy="2990056"/>
          </a:xfrm>
          <a:prstGeom prst="rect">
            <a:avLst/>
          </a:prstGeom>
          <a:noFill/>
        </p:spPr>
      </p:pic>
      <p:sp>
        <p:nvSpPr>
          <p:cNvPr id="7" name="Rectangle 6"/>
          <p:cNvSpPr/>
          <p:nvPr/>
        </p:nvSpPr>
        <p:spPr>
          <a:xfrm>
            <a:off x="3923928" y="1857772"/>
            <a:ext cx="5220072" cy="762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i-IN" sz="2400" dirty="0">
                <a:solidFill>
                  <a:schemeClr val="tx1"/>
                </a:solidFill>
              </a:rPr>
              <a:t>अनुरूप स्प्लिंट</a:t>
            </a:r>
            <a:r>
              <a:rPr lang="en-GB" sz="2400" dirty="0">
                <a:solidFill>
                  <a:schemeClr val="tx1"/>
                </a:solidFill>
              </a:rPr>
              <a:t>,</a:t>
            </a:r>
            <a:r>
              <a:rPr lang="hi-IN" sz="2400" dirty="0">
                <a:solidFill>
                  <a:schemeClr val="tx1"/>
                </a:solidFill>
              </a:rPr>
              <a:t> हवा/वैक्यूम स्प्लिंट (</a:t>
            </a:r>
            <a:r>
              <a:rPr lang="hi-IN" altLang="en-US" sz="2400" dirty="0">
                <a:solidFill>
                  <a:schemeClr val="tx1"/>
                </a:solidFill>
                <a:latin typeface="Arial" panose="020B0604020202020204" pitchFamily="34" charset="0"/>
                <a:cs typeface="Mangal" panose="02040503050203030202" pitchFamily="18" charset="0"/>
              </a:rPr>
              <a:t>ए</a:t>
            </a:r>
            <a:r>
              <a:rPr lang="hi-IN" sz="2400" dirty="0">
                <a:solidFill>
                  <a:schemeClr val="tx1"/>
                </a:solidFill>
              </a:rPr>
              <a:t>यर/ वैक्यूम स्प्लिंट </a:t>
            </a:r>
            <a:r>
              <a:rPr lang="en-IN" sz="2400" dirty="0">
                <a:solidFill>
                  <a:schemeClr val="tx1"/>
                </a:solidFill>
              </a:rPr>
              <a:t>)</a:t>
            </a:r>
            <a:endParaRPr lang="en-US" sz="2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167B67-629B-2C24-419B-363B5D2795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i-IN" b="1" dirty="0"/>
              <a:t>गल</a:t>
            </a:r>
            <a:r>
              <a:rPr lang="en-GB" b="1" dirty="0" err="1"/>
              <a:t>पट्टी</a:t>
            </a:r>
            <a:r>
              <a:rPr lang="en-GB" b="1" dirty="0"/>
              <a:t> </a:t>
            </a:r>
            <a:r>
              <a:rPr lang="hi-IN" b="1" dirty="0"/>
              <a:t> एबम पट्टी बांधना</a:t>
            </a:r>
            <a:br>
              <a:rPr lang="en-GB" b="1" dirty="0"/>
            </a:br>
            <a:r>
              <a:rPr lang="en-GB" b="1" dirty="0"/>
              <a:t>(</a:t>
            </a:r>
            <a:r>
              <a:rPr lang="hi-IN" b="1" dirty="0"/>
              <a:t>स्लिंग </a:t>
            </a:r>
            <a:r>
              <a:rPr lang="hi-IN" altLang="en-US" b="1" dirty="0">
                <a:latin typeface="Arial" panose="020B0604020202020204" pitchFamily="34" charset="0"/>
                <a:cs typeface="Mangal" panose="02040503050203030202" pitchFamily="18" charset="0"/>
              </a:rPr>
              <a:t>ए</a:t>
            </a:r>
            <a:r>
              <a:rPr lang="hi-IN" b="1" dirty="0"/>
              <a:t>ण्ड</a:t>
            </a:r>
            <a:r>
              <a:rPr lang="en-GB" b="1" dirty="0"/>
              <a:t> </a:t>
            </a:r>
            <a:r>
              <a:rPr lang="en-US" b="1" dirty="0" err="1"/>
              <a:t>स्वैथ्स</a:t>
            </a:r>
            <a:r>
              <a:rPr lang="en-GB" b="1" dirty="0"/>
              <a:t>)</a:t>
            </a:r>
            <a:endParaRPr lang="en-IN" b="1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D05928-39A0-EBA0-CC2C-09F74F7283F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i-IN" dirty="0"/>
              <a:t>गलपट्टी</a:t>
            </a:r>
            <a:endParaRPr lang="en-IN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5107749-B822-6414-8CC1-D3F42BF170D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hi-IN" dirty="0"/>
              <a:t>गलपट्टी बांधना</a:t>
            </a:r>
            <a:endParaRPr lang="en-IN" dirty="0"/>
          </a:p>
        </p:txBody>
      </p:sp>
      <p:pic>
        <p:nvPicPr>
          <p:cNvPr id="7" name="Content Placeholder 4" descr="IMG_0081.PN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57200" y="2531186"/>
            <a:ext cx="3250704" cy="3951288"/>
          </a:xfrm>
        </p:spPr>
      </p:pic>
      <p:pic>
        <p:nvPicPr>
          <p:cNvPr id="8" name="Content Placeholder 8" descr="UQgdB.gif">
            <a:extLst>
              <a:ext uri="{FF2B5EF4-FFF2-40B4-BE49-F238E27FC236}">
                <a16:creationId xmlns:a16="http://schemas.microsoft.com/office/drawing/2014/main" id="{64EFB23C-A465-8AFF-6B5F-0C768AEE9348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 cstate="print"/>
          <a:srcRect r="13197"/>
          <a:stretch>
            <a:fillRect/>
          </a:stretch>
        </p:blipFill>
        <p:spPr>
          <a:xfrm>
            <a:off x="4645025" y="2174875"/>
            <a:ext cx="4041775" cy="4408487"/>
          </a:xfrm>
        </p:spPr>
      </p:pic>
    </p:spTree>
    <p:extLst>
      <p:ext uri="{BB962C8B-B14F-4D97-AF65-F5344CB8AC3E}">
        <p14:creationId xmlns:p14="http://schemas.microsoft.com/office/powerpoint/2010/main" val="120866487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1295400"/>
            <a:ext cx="3466728" cy="1295400"/>
          </a:xfrm>
        </p:spPr>
        <p:txBody>
          <a:bodyPr>
            <a:noAutofit/>
          </a:bodyPr>
          <a:lstStyle/>
          <a:p>
            <a:r>
              <a:rPr lang="hi-IN" sz="2800" b="1" dirty="0"/>
              <a:t>साधनहीन स्प्लिंट (इम्पोवेरिसेड</a:t>
            </a:r>
            <a:r>
              <a:rPr lang="en-IN" sz="2800" b="1" dirty="0"/>
              <a:t> </a:t>
            </a:r>
            <a:r>
              <a:rPr lang="hi-IN" sz="2800" b="1" dirty="0"/>
              <a:t>स्प्लिंट</a:t>
            </a:r>
            <a:r>
              <a:rPr lang="en-IN" sz="2800" b="1" dirty="0"/>
              <a:t>):</a:t>
            </a:r>
            <a:endParaRPr lang="en-US" sz="2800" b="1" dirty="0">
              <a:solidFill>
                <a:schemeClr val="accent2"/>
              </a:solidFill>
            </a:endParaRPr>
          </a:p>
        </p:txBody>
      </p:sp>
      <p:pic>
        <p:nvPicPr>
          <p:cNvPr id="9" name="Content Placeholder 8" descr="KneeSplint7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rcRect t="35821"/>
          <a:stretch>
            <a:fillRect/>
          </a:stretch>
        </p:blipFill>
        <p:spPr>
          <a:xfrm>
            <a:off x="5562600" y="2971800"/>
            <a:ext cx="3581400" cy="3886200"/>
          </a:xfrm>
        </p:spPr>
      </p:pic>
      <p:pic>
        <p:nvPicPr>
          <p:cNvPr id="10" name="Content Placeholder 9" descr="49d9ca3463109ff16959127debaebdb9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rcRect t="8197" b="32787"/>
          <a:stretch>
            <a:fillRect/>
          </a:stretch>
        </p:blipFill>
        <p:spPr>
          <a:xfrm>
            <a:off x="8871" y="2971800"/>
            <a:ext cx="3266985" cy="3776464"/>
          </a:xfrm>
        </p:spPr>
      </p:pic>
      <p:pic>
        <p:nvPicPr>
          <p:cNvPr id="11" name="Picture 2" descr="D:\ndrf\PPT COLLECTION\MFR final prep.L11\photo\tickle leg12.jpg"/>
          <p:cNvPicPr>
            <a:picLocks noChangeAspect="1" noChangeArrowheads="1"/>
          </p:cNvPicPr>
          <p:nvPr/>
        </p:nvPicPr>
        <p:blipFill>
          <a:blip r:embed="rId4" cstate="print"/>
          <a:srcRect l="17450" t="37040" r="28674"/>
          <a:stretch>
            <a:fillRect/>
          </a:stretch>
        </p:blipFill>
        <p:spPr bwMode="auto">
          <a:xfrm>
            <a:off x="3352800" y="2971800"/>
            <a:ext cx="2209800" cy="3886200"/>
          </a:xfrm>
          <a:prstGeom prst="rect">
            <a:avLst/>
          </a:prstGeom>
          <a:noFill/>
        </p:spPr>
      </p:pic>
      <p:sp>
        <p:nvSpPr>
          <p:cNvPr id="12" name="Rectangle 11"/>
          <p:cNvSpPr/>
          <p:nvPr/>
        </p:nvSpPr>
        <p:spPr>
          <a:xfrm>
            <a:off x="3923928" y="1295400"/>
            <a:ext cx="5220072" cy="1295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i-IN" sz="2400" dirty="0">
                <a:solidFill>
                  <a:schemeClr val="tx1"/>
                </a:solidFill>
              </a:rPr>
              <a:t>किताब, कार्डबोर्ड, तकिया या कंबल </a:t>
            </a:r>
            <a:endParaRPr lang="en-US" sz="2400" i="1" dirty="0">
              <a:solidFill>
                <a:schemeClr val="tx1"/>
              </a:solidFill>
              <a:latin typeface="Opensans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365E4B-BF8B-8092-D2EC-6C090CB0E7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i-IN" sz="4000" b="1" dirty="0"/>
              <a:t>पूर्व-चिकित्सीय उपचार</a:t>
            </a:r>
            <a:endParaRPr lang="en-IN" sz="40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A9BEB2-62B3-594A-E89B-AF9C5B657D1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7504" y="1703511"/>
            <a:ext cx="3672408" cy="4857403"/>
          </a:xfrm>
        </p:spPr>
        <p:txBody>
          <a:bodyPr/>
          <a:lstStyle/>
          <a:p>
            <a:r>
              <a:rPr lang="hi-IN" dirty="0"/>
              <a:t>संदिग्ध फ्रैक्चर, डिसलोकेशन और मोच के लिए पूर्व-चिकित्सीय उपचार:</a:t>
            </a:r>
            <a:endParaRPr lang="en-IN" dirty="0"/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45F9089C-0732-0349-5162-52F5C3C1E516}"/>
              </a:ext>
            </a:extLst>
          </p:cNvPr>
          <p:cNvSpPr>
            <a:spLocks noGrp="1" noChangeArrowheads="1"/>
          </p:cNvSpPr>
          <p:nvPr>
            <p:ph sz="half" idx="2"/>
          </p:nvPr>
        </p:nvSpPr>
        <p:spPr bwMode="auto">
          <a:xfrm>
            <a:off x="4139953" y="1595805"/>
            <a:ext cx="4320480" cy="41549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hi-IN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प्रारंभिक मूल्यांकन</a:t>
            </a: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:</a:t>
            </a:r>
            <a:r>
              <a:rPr kumimoji="0" lang="hi-IN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 जीवन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-</a:t>
            </a:r>
            <a:r>
              <a:rPr kumimoji="0" lang="hi-IN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घातक समस्याओं की पहचान करें और उनका उपचार करें।</a:t>
            </a:r>
            <a:endParaRPr kumimoji="0" lang="en-GB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Mangal" panose="02040503050203030202" pitchFamily="18" charset="0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hi-IN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शारीरिक परीक्षण।</a:t>
            </a:r>
            <a:endParaRPr kumimoji="0" lang="en-GB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Mangal" panose="02040503050203030202" pitchFamily="18" charset="0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hi-IN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चोट को स्थिर करें।</a:t>
            </a:r>
            <a:endParaRPr kumimoji="0" lang="en-GB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Mangal" panose="02040503050203030202" pitchFamily="18" charset="0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hi-IN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चोट को उजागर करें।</a:t>
            </a:r>
            <a:endParaRPr kumimoji="0" lang="en-GB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Mangal" panose="02040503050203030202" pitchFamily="18" charset="0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hi-IN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खुले घावों का उपचार करें।</a:t>
            </a: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912444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4B519-8515-B5EC-7A72-D26829E709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i-IN" sz="4000" b="1" dirty="0"/>
              <a:t>पूर्व-चिकित्सीय उपचार</a:t>
            </a:r>
            <a:endParaRPr lang="en-IN" sz="4000" dirty="0"/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034FBC29-3C42-574A-FF75-0E426F610A43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4247456" y="1700808"/>
            <a:ext cx="4896544" cy="45243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631825" marR="0" lvl="0" indent="-63182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en-GB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06. </a:t>
            </a:r>
            <a:r>
              <a:rPr kumimoji="0" lang="hi-IN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	स्प्लिंटिंग सामग्री तैयार करें।</a:t>
            </a:r>
            <a:endParaRPr kumimoji="0" lang="en-GB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Mangal" panose="02040503050203030202" pitchFamily="18" charset="0"/>
            </a:endParaRPr>
          </a:p>
          <a:p>
            <a:pPr marL="631825" marR="0" lvl="0" indent="-63182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631825" marR="0" lvl="0" indent="-63182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en-GB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07. </a:t>
            </a:r>
            <a:r>
              <a:rPr kumimoji="0" lang="hi-IN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	चोटों पर स्प्लिंट लगाएं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/ </a:t>
            </a:r>
            <a:r>
              <a:rPr kumimoji="0" lang="hi-IN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शरीर को स्थिर करें।</a:t>
            </a:r>
            <a:endParaRPr kumimoji="0" lang="en-GB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Mangal" panose="02040503050203030202" pitchFamily="18" charset="0"/>
            </a:endParaRPr>
          </a:p>
          <a:p>
            <a:pPr marL="631825" marR="0" lvl="0" indent="-63182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631825" marR="0" lvl="0" indent="-63182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08. </a:t>
            </a:r>
            <a:r>
              <a:rPr kumimoji="0" lang="hi-IN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	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P.M.S. (Pulse, Motor, Sensory/Perfusion) </a:t>
            </a:r>
            <a:r>
              <a:rPr kumimoji="0" lang="hi-IN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का पुनर्मूल्यांकन करें।</a:t>
            </a:r>
            <a:endParaRPr kumimoji="0" lang="en-GB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Mangal" panose="02040503050203030202" pitchFamily="18" charset="0"/>
            </a:endParaRPr>
          </a:p>
          <a:p>
            <a:pPr marL="631825" marR="0" lvl="0" indent="-63182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631825" marR="0" lvl="0" indent="-63182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en-GB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09. </a:t>
            </a:r>
            <a:r>
              <a:rPr kumimoji="0" lang="hi-IN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	ठंडे पैक या बर्फ लगाएं।</a:t>
            </a:r>
            <a:endParaRPr kumimoji="0" lang="en-GB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Mangal" panose="02040503050203030202" pitchFamily="18" charset="0"/>
            </a:endParaRPr>
          </a:p>
          <a:p>
            <a:pPr marL="631825" marR="0" lvl="0" indent="-63182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631825" marR="0" lvl="0" indent="-63182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en-GB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10. </a:t>
            </a:r>
            <a:r>
              <a:rPr kumimoji="0" lang="hi-IN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	सदमे का उपचार करें।</a:t>
            </a: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720084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C:\Documents and Settings\Administrator\Desktop\c\DSC0000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0" y="1052736"/>
            <a:ext cx="2895600" cy="2617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3" name="Picture 3" descr="C:\Documents and Settings\Administrator\Desktop\c\DSC0000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3587" y="1052736"/>
            <a:ext cx="2971800" cy="25932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4" name="Picture 4" descr="C:\Documents and Settings\Administrator\Desktop\c\DSC00005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4664" y="3829949"/>
            <a:ext cx="2895600" cy="26272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5" name="Picture 5" descr="C:\Documents and Settings\Administrator\Desktop\c\DSC00006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3587" y="3829949"/>
            <a:ext cx="2971800" cy="24111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6" name="Picture 6" descr="C:\Documents and Settings\Administrator\Desktop\c\DSC00003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857" y="4269103"/>
            <a:ext cx="3124200" cy="25552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8" name="Picture 8" descr="C:\Documents and Settings\Administrator\Desktop\b\DSC00010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3" y="1052736"/>
            <a:ext cx="3124200" cy="2461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040" name="Text Box 9"/>
          <p:cNvSpPr txBox="1">
            <a:spLocks noChangeArrowheads="1"/>
          </p:cNvSpPr>
          <p:nvPr/>
        </p:nvSpPr>
        <p:spPr bwMode="auto">
          <a:xfrm>
            <a:off x="1475656" y="327735"/>
            <a:ext cx="6336704" cy="5654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>
              <a:lnSpc>
                <a:spcPct val="70000"/>
              </a:lnSpc>
              <a:spcBef>
                <a:spcPct val="50000"/>
              </a:spcBef>
            </a:pPr>
            <a:r>
              <a:rPr lang="hi-IN" sz="4000" b="1" dirty="0"/>
              <a:t>स्प्लिंटिंग के सामान्य नियम</a:t>
            </a:r>
            <a:endParaRPr lang="en-US" sz="4000" b="1" dirty="0">
              <a:solidFill>
                <a:schemeClr val="accent2"/>
              </a:solidFill>
              <a:latin typeface="Opensans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80894A0-AD6C-8B5D-1565-3A6A20275C48}"/>
              </a:ext>
            </a:extLst>
          </p:cNvPr>
          <p:cNvSpPr/>
          <p:nvPr/>
        </p:nvSpPr>
        <p:spPr>
          <a:xfrm>
            <a:off x="0" y="3501783"/>
            <a:ext cx="3124200" cy="76944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ABE14CC-4ED7-4E2D-FF02-60438772E742}"/>
              </a:ext>
            </a:extLst>
          </p:cNvPr>
          <p:cNvSpPr txBox="1"/>
          <p:nvPr/>
        </p:nvSpPr>
        <p:spPr>
          <a:xfrm>
            <a:off x="31875" y="3569808"/>
            <a:ext cx="30604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i-IN" sz="2000" b="1" dirty="0">
                <a:solidFill>
                  <a:srgbClr val="C00000"/>
                </a:solidFill>
              </a:rPr>
              <a:t>रोगी को स्थिर करें और </a:t>
            </a:r>
            <a:r>
              <a:rPr lang="en-IN" sz="2000" b="1" dirty="0">
                <a:solidFill>
                  <a:srgbClr val="C00000"/>
                </a:solidFill>
              </a:rPr>
              <a:t>P.M.S. </a:t>
            </a:r>
            <a:r>
              <a:rPr lang="hi-IN" sz="2000" b="1" dirty="0">
                <a:solidFill>
                  <a:srgbClr val="C00000"/>
                </a:solidFill>
              </a:rPr>
              <a:t>की जाँच करें</a:t>
            </a:r>
            <a:endParaRPr lang="en-US" sz="2000" b="1" dirty="0">
              <a:solidFill>
                <a:srgbClr val="C00000"/>
              </a:solidFill>
              <a:latin typeface="Opensan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29EDD78-C351-7D0B-6F6E-01885A879AC5}"/>
              </a:ext>
            </a:extLst>
          </p:cNvPr>
          <p:cNvSpPr/>
          <p:nvPr/>
        </p:nvSpPr>
        <p:spPr>
          <a:xfrm>
            <a:off x="3200400" y="3499662"/>
            <a:ext cx="2903959" cy="76944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01EC483-EC30-5F25-B8C3-F33A69F18B37}"/>
              </a:ext>
            </a:extLst>
          </p:cNvPr>
          <p:cNvSpPr txBox="1"/>
          <p:nvPr/>
        </p:nvSpPr>
        <p:spPr>
          <a:xfrm>
            <a:off x="3192912" y="3541076"/>
            <a:ext cx="281951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hi-IN" sz="2000" b="1" dirty="0">
                <a:solidFill>
                  <a:srgbClr val="C00000"/>
                </a:solidFill>
              </a:rPr>
              <a:t>चोट स्थल को उजागर करें</a:t>
            </a:r>
            <a:endParaRPr lang="en-US" sz="2000" b="1" dirty="0">
              <a:solidFill>
                <a:srgbClr val="C00000"/>
              </a:solidFill>
              <a:latin typeface="Opensan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B88B5A5-C27D-372B-FD3D-6C708B698591}"/>
              </a:ext>
            </a:extLst>
          </p:cNvPr>
          <p:cNvSpPr/>
          <p:nvPr/>
        </p:nvSpPr>
        <p:spPr>
          <a:xfrm>
            <a:off x="6171075" y="3473310"/>
            <a:ext cx="2972925" cy="76944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B1C3610-8E20-2850-079D-47211CA469C6}"/>
              </a:ext>
            </a:extLst>
          </p:cNvPr>
          <p:cNvSpPr txBox="1"/>
          <p:nvPr/>
        </p:nvSpPr>
        <p:spPr>
          <a:xfrm>
            <a:off x="6163587" y="3657975"/>
            <a:ext cx="288647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hi-IN" sz="2000" b="1" dirty="0">
                <a:solidFill>
                  <a:srgbClr val="C00000"/>
                </a:solidFill>
              </a:rPr>
              <a:t>रक्तस्राव को नियंत्रित करें</a:t>
            </a:r>
            <a:endParaRPr lang="en-US" sz="2000" b="1" dirty="0">
              <a:solidFill>
                <a:srgbClr val="C00000"/>
              </a:solidFill>
              <a:latin typeface="Opensan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6F6C047-0F83-22D2-40FA-AB576A125A37}"/>
              </a:ext>
            </a:extLst>
          </p:cNvPr>
          <p:cNvSpPr/>
          <p:nvPr/>
        </p:nvSpPr>
        <p:spPr>
          <a:xfrm>
            <a:off x="-10153" y="6102660"/>
            <a:ext cx="3124200" cy="76944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69848AD-1DF4-28CC-73EE-8A35BBEA36E1}"/>
              </a:ext>
            </a:extLst>
          </p:cNvPr>
          <p:cNvSpPr txBox="1"/>
          <p:nvPr/>
        </p:nvSpPr>
        <p:spPr>
          <a:xfrm>
            <a:off x="21722" y="6309639"/>
            <a:ext cx="30604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hi-IN" sz="2000" b="1" dirty="0">
                <a:solidFill>
                  <a:srgbClr val="C00000"/>
                </a:solidFill>
              </a:rPr>
              <a:t>ड्रेसिंग और पट्टी लगाएं</a:t>
            </a:r>
            <a:endParaRPr lang="en-US" sz="2000" b="1" dirty="0">
              <a:solidFill>
                <a:srgbClr val="C00000"/>
              </a:solidFill>
              <a:latin typeface="Opensan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FA78901-E306-D99A-9DE5-DF39004F6F7A}"/>
              </a:ext>
            </a:extLst>
          </p:cNvPr>
          <p:cNvSpPr/>
          <p:nvPr/>
        </p:nvSpPr>
        <p:spPr>
          <a:xfrm>
            <a:off x="3195334" y="6088918"/>
            <a:ext cx="2912485" cy="76944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508DCBA-08E6-6517-281D-748B42ADAACA}"/>
              </a:ext>
            </a:extLst>
          </p:cNvPr>
          <p:cNvSpPr txBox="1"/>
          <p:nvPr/>
        </p:nvSpPr>
        <p:spPr>
          <a:xfrm>
            <a:off x="3227209" y="6295897"/>
            <a:ext cx="2853055" cy="3308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70000"/>
              </a:lnSpc>
              <a:spcBef>
                <a:spcPct val="50000"/>
              </a:spcBef>
            </a:pPr>
            <a:r>
              <a:rPr lang="hi-IN" sz="2000" b="1" dirty="0">
                <a:solidFill>
                  <a:srgbClr val="C00000"/>
                </a:solidFill>
              </a:rPr>
              <a:t>स्प्लिंट को पैड करें</a:t>
            </a:r>
            <a:endParaRPr lang="en-US" sz="2000" b="1" dirty="0">
              <a:solidFill>
                <a:srgbClr val="C00000"/>
              </a:solidFill>
              <a:latin typeface="Opensan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CEB5522-B713-422B-8CE1-439A197B969B}"/>
              </a:ext>
            </a:extLst>
          </p:cNvPr>
          <p:cNvSpPr/>
          <p:nvPr/>
        </p:nvSpPr>
        <p:spPr>
          <a:xfrm>
            <a:off x="6153496" y="6088918"/>
            <a:ext cx="2983029" cy="76944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7705F38-50A7-50AD-579B-7EFEF11385A6}"/>
              </a:ext>
            </a:extLst>
          </p:cNvPr>
          <p:cNvSpPr txBox="1"/>
          <p:nvPr/>
        </p:nvSpPr>
        <p:spPr>
          <a:xfrm>
            <a:off x="6186811" y="6147054"/>
            <a:ext cx="29221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hi-IN" sz="2000" b="1" dirty="0">
                <a:solidFill>
                  <a:srgbClr val="C00000"/>
                </a:solidFill>
              </a:rPr>
              <a:t>स्प्लिंट को सुरक्षित करें, </a:t>
            </a:r>
            <a:r>
              <a:rPr lang="en-IN" sz="2000" b="1" dirty="0">
                <a:solidFill>
                  <a:srgbClr val="C00000"/>
                </a:solidFill>
              </a:rPr>
              <a:t>P.M.S. </a:t>
            </a:r>
            <a:r>
              <a:rPr lang="hi-IN" sz="2000" b="1" dirty="0">
                <a:solidFill>
                  <a:srgbClr val="C00000"/>
                </a:solidFill>
              </a:rPr>
              <a:t>की जाँच करें</a:t>
            </a:r>
            <a:endParaRPr lang="en-US" sz="2000" b="1" dirty="0">
              <a:solidFill>
                <a:srgbClr val="C00000"/>
              </a:solidFill>
              <a:latin typeface="Opensans"/>
            </a:endParaRPr>
          </a:p>
        </p:txBody>
      </p:sp>
    </p:spTree>
    <p:extLst>
      <p:ext uri="{BB962C8B-B14F-4D97-AF65-F5344CB8AC3E}">
        <p14:creationId xmlns:p14="http://schemas.microsoft.com/office/powerpoint/2010/main" val="22976221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3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3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3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3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53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53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53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53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53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53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40" name="Picture 4" descr="C:\Documents and Settings\Administrator\Desktop\c\DSC0000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1108211"/>
            <a:ext cx="5220072" cy="23512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1" name="Picture 5" descr="C:\Documents and Settings\Administrator\Desktop\c\DSC00009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3858293"/>
            <a:ext cx="4788024" cy="266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2" name="Picture 6" descr="C:\Documents and Settings\Administrator\Desktop\c\DSC00009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894235"/>
            <a:ext cx="4139952" cy="2703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5061" name="Text Box 7"/>
          <p:cNvSpPr txBox="1">
            <a:spLocks noChangeArrowheads="1"/>
          </p:cNvSpPr>
          <p:nvPr/>
        </p:nvSpPr>
        <p:spPr bwMode="auto">
          <a:xfrm>
            <a:off x="0" y="1087392"/>
            <a:ext cx="3923928" cy="132343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hi-IN" sz="4000" b="1" dirty="0"/>
              <a:t>गल</a:t>
            </a:r>
            <a:r>
              <a:rPr lang="en-GB" sz="4000" b="1" dirty="0" err="1"/>
              <a:t>पट्टी</a:t>
            </a:r>
            <a:r>
              <a:rPr lang="en-GB" sz="4000" b="1" dirty="0"/>
              <a:t> </a:t>
            </a:r>
            <a:r>
              <a:rPr lang="hi-IN" sz="4000" b="1" dirty="0"/>
              <a:t> एबम पट्टी बांधना</a:t>
            </a:r>
            <a:endParaRPr lang="en-US" sz="4000" b="1" dirty="0">
              <a:solidFill>
                <a:schemeClr val="accent2"/>
              </a:solidFill>
              <a:latin typeface="Opensans"/>
            </a:endParaRPr>
          </a:p>
        </p:txBody>
      </p:sp>
      <p:sp>
        <p:nvSpPr>
          <p:cNvPr id="14347" name="Text Box 11"/>
          <p:cNvSpPr txBox="1">
            <a:spLocks noChangeArrowheads="1"/>
          </p:cNvSpPr>
          <p:nvPr/>
        </p:nvSpPr>
        <p:spPr bwMode="auto">
          <a:xfrm>
            <a:off x="3923928" y="3471421"/>
            <a:ext cx="5220072" cy="369332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hi-IN" dirty="0">
                <a:solidFill>
                  <a:srgbClr val="C00000"/>
                </a:solidFill>
              </a:rPr>
              <a:t>हाथ और छाती के बीच </a:t>
            </a:r>
            <a:r>
              <a:rPr lang="hi-IN" b="1" dirty="0">
                <a:solidFill>
                  <a:srgbClr val="C00000"/>
                </a:solidFill>
              </a:rPr>
              <a:t>पैड</a:t>
            </a:r>
            <a:r>
              <a:rPr lang="hi-IN" dirty="0">
                <a:solidFill>
                  <a:srgbClr val="C00000"/>
                </a:solidFill>
              </a:rPr>
              <a:t> लगाएं</a:t>
            </a:r>
            <a:endParaRPr lang="en-US" b="1" dirty="0">
              <a:solidFill>
                <a:srgbClr val="C00000"/>
              </a:solidFill>
              <a:latin typeface="Opensans"/>
            </a:endParaRPr>
          </a:p>
        </p:txBody>
      </p:sp>
      <p:sp>
        <p:nvSpPr>
          <p:cNvPr id="14350" name="Text Box 14"/>
          <p:cNvSpPr txBox="1">
            <a:spLocks noChangeArrowheads="1"/>
          </p:cNvSpPr>
          <p:nvPr/>
        </p:nvSpPr>
        <p:spPr bwMode="auto">
          <a:xfrm>
            <a:off x="4355976" y="6537233"/>
            <a:ext cx="4788024" cy="369332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hi-IN" b="1" dirty="0">
                <a:solidFill>
                  <a:srgbClr val="C00000"/>
                </a:solidFill>
              </a:rPr>
              <a:t>चोटिल हाथ को गलपट्टी से सहारा दें</a:t>
            </a:r>
            <a:endParaRPr lang="en-US" b="1" dirty="0">
              <a:solidFill>
                <a:srgbClr val="C00000"/>
              </a:solidFill>
              <a:latin typeface="Opensans"/>
            </a:endParaRPr>
          </a:p>
        </p:txBody>
      </p:sp>
      <p:sp>
        <p:nvSpPr>
          <p:cNvPr id="14351" name="Text Box 15"/>
          <p:cNvSpPr txBox="1">
            <a:spLocks noChangeArrowheads="1"/>
          </p:cNvSpPr>
          <p:nvPr/>
        </p:nvSpPr>
        <p:spPr bwMode="auto">
          <a:xfrm>
            <a:off x="0" y="6599468"/>
            <a:ext cx="4139952" cy="369332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hi-IN" b="1" dirty="0">
                <a:solidFill>
                  <a:srgbClr val="C00000"/>
                </a:solidFill>
              </a:rPr>
              <a:t>हाथ को पट्टी (</a:t>
            </a:r>
            <a:r>
              <a:rPr lang="en-IN" b="1" dirty="0">
                <a:solidFill>
                  <a:srgbClr val="C00000"/>
                </a:solidFill>
              </a:rPr>
              <a:t>swath) </a:t>
            </a:r>
            <a:r>
              <a:rPr lang="hi-IN" b="1" dirty="0">
                <a:solidFill>
                  <a:srgbClr val="C00000"/>
                </a:solidFill>
              </a:rPr>
              <a:t>से स्थिर करें</a:t>
            </a:r>
            <a:endParaRPr lang="en-US" b="1" dirty="0">
              <a:solidFill>
                <a:srgbClr val="C00000"/>
              </a:solidFill>
              <a:latin typeface="Opensans"/>
            </a:endParaRPr>
          </a:p>
        </p:txBody>
      </p:sp>
    </p:spTree>
    <p:extLst>
      <p:ext uri="{BB962C8B-B14F-4D97-AF65-F5344CB8AC3E}">
        <p14:creationId xmlns:p14="http://schemas.microsoft.com/office/powerpoint/2010/main" val="32519276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3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3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3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3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3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3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3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3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3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3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3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3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47" grpId="0" animBg="1" autoUpdateAnimBg="0"/>
      <p:bldP spid="14350" grpId="0" animBg="1" autoUpdateAnimBg="0"/>
      <p:bldP spid="14351" grpId="0" animBg="1" autoUpdateAnimBg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C:\Documents and Settings\Administrator\Desktop\a\DSC0001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060848"/>
            <a:ext cx="4572000" cy="44923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7" name="Picture 3" descr="C:\Documents and Settings\Administrator\Desktop\a\DSC0000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2060848"/>
            <a:ext cx="4572000" cy="44923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6085" name="Rectangle 5"/>
          <p:cNvSpPr>
            <a:spLocks noChangeArrowheads="1"/>
          </p:cNvSpPr>
          <p:nvPr/>
        </p:nvSpPr>
        <p:spPr bwMode="auto">
          <a:xfrm>
            <a:off x="0" y="6400800"/>
            <a:ext cx="9144000" cy="4572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dirty="0">
                <a:solidFill>
                  <a:srgbClr val="800000"/>
                </a:solidFill>
                <a:latin typeface="Opensans"/>
              </a:rPr>
              <a:t> </a:t>
            </a:r>
            <a:r>
              <a:rPr lang="hi-IN" sz="2800" dirty="0">
                <a:solidFill>
                  <a:srgbClr val="C00000"/>
                </a:solidFill>
              </a:rPr>
              <a:t>ह्यूमरस की चोट की स्प्लिंटिंग</a:t>
            </a:r>
            <a:endParaRPr lang="en-US" b="1" dirty="0">
              <a:solidFill>
                <a:srgbClr val="C00000"/>
              </a:solidFill>
              <a:latin typeface="Opensans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935596" y="860519"/>
            <a:ext cx="727280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i-IN" sz="4000" b="1" dirty="0"/>
              <a:t>टूटे हुए ऊपरी अंगों की स्प्लिंटिंग</a:t>
            </a:r>
            <a:endParaRPr lang="en-US" sz="4000" b="1" dirty="0">
              <a:solidFill>
                <a:srgbClr val="800000"/>
              </a:solidFill>
              <a:latin typeface="Opensans"/>
            </a:endParaRPr>
          </a:p>
        </p:txBody>
      </p:sp>
    </p:spTree>
    <p:extLst>
      <p:ext uri="{BB962C8B-B14F-4D97-AF65-F5344CB8AC3E}">
        <p14:creationId xmlns:p14="http://schemas.microsoft.com/office/powerpoint/2010/main" val="18267344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3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63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C:\Documents and Settings\Administrator\Desktop\b\DSC0000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88840"/>
            <a:ext cx="4572000" cy="4411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5" name="Picture 3" descr="C:\Documents and Settings\Administrator\Desktop\b\DSC0000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988840"/>
            <a:ext cx="4572000" cy="4411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8" name="Rectangle 6"/>
          <p:cNvSpPr>
            <a:spLocks noChangeArrowheads="1"/>
          </p:cNvSpPr>
          <p:nvPr/>
        </p:nvSpPr>
        <p:spPr bwMode="auto">
          <a:xfrm>
            <a:off x="4572000" y="6400800"/>
            <a:ext cx="4572000" cy="4572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dirty="0">
                <a:solidFill>
                  <a:srgbClr val="800000"/>
                </a:solidFill>
                <a:latin typeface="Constantia" pitchFamily="18" charset="0"/>
              </a:rPr>
              <a:t> </a:t>
            </a:r>
            <a:r>
              <a:rPr lang="hi-IN" sz="2200" b="1" dirty="0">
                <a:solidFill>
                  <a:srgbClr val="C00000"/>
                </a:solidFill>
              </a:rPr>
              <a:t>कोहनी (सीधी) की चोट की स्प्लिंटिंग</a:t>
            </a:r>
            <a:endParaRPr lang="en-US" sz="2200" b="1" dirty="0">
              <a:solidFill>
                <a:srgbClr val="C00000"/>
              </a:solidFill>
              <a:latin typeface="Opensans"/>
            </a:endParaRPr>
          </a:p>
        </p:txBody>
      </p:sp>
      <p:sp>
        <p:nvSpPr>
          <p:cNvPr id="18437" name="Rectangle 5"/>
          <p:cNvSpPr>
            <a:spLocks noChangeArrowheads="1"/>
          </p:cNvSpPr>
          <p:nvPr/>
        </p:nvSpPr>
        <p:spPr bwMode="auto">
          <a:xfrm>
            <a:off x="0" y="6400800"/>
            <a:ext cx="4572000" cy="4572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dirty="0">
                <a:solidFill>
                  <a:srgbClr val="800000"/>
                </a:solidFill>
                <a:latin typeface="Constantia" pitchFamily="18" charset="0"/>
              </a:rPr>
              <a:t> </a:t>
            </a:r>
            <a:r>
              <a:rPr lang="hi-IN" sz="2200" b="1" dirty="0">
                <a:solidFill>
                  <a:srgbClr val="C00000"/>
                </a:solidFill>
              </a:rPr>
              <a:t>कोहनी (मुड़ी हुई) की चोट की स्प्लिंटिंग</a:t>
            </a:r>
            <a:endParaRPr lang="en-US" sz="2200" b="1" dirty="0">
              <a:solidFill>
                <a:srgbClr val="C00000"/>
              </a:solidFill>
              <a:latin typeface="Opensans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043608" y="620688"/>
            <a:ext cx="7200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i-IN" sz="4000" b="1" dirty="0"/>
              <a:t>टूटे हुए ऊपरी अंगों की स्प्लिंटिंग</a:t>
            </a:r>
            <a:endParaRPr lang="en-US" sz="4000" b="1" dirty="0">
              <a:solidFill>
                <a:srgbClr val="800000"/>
              </a:solidFill>
              <a:latin typeface="Opensans"/>
            </a:endParaRPr>
          </a:p>
        </p:txBody>
      </p:sp>
    </p:spTree>
    <p:extLst>
      <p:ext uri="{BB962C8B-B14F-4D97-AF65-F5344CB8AC3E}">
        <p14:creationId xmlns:p14="http://schemas.microsoft.com/office/powerpoint/2010/main" val="12508344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84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84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84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84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84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84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8" grpId="0" animBg="1" autoUpdateAnimBg="0"/>
      <p:bldP spid="18437" grpId="0" animBg="1" autoUpdateAnimBg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C:\Documents and Settings\Administrator\Desktop\b\DSC0000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88839"/>
            <a:ext cx="4572000" cy="43944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59" name="Picture 3" descr="C:\Documents and Settings\Administrator\Desktop\b\DSC00005.JPG"/>
          <p:cNvPicPr>
            <a:picLocks noChangeAspect="1" noChangeArrowheads="1"/>
          </p:cNvPicPr>
          <p:nvPr/>
        </p:nvPicPr>
        <p:blipFill>
          <a:blip r:embed="rId4" cstate="print">
            <a:lum contrast="1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988838"/>
            <a:ext cx="4572000" cy="4411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61" name="Rectangle 5"/>
          <p:cNvSpPr>
            <a:spLocks noChangeArrowheads="1"/>
          </p:cNvSpPr>
          <p:nvPr/>
        </p:nvSpPr>
        <p:spPr bwMode="auto">
          <a:xfrm>
            <a:off x="4572000" y="6400800"/>
            <a:ext cx="4572000" cy="4572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dirty="0">
                <a:solidFill>
                  <a:srgbClr val="800000"/>
                </a:solidFill>
                <a:latin typeface="Opensans"/>
              </a:rPr>
              <a:t> </a:t>
            </a:r>
            <a:r>
              <a:rPr lang="hi-IN" b="1" dirty="0">
                <a:solidFill>
                  <a:srgbClr val="C00000"/>
                </a:solidFill>
              </a:rPr>
              <a:t>फालेंजेस (</a:t>
            </a:r>
            <a:r>
              <a:rPr lang="en-IN" b="1" dirty="0">
                <a:solidFill>
                  <a:srgbClr val="C00000"/>
                </a:solidFill>
              </a:rPr>
              <a:t>phalanges) </a:t>
            </a:r>
            <a:r>
              <a:rPr lang="hi-IN" b="1" dirty="0">
                <a:solidFill>
                  <a:srgbClr val="C00000"/>
                </a:solidFill>
              </a:rPr>
              <a:t>की चोट की स्प्लिंटिंग।</a:t>
            </a:r>
            <a:endParaRPr lang="en-US" b="1" dirty="0">
              <a:solidFill>
                <a:srgbClr val="C00000"/>
              </a:solidFill>
              <a:latin typeface="Opensans"/>
            </a:endParaRPr>
          </a:p>
        </p:txBody>
      </p:sp>
      <p:sp>
        <p:nvSpPr>
          <p:cNvPr id="19462" name="Rectangle 6"/>
          <p:cNvSpPr>
            <a:spLocks noChangeArrowheads="1"/>
          </p:cNvSpPr>
          <p:nvPr/>
        </p:nvSpPr>
        <p:spPr bwMode="auto">
          <a:xfrm>
            <a:off x="0" y="6400800"/>
            <a:ext cx="4644008" cy="4572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200" dirty="0">
                <a:solidFill>
                  <a:srgbClr val="800000"/>
                </a:solidFill>
                <a:latin typeface="Opensans"/>
              </a:rPr>
              <a:t> </a:t>
            </a:r>
            <a:r>
              <a:rPr lang="hi-IN" b="1" dirty="0">
                <a:solidFill>
                  <a:srgbClr val="C00000"/>
                </a:solidFill>
              </a:rPr>
              <a:t>अग्रबाहु (</a:t>
            </a:r>
            <a:r>
              <a:rPr lang="en-IN" b="1" dirty="0">
                <a:solidFill>
                  <a:srgbClr val="C00000"/>
                </a:solidFill>
              </a:rPr>
              <a:t>forearm), </a:t>
            </a:r>
            <a:r>
              <a:rPr lang="hi-IN" b="1" dirty="0">
                <a:solidFill>
                  <a:srgbClr val="C00000"/>
                </a:solidFill>
              </a:rPr>
              <a:t>कलाई या हाथ की स्प्लिंटिंग</a:t>
            </a:r>
            <a:endParaRPr lang="en-US" b="1" dirty="0">
              <a:solidFill>
                <a:srgbClr val="800000"/>
              </a:solidFill>
              <a:latin typeface="Opensans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115616" y="692696"/>
            <a:ext cx="691276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i-IN" sz="4000" b="1" dirty="0"/>
              <a:t>टूटे हुए ऊपरी अंगों की स्प्लिंटिंग</a:t>
            </a:r>
            <a:endParaRPr lang="en-US" sz="4000" b="1" dirty="0">
              <a:solidFill>
                <a:srgbClr val="800000"/>
              </a:solidFill>
              <a:latin typeface="Opensans"/>
            </a:endParaRPr>
          </a:p>
        </p:txBody>
      </p:sp>
    </p:spTree>
    <p:extLst>
      <p:ext uri="{BB962C8B-B14F-4D97-AF65-F5344CB8AC3E}">
        <p14:creationId xmlns:p14="http://schemas.microsoft.com/office/powerpoint/2010/main" val="21662289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94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94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94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94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94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94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61" grpId="0" animBg="1" autoUpdateAnimBg="0"/>
      <p:bldP spid="19462" grpId="0" animBg="1" autoUpdateAnimBg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C:\Documents and Settings\Administrator\Desktop\b\DSC0000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05" y="1844824"/>
            <a:ext cx="4572000" cy="23922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3" name="Picture 3" descr="C:\Documents and Settings\Administrator\Desktop\b\DSC00006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3129" y="1844823"/>
            <a:ext cx="4572000" cy="22608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4" name="Picture 4" descr="C:\Documents and Settings\Administrator\Desktop\b\DSC00008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365104"/>
            <a:ext cx="4572000" cy="2232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5" name="Picture 5" descr="C:\Documents and Settings\Administrator\Desktop\b\DSC00009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5805" y="4365104"/>
            <a:ext cx="4572000" cy="2232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6" name="Rectangle 6"/>
          <p:cNvSpPr>
            <a:spLocks noChangeArrowheads="1"/>
          </p:cNvSpPr>
          <p:nvPr/>
        </p:nvSpPr>
        <p:spPr bwMode="auto">
          <a:xfrm>
            <a:off x="0" y="4077072"/>
            <a:ext cx="4572000" cy="288032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000" b="1" dirty="0">
                <a:solidFill>
                  <a:srgbClr val="800000"/>
                </a:solidFill>
                <a:latin typeface="Opensans"/>
              </a:rPr>
              <a:t> </a:t>
            </a:r>
            <a:r>
              <a:rPr lang="hi-IN" b="1" dirty="0">
                <a:solidFill>
                  <a:srgbClr val="C00000"/>
                </a:solidFill>
              </a:rPr>
              <a:t>उच्च फीमर/श्रोणि की चोट की स्प्लिंटिंग</a:t>
            </a:r>
            <a:endParaRPr lang="en-US" b="1" dirty="0">
              <a:solidFill>
                <a:srgbClr val="C00000"/>
              </a:solidFill>
              <a:latin typeface="Opensans"/>
            </a:endParaRPr>
          </a:p>
        </p:txBody>
      </p:sp>
      <p:sp>
        <p:nvSpPr>
          <p:cNvPr id="20487" name="Rectangle 7"/>
          <p:cNvSpPr>
            <a:spLocks noChangeArrowheads="1"/>
          </p:cNvSpPr>
          <p:nvPr/>
        </p:nvSpPr>
        <p:spPr bwMode="auto">
          <a:xfrm>
            <a:off x="4572000" y="4089662"/>
            <a:ext cx="4572000" cy="288032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>
              <a:lnSpc>
                <a:spcPct val="70000"/>
              </a:lnSpc>
            </a:pPr>
            <a:r>
              <a:rPr lang="en-US" dirty="0">
                <a:solidFill>
                  <a:srgbClr val="800000"/>
                </a:solidFill>
                <a:latin typeface="Opensans"/>
              </a:rPr>
              <a:t> </a:t>
            </a:r>
            <a:r>
              <a:rPr lang="hi-IN" b="1" dirty="0">
                <a:solidFill>
                  <a:srgbClr val="C00000"/>
                </a:solidFill>
              </a:rPr>
              <a:t>निचले पैर की चोट की स्प्लिंटिंग</a:t>
            </a:r>
            <a:endParaRPr lang="en-US" b="1" dirty="0">
              <a:solidFill>
                <a:srgbClr val="C00000"/>
              </a:solidFill>
              <a:latin typeface="Opensans"/>
            </a:endParaRPr>
          </a:p>
        </p:txBody>
      </p:sp>
      <p:sp>
        <p:nvSpPr>
          <p:cNvPr id="20488" name="Rectangle 8"/>
          <p:cNvSpPr>
            <a:spLocks noChangeArrowheads="1"/>
          </p:cNvSpPr>
          <p:nvPr/>
        </p:nvSpPr>
        <p:spPr bwMode="auto">
          <a:xfrm>
            <a:off x="0" y="6597352"/>
            <a:ext cx="4572000" cy="260648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dirty="0">
                <a:solidFill>
                  <a:srgbClr val="800000"/>
                </a:solidFill>
                <a:latin typeface="Opensans"/>
              </a:rPr>
              <a:t> </a:t>
            </a:r>
            <a:r>
              <a:rPr lang="hi-IN" b="1" dirty="0">
                <a:solidFill>
                  <a:srgbClr val="C00000"/>
                </a:solidFill>
              </a:rPr>
              <a:t>घुटने (मुड़े हुए) की चोट की स्प्लिंटिंग</a:t>
            </a:r>
            <a:endParaRPr lang="en-US" b="1" dirty="0">
              <a:solidFill>
                <a:srgbClr val="C00000"/>
              </a:solidFill>
              <a:latin typeface="Opensans"/>
            </a:endParaRPr>
          </a:p>
        </p:txBody>
      </p:sp>
      <p:sp>
        <p:nvSpPr>
          <p:cNvPr id="20489" name="Rectangle 9"/>
          <p:cNvSpPr>
            <a:spLocks noChangeArrowheads="1"/>
          </p:cNvSpPr>
          <p:nvPr/>
        </p:nvSpPr>
        <p:spPr bwMode="auto">
          <a:xfrm>
            <a:off x="4572000" y="6597352"/>
            <a:ext cx="4572000" cy="260648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dirty="0">
                <a:solidFill>
                  <a:srgbClr val="800000"/>
                </a:solidFill>
                <a:latin typeface="Opensans"/>
              </a:rPr>
              <a:t> </a:t>
            </a:r>
            <a:r>
              <a:rPr lang="hi-IN" b="1" dirty="0">
                <a:solidFill>
                  <a:srgbClr val="C00000"/>
                </a:solidFill>
              </a:rPr>
              <a:t>टखने की चोट की स्प्लिंटिंग</a:t>
            </a:r>
            <a:endParaRPr lang="en-US" b="1" dirty="0">
              <a:solidFill>
                <a:srgbClr val="C00000"/>
              </a:solidFill>
              <a:latin typeface="Opensans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323246" y="644493"/>
            <a:ext cx="655272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i-IN" sz="4000" b="1" dirty="0"/>
              <a:t>टूटे</a:t>
            </a:r>
            <a:r>
              <a:rPr lang="en-GB" sz="4000" b="1" dirty="0"/>
              <a:t> </a:t>
            </a:r>
            <a:r>
              <a:rPr lang="hi-IN" sz="4000" b="1" dirty="0"/>
              <a:t>हुए निचले अंगों की स्प्लिंटिंग</a:t>
            </a:r>
            <a:endParaRPr lang="en-US" sz="4000" b="1" dirty="0">
              <a:solidFill>
                <a:schemeClr val="accent2"/>
              </a:solidFill>
              <a:latin typeface="Opensans"/>
            </a:endParaRPr>
          </a:p>
        </p:txBody>
      </p:sp>
    </p:spTree>
    <p:extLst>
      <p:ext uri="{BB962C8B-B14F-4D97-AF65-F5344CB8AC3E}">
        <p14:creationId xmlns:p14="http://schemas.microsoft.com/office/powerpoint/2010/main" val="10167273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4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04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4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4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04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04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04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04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04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04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04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04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04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04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6" grpId="0" animBg="1" autoUpdateAnimBg="0"/>
      <p:bldP spid="20487" grpId="0" animBg="1" autoUpdateAnimBg="0"/>
      <p:bldP spid="20488" grpId="0" animBg="1" autoUpdateAnimBg="0"/>
      <p:bldP spid="20489" grpId="0" animBg="1" autoUpdateAnimBg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7844" name="Rectangle 4"/>
          <p:cNvSpPr>
            <a:spLocks noGrp="1" noChangeArrowheads="1"/>
          </p:cNvSpPr>
          <p:nvPr>
            <p:ph type="ctrTitle"/>
          </p:nvPr>
        </p:nvSpPr>
        <p:spPr>
          <a:xfrm>
            <a:off x="762000" y="1628800"/>
            <a:ext cx="6858000" cy="2232248"/>
          </a:xfrm>
          <a:ln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r>
              <a:rPr lang="hi-IN" dirty="0"/>
              <a:t>कोई प्रश्न</a:t>
            </a:r>
            <a:br>
              <a:rPr lang="hi-IN" dirty="0"/>
            </a:br>
            <a:r>
              <a:rPr lang="en-US" sz="5400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28693673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1560" y="1595505"/>
            <a:ext cx="2736304" cy="1143000"/>
          </a:xfrm>
        </p:spPr>
        <p:txBody>
          <a:bodyPr>
            <a:normAutofit/>
          </a:bodyPr>
          <a:lstStyle/>
          <a:p>
            <a:r>
              <a:rPr lang="hi-IN" sz="4000" b="1" dirty="0"/>
              <a:t>समीक्षा</a:t>
            </a:r>
            <a:endParaRPr lang="en-US" sz="4000" b="1" dirty="0">
              <a:solidFill>
                <a:schemeClr val="accent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23928" y="1268760"/>
            <a:ext cx="4968552" cy="5257800"/>
          </a:xfrm>
        </p:spPr>
        <p:txBody>
          <a:bodyPr>
            <a:normAutofit lnSpcReduction="10000"/>
          </a:bodyPr>
          <a:lstStyle/>
          <a:p>
            <a:pPr algn="just"/>
            <a:r>
              <a:rPr lang="hi-IN" sz="2400" dirty="0"/>
              <a:t>एक खुले फ्रैक्चर और बंद फ्रैक्चर को परिभाषित करें, चार संकेत और लक्षण सूचीबद्ध करें</a:t>
            </a:r>
            <a:endParaRPr lang="en-GB" sz="2400" dirty="0"/>
          </a:p>
          <a:p>
            <a:pPr algn="just"/>
            <a:endParaRPr lang="en-GB" sz="2400" dirty="0"/>
          </a:p>
          <a:p>
            <a:pPr algn="just"/>
            <a:r>
              <a:rPr lang="hi-IN" sz="2400" dirty="0"/>
              <a:t>एक डिसलोकेशन, एक स्प्रेन और एक स्ट्रेन को परिभाषित करें और चार संकेत और लक्षण सूचीबद्ध करें</a:t>
            </a:r>
            <a:endParaRPr lang="en-GB" sz="2400" dirty="0"/>
          </a:p>
          <a:p>
            <a:pPr algn="just"/>
            <a:endParaRPr lang="en-GB" sz="2400" dirty="0"/>
          </a:p>
          <a:p>
            <a:pPr algn="just"/>
            <a:r>
              <a:rPr lang="hi-IN" sz="2400" dirty="0"/>
              <a:t>किसी मरीज पर फ्रैक्चर, स्प्रेन या स्ट्रेन को स्थिर करने के दो कारण बताएं</a:t>
            </a:r>
            <a:endParaRPr lang="en-GB" sz="2400" dirty="0"/>
          </a:p>
          <a:p>
            <a:pPr algn="just"/>
            <a:endParaRPr lang="en-GB" sz="2400" dirty="0"/>
          </a:p>
          <a:p>
            <a:pPr algn="just"/>
            <a:r>
              <a:rPr lang="hi-IN" sz="2400" dirty="0"/>
              <a:t>स्प्लिंटिंग के प्रकार</a:t>
            </a:r>
            <a:endParaRPr lang="en-US" altLang="en-US" sz="2400" dirty="0"/>
          </a:p>
        </p:txBody>
      </p:sp>
    </p:spTree>
    <p:extLst>
      <p:ext uri="{BB962C8B-B14F-4D97-AF65-F5344CB8AC3E}">
        <p14:creationId xmlns:p14="http://schemas.microsoft.com/office/powerpoint/2010/main" val="389488003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67744" y="2348879"/>
            <a:ext cx="3456384" cy="108012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hi-IN" sz="6000" b="1" dirty="0"/>
              <a:t>धन्यवाद</a:t>
            </a:r>
            <a:r>
              <a:rPr lang="hi-IN" sz="6000" dirty="0"/>
              <a:t> </a:t>
            </a:r>
            <a:endParaRPr lang="en-US" sz="6600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00450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957</TotalTime>
  <Words>1359</Words>
  <Application>Microsoft Office PowerPoint</Application>
  <PresentationFormat>On-screen Show (4:3)</PresentationFormat>
  <Paragraphs>168</Paragraphs>
  <Slides>38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46" baseType="lpstr">
      <vt:lpstr>Arial</vt:lpstr>
      <vt:lpstr>Calibri</vt:lpstr>
      <vt:lpstr>Cambria</vt:lpstr>
      <vt:lpstr>Constantia</vt:lpstr>
      <vt:lpstr>Mangal</vt:lpstr>
      <vt:lpstr>Opensans</vt:lpstr>
      <vt:lpstr>Wingdings</vt:lpstr>
      <vt:lpstr>Office Theme</vt:lpstr>
      <vt:lpstr>Lesson-17 मांसपेशीय कंकाल चोट (मस्कुलोस्केलेटल चोट)</vt:lpstr>
      <vt:lpstr>उद्देश्य</vt:lpstr>
      <vt:lpstr>PowerPoint Presentation</vt:lpstr>
      <vt:lpstr>एक वयस्क कंकाल 206 हड्डियों से बना होता है</vt:lpstr>
      <vt:lpstr>कंकाल प्रणाली के कार्य</vt:lpstr>
      <vt:lpstr>मानव कंकाल के दो मुख्य भाग</vt:lpstr>
      <vt:lpstr>मानव कंकाल के दो मुख्य भाग</vt:lpstr>
      <vt:lpstr>PowerPoint Presentation</vt:lpstr>
      <vt:lpstr>PowerPoint Presentation</vt:lpstr>
      <vt:lpstr>उपांगी कंकाल ("अपेंडिकुलर" स्केलेटन) – 126 हड्डियाँ :</vt:lpstr>
      <vt:lpstr>जोड़ (जोड़बंदी) </vt:lpstr>
      <vt:lpstr>PowerPoint Presentation</vt:lpstr>
      <vt:lpstr>लिगामेंट्स और टेंडन</vt:lpstr>
      <vt:lpstr>अस्थि-भंग  (फ्रैक्चर) किसी हड्डी की निरंतरता में कोई भी रुकावट</vt:lpstr>
      <vt:lpstr>PowerPoint Presentation</vt:lpstr>
      <vt:lpstr>जोड़ का हट जाना (डिसलोकेशन)</vt:lpstr>
      <vt:lpstr>PowerPoint Presentation</vt:lpstr>
      <vt:lpstr>मोच (स्प्रेन) </vt:lpstr>
      <vt:lpstr> खिंचाव (स्ट्रेन) </vt:lpstr>
      <vt:lpstr>मस्कुलोस्केलेटल चोट के लक्षण और संकेत</vt:lpstr>
      <vt:lpstr>PowerPoint Presentation</vt:lpstr>
      <vt:lpstr>स्प्लिंटिंग</vt:lpstr>
      <vt:lpstr>स्प्लिंटिंग के कारण</vt:lpstr>
      <vt:lpstr>स्प्लिंट के प्रकार</vt:lpstr>
      <vt:lpstr>PowerPoint Presentation</vt:lpstr>
      <vt:lpstr>गलपट्टी  एबम पट्टी बांधना (स्लिंग एण्ड स्वैथ्स)</vt:lpstr>
      <vt:lpstr>साधनहीन स्प्लिंट (इम्पोवेरिसेड स्प्लिंट):</vt:lpstr>
      <vt:lpstr>पूर्व-चिकित्सीय उपचार</vt:lpstr>
      <vt:lpstr>पूर्व-चिकित्सीय उपचार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कोई प्रश्न ?</vt:lpstr>
      <vt:lpstr>समीक्षा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MUSCULOSKELETAL INJURIES</dc:title>
  <dc:creator>AzuapNaum</dc:creator>
  <cp:lastModifiedBy>DOG K9</cp:lastModifiedBy>
  <cp:revision>84</cp:revision>
  <dcterms:created xsi:type="dcterms:W3CDTF">2006-08-16T00:00:00Z</dcterms:created>
  <dcterms:modified xsi:type="dcterms:W3CDTF">2025-12-18T07:40:48Z</dcterms:modified>
</cp:coreProperties>
</file>