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3" r:id="rId57"/>
  </p:sldIdLst>
  <p:sldSz cx="12192000" cy="6858000"/>
  <p:notesSz cx="6858000" cy="9144000"/>
  <p:embeddedFontLst>
    <p:embeddedFont>
      <p:font typeface="Arial Black" panose="020B0A04020102020204" pitchFamily="34" charset="0"/>
      <p:bold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Kruti Dev 010" pitchFamily="2" charset="0"/>
      <p:regular r:id="rId64"/>
    </p:embeddedFont>
    <p:embeddedFont>
      <p:font typeface="Open Sans" panose="020B0604020202020204" charset="0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955CF5-E646-4B28-BF2C-C31A80C0DD59}">
  <a:tblStyle styleId="{4B955CF5-E646-4B28-BF2C-C31A80C0DD59}" styleName="Table_0">
    <a:wholeTbl>
      <a:tcTxStyle b="off" i="off">
        <a:font>
          <a:latin typeface="Times New Roman"/>
          <a:ea typeface="Times New Roman"/>
          <a:cs typeface="Times New Roman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48800" y="220664"/>
            <a:ext cx="2540000" cy="140493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03201" y="169863"/>
            <a:ext cx="2645833" cy="13525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1.png"/><Relationship Id="rId4" Type="http://schemas.openxmlformats.org/officeDocument/2006/relationships/hyperlink" Target="about:blan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7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hyperlink" Target="about:blan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9.jpeg"/><Relationship Id="rId4" Type="http://schemas.openxmlformats.org/officeDocument/2006/relationships/image" Target="../media/image33.jpeg"/><Relationship Id="rId9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shock.wmv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			                 </a:t>
            </a:r>
            <a:endParaRPr sz="7200">
              <a:solidFill>
                <a:srgbClr val="C00000"/>
              </a:solidFill>
            </a:endParaRPr>
          </a:p>
        </p:txBody>
      </p:sp>
      <p:pic>
        <p:nvPicPr>
          <p:cNvPr id="91" name="Google Shape;91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33572"/>
          <a:stretch/>
        </p:blipFill>
        <p:spPr>
          <a:xfrm>
            <a:off x="3429000" y="381000"/>
            <a:ext cx="6324600" cy="1905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5015144" y="3727858"/>
            <a:ext cx="23622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8800"/>
              <a:buFont typeface="Arial"/>
              <a:buNone/>
            </a:pPr>
            <a:r>
              <a:rPr lang="en-US" sz="8800" b="0" i="0" u="none" strike="noStrike" cap="none" dirty="0" err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endParaRPr sz="8800" b="0" i="0" u="none" strike="noStrike" cap="none" dirty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3840727" y="4862061"/>
            <a:ext cx="4572000" cy="137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आघात</a:t>
            </a:r>
            <a:endParaRPr sz="600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3" descr="First Aid compression injury in the arm Illustration of an arm receiving first aid, injury compression arm. Ideal for medical supplies, educational and institutional Blood stock vecto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392362"/>
            <a:ext cx="3657600" cy="394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descr="627,600+ Shock Stock Photos, Pictures &amp; Royalty-Free Images ..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58200" y="2392363"/>
            <a:ext cx="3657600" cy="394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0" y="8709"/>
            <a:ext cx="3050177" cy="174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/>
          <p:nvPr/>
        </p:nvSpPr>
        <p:spPr>
          <a:xfrm>
            <a:off x="3657600" y="2392362"/>
            <a:ext cx="4684986" cy="123362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रक्तस्राव</a:t>
            </a:r>
            <a:endParaRPr sz="880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8191" y="0"/>
            <a:ext cx="336396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Lesson-2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5E2EAF4-8C89-42EB-8352-7D5B757B2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957688"/>
              </p:ext>
            </p:extLst>
          </p:nvPr>
        </p:nvGraphicFramePr>
        <p:xfrm>
          <a:off x="3751410" y="6288129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16428644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533496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body" idx="1"/>
          </p:nvPr>
        </p:nvSpPr>
        <p:spPr>
          <a:xfrm>
            <a:off x="1981200" y="3200400"/>
            <a:ext cx="82296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परिसंचरण तंत्र के भाग और कार्य।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रक्त, इसके घटक और इसके कार्य।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रक्तस्राव, इसके प्रकार और अस्पताल पूर्व उपचार।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सदमा, इसके कारण और प्रकार, संकेत और लक्षण तथा अस्पताल पूर्व उपचार।</a:t>
            </a:r>
            <a:endParaRPr/>
          </a:p>
        </p:txBody>
      </p:sp>
      <p:pic>
        <p:nvPicPr>
          <p:cNvPr id="104" name="Google Shape;10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1400" y="457200"/>
            <a:ext cx="4724400" cy="24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0"/>
            <a:ext cx="25142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1981200" y="0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rgbClr val="FF0000"/>
                </a:solidFill>
              </a:rPr>
              <a:t>हृदय</a:t>
            </a:r>
            <a:endParaRPr sz="5400" b="1" i="1">
              <a:solidFill>
                <a:srgbClr val="FF0000"/>
              </a:solidFill>
            </a:endParaRPr>
          </a:p>
        </p:txBody>
      </p:sp>
      <p:pic>
        <p:nvPicPr>
          <p:cNvPr id="112" name="Google Shape;112;p15" descr="C:\Users\DELL\Downloads\Diagram of the human heart (cropped) - Heart - Simple English Wikipedia, the free encyclopedia_files\650px-Diagram_of_the_human_heart_cropped.pn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06589" y="975360"/>
            <a:ext cx="4724400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>
            <a:hlinkClick r:id="rId4"/>
          </p:cNvPr>
          <p:cNvSpPr/>
          <p:nvPr/>
        </p:nvSpPr>
        <p:spPr>
          <a:xfrm>
            <a:off x="9906000" y="5334000"/>
            <a:ext cx="533400" cy="9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5" descr="NDRF LOGO | NDRF - National Disaster Response For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65108" y="96883"/>
            <a:ext cx="1143016" cy="133023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हृदय एक खोखला मांसपेशीय अंग है।</a:t>
            </a:r>
            <a:endParaRPr/>
          </a:p>
          <a:p>
            <a:pPr marL="365760" lvl="0" indent="-91566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marL="365760" lvl="0" indent="-256032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ह्रदय का दाहिना हिस्सा शरीर से ऑक्सीजन रहित रक्त प्राप्त करता है और उसे ऑक्सीजन युक्त करने के  लिए फेफड़ों तक पंप करता है।</a:t>
            </a:r>
            <a:endParaRPr/>
          </a:p>
          <a:p>
            <a:pPr marL="365760" lvl="0" indent="-91566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marL="365760" lvl="0" indent="-256032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 ह्रदय का दाहिना हिस्सा फेफड़ों से ऑक्सीजन युक्त रक्त प्राप्त करता है और उसे पूरे शरीर में पंप करता है।</a:t>
            </a:r>
            <a:endParaRPr/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48800" y="0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1" y="8709"/>
            <a:ext cx="2895600" cy="1591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3265488" y="304800"/>
            <a:ext cx="5943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>
                <a:solidFill>
                  <a:srgbClr val="FF0000"/>
                </a:solidFill>
              </a:rPr>
              <a:t>हृदय कैसे कार्य करता है</a:t>
            </a:r>
            <a:endParaRPr/>
          </a:p>
        </p:txBody>
      </p:sp>
      <p:sp>
        <p:nvSpPr>
          <p:cNvPr id="123" name="Google Shape;123;p16">
            <a:hlinkClick r:id="rId3"/>
          </p:cNvPr>
          <p:cNvSpPr/>
          <p:nvPr/>
        </p:nvSpPr>
        <p:spPr>
          <a:xfrm>
            <a:off x="9372600" y="5943600"/>
            <a:ext cx="11430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6" descr="C:\Users\SI Pankaj kumar\Desktop\lecture\images (9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0200" y="1905000"/>
            <a:ext cx="7620000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0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1" y="8709"/>
            <a:ext cx="2895600" cy="159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7" descr="scan00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3962400"/>
            <a:ext cx="86106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धमनियाँ</a:t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>
            <a:off x="2286000" y="1752600"/>
            <a:ext cx="8458200" cy="2819400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धमनियां वे रक्त वाहिकाएं हैं जो शरीर में रक्त का परिवहन करती हैं।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ये बहुत मोटे से लेकर मध्यम और छोटे तक, विभिन्न व्यास की होती हैं। धमनी रक्तस्राव की विशेषता है कि यह चमकीले लाल  रंग की होती है |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1981200" y="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शिराएँ/नसें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42" name="Google Shape;142;p18"/>
          <p:cNvSpPr txBox="1">
            <a:spLocks noGrp="1"/>
          </p:cNvSpPr>
          <p:nvPr>
            <p:ph type="body" idx="1"/>
          </p:nvPr>
        </p:nvSpPr>
        <p:spPr>
          <a:xfrm>
            <a:off x="5867400" y="1752600"/>
            <a:ext cx="44958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शिराएँ वह रक्त वाहिकाएँ होती हैं जो आक्सीजन-रहित रक्त को हृदय तक वापस ले जाती हैं।</a:t>
            </a: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शिराओं पर धमनियों जितना दबाव नहीं होता।</a:t>
            </a: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शिराओ से निकलने वाले रक्तस्राव की विशेषता  होती है कि यह</a:t>
            </a:r>
            <a:r>
              <a:rPr lang="en-US" b="1" i="1">
                <a:solidFill>
                  <a:srgbClr val="FF0000"/>
                </a:solidFill>
              </a:rPr>
              <a:t>गहरे लाल </a:t>
            </a:r>
            <a:r>
              <a:rPr lang="en-US" b="1"/>
              <a:t>रंग का होता है |</a:t>
            </a:r>
            <a:endParaRPr b="1"/>
          </a:p>
          <a:p>
            <a:pPr marL="342900" lvl="0" indent="-165100" algn="l" rtl="0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43" name="Google Shape;143;p18" descr="scan00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0328" y="1752600"/>
            <a:ext cx="4285673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0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>
            <a:spLocks noGrp="1"/>
          </p:cNvSpPr>
          <p:nvPr>
            <p:ph type="title"/>
          </p:nvPr>
        </p:nvSpPr>
        <p:spPr>
          <a:xfrm>
            <a:off x="5105400" y="304800"/>
            <a:ext cx="228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 केशिका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1"/>
          </p:nvPr>
        </p:nvSpPr>
        <p:spPr>
          <a:xfrm>
            <a:off x="3826329" y="1772195"/>
            <a:ext cx="61722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शरीर की सबसे छोटी रक्त वाहिकाएँ होती हैं, जो धमनियों और शिराओं को जोड़ती हैं |                                        </a:t>
            </a:r>
            <a:endParaRPr b="1"/>
          </a:p>
          <a:p>
            <a:pPr marL="342900" lvl="0" indent="-342900" algn="just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इनका मुख्य काम रक्त से ऑक्सीजन और पोषक तत्वों को शरीर की कोशिकाओं तक पहुँचाना और कार्बन डाइऑक्साइड व अन्य अपशिष्ट पदार्थों को वापस ले जाना है </a:t>
            </a:r>
            <a:endParaRPr b="1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शरीर की कोशिकाओं और रक्त के बीच अन्य पदार्थों का भी आदान-प्रदान करती है |</a:t>
            </a:r>
            <a:endParaRPr b="1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b="1"/>
          </a:p>
        </p:txBody>
      </p:sp>
      <p:pic>
        <p:nvPicPr>
          <p:cNvPr id="153" name="Google Shape;153;p19" descr="C:\Users\DELL\Downloads\Capillarie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761309"/>
            <a:ext cx="3124200" cy="408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>
            <a:hlinkClick r:id="rId4"/>
          </p:cNvPr>
          <p:cNvSpPr/>
          <p:nvPr/>
        </p:nvSpPr>
        <p:spPr>
          <a:xfrm>
            <a:off x="1905000" y="5715000"/>
            <a:ext cx="762000" cy="990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 txBox="1">
            <a:spLocks noGrp="1"/>
          </p:cNvSpPr>
          <p:nvPr>
            <p:ph type="title"/>
          </p:nvPr>
        </p:nvSpPr>
        <p:spPr>
          <a:xfrm>
            <a:off x="3581400" y="228601"/>
            <a:ext cx="4572000" cy="120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0000"/>
                </a:solidFill>
              </a:rPr>
              <a:t>रक्त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63" name="Google Shape;163;p20"/>
          <p:cNvSpPr txBox="1">
            <a:spLocks noGrp="1"/>
          </p:cNvSpPr>
          <p:nvPr>
            <p:ph type="body" idx="1"/>
          </p:nvPr>
        </p:nvSpPr>
        <p:spPr>
          <a:xfrm>
            <a:off x="1524000" y="1752601"/>
            <a:ext cx="4724400" cy="4733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रक्त का ठोस घटक होता है- </a:t>
            </a:r>
            <a:r>
              <a:rPr lang="en-US" b="1" i="1">
                <a:solidFill>
                  <a:srgbClr val="002060"/>
                </a:solidFill>
              </a:rPr>
              <a:t>सफेद रक्त कोशिकाएं, लाल रक्त कोशिकाएं और बिम्बाणु(प्लेटलेट्स)|</a:t>
            </a:r>
            <a:endParaRPr b="1" i="1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रक्त के तरल घटक को         </a:t>
            </a:r>
            <a:r>
              <a:rPr lang="en-US" b="1" i="1">
                <a:solidFill>
                  <a:srgbClr val="002060"/>
                </a:solidFill>
              </a:rPr>
              <a:t>प्लाज्मा</a:t>
            </a:r>
            <a:r>
              <a:rPr lang="en-US" b="1"/>
              <a:t> कहा जाता है|</a:t>
            </a:r>
            <a:endParaRPr b="1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सामान्य वयस्क व्यक्ति में लगभग</a:t>
            </a:r>
            <a:r>
              <a:rPr lang="en-US" b="1" i="1">
                <a:solidFill>
                  <a:srgbClr val="002060"/>
                </a:solidFill>
              </a:rPr>
              <a:t>पाँच से छह </a:t>
            </a:r>
            <a:r>
              <a:rPr lang="en-US" b="1"/>
              <a:t>लीटर रक्त होता है|</a:t>
            </a:r>
            <a:endParaRPr b="1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64" name="Google Shape;164;p20">
            <a:hlinkClick r:id="rId3"/>
          </p:cNvPr>
          <p:cNvSpPr/>
          <p:nvPr/>
        </p:nvSpPr>
        <p:spPr>
          <a:xfrm>
            <a:off x="4191000" y="6486525"/>
            <a:ext cx="13716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0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172200" y="1676400"/>
            <a:ext cx="4343400" cy="5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1" y="-54353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1" y="-54353"/>
            <a:ext cx="2895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1" y="34158"/>
            <a:ext cx="2666999" cy="182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34158"/>
            <a:ext cx="2514250" cy="15397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21"/>
          <p:cNvGrpSpPr/>
          <p:nvPr/>
        </p:nvGrpSpPr>
        <p:grpSpPr>
          <a:xfrm>
            <a:off x="2336515" y="1263843"/>
            <a:ext cx="7762179" cy="5549513"/>
            <a:chOff x="812515" y="-31557"/>
            <a:chExt cx="7762179" cy="5549513"/>
          </a:xfrm>
        </p:grpSpPr>
        <p:sp>
          <p:nvSpPr>
            <p:cNvPr id="176" name="Google Shape;176;p21"/>
            <p:cNvSpPr/>
            <p:nvPr/>
          </p:nvSpPr>
          <p:spPr>
            <a:xfrm>
              <a:off x="3582289" y="1655980"/>
              <a:ext cx="2396197" cy="2049854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1"/>
            <p:cNvSpPr txBox="1"/>
            <p:nvPr/>
          </p:nvSpPr>
          <p:spPr>
            <a:xfrm>
              <a:off x="3933204" y="1956174"/>
              <a:ext cx="1694367" cy="1449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रक्त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C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(प्लाज्मा-55%)  कोशिकाएं-45%)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1"/>
            <p:cNvSpPr/>
            <p:nvPr/>
          </p:nvSpPr>
          <p:spPr>
            <a:xfrm rot="-5318845">
              <a:off x="4728155" y="1264936"/>
              <a:ext cx="159757" cy="49020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1"/>
            <p:cNvSpPr txBox="1"/>
            <p:nvPr/>
          </p:nvSpPr>
          <p:spPr>
            <a:xfrm rot="-5318845">
              <a:off x="4751553" y="1386933"/>
              <a:ext cx="111830" cy="294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endPara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3733802" y="-31557"/>
              <a:ext cx="2188524" cy="138648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1"/>
            <p:cNvSpPr txBox="1"/>
            <p:nvPr/>
          </p:nvSpPr>
          <p:spPr>
            <a:xfrm>
              <a:off x="4054304" y="171488"/>
              <a:ext cx="1547520" cy="980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0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प्लाज्मा</a:t>
              </a:r>
              <a:r>
                <a:rPr lang="en-US" sz="1100" b="0" i="0" u="none" strike="noStrike" cap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पानी&gt;90% प्लाज्मा प्रोटीन घुले हुए पदार्थ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 rot="-108">
              <a:off x="6021667" y="2435766"/>
              <a:ext cx="104026" cy="49020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1"/>
            <p:cNvSpPr txBox="1"/>
            <p:nvPr/>
          </p:nvSpPr>
          <p:spPr>
            <a:xfrm rot="-108">
              <a:off x="6021667" y="2533806"/>
              <a:ext cx="72818" cy="294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endPara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1"/>
            <p:cNvSpPr/>
            <p:nvPr/>
          </p:nvSpPr>
          <p:spPr>
            <a:xfrm>
              <a:off x="6174763" y="1797409"/>
              <a:ext cx="2399931" cy="1766834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1"/>
            <p:cNvSpPr txBox="1"/>
            <p:nvPr/>
          </p:nvSpPr>
          <p:spPr>
            <a:xfrm>
              <a:off x="6526225" y="2056156"/>
              <a:ext cx="1697007" cy="1249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प्लेटलेट्स   </a:t>
              </a: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रक्तस्राव होने पर थक्के बनाने में शामिल कोशिका के टुकडे 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1"/>
            <p:cNvSpPr/>
            <p:nvPr/>
          </p:nvSpPr>
          <p:spPr>
            <a:xfrm rot="5424094">
              <a:off x="4725830" y="3546318"/>
              <a:ext cx="93548" cy="49020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1"/>
            <p:cNvSpPr txBox="1"/>
            <p:nvPr/>
          </p:nvSpPr>
          <p:spPr>
            <a:xfrm rot="-5375906">
              <a:off x="4739960" y="3630326"/>
              <a:ext cx="65484" cy="294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endPara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1"/>
            <p:cNvSpPr/>
            <p:nvPr/>
          </p:nvSpPr>
          <p:spPr>
            <a:xfrm>
              <a:off x="3505203" y="3882309"/>
              <a:ext cx="2522063" cy="1635647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1"/>
            <p:cNvSpPr txBox="1"/>
            <p:nvPr/>
          </p:nvSpPr>
          <p:spPr>
            <a:xfrm>
              <a:off x="3874551" y="4121844"/>
              <a:ext cx="1783367" cy="1156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लाल रक्त कोशिकाएं</a:t>
              </a: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(40%-45%)आँक्सीजन और कार्बन डाइऑक्साइड का परिवहन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1"/>
            <p:cNvSpPr/>
            <p:nvPr/>
          </p:nvSpPr>
          <p:spPr>
            <a:xfrm rot="-10750158">
              <a:off x="3472693" y="2417408"/>
              <a:ext cx="77574" cy="49020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B1C0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1"/>
            <p:cNvSpPr txBox="1"/>
            <p:nvPr/>
          </p:nvSpPr>
          <p:spPr>
            <a:xfrm rot="49842">
              <a:off x="3495964" y="2515617"/>
              <a:ext cx="54302" cy="294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endPara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1"/>
            <p:cNvSpPr/>
            <p:nvPr/>
          </p:nvSpPr>
          <p:spPr>
            <a:xfrm>
              <a:off x="812515" y="1735473"/>
              <a:ext cx="2623881" cy="181385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1"/>
            <p:cNvSpPr txBox="1"/>
            <p:nvPr/>
          </p:nvSpPr>
          <p:spPr>
            <a:xfrm>
              <a:off x="1196773" y="2001105"/>
              <a:ext cx="1855365" cy="1282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श्वेत रुधिराणु</a:t>
              </a:r>
              <a:endParaRPr sz="16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C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(&lt;1%) </a:t>
              </a: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शारीर को बीमारियों से बचाता  है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21"/>
          <p:cNvSpPr txBox="1"/>
          <p:nvPr/>
        </p:nvSpPr>
        <p:spPr>
          <a:xfrm>
            <a:off x="4191000" y="304800"/>
            <a:ext cx="44196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रक्त की संरचना</a:t>
            </a:r>
            <a:endParaRPr sz="4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00200" y="1828800"/>
            <a:ext cx="8991600" cy="48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32657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>
                <a:solidFill>
                  <a:srgbClr val="FF0000"/>
                </a:solidFill>
              </a:rPr>
            </a:br>
            <a:r>
              <a:rPr lang="en-US" sz="4000" b="1">
                <a:solidFill>
                  <a:srgbClr val="FF0000"/>
                </a:solidFill>
              </a:rPr>
              <a:t>रक्त का कार्य </a:t>
            </a:r>
            <a:br>
              <a:rPr lang="en-US" sz="4000"/>
            </a:br>
            <a:endParaRPr sz="4000"/>
          </a:p>
        </p:txBody>
      </p:sp>
      <p:sp>
        <p:nvSpPr>
          <p:cNvPr id="209" name="Google Shape;209;p23"/>
          <p:cNvSpPr txBox="1">
            <a:spLocks noGrp="1"/>
          </p:cNvSpPr>
          <p:nvPr>
            <p:ph type="body" idx="2"/>
          </p:nvPr>
        </p:nvSpPr>
        <p:spPr>
          <a:xfrm>
            <a:off x="6172200" y="1600200"/>
            <a:ext cx="4038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रक्त</a:t>
            </a:r>
            <a:r>
              <a:rPr lang="en-US" dirty="0"/>
              <a:t> </a:t>
            </a:r>
            <a:r>
              <a:rPr lang="en-US" dirty="0" err="1"/>
              <a:t>ऑक्सीजन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साथ-साथ</a:t>
            </a:r>
            <a:r>
              <a:rPr lang="en-US" dirty="0"/>
              <a:t> </a:t>
            </a:r>
            <a:r>
              <a:rPr lang="en-US" dirty="0" err="1"/>
              <a:t>कोशिकाओं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परिवहन</a:t>
            </a:r>
            <a:r>
              <a:rPr lang="en-US" dirty="0"/>
              <a:t> </a:t>
            </a:r>
            <a:r>
              <a:rPr lang="en-US" dirty="0" err="1"/>
              <a:t>करता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जो</a:t>
            </a:r>
            <a:r>
              <a:rPr lang="en-US" dirty="0"/>
              <a:t> </a:t>
            </a:r>
            <a:r>
              <a:rPr lang="en-US" dirty="0" err="1"/>
              <a:t>संक्रमण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लड़ती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>
                <a:latin typeface="Kruti Dev 010" pitchFamily="2" charset="0"/>
              </a:rPr>
              <a:t>osLV</a:t>
            </a:r>
            <a:r>
              <a:rPr lang="en-US" dirty="0"/>
              <a:t> </a:t>
            </a:r>
            <a:r>
              <a:rPr lang="en-US" dirty="0" err="1"/>
              <a:t>पदार्थों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बाहर</a:t>
            </a:r>
            <a:r>
              <a:rPr lang="en-US" dirty="0"/>
              <a:t> </a:t>
            </a:r>
            <a:r>
              <a:rPr lang="en-US" dirty="0" err="1"/>
              <a:t>निकालती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रक्त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थक्का</a:t>
            </a:r>
            <a:r>
              <a:rPr lang="en-US" dirty="0"/>
              <a:t> </a:t>
            </a:r>
            <a:r>
              <a:rPr lang="en-US" dirty="0" err="1"/>
              <a:t>जमने</a:t>
            </a:r>
            <a:r>
              <a:rPr lang="en-US" dirty="0"/>
              <a:t> (</a:t>
            </a:r>
            <a:r>
              <a:rPr lang="en-US" dirty="0" err="1"/>
              <a:t>ठोस</a:t>
            </a:r>
            <a:r>
              <a:rPr lang="en-US" dirty="0"/>
              <a:t> </a:t>
            </a:r>
            <a:r>
              <a:rPr lang="en-US" dirty="0" err="1"/>
              <a:t>होने</a:t>
            </a:r>
            <a:r>
              <a:rPr lang="en-US" dirty="0"/>
              <a:t>)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भी</a:t>
            </a:r>
            <a:r>
              <a:rPr lang="en-US" dirty="0"/>
              <a:t> </a:t>
            </a:r>
            <a:r>
              <a:rPr lang="en-US" dirty="0" err="1"/>
              <a:t>क्षमता</a:t>
            </a:r>
            <a:r>
              <a:rPr lang="en-US" dirty="0"/>
              <a:t> </a:t>
            </a:r>
            <a:r>
              <a:rPr lang="en-US" dirty="0" err="1"/>
              <a:t>होती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; </a:t>
            </a:r>
            <a:r>
              <a:rPr lang="en-US" dirty="0" err="1"/>
              <a:t>इस</a:t>
            </a:r>
            <a:r>
              <a:rPr lang="en-US" dirty="0"/>
              <a:t> </a:t>
            </a:r>
            <a:r>
              <a:rPr lang="en-US" dirty="0" err="1"/>
              <a:t>प्रक्रिया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आमतौर</a:t>
            </a:r>
            <a:r>
              <a:rPr lang="en-US" dirty="0"/>
              <a:t> </a:t>
            </a:r>
            <a:r>
              <a:rPr lang="en-US" dirty="0" err="1"/>
              <a:t>पर</a:t>
            </a:r>
            <a:r>
              <a:rPr lang="en-US" dirty="0"/>
              <a:t> 6 </a:t>
            </a:r>
            <a:r>
              <a:rPr lang="en-US" dirty="0" err="1"/>
              <a:t>से</a:t>
            </a:r>
            <a:r>
              <a:rPr lang="en-US" dirty="0"/>
              <a:t> 7 </a:t>
            </a:r>
            <a:r>
              <a:rPr lang="en-US" dirty="0" err="1"/>
              <a:t>मिनट</a:t>
            </a:r>
            <a:r>
              <a:rPr lang="en-US" dirty="0"/>
              <a:t> </a:t>
            </a:r>
            <a:r>
              <a:rPr lang="en-US" dirty="0" err="1"/>
              <a:t>लगते</a:t>
            </a:r>
            <a:r>
              <a:rPr lang="en-US" dirty="0"/>
              <a:t> </a:t>
            </a:r>
            <a:r>
              <a:rPr lang="en-US" dirty="0" err="1"/>
              <a:t>हैं</a:t>
            </a:r>
            <a:r>
              <a:rPr lang="en-US" dirty="0"/>
              <a:t>।</a:t>
            </a:r>
            <a:endParaRPr dirty="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10" name="Google Shape;210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752600"/>
            <a:ext cx="4038600" cy="4510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Google Shape;217;p24"/>
          <p:cNvGraphicFramePr/>
          <p:nvPr/>
        </p:nvGraphicFramePr>
        <p:xfrm>
          <a:off x="2743200" y="1600200"/>
          <a:ext cx="6934200" cy="5249075"/>
        </p:xfrm>
        <a:graphic>
          <a:graphicData uri="http://schemas.openxmlformats.org/drawingml/2006/table">
            <a:tbl>
              <a:tblPr firstRow="1" bandRow="1">
                <a:noFill/>
                <a:tableStyleId>{4B955CF5-E646-4B28-BF2C-C31A80C0DD59}</a:tableStyleId>
              </a:tblPr>
              <a:tblGrid>
                <a:gridCol w="231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125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/>
                        <a:t>रक्त के  कार्य </a:t>
                      </a:r>
                      <a:endParaRPr sz="3200" u="none" strike="noStrike" cap="none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/>
                        <a:t>परिवहन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विनियमन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सुरक्षा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3050"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श्वसन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GIT से पोषक तत्व वाहक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अंत:स्त्रावी ग्रंथी से हार्मोन का परिवहन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चयापचयी अपशिष्टो का परिवहन करता है .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pH को नियंत्रित करता है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शरीर के तापमान को समायोजित और बनाये रखता है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कोशिकाओ में जल की मात्रा बनाये रखता है </a:t>
                      </a: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WBC फैगोसाइटोसिस द्वारा रोग से बचाता है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जल, इलेक्ट्रोलाईट आदि जैसे पदार्थो के लिए भंडार.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/>
                        <a:t>हेमोस्टेसिस करता है </a:t>
                      </a:r>
                      <a:endParaRPr sz="24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18" name="Google Shape;21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 rotWithShape="1">
          <a:blip r:embed="rId5">
            <a:alphaModFix/>
          </a:blip>
          <a:srcRect l="-68"/>
          <a:stretch/>
        </p:blipFill>
        <p:spPr>
          <a:xfrm>
            <a:off x="1524000" y="1600200"/>
            <a:ext cx="99060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5"/>
          <p:cNvSpPr/>
          <p:nvPr/>
        </p:nvSpPr>
        <p:spPr>
          <a:xfrm>
            <a:off x="1524000" y="2133600"/>
            <a:ext cx="6477000" cy="31393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lang="en-US" sz="6600" b="1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रक्तस्राव                                                                     प्रकार   तथा            </a:t>
            </a:r>
            <a:r>
              <a:rPr lang="en-US" sz="66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कारण                  </a:t>
            </a:r>
            <a:endParaRPr sz="6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0200" y="3048000"/>
            <a:ext cx="25908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8214" y="3038476"/>
            <a:ext cx="2695575" cy="38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0" y="2971801"/>
            <a:ext cx="2933700" cy="3800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6"/>
          <p:cNvSpPr txBox="1">
            <a:spLocks noGrp="1"/>
          </p:cNvSpPr>
          <p:nvPr>
            <p:ph type="body" idx="1"/>
          </p:nvPr>
        </p:nvSpPr>
        <p:spPr>
          <a:xfrm>
            <a:off x="3276600" y="457200"/>
            <a:ext cx="57150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None/>
            </a:pPr>
            <a:r>
              <a:rPr lang="en-US" sz="8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रक्तस्राव                             </a:t>
            </a:r>
            <a:endParaRPr sz="8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>
            <a:spLocks noGrp="1"/>
          </p:cNvSpPr>
          <p:nvPr>
            <p:ph type="title"/>
          </p:nvPr>
        </p:nvSpPr>
        <p:spPr>
          <a:xfrm>
            <a:off x="3657600" y="228600"/>
            <a:ext cx="510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रक्तस्राव के प्रकार</a:t>
            </a:r>
            <a:endParaRPr b="1" i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27"/>
          <p:cNvSpPr txBox="1">
            <a:spLocks noGrp="1"/>
          </p:cNvSpPr>
          <p:nvPr>
            <p:ph type="body" idx="1"/>
          </p:nvPr>
        </p:nvSpPr>
        <p:spPr>
          <a:xfrm>
            <a:off x="1981200" y="21336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</a:t>
            </a:r>
            <a:r>
              <a:rPr lang="en-US" sz="5400"/>
              <a:t>रक्तस्राव दो प्रकार का होता है।</a:t>
            </a:r>
            <a:endParaRPr sz="4800"/>
          </a:p>
          <a:p>
            <a:pPr marL="0" lvl="0" indent="0" algn="l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endParaRPr sz="4800"/>
          </a:p>
          <a:p>
            <a:pPr marL="0" lvl="0" indent="-304800" algn="l" rtl="0">
              <a:spcBef>
                <a:spcPts val="960"/>
              </a:spcBef>
              <a:spcAft>
                <a:spcPts val="0"/>
              </a:spcAft>
              <a:buClr>
                <a:srgbClr val="FFFF00"/>
              </a:buClr>
              <a:buSzPts val="4800"/>
              <a:buChar char="•"/>
            </a:pPr>
            <a:r>
              <a:rPr lang="en-US" sz="4800"/>
              <a:t>बाहरी रक्तस्राव</a:t>
            </a:r>
            <a:endParaRPr sz="480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</a:pPr>
            <a:endParaRPr sz="2800"/>
          </a:p>
          <a:p>
            <a:pPr marL="0" lvl="0" indent="-304800" algn="l" rtl="0">
              <a:spcBef>
                <a:spcPts val="960"/>
              </a:spcBef>
              <a:spcAft>
                <a:spcPts val="0"/>
              </a:spcAft>
              <a:buClr>
                <a:srgbClr val="FFFF00"/>
              </a:buClr>
              <a:buSzPts val="4800"/>
              <a:buChar char="•"/>
            </a:pPr>
            <a:r>
              <a:rPr lang="en-US" sz="4800"/>
              <a:t>आंतरिक रक्तस्राव</a:t>
            </a:r>
            <a:endParaRPr sz="5400"/>
          </a:p>
        </p:txBody>
      </p:sp>
      <p:pic>
        <p:nvPicPr>
          <p:cNvPr id="244" name="Google Shape;24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1" y="1611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 txBox="1">
            <a:spLocks noGrp="1"/>
          </p:cNvSpPr>
          <p:nvPr>
            <p:ph type="title"/>
          </p:nvPr>
        </p:nvSpPr>
        <p:spPr>
          <a:xfrm>
            <a:off x="3733800" y="381000"/>
            <a:ext cx="4800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b="1" i="1">
                <a:solidFill>
                  <a:srgbClr val="FF0000"/>
                </a:solidFill>
              </a:rPr>
            </a:br>
            <a:r>
              <a:rPr lang="en-US" b="1" i="1">
                <a:solidFill>
                  <a:srgbClr val="FF0000"/>
                </a:solidFill>
              </a:rPr>
              <a:t>बाहरी रक्तस्राव के प्रकार</a:t>
            </a:r>
            <a:br>
              <a:rPr lang="en-US" sz="4000" i="1">
                <a:solidFill>
                  <a:srgbClr val="FF0000"/>
                </a:solidFill>
              </a:rPr>
            </a:br>
            <a:endParaRPr sz="4000" i="1">
              <a:solidFill>
                <a:srgbClr val="FF0000"/>
              </a:solidFill>
            </a:endParaRPr>
          </a:p>
        </p:txBody>
      </p:sp>
      <p:sp>
        <p:nvSpPr>
          <p:cNvPr id="253" name="Google Shape;253;p28"/>
          <p:cNvSpPr txBox="1">
            <a:spLocks noGrp="1"/>
          </p:cNvSpPr>
          <p:nvPr>
            <p:ph type="body" idx="1"/>
          </p:nvPr>
        </p:nvSpPr>
        <p:spPr>
          <a:xfrm>
            <a:off x="1752600" y="1676400"/>
            <a:ext cx="86868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बाह्य रक्तस्राव में, घाव और रक्त की हानि दिखाई देती है।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धमनीय: धमनीय से रक्तस्राव चमकीला लाल होता है और नाड़ी के साथ रक्त छिटकने से चिन्हित होता है।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शिरापरक: शिरापरक रक्तस्राव स्थिर और गहरे लाल रंग का होता है।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केशिका: रक्त केशिकाओं से सुचारू रूप से बहता है और दिखने में शिरापरक रक्तस्राव जैसा होता है।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1"/>
          </a:p>
        </p:txBody>
      </p:sp>
      <p:pic>
        <p:nvPicPr>
          <p:cNvPr id="254" name="Google Shape;25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>
            <a:spLocks noGrp="1"/>
          </p:cNvSpPr>
          <p:nvPr>
            <p:ph type="title"/>
          </p:nvPr>
        </p:nvSpPr>
        <p:spPr>
          <a:xfrm>
            <a:off x="3657600" y="76200"/>
            <a:ext cx="48006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b="1" i="1">
                <a:solidFill>
                  <a:srgbClr val="FF0000"/>
                </a:solidFill>
              </a:rPr>
            </a:br>
            <a:br>
              <a:rPr lang="en-US" b="1" i="1">
                <a:solidFill>
                  <a:srgbClr val="FF0000"/>
                </a:solidFill>
              </a:rPr>
            </a:br>
            <a:r>
              <a:rPr lang="en-US" sz="4900" b="1">
                <a:solidFill>
                  <a:srgbClr val="FF0000"/>
                </a:solidFill>
              </a:rPr>
              <a:t>बाहरी रक्तस्राव के प्रकार</a:t>
            </a:r>
            <a:br>
              <a:rPr lang="en-US" sz="4900" b="1"/>
            </a:br>
            <a:endParaRPr sz="4900" b="1"/>
          </a:p>
        </p:txBody>
      </p:sp>
      <p:pic>
        <p:nvPicPr>
          <p:cNvPr id="261" name="Google Shape;26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1981200"/>
            <a:ext cx="9144000" cy="48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60" t="20191" r="-859" b="-18258"/>
          <a:stretch/>
        </p:blipFill>
        <p:spPr>
          <a:xfrm>
            <a:off x="1594450" y="2514600"/>
            <a:ext cx="88646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0"/>
          <p:cNvSpPr/>
          <p:nvPr/>
        </p:nvSpPr>
        <p:spPr>
          <a:xfrm>
            <a:off x="3581400" y="1219200"/>
            <a:ext cx="398859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रक्तस्राव के प्रकार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>
            <a:spLocks noGrp="1"/>
          </p:cNvSpPr>
          <p:nvPr>
            <p:ph type="title"/>
          </p:nvPr>
        </p:nvSpPr>
        <p:spPr>
          <a:xfrm>
            <a:off x="3124200" y="76200"/>
            <a:ext cx="6019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i="1">
                <a:solidFill>
                  <a:srgbClr val="002060"/>
                </a:solidFill>
              </a:rPr>
            </a:br>
            <a:br>
              <a:rPr lang="en-US" sz="4000" i="1">
                <a:solidFill>
                  <a:srgbClr val="002060"/>
                </a:solidFill>
              </a:rPr>
            </a:br>
            <a:r>
              <a:rPr lang="en-US" b="1">
                <a:solidFill>
                  <a:srgbClr val="002060"/>
                </a:solidFill>
              </a:rPr>
              <a:t>बाहरी रक्तस्राव के लिए अस्पताल-पूर्व उपचार</a:t>
            </a:r>
            <a:br>
              <a:rPr lang="en-US" sz="4000">
                <a:solidFill>
                  <a:srgbClr val="002060"/>
                </a:solidFill>
              </a:rPr>
            </a:br>
            <a:endParaRPr sz="4000">
              <a:solidFill>
                <a:srgbClr val="002060"/>
              </a:solidFill>
            </a:endParaRPr>
          </a:p>
        </p:txBody>
      </p:sp>
      <p:sp>
        <p:nvSpPr>
          <p:cNvPr id="277" name="Google Shape;277;p31"/>
          <p:cNvSpPr txBox="1">
            <a:spLocks noGrp="1"/>
          </p:cNvSpPr>
          <p:nvPr>
            <p:ph type="body" idx="1"/>
          </p:nvPr>
        </p:nvSpPr>
        <p:spPr>
          <a:xfrm>
            <a:off x="1600200" y="2362200"/>
            <a:ext cx="8915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</a:pPr>
            <a:r>
              <a:rPr lang="en-US" b="1">
                <a:solidFill>
                  <a:schemeClr val="dk2"/>
                </a:solidFill>
              </a:rPr>
              <a:t>सीधा दबाव डालें-</a:t>
            </a:r>
            <a:r>
              <a:rPr lang="en-US"/>
              <a:t>  हाथ से गौज पीस एवं पट्टी द्वारा  रक्तस्राव के स्थान पर सीधा दबाव डालें।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</a:pPr>
            <a:r>
              <a:rPr lang="en-US" b="1">
                <a:solidFill>
                  <a:schemeClr val="dk2"/>
                </a:solidFill>
              </a:rPr>
              <a:t>चोट वाले अंग को ऊपर उठाएं-</a:t>
            </a:r>
            <a:r>
              <a:rPr lang="en-US"/>
              <a:t>यदि बांह से खून बह रहा हो तो पूरे अंग को ऊपर उठाने की आवश्यकता नहीं है, केवल बांह को ऊपर उठाना चाहिए।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</a:pPr>
            <a:r>
              <a:rPr lang="en-US" b="1">
                <a:solidFill>
                  <a:schemeClr val="dk2"/>
                </a:solidFill>
              </a:rPr>
              <a:t>दबाव बिंदुओं का प्रयोग करें-</a:t>
            </a:r>
            <a:r>
              <a:rPr lang="en-US"/>
              <a:t>दबाव बिंदुओं का प्रयोग केवल तभी करें जब प्रत्यक्ष दबाव काम न करे ।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278" name="Google Shape;27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>
            <a:spLocks noGrp="1"/>
          </p:cNvSpPr>
          <p:nvPr>
            <p:ph type="title"/>
          </p:nvPr>
        </p:nvSpPr>
        <p:spPr>
          <a:xfrm>
            <a:off x="3733800" y="228600"/>
            <a:ext cx="4876800" cy="1252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अस्पताल से पूर्व उपचार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85" name="Google Shape;285;p32" descr="bidr pic album1 20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6813" t="19412" r="59120" b="58498"/>
          <a:stretch/>
        </p:blipFill>
        <p:spPr>
          <a:xfrm>
            <a:off x="1828800" y="1676400"/>
            <a:ext cx="25146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2" descr="bidr pic album1 207"/>
          <p:cNvPicPr preferRelativeResize="0"/>
          <p:nvPr/>
        </p:nvPicPr>
        <p:blipFill rotWithShape="1">
          <a:blip r:embed="rId4">
            <a:alphaModFix/>
          </a:blip>
          <a:srcRect l="48369" t="20139" r="16756" b="55289"/>
          <a:stretch/>
        </p:blipFill>
        <p:spPr>
          <a:xfrm>
            <a:off x="5029200" y="2209800"/>
            <a:ext cx="25146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2" descr="bidr pic album1 207"/>
          <p:cNvPicPr preferRelativeResize="0"/>
          <p:nvPr/>
        </p:nvPicPr>
        <p:blipFill rotWithShape="1">
          <a:blip r:embed="rId5">
            <a:alphaModFix/>
          </a:blip>
          <a:srcRect l="46797" t="49323" r="17725" b="30560"/>
          <a:stretch/>
        </p:blipFill>
        <p:spPr>
          <a:xfrm>
            <a:off x="7924800" y="3124200"/>
            <a:ext cx="2438400" cy="216693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2"/>
          <p:cNvSpPr/>
          <p:nvPr/>
        </p:nvSpPr>
        <p:spPr>
          <a:xfrm>
            <a:off x="2133600" y="4191001"/>
            <a:ext cx="29718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सीधा दबाव डालें</a:t>
            </a:r>
            <a:endParaRPr sz="24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2"/>
          <p:cNvSpPr/>
          <p:nvPr/>
        </p:nvSpPr>
        <p:spPr>
          <a:xfrm>
            <a:off x="7162800" y="5376863"/>
            <a:ext cx="388942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दबाव बिंदुओं का उपयोग करें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2"/>
          <p:cNvSpPr txBox="1"/>
          <p:nvPr/>
        </p:nvSpPr>
        <p:spPr>
          <a:xfrm>
            <a:off x="4419600" y="4648201"/>
            <a:ext cx="36560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चोट वाले अंग को ऊपर उठाएं</a:t>
            </a:r>
            <a:endParaRPr sz="24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1" y="8709"/>
            <a:ext cx="2895600" cy="1667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3"/>
          <p:cNvSpPr txBox="1">
            <a:spLocks noGrp="1"/>
          </p:cNvSpPr>
          <p:nvPr>
            <p:ph type="title"/>
          </p:nvPr>
        </p:nvSpPr>
        <p:spPr>
          <a:xfrm>
            <a:off x="3657600" y="228601"/>
            <a:ext cx="4876800" cy="131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b="1">
                <a:solidFill>
                  <a:srgbClr val="002060"/>
                </a:solidFill>
              </a:rPr>
              <a:t>नाड़ी  का स्थान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298" name="Google Shape;298;p33" descr="scan0001"/>
          <p:cNvPicPr preferRelativeResize="0"/>
          <p:nvPr/>
        </p:nvPicPr>
        <p:blipFill rotWithShape="1">
          <a:blip r:embed="rId3">
            <a:alphaModFix/>
          </a:blip>
          <a:srcRect t="9091"/>
          <a:stretch/>
        </p:blipFill>
        <p:spPr>
          <a:xfrm>
            <a:off x="2133600" y="1600200"/>
            <a:ext cx="81534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3"/>
          <p:cNvSpPr txBox="1"/>
          <p:nvPr/>
        </p:nvSpPr>
        <p:spPr>
          <a:xfrm>
            <a:off x="1905000" y="5921376"/>
            <a:ext cx="77724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n-US" sz="4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दबाव बिंदु (प्रेशर पॉइंट) का उपयोग  </a:t>
            </a:r>
            <a:endParaRPr sz="4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4"/>
          <p:cNvSpPr txBox="1">
            <a:spLocks noGrp="1"/>
          </p:cNvSpPr>
          <p:nvPr>
            <p:ph type="title"/>
          </p:nvPr>
        </p:nvSpPr>
        <p:spPr>
          <a:xfrm>
            <a:off x="3810000" y="265931"/>
            <a:ext cx="4648200" cy="1334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060"/>
                </a:solidFill>
              </a:rPr>
              <a:t>नाड़ी के स्थान (पल्स लोकेशन)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307" name="Google Shape;307;p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600200"/>
            <a:ext cx="8763000" cy="52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5" descr="C:\Users\DELL\Downloads\pulse-palpablesites_1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1600200"/>
            <a:ext cx="9144000" cy="52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01200" y="15240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>
            <a:spLocks noGrp="1"/>
          </p:cNvSpPr>
          <p:nvPr>
            <p:ph type="title"/>
          </p:nvPr>
        </p:nvSpPr>
        <p:spPr>
          <a:xfrm>
            <a:off x="3733800" y="228600"/>
            <a:ext cx="457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i="1"/>
            </a:br>
            <a:r>
              <a:rPr lang="en-US" sz="4900" b="1">
                <a:solidFill>
                  <a:srgbClr val="FF0000"/>
                </a:solidFill>
              </a:rPr>
              <a:t>अस्पताल से पहले  उपचार</a:t>
            </a:r>
            <a:br>
              <a:rPr lang="en-US" sz="4000" i="1">
                <a:solidFill>
                  <a:srgbClr val="FF0000"/>
                </a:solidFill>
              </a:rPr>
            </a:br>
            <a:endParaRPr sz="4000" i="1">
              <a:solidFill>
                <a:srgbClr val="FF0000"/>
              </a:solidFill>
            </a:endParaRPr>
          </a:p>
        </p:txBody>
      </p:sp>
      <p:sp>
        <p:nvSpPr>
          <p:cNvPr id="323" name="Google Shape;323;p36"/>
          <p:cNvSpPr txBox="1">
            <a:spLocks noGrp="1"/>
          </p:cNvSpPr>
          <p:nvPr>
            <p:ph type="body" idx="1"/>
          </p:nvPr>
        </p:nvSpPr>
        <p:spPr>
          <a:xfrm>
            <a:off x="1676400" y="1828800"/>
            <a:ext cx="8839200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737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यदि संपीड़न (compression bandage) पट्टी बनाना संभव न हो, तो हाथ या पैर में गंभीर रक्तस्राव को नियंत्रित करने के लिए दबाव बिंदु (pressure point)का उपयोग किया जा सकता है।</a:t>
            </a:r>
            <a:endParaRPr/>
          </a:p>
          <a:p>
            <a:pPr marL="566737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हाथ -</a:t>
            </a:r>
            <a:r>
              <a:rPr lang="en-US"/>
              <a:t>रक्तस्राव को नियंत्रित करने के लिए हाथ की धमनी(brachial artery) पर दबाव डालें। </a:t>
            </a:r>
            <a:endParaRPr/>
          </a:p>
          <a:p>
            <a:pPr marL="566737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जाँघ-</a:t>
            </a:r>
            <a:r>
              <a:rPr lang="en-US"/>
              <a:t>पैर से रक्तस्राव को नियंत्रित करने के लिए पैर की  धमनी(femoral artery )पर दबाव डालें।</a:t>
            </a:r>
            <a:endParaRPr b="1"/>
          </a:p>
          <a:p>
            <a:pPr marL="365125" lvl="0" indent="-2555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1"/>
          </a:p>
          <a:p>
            <a:pPr marL="365125" lvl="0" indent="-523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/>
          </a:p>
        </p:txBody>
      </p:sp>
      <p:pic>
        <p:nvPicPr>
          <p:cNvPr id="324" name="Google Shape;32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7"/>
          <p:cNvSpPr txBox="1">
            <a:spLocks noGrp="1"/>
          </p:cNvSpPr>
          <p:nvPr>
            <p:ph type="title"/>
          </p:nvPr>
        </p:nvSpPr>
        <p:spPr>
          <a:xfrm>
            <a:off x="3657600" y="609600"/>
            <a:ext cx="4876800" cy="808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2060"/>
                </a:solidFill>
              </a:rPr>
              <a:t>टूर्निकेट का उपयोग करना</a:t>
            </a:r>
            <a:endParaRPr sz="3600"/>
          </a:p>
        </p:txBody>
      </p:sp>
      <p:sp>
        <p:nvSpPr>
          <p:cNvPr id="331" name="Google Shape;331;p3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 </a:t>
            </a:r>
            <a:r>
              <a:rPr lang="en-US" sz="2800"/>
              <a:t>टूर्निकेट का उपयोग केवल गंभीर आपातस्थिति में किया जाता है, जब अन्य संसाधन अंग से रक्तस्राव को रोकने में असमर्थ होते हैं।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खतरा</a:t>
            </a:r>
            <a:r>
              <a:rPr lang="en-US" sz="2800" b="1">
                <a:solidFill>
                  <a:schemeClr val="folHlink"/>
                </a:solidFill>
              </a:rPr>
              <a:t>:</a:t>
            </a:r>
            <a:r>
              <a:rPr lang="en-US" sz="2800"/>
              <a:t>टूर्निकेट का उपयोग करने से तंत्रिकाओं और रक्त वाहिकाओं को नुकसान हो सकता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इसके परिणामस्वरूप किसी अंग की हानि हो सकती है।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332" name="Google Shape;33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05918" y="1552733"/>
            <a:ext cx="2894012" cy="249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5619" y="1717992"/>
            <a:ext cx="2654301" cy="2168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76327" y="1620996"/>
            <a:ext cx="3276600" cy="2265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66901" y="4022724"/>
            <a:ext cx="2362200" cy="28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69587" y="4119721"/>
            <a:ext cx="2233611" cy="247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05918" y="4022725"/>
            <a:ext cx="2870200" cy="269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9"/>
          <p:cNvSpPr txBox="1">
            <a:spLocks noGrp="1"/>
          </p:cNvSpPr>
          <p:nvPr>
            <p:ph type="title"/>
          </p:nvPr>
        </p:nvSpPr>
        <p:spPr>
          <a:xfrm>
            <a:off x="3505200" y="457200"/>
            <a:ext cx="5105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B050"/>
                </a:solidFill>
              </a:rPr>
              <a:t>यदि जख्म से रक्त बहना जारी        रहता है, तो बाहु धमनी(ब्रकिअल आर्टरी) पर दबाव डालें</a:t>
            </a:r>
            <a:endParaRPr sz="3200"/>
          </a:p>
        </p:txBody>
      </p:sp>
      <p:pic>
        <p:nvPicPr>
          <p:cNvPr id="351" name="Google Shape;351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2108906"/>
            <a:ext cx="8077200" cy="4749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0"/>
          <p:cNvSpPr txBox="1">
            <a:spLocks noGrp="1"/>
          </p:cNvSpPr>
          <p:nvPr>
            <p:ph type="title"/>
          </p:nvPr>
        </p:nvSpPr>
        <p:spPr>
          <a:xfrm>
            <a:off x="3657600" y="0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यदि घाव पैर में है, तो ऊरु धमनी पर दबाव डालें</a:t>
            </a:r>
            <a:endParaRPr sz="3600" b="1"/>
          </a:p>
        </p:txBody>
      </p:sp>
      <p:pic>
        <p:nvPicPr>
          <p:cNvPr id="359" name="Google Shape;35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2133601"/>
            <a:ext cx="7696200" cy="45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752600"/>
            <a:ext cx="9525000" cy="510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/>
          <p:cNvSpPr txBox="1">
            <a:spLocks noGrp="1"/>
          </p:cNvSpPr>
          <p:nvPr>
            <p:ph type="title"/>
          </p:nvPr>
        </p:nvSpPr>
        <p:spPr>
          <a:xfrm>
            <a:off x="3657600" y="274639"/>
            <a:ext cx="5105400" cy="164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50"/>
                </a:solidFill>
              </a:rPr>
              <a:t>यदि आवश्यक हो तो बीपी कफ को टूर्निकेट के रूप में इस्तेमाल किया जा सकता है</a:t>
            </a:r>
            <a:endParaRPr sz="3600" b="1">
              <a:solidFill>
                <a:srgbClr val="00B050"/>
              </a:solidFill>
            </a:endParaRPr>
          </a:p>
        </p:txBody>
      </p:sp>
      <p:pic>
        <p:nvPicPr>
          <p:cNvPr id="374" name="Google Shape;37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9401" y="1920876"/>
            <a:ext cx="6581775" cy="493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3"/>
          <p:cNvSpPr txBox="1">
            <a:spLocks noGrp="1"/>
          </p:cNvSpPr>
          <p:nvPr>
            <p:ph type="title"/>
          </p:nvPr>
        </p:nvSpPr>
        <p:spPr>
          <a:xfrm>
            <a:off x="3657600" y="228600"/>
            <a:ext cx="5257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002060"/>
                </a:solidFill>
              </a:rPr>
              <a:t>आंतरिक रक्तस्राव</a:t>
            </a:r>
            <a:endParaRPr sz="4000" b="1">
              <a:solidFill>
                <a:srgbClr val="002060"/>
              </a:solidFill>
            </a:endParaRPr>
          </a:p>
        </p:txBody>
      </p:sp>
      <p:sp>
        <p:nvSpPr>
          <p:cNvPr id="382" name="Google Shape;382;p43"/>
          <p:cNvSpPr txBox="1">
            <a:spLocks noGrp="1"/>
          </p:cNvSpPr>
          <p:nvPr>
            <p:ph type="body" idx="1"/>
          </p:nvPr>
        </p:nvSpPr>
        <p:spPr>
          <a:xfrm>
            <a:off x="1981200" y="2209800"/>
            <a:ext cx="8229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आंतरिक रक्तस्राव-</a:t>
            </a:r>
            <a:r>
              <a:rPr lang="en-US"/>
              <a:t>यह समस्या मामूली से लेकर जानलेवा हो सकती है।</a:t>
            </a:r>
            <a:endParaRPr/>
          </a:p>
          <a:p>
            <a:pPr marL="109537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आंतरिक रक्तस्राव में रक्त की हानि नहीं देखी जा सकती।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फीमर के अंदरूनी फ्रैक्चर से 1-2 लीटर रक्त की हानि हो सकती है।</a:t>
            </a:r>
            <a:endParaRPr/>
          </a:p>
        </p:txBody>
      </p:sp>
      <p:pic>
        <p:nvPicPr>
          <p:cNvPr id="383" name="Google Shape;38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4"/>
          <p:cNvSpPr txBox="1">
            <a:spLocks noGrp="1"/>
          </p:cNvSpPr>
          <p:nvPr>
            <p:ph type="title"/>
          </p:nvPr>
        </p:nvSpPr>
        <p:spPr>
          <a:xfrm>
            <a:off x="3352800" y="274638"/>
            <a:ext cx="502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060"/>
                </a:solidFill>
              </a:rPr>
              <a:t>आंतरिक रक्तस्त्राव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390" name="Google Shape;390;p4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1828800"/>
            <a:ext cx="4114800" cy="4144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1" y="1828800"/>
            <a:ext cx="4143375" cy="4144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5"/>
          <p:cNvSpPr txBox="1">
            <a:spLocks noGrp="1"/>
          </p:cNvSpPr>
          <p:nvPr>
            <p:ph type="title"/>
          </p:nvPr>
        </p:nvSpPr>
        <p:spPr>
          <a:xfrm>
            <a:off x="3429000" y="152400"/>
            <a:ext cx="5181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002060"/>
                </a:solidFill>
              </a:rPr>
              <a:t>संकेत और लक्षण</a:t>
            </a:r>
            <a:endParaRPr sz="4000" b="1">
              <a:solidFill>
                <a:srgbClr val="002060"/>
              </a:solidFill>
            </a:endParaRPr>
          </a:p>
        </p:txBody>
      </p:sp>
      <p:sp>
        <p:nvSpPr>
          <p:cNvPr id="399" name="Google Shape;399;p45"/>
          <p:cNvSpPr txBox="1">
            <a:spLocks noGrp="1"/>
          </p:cNvSpPr>
          <p:nvPr>
            <p:ph type="body" idx="1"/>
          </p:nvPr>
        </p:nvSpPr>
        <p:spPr>
          <a:xfrm>
            <a:off x="1981200" y="1905000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खांसते</a:t>
            </a:r>
            <a:r>
              <a:rPr lang="en-US" dirty="0"/>
              <a:t> </a:t>
            </a:r>
            <a:r>
              <a:rPr lang="en-US" dirty="0" err="1"/>
              <a:t>समय</a:t>
            </a:r>
            <a:r>
              <a:rPr lang="en-US" dirty="0"/>
              <a:t> </a:t>
            </a:r>
            <a:r>
              <a:rPr lang="en-US" dirty="0" err="1"/>
              <a:t>चमकदार</a:t>
            </a:r>
            <a:r>
              <a:rPr lang="en-US" dirty="0"/>
              <a:t> </a:t>
            </a:r>
            <a:r>
              <a:rPr lang="en-US" dirty="0" err="1"/>
              <a:t>लाल</a:t>
            </a:r>
            <a:r>
              <a:rPr lang="en-US" dirty="0"/>
              <a:t> </a:t>
            </a:r>
            <a:r>
              <a:rPr lang="en-US" dirty="0" err="1"/>
              <a:t>खून</a:t>
            </a:r>
            <a:r>
              <a:rPr lang="en-US" dirty="0"/>
              <a:t> </a:t>
            </a:r>
            <a:r>
              <a:rPr lang="en-US" dirty="0" err="1"/>
              <a:t>आना</a:t>
            </a:r>
            <a:r>
              <a:rPr lang="en-US" dirty="0"/>
              <a:t> |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गहरे</a:t>
            </a:r>
            <a:r>
              <a:rPr lang="en-US" dirty="0"/>
              <a:t> </a:t>
            </a:r>
            <a:r>
              <a:rPr lang="en-US" dirty="0" err="1"/>
              <a:t>रंग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खून</a:t>
            </a:r>
            <a:r>
              <a:rPr lang="en-US" dirty="0"/>
              <a:t> (</a:t>
            </a:r>
            <a:r>
              <a:rPr lang="en-US" dirty="0" err="1"/>
              <a:t>कॉफी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दाने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रंग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) </a:t>
            </a:r>
            <a:r>
              <a:rPr lang="en-US" dirty="0" err="1"/>
              <a:t>उल्टी</a:t>
            </a:r>
            <a:r>
              <a:rPr lang="en-US" dirty="0"/>
              <a:t> </a:t>
            </a:r>
            <a:r>
              <a:rPr lang="en-US" dirty="0" err="1"/>
              <a:t>होना</a:t>
            </a:r>
            <a:r>
              <a:rPr lang="en-US" dirty="0"/>
              <a:t> |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छोटे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बड़े</a:t>
            </a:r>
            <a:r>
              <a:rPr lang="en-US" dirty="0"/>
              <a:t> </a:t>
            </a:r>
            <a:r>
              <a:rPr lang="en-US" dirty="0" err="1"/>
              <a:t>चोट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निशान</a:t>
            </a:r>
            <a:r>
              <a:rPr lang="en-US" dirty="0"/>
              <a:t> |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कठोर</a:t>
            </a:r>
            <a:r>
              <a:rPr lang="en-US" dirty="0"/>
              <a:t> </a:t>
            </a:r>
            <a:r>
              <a:rPr lang="en-US" dirty="0" err="1">
                <a:latin typeface="Kruti Dev 010" pitchFamily="2" charset="0"/>
              </a:rPr>
              <a:t>isV</a:t>
            </a:r>
            <a:r>
              <a:rPr lang="en-US" dirty="0">
                <a:latin typeface="Kruti Dev 010" pitchFamily="2" charset="0"/>
              </a:rPr>
              <a:t> </a:t>
            </a:r>
            <a:r>
              <a:rPr lang="en-US" dirty="0"/>
              <a:t>(</a:t>
            </a:r>
            <a:r>
              <a:rPr lang="en-US" dirty="0" err="1"/>
              <a:t>एब्डोमेन</a:t>
            </a:r>
            <a:r>
              <a:rPr lang="en-US" dirty="0"/>
              <a:t>)|</a:t>
            </a:r>
            <a:endParaRPr dirty="0"/>
          </a:p>
          <a:p>
            <a:pPr marL="342900" lvl="0" indent="-1397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400" name="Google Shape;40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6"/>
          <p:cNvSpPr txBox="1">
            <a:spLocks noGrp="1"/>
          </p:cNvSpPr>
          <p:nvPr>
            <p:ph type="title"/>
          </p:nvPr>
        </p:nvSpPr>
        <p:spPr>
          <a:xfrm>
            <a:off x="3657600" y="228600"/>
            <a:ext cx="50292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b="1" i="1">
                <a:solidFill>
                  <a:srgbClr val="002060"/>
                </a:solidFill>
              </a:rPr>
            </a:br>
            <a:r>
              <a:rPr lang="en-US" sz="4000" b="1">
                <a:solidFill>
                  <a:srgbClr val="002060"/>
                </a:solidFill>
              </a:rPr>
              <a:t>आंतरिक रक्तस्राव के लिए अस्पताल ले जाने से पूर्व उपचार</a:t>
            </a:r>
            <a:br>
              <a:rPr lang="en-US" sz="4000" b="1">
                <a:solidFill>
                  <a:srgbClr val="002060"/>
                </a:solidFill>
              </a:rPr>
            </a:br>
            <a:endParaRPr sz="4000" b="1">
              <a:solidFill>
                <a:srgbClr val="002060"/>
              </a:solidFill>
            </a:endParaRPr>
          </a:p>
        </p:txBody>
      </p:sp>
      <p:sp>
        <p:nvSpPr>
          <p:cNvPr id="407" name="Google Shape;407;p46"/>
          <p:cNvSpPr txBox="1">
            <a:spLocks noGrp="1"/>
          </p:cNvSpPr>
          <p:nvPr>
            <p:ph type="body" idx="1"/>
          </p:nvPr>
        </p:nvSpPr>
        <p:spPr>
          <a:xfrm>
            <a:off x="1981200" y="25146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खुला वायुमार्ग बनाए रखें और स्थानीय प्रोटोकॉल के अनुसार उच्च प्रवाह ऑक्सीजन प्रदान करें।</a:t>
            </a:r>
            <a:endParaRPr/>
          </a:p>
          <a:p>
            <a:pPr marL="342900" lvl="0" indent="-1397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रोगी को गर्म रखें, लेकिन ध्यान रखें कि उसे अधिक गर्मी न लगे।</a:t>
            </a:r>
            <a:endParaRPr/>
          </a:p>
          <a:p>
            <a:pPr marL="342900" lvl="0" indent="-1651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pic>
        <p:nvPicPr>
          <p:cNvPr id="408" name="Google Shape;40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7"/>
          <p:cNvSpPr txBox="1">
            <a:spLocks noGrp="1"/>
          </p:cNvSpPr>
          <p:nvPr>
            <p:ph type="title"/>
          </p:nvPr>
        </p:nvSpPr>
        <p:spPr>
          <a:xfrm>
            <a:off x="3657600" y="381000"/>
            <a:ext cx="51816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2060"/>
                </a:solidFill>
              </a:rPr>
              <a:t>आंतरिक रक्तस्राव के लिए अस्पताल ले जाने से पूर्व उपचार</a:t>
            </a:r>
            <a:br>
              <a:rPr lang="en-US" sz="3600" b="1" i="1"/>
            </a:br>
            <a:endParaRPr sz="3600" b="1" i="1"/>
          </a:p>
        </p:txBody>
      </p:sp>
      <p:sp>
        <p:nvSpPr>
          <p:cNvPr id="415" name="Google Shape;415;p47"/>
          <p:cNvSpPr txBox="1">
            <a:spLocks noGrp="1"/>
          </p:cNvSpPr>
          <p:nvPr>
            <p:ph type="body" idx="1"/>
          </p:nvPr>
        </p:nvSpPr>
        <p:spPr>
          <a:xfrm>
            <a:off x="1981200" y="2667000"/>
            <a:ext cx="8229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सदमे के लिए उपचार |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रोगी को यथाशीघ्र अस्पताल ले जाएं।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जैसे ही अधिक प्रशिक्षित ईएमएस कर्मचारी घटनास्थल पर पहुंचें, आंतरिक रक्तस्राव की संभावना की सूचना तुरंत दें |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/>
          </a:p>
        </p:txBody>
      </p:sp>
      <p:pic>
        <p:nvPicPr>
          <p:cNvPr id="416" name="Google Shape;41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2590800"/>
            <a:ext cx="4343400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6950" y="2590800"/>
            <a:ext cx="459105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8"/>
          <p:cNvSpPr/>
          <p:nvPr/>
        </p:nvSpPr>
        <p:spPr>
          <a:xfrm>
            <a:off x="4648200" y="533400"/>
            <a:ext cx="3886200" cy="1524000"/>
          </a:xfrm>
          <a:prstGeom prst="rect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(शॉक) सदमा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913709"/>
            <a:ext cx="10210800" cy="4791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01200" y="15240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905000"/>
            <a:ext cx="113538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1"/>
          <p:cNvSpPr txBox="1">
            <a:spLocks noGrp="1"/>
          </p:cNvSpPr>
          <p:nvPr>
            <p:ph type="title"/>
          </p:nvPr>
        </p:nvSpPr>
        <p:spPr>
          <a:xfrm>
            <a:off x="1976438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(शॉक) सदमा</a:t>
            </a:r>
            <a:endParaRPr sz="5400" b="1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7" name="Google Shape;447;p51"/>
          <p:cNvSpPr txBox="1">
            <a:spLocks noGrp="1"/>
          </p:cNvSpPr>
          <p:nvPr>
            <p:ph type="body" idx="1"/>
          </p:nvPr>
        </p:nvSpPr>
        <p:spPr>
          <a:xfrm>
            <a:off x="1981200" y="2209801"/>
            <a:ext cx="8229600" cy="278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पूरे शरीर में पर्याप्त ऑक्सीजन युक्त रक्त की आपूर्ति करने में परिसंचरण तंत्र की विफलता।</a:t>
            </a:r>
            <a:endParaRPr/>
          </a:p>
          <a:p>
            <a:pPr marL="342900" lvl="0" indent="-1397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1"/>
          </a:p>
        </p:txBody>
      </p:sp>
      <p:sp>
        <p:nvSpPr>
          <p:cNvPr id="448" name="Google Shape;448;p51">
            <a:hlinkClick r:id="rId3"/>
          </p:cNvPr>
          <p:cNvSpPr/>
          <p:nvPr/>
        </p:nvSpPr>
        <p:spPr>
          <a:xfrm>
            <a:off x="5562600" y="4419600"/>
            <a:ext cx="685800" cy="1524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2"/>
          <p:cNvSpPr txBox="1">
            <a:spLocks noGrp="1"/>
          </p:cNvSpPr>
          <p:nvPr>
            <p:ph type="title"/>
          </p:nvPr>
        </p:nvSpPr>
        <p:spPr>
          <a:xfrm>
            <a:off x="3581400" y="274638"/>
            <a:ext cx="5181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060"/>
                </a:solidFill>
              </a:rPr>
              <a:t>सदमे के कारण</a:t>
            </a:r>
            <a:endParaRPr b="1">
              <a:solidFill>
                <a:srgbClr val="002060"/>
              </a:solidFill>
            </a:endParaRPr>
          </a:p>
        </p:txBody>
      </p:sp>
      <p:sp>
        <p:nvSpPr>
          <p:cNvPr id="456" name="Google Shape;456;p52"/>
          <p:cNvSpPr txBox="1">
            <a:spLocks noGrp="1"/>
          </p:cNvSpPr>
          <p:nvPr>
            <p:ph type="body" idx="1"/>
          </p:nvPr>
        </p:nvSpPr>
        <p:spPr>
          <a:xfrm>
            <a:off x="1981200" y="1828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sz="2800">
                <a:solidFill>
                  <a:srgbClr val="C00000"/>
                </a:solidFill>
              </a:rPr>
              <a:t>हृदय द्वारा अंगों के माध्यम से पर्याप्त रक्त पंप करने में असमर्थता</a:t>
            </a:r>
            <a:endParaRPr sz="2800">
              <a:solidFill>
                <a:srgbClr val="C00000"/>
              </a:solidFill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Char char="•"/>
            </a:pPr>
            <a:r>
              <a:rPr lang="en-US" sz="2800">
                <a:solidFill>
                  <a:srgbClr val="002060"/>
                </a:solidFill>
              </a:rPr>
              <a:t>रक्त की गंभीर हानि; शरीर में रक्त की अपर्याप्तता</a:t>
            </a:r>
            <a:endParaRPr sz="2800">
              <a:solidFill>
                <a:srgbClr val="002060"/>
              </a:solidFill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रक्त वाहिकाओं का अत्यधिक फैलाव। उन्हें भरने के लिए रक्त की मात्रा अपर्याप्त होगी और आघात विकसित होगा।</a:t>
            </a:r>
            <a:endParaRPr/>
          </a:p>
          <a:p>
            <a:pPr marL="34290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pic>
        <p:nvPicPr>
          <p:cNvPr id="457" name="Google Shape;457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3"/>
          <p:cNvSpPr txBox="1">
            <a:spLocks noGrp="1"/>
          </p:cNvSpPr>
          <p:nvPr>
            <p:ph type="title"/>
          </p:nvPr>
        </p:nvSpPr>
        <p:spPr>
          <a:xfrm>
            <a:off x="3733800" y="274638"/>
            <a:ext cx="510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सदमे के कारण</a:t>
            </a:r>
            <a:endParaRPr b="1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4" name="Google Shape;464;p53"/>
          <p:cNvSpPr txBox="1">
            <a:spLocks noGrp="1"/>
          </p:cNvSpPr>
          <p:nvPr>
            <p:ph type="body" idx="1"/>
          </p:nvPr>
        </p:nvSpPr>
        <p:spPr>
          <a:xfrm>
            <a:off x="1981200" y="1905000"/>
            <a:ext cx="82296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गंभीर मस्तिष्क/रीढ़ की हड्डी की चोट</a:t>
            </a:r>
            <a:endParaRPr/>
          </a:p>
          <a:p>
            <a:pPr marL="109537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 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प्रमुख या एकाधिक फ्रैक्चर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प्रमुख आघात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गंभीर जलन या झुलसना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गंभीर दस्त और उल्टी</a:t>
            </a:r>
            <a:endParaRPr/>
          </a:p>
          <a:p>
            <a:pPr marL="109537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465" name="Google Shape;46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5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905000"/>
            <a:ext cx="10210800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rgbClr val="0070C0"/>
                </a:solidFill>
              </a:rPr>
              <a:t> </a:t>
            </a:r>
            <a:r>
              <a:rPr lang="en-US" b="1">
                <a:solidFill>
                  <a:srgbClr val="0070C0"/>
                </a:solidFill>
              </a:rPr>
              <a:t>सदमा के प्रकार</a:t>
            </a:r>
            <a:endParaRPr b="1">
              <a:solidFill>
                <a:srgbClr val="0070C0"/>
              </a:solidFill>
            </a:endParaRPr>
          </a:p>
        </p:txBody>
      </p:sp>
      <p:sp>
        <p:nvSpPr>
          <p:cNvPr id="479" name="Google Shape;479;p55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09537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/>
          </a:p>
          <a:p>
            <a:pPr marL="109537" lvl="0" indent="0" algn="l" rtl="0"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000"/>
          </a:p>
          <a:p>
            <a:pPr marL="342900" lvl="0" indent="-342931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300" b="1"/>
              <a:t>हृद झटका</a:t>
            </a:r>
            <a:endParaRPr sz="3300" b="1"/>
          </a:p>
          <a:p>
            <a:pPr marL="342900" lvl="0" indent="-180530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300" b="1"/>
          </a:p>
          <a:p>
            <a:pPr marL="342900" lvl="0" indent="-342931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300" b="1"/>
              <a:t>हाइपोवोलेमिक शॉक</a:t>
            </a:r>
            <a:endParaRPr sz="3300" b="1"/>
          </a:p>
          <a:p>
            <a:pPr marL="342900" lvl="0" indent="-342900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300" b="1"/>
          </a:p>
          <a:p>
            <a:pPr marL="342900" lvl="0" indent="-342931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300" b="1"/>
              <a:t>तीव्रगाहिता संबंधी सदमा</a:t>
            </a:r>
            <a:endParaRPr sz="3300" b="1"/>
          </a:p>
          <a:p>
            <a:pPr marL="109537" lvl="0" indent="0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 b="1"/>
              <a:t> </a:t>
            </a:r>
            <a:endParaRPr sz="3300" b="1"/>
          </a:p>
          <a:p>
            <a:pPr marL="342900" lvl="0" indent="-342931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300" b="1"/>
              <a:t>सेप्टिक शॉक  </a:t>
            </a:r>
            <a:endParaRPr/>
          </a:p>
          <a:p>
            <a:pPr marL="109537" lvl="0" indent="0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 b="1"/>
              <a:t> </a:t>
            </a:r>
            <a:endParaRPr sz="3300" b="1"/>
          </a:p>
          <a:p>
            <a:pPr marL="342900" lvl="0" indent="-342931" algn="l" rtl="0">
              <a:spcBef>
                <a:spcPts val="511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300" b="1"/>
              <a:t>तंत्रिकाजन्य झटका</a:t>
            </a:r>
            <a:endParaRPr sz="3300" b="1"/>
          </a:p>
        </p:txBody>
      </p:sp>
      <p:pic>
        <p:nvPicPr>
          <p:cNvPr id="480" name="Google Shape;48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6"/>
          <p:cNvSpPr txBox="1">
            <a:spLocks noGrp="1"/>
          </p:cNvSpPr>
          <p:nvPr>
            <p:ph type="title"/>
          </p:nvPr>
        </p:nvSpPr>
        <p:spPr>
          <a:xfrm>
            <a:off x="3657600" y="228600"/>
            <a:ext cx="4953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कार्डियोजेनिक शॉक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487" name="Google Shape;487;p56"/>
          <p:cNvSpPr txBox="1">
            <a:spLocks noGrp="1"/>
          </p:cNvSpPr>
          <p:nvPr>
            <p:ph type="body" idx="1"/>
          </p:nvPr>
        </p:nvSpPr>
        <p:spPr>
          <a:xfrm>
            <a:off x="1981200" y="18288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Char char="•"/>
            </a:pPr>
            <a:r>
              <a:rPr lang="en-US" sz="2400" b="1" i="1">
                <a:solidFill>
                  <a:srgbClr val="0070C0"/>
                </a:solidFill>
              </a:rPr>
              <a:t>(हृदय की कार्यप्रणाली से जुड़ी समस्याएं</a:t>
            </a:r>
            <a:r>
              <a:rPr lang="en-US" sz="2000" b="1" i="1">
                <a:solidFill>
                  <a:srgbClr val="0070C0"/>
                </a:solidFill>
              </a:rPr>
              <a:t>)</a:t>
            </a:r>
            <a:r>
              <a:rPr lang="en-US" sz="2000" i="1">
                <a:solidFill>
                  <a:srgbClr val="0070C0"/>
                </a:solidFill>
              </a:rPr>
              <a:t>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rgbClr val="FF0000"/>
              </a:solidFill>
            </a:endParaRPr>
          </a:p>
          <a:p>
            <a:pPr marL="109537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rgbClr val="FF000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कार्डियोजेनिक शॉक-</a:t>
            </a:r>
            <a:r>
              <a:rPr lang="en-US" sz="2800"/>
              <a:t>यह एक ऐसी स्थिति है जिसमें हृदय इस हद तक क्षतिग्रस्त हो जाता है कि वह शरीर के अंगों को पर्याप्त रक्त की आपूर्ति करने में असमर्थ हो जाता है।</a:t>
            </a:r>
            <a:endParaRPr/>
          </a:p>
        </p:txBody>
      </p:sp>
      <p:pic>
        <p:nvPicPr>
          <p:cNvPr id="488" name="Google Shape;488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7"/>
          <p:cNvSpPr txBox="1">
            <a:spLocks noGrp="1"/>
          </p:cNvSpPr>
          <p:nvPr>
            <p:ph type="title"/>
          </p:nvPr>
        </p:nvSpPr>
        <p:spPr>
          <a:xfrm>
            <a:off x="3581400" y="304800"/>
            <a:ext cx="502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हाइपोवॉलमिक शॉक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495" name="Google Shape;495;p57"/>
          <p:cNvSpPr txBox="1">
            <a:spLocks noGrp="1"/>
          </p:cNvSpPr>
          <p:nvPr>
            <p:ph type="body" idx="1"/>
          </p:nvPr>
        </p:nvSpPr>
        <p:spPr>
          <a:xfrm>
            <a:off x="1828800" y="1905000"/>
            <a:ext cx="8458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09537" lvl="0" indent="0" algn="ctr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100000"/>
              <a:buNone/>
            </a:pPr>
            <a:r>
              <a:rPr lang="en-US" b="1">
                <a:solidFill>
                  <a:srgbClr val="7030A0"/>
                </a:solidFill>
              </a:rPr>
              <a:t>(परिसंचारित होने के लिए उपलब्ध रक्त की कुल मात्रा कम है)</a:t>
            </a:r>
            <a:r>
              <a:rPr lang="en-US">
                <a:solidFill>
                  <a:srgbClr val="7030A0"/>
                </a:solidFill>
              </a:rPr>
              <a:t> </a:t>
            </a:r>
            <a:endParaRPr>
              <a:solidFill>
                <a:srgbClr val="7030A0"/>
              </a:solidFill>
            </a:endParaRPr>
          </a:p>
          <a:p>
            <a:pPr marL="342900" lvl="0" indent="-20193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हाइपोवॉलेमिक शॉक-</a:t>
            </a:r>
            <a:r>
              <a:rPr lang="en-US"/>
              <a:t>यह एक आपातकालीन स्थिति है जिसमें रक्त और द्रव की गंभीर हानि के कारण हृदय शरीर में पर्याप्त रक्त पंप करने में असमर्थ हो जाता है।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496" name="Google Shape;496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8"/>
          <p:cNvSpPr txBox="1">
            <a:spLocks noGrp="1"/>
          </p:cNvSpPr>
          <p:nvPr>
            <p:ph type="title"/>
          </p:nvPr>
        </p:nvSpPr>
        <p:spPr>
          <a:xfrm>
            <a:off x="3657600" y="274638"/>
            <a:ext cx="480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7030A0"/>
                </a:solidFill>
              </a:rPr>
              <a:t>तीव्रगाहिता संबंधी सदमा</a:t>
            </a:r>
            <a:endParaRPr sz="4000" b="1">
              <a:solidFill>
                <a:srgbClr val="7030A0"/>
              </a:solidFill>
            </a:endParaRPr>
          </a:p>
        </p:txBody>
      </p:sp>
      <p:sp>
        <p:nvSpPr>
          <p:cNvPr id="503" name="Google Shape;503;p58"/>
          <p:cNvSpPr txBox="1">
            <a:spLocks noGrp="1"/>
          </p:cNvSpPr>
          <p:nvPr>
            <p:ph type="body" idx="1"/>
          </p:nvPr>
        </p:nvSpPr>
        <p:spPr>
          <a:xfrm>
            <a:off x="1981200" y="1676400"/>
            <a:ext cx="8534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b="1">
                <a:solidFill>
                  <a:srgbClr val="FF0000"/>
                </a:solidFill>
              </a:rPr>
              <a:t>(गंभीर एलर्जी प्रतिक्रिया के कारण)</a:t>
            </a:r>
            <a:endParaRPr sz="2800">
              <a:solidFill>
                <a:srgbClr val="FF000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तीव्रगाहिता संबंधी सदमा :</a:t>
            </a:r>
            <a:r>
              <a:rPr lang="en-US"/>
              <a:t>एक व्यापक और बहुत गंभीर एलर्जी प्रतिक्रिया है ।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चक्कर आना,</a:t>
            </a:r>
            <a:r>
              <a:rPr lang="en-US"/>
              <a:t>बेहोशी, जीभ और श्वास नलियों में सूजन, त्वचा का नीला पड़ना,</a:t>
            </a:r>
            <a:r>
              <a:rPr lang="en-US" b="1"/>
              <a:t>निम्न रक्तचाप, हृदय गति रुकना</a:t>
            </a:r>
            <a:r>
              <a:rPr lang="en-US"/>
              <a:t>, और मृत्यु इनके लक्षणों में शामिल है|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इस प्रकार के आघात के लिए तत्काल आपातकालीन उपचार की आवश्यकता होती है</a:t>
            </a:r>
            <a:endParaRPr>
              <a:solidFill>
                <a:srgbClr val="FF0000"/>
              </a:solidFill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04" name="Google Shape;50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सेप्टिक शॉक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511" name="Google Shape;511;p59"/>
          <p:cNvSpPr txBox="1">
            <a:spLocks noGrp="1"/>
          </p:cNvSpPr>
          <p:nvPr>
            <p:ph type="body" idx="1"/>
          </p:nvPr>
        </p:nvSpPr>
        <p:spPr>
          <a:xfrm>
            <a:off x="609600" y="1828800"/>
            <a:ext cx="10972800" cy="4297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अत्यधिक संक्रमण के कारण, आमतौर पर बैक्टीरिया द्वारा यह हमारे शरीर में फैलता है | </a:t>
            </a:r>
            <a:endParaRPr/>
          </a:p>
          <a:p>
            <a:pPr marL="109537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 </a:t>
            </a:r>
            <a:endParaRPr/>
          </a:p>
          <a:p>
            <a:pPr marL="109537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109537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12" name="Google Shape;512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2895600"/>
            <a:ext cx="76200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0"/>
          <p:cNvSpPr txBox="1">
            <a:spLocks noGrp="1"/>
          </p:cNvSpPr>
          <p:nvPr>
            <p:ph type="title"/>
          </p:nvPr>
        </p:nvSpPr>
        <p:spPr>
          <a:xfrm>
            <a:off x="3657600" y="274638"/>
            <a:ext cx="487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न्यूरोजेनिक शॉक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520" name="Google Shape;520;p60"/>
          <p:cNvSpPr txBox="1">
            <a:spLocks noGrp="1"/>
          </p:cNvSpPr>
          <p:nvPr>
            <p:ph type="body" idx="1"/>
          </p:nvPr>
        </p:nvSpPr>
        <p:spPr>
          <a:xfrm>
            <a:off x="1981200" y="1981200"/>
            <a:ext cx="82296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sz="2800" b="1">
                <a:solidFill>
                  <a:srgbClr val="7030A0"/>
                </a:solidFill>
              </a:rPr>
              <a:t>रीढ़ की हड्डी की चोट से तंत्रिका तंत्र को नुकसान के कारण या तंत्रिका तंत्र संबंधी विकार के कारण होता है </a:t>
            </a:r>
            <a:endParaRPr sz="2800" b="1">
              <a:solidFill>
                <a:srgbClr val="7030A0"/>
              </a:solidFill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solidFill>
                <a:srgbClr val="FF000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न्यूरोजेनिक शॉक </a:t>
            </a:r>
            <a:r>
              <a:rPr lang="en-US" sz="2800"/>
              <a:t>एक प्रकार का वितरनात्मक </a:t>
            </a:r>
            <a:r>
              <a:rPr lang="en-US" sz="2800" b="1" i="1"/>
              <a:t>झटका है </a:t>
            </a:r>
            <a:r>
              <a:rPr lang="en-US" sz="2800"/>
              <a:t>जिसके परिणामस्वरूप निम्न रक्तचाप होता है, कभी-कभी हृदय गति धीमी हो जाती है, जो रीढ़ की हड्डी के स्वायत्त मार्गों में व्यवधान के कारण होता है। यह केंद्रीय तंत्रिका तंत्र को होने वाली नुकसान पहुँचने , जैसे-  रीढ़ की हड्डी की चोट के कारण हो सकता है |</a:t>
            </a:r>
            <a:endParaRPr sz="2800"/>
          </a:p>
          <a:p>
            <a:pPr marL="109537" lvl="0" indent="0" algn="l" rtl="0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lang="en-US" sz="2800">
                <a:solidFill>
                  <a:srgbClr val="FF0000"/>
                </a:solidFill>
              </a:rPr>
              <a:t> </a:t>
            </a:r>
            <a:endParaRPr sz="2800">
              <a:solidFill>
                <a:srgbClr val="FF0000"/>
              </a:solidFill>
            </a:endParaRPr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pic>
        <p:nvPicPr>
          <p:cNvPr id="521" name="Google Shape;521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1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सदमे के संकेत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528" name="Google Shape;528;p61"/>
          <p:cNvSpPr txBox="1">
            <a:spLocks noGrp="1"/>
          </p:cNvSpPr>
          <p:nvPr>
            <p:ph type="body" idx="1"/>
          </p:nvPr>
        </p:nvSpPr>
        <p:spPr>
          <a:xfrm>
            <a:off x="1981200" y="1828800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साँस         </a:t>
            </a:r>
            <a:r>
              <a:rPr lang="en-US" sz="2800"/>
              <a:t>: उथला और तेज़</a:t>
            </a:r>
            <a:endParaRPr sz="2800"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नाड़ी              </a:t>
            </a:r>
            <a:r>
              <a:rPr lang="en-US" sz="2800"/>
              <a:t>: तेज़ और कमज़ोर</a:t>
            </a:r>
            <a:endParaRPr sz="2800"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त्वचा              </a:t>
            </a:r>
            <a:r>
              <a:rPr lang="en-US" sz="2800"/>
              <a:t>: पीला, ठंडा और चिपचिपा</a:t>
            </a:r>
            <a:endParaRPr sz="2800"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चेहरा              </a:t>
            </a:r>
            <a:r>
              <a:rPr lang="en-US" sz="2800"/>
              <a:t>: पीला, अक्सर होठों, जीभ और कान के लोब में नीला रंग (सायनोसिस)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b="1"/>
              <a:t>आँखें :</a:t>
            </a:r>
            <a:r>
              <a:rPr lang="en-US" sz="2800"/>
              <a:t>  फीका, पुतलियाँ फैली हुई</a:t>
            </a:r>
            <a:endParaRPr sz="2800"/>
          </a:p>
          <a:p>
            <a:pPr marL="342900" lvl="0" indent="-1651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pic>
        <p:nvPicPr>
          <p:cNvPr id="529" name="Google Shape;52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2"/>
          <p:cNvSpPr txBox="1">
            <a:spLocks noGrp="1"/>
          </p:cNvSpPr>
          <p:nvPr>
            <p:ph type="title"/>
          </p:nvPr>
        </p:nvSpPr>
        <p:spPr>
          <a:xfrm>
            <a:off x="3657600" y="274638"/>
            <a:ext cx="487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सदमे के लक्षण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536" name="Google Shape;536;p62"/>
          <p:cNvSpPr txBox="1">
            <a:spLocks noGrp="1"/>
          </p:cNvSpPr>
          <p:nvPr>
            <p:ph type="body" idx="1"/>
          </p:nvPr>
        </p:nvSpPr>
        <p:spPr>
          <a:xfrm>
            <a:off x="1981200" y="21336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जी मिचलाना और सम्भवतः उल्टी।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प्यास</a:t>
            </a:r>
            <a:endParaRPr sz="2800"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कमजोरी</a:t>
            </a:r>
            <a:endParaRPr sz="2800"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सिर का चक्कर</a:t>
            </a:r>
            <a:endParaRPr sz="2800"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बेचैनी और भय - कुछ रोगियों में ये लक्षण सदमे का पहला संकेत हो सकते हैं।</a:t>
            </a:r>
            <a:endParaRPr/>
          </a:p>
        </p:txBody>
      </p:sp>
      <p:pic>
        <p:nvPicPr>
          <p:cNvPr id="537" name="Google Shape;537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3"/>
          <p:cNvSpPr txBox="1">
            <a:spLocks noGrp="1"/>
          </p:cNvSpPr>
          <p:nvPr>
            <p:ph type="title"/>
          </p:nvPr>
        </p:nvSpPr>
        <p:spPr>
          <a:xfrm>
            <a:off x="2971800" y="533400"/>
            <a:ext cx="5867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>
                <a:solidFill>
                  <a:srgbClr val="FF0000"/>
                </a:solidFill>
              </a:rPr>
              <a:t>शॉक का अस्पताल पूर्व उपचार</a:t>
            </a:r>
            <a:endParaRPr sz="4000" b="1" i="1">
              <a:solidFill>
                <a:srgbClr val="FF0000"/>
              </a:solidFill>
            </a:endParaRPr>
          </a:p>
        </p:txBody>
      </p:sp>
      <p:sp>
        <p:nvSpPr>
          <p:cNvPr id="544" name="Google Shape;544;p63"/>
          <p:cNvSpPr txBox="1">
            <a:spLocks noGrp="1"/>
          </p:cNvSpPr>
          <p:nvPr>
            <p:ph type="body" idx="1"/>
          </p:nvPr>
        </p:nvSpPr>
        <p:spPr>
          <a:xfrm>
            <a:off x="1600200" y="1761308"/>
            <a:ext cx="5334000" cy="479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Char char="•"/>
            </a:pPr>
            <a:r>
              <a:rPr lang="en-US" sz="2800">
                <a:solidFill>
                  <a:srgbClr val="7030A0"/>
                </a:solidFill>
              </a:rPr>
              <a:t>प्राथमिक मूल्यांकन करें।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solidFill>
                <a:srgbClr val="7030A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चिकित्सा सहायता लें (सुनिश्चित करें कि ई.एम.एस. को सूचित कर दिया गया है)।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solidFill>
                <a:srgbClr val="7030A0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sz="2800">
                <a:solidFill>
                  <a:srgbClr val="C00000"/>
                </a:solidFill>
              </a:rPr>
              <a:t>वायुमार्ग खुला रखें।</a:t>
            </a:r>
            <a:endParaRPr/>
          </a:p>
          <a:p>
            <a:pPr marL="34290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solidFill>
                <a:srgbClr val="C00000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 sz="2800">
                <a:solidFill>
                  <a:srgbClr val="C00000"/>
                </a:solidFill>
              </a:rPr>
              <a:t>यदि सांस लेना अपर्याप्त हो तो ऑक्सीजन दें।</a:t>
            </a:r>
            <a:endParaRPr/>
          </a:p>
        </p:txBody>
      </p:sp>
      <p:pic>
        <p:nvPicPr>
          <p:cNvPr id="545" name="Google Shape;545;p63" descr="scan0273"/>
          <p:cNvPicPr preferRelativeResize="0"/>
          <p:nvPr/>
        </p:nvPicPr>
        <p:blipFill rotWithShape="1">
          <a:blip r:embed="rId3">
            <a:alphaModFix/>
          </a:blip>
          <a:srcRect l="51784" t="12910" r="6267" b="63785"/>
          <a:stretch/>
        </p:blipFill>
        <p:spPr>
          <a:xfrm>
            <a:off x="7086600" y="1752600"/>
            <a:ext cx="3352800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4"/>
          <p:cNvSpPr txBox="1">
            <a:spLocks noGrp="1"/>
          </p:cNvSpPr>
          <p:nvPr>
            <p:ph type="title"/>
          </p:nvPr>
        </p:nvSpPr>
        <p:spPr>
          <a:xfrm>
            <a:off x="3048000" y="457200"/>
            <a:ext cx="5562600" cy="96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FF0000"/>
                </a:solidFill>
              </a:rPr>
              <a:t>शॉक का अस्पताल पूर्व उपचार</a:t>
            </a:r>
            <a:endParaRPr sz="3600" b="1" i="1">
              <a:solidFill>
                <a:srgbClr val="C00000"/>
              </a:solidFill>
            </a:endParaRPr>
          </a:p>
        </p:txBody>
      </p:sp>
      <p:sp>
        <p:nvSpPr>
          <p:cNvPr id="553" name="Google Shape;553;p64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10972800" cy="414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सबसे पहले रक्त की हानि को रोकें (प्रत्यक्ष दबाव, ऊंचाई या दबाव बिंदुओं का उपयोग करके)।</a:t>
            </a:r>
            <a:endParaRPr/>
          </a:p>
          <a:p>
            <a:pPr marL="34290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Char char="•"/>
            </a:pPr>
            <a:r>
              <a:rPr lang="en-US" sz="2800">
                <a:solidFill>
                  <a:srgbClr val="002060"/>
                </a:solidFill>
              </a:rPr>
              <a:t>निचले अंगों को 20-30 सेमी ऊपर उठाएं, केवल तभी जब रीढ़ की हड्डी, गर्दन, छाती या पेट में कोई चोट लगने की आशंका न हो।</a:t>
            </a:r>
            <a:endParaRPr/>
          </a:p>
          <a:p>
            <a:pPr marL="34290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यदि इनमें से किसी भी चोट का संदेह हो तो रोगी को पीठ के बल लेटाएं (चेहरा ऊपर की ओर)।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54" name="Google Shape;554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5"/>
          <p:cNvSpPr txBox="1">
            <a:spLocks noGrp="1"/>
          </p:cNvSpPr>
          <p:nvPr>
            <p:ph type="title"/>
          </p:nvPr>
        </p:nvSpPr>
        <p:spPr>
          <a:xfrm>
            <a:off x="3810000" y="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b="1" i="1">
                <a:solidFill>
                  <a:srgbClr val="FF0000"/>
                </a:solidFill>
              </a:rPr>
            </a:br>
            <a:r>
              <a:rPr lang="en-US" sz="4000" b="1" i="1">
                <a:solidFill>
                  <a:srgbClr val="FF0000"/>
                </a:solidFill>
              </a:rPr>
              <a:t>शॉक का अस्पताल पूर्व उपचार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561" name="Google Shape;561;p65"/>
          <p:cNvSpPr txBox="1">
            <a:spLocks noGrp="1"/>
          </p:cNvSpPr>
          <p:nvPr>
            <p:ph type="body" idx="1"/>
          </p:nvPr>
        </p:nvSpPr>
        <p:spPr>
          <a:xfrm>
            <a:off x="1981200" y="2133600"/>
            <a:ext cx="82296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रोगी को गर्म रखें, लेकिन अधिक गर्म न करें।</a:t>
            </a:r>
            <a:endParaRPr/>
          </a:p>
          <a:p>
            <a:pPr marL="342900" lvl="0" indent="-14859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/>
          </a:p>
          <a:p>
            <a:pPr marL="342900" lvl="0" indent="-34290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द्वितीयक मूल्यांकन करें।</a:t>
            </a:r>
            <a:endParaRPr/>
          </a:p>
          <a:p>
            <a:pPr marL="342900" lvl="0" indent="-14859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/>
          </a:p>
          <a:p>
            <a:pPr marL="342900" lvl="0" indent="-34290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विशिष्ट चोटों के लिए देखभाल प्रदान करें।</a:t>
            </a:r>
            <a:endParaRPr/>
          </a:p>
          <a:p>
            <a:pPr marL="109537" lvl="0" indent="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600"/>
              <a:t> </a:t>
            </a:r>
            <a:endParaRPr sz="3600"/>
          </a:p>
          <a:p>
            <a:pPr marL="342900" lvl="0" indent="-34290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आराम दें और आश्वस्त करें।</a:t>
            </a:r>
            <a:endParaRPr/>
          </a:p>
          <a:p>
            <a:pPr marL="342900" lvl="0" indent="-14859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/>
          </a:p>
          <a:p>
            <a:pPr marL="342900" lvl="0" indent="-34290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600"/>
              <a:t>मरीज को तुरंत उच्च उपचार के लिए ले जाएं।</a:t>
            </a:r>
            <a:endParaRPr/>
          </a:p>
          <a:p>
            <a:pPr marL="0" lvl="0" indent="0" algn="l" rtl="0">
              <a:spcBef>
                <a:spcPts val="61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600"/>
          </a:p>
          <a:p>
            <a:pPr marL="342900" lvl="0" indent="-19177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/>
          </a:p>
          <a:p>
            <a:pPr marL="342900" lvl="0" indent="-19177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/>
          </a:p>
        </p:txBody>
      </p:sp>
      <p:pic>
        <p:nvPicPr>
          <p:cNvPr id="562" name="Google Shape;562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6"/>
          <p:cNvSpPr txBox="1">
            <a:spLocks noGrp="1"/>
          </p:cNvSpPr>
          <p:nvPr>
            <p:ph type="body" idx="1"/>
          </p:nvPr>
        </p:nvSpPr>
        <p:spPr>
          <a:xfrm>
            <a:off x="1981200" y="19050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 err="1"/>
              <a:t>परिसंचरण</a:t>
            </a:r>
            <a:r>
              <a:rPr lang="en-US" sz="2800" dirty="0"/>
              <a:t> </a:t>
            </a:r>
            <a:r>
              <a:rPr lang="en-US" sz="2800" dirty="0" err="1"/>
              <a:t>तंत्र</a:t>
            </a:r>
            <a:r>
              <a:rPr lang="en-US" sz="2800" dirty="0"/>
              <a:t> </a:t>
            </a:r>
            <a:r>
              <a:rPr lang="en-US" sz="2800" dirty="0" err="1"/>
              <a:t>के</a:t>
            </a:r>
            <a:r>
              <a:rPr lang="en-US" sz="2800" dirty="0"/>
              <a:t> </a:t>
            </a:r>
            <a:r>
              <a:rPr lang="en-US" sz="2800" dirty="0" err="1"/>
              <a:t>भाग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कार्य</a:t>
            </a:r>
            <a:r>
              <a:rPr lang="en-US" sz="2800" dirty="0"/>
              <a:t>।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 err="1"/>
              <a:t>रक्त</a:t>
            </a:r>
            <a:r>
              <a:rPr lang="en-US" sz="2800" dirty="0"/>
              <a:t>, </a:t>
            </a:r>
            <a:r>
              <a:rPr lang="en-US" sz="2800" dirty="0" err="1"/>
              <a:t>इसके</a:t>
            </a:r>
            <a:r>
              <a:rPr lang="en-US" sz="2800" dirty="0"/>
              <a:t> </a:t>
            </a:r>
            <a:r>
              <a:rPr lang="en-US" sz="2800" dirty="0" err="1"/>
              <a:t>घटक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इसके</a:t>
            </a:r>
            <a:r>
              <a:rPr lang="en-US" sz="2800" dirty="0"/>
              <a:t> </a:t>
            </a:r>
            <a:r>
              <a:rPr lang="en-US" sz="2800" dirty="0" err="1"/>
              <a:t>कार्य</a:t>
            </a:r>
            <a:r>
              <a:rPr lang="en-US" sz="2800" dirty="0"/>
              <a:t>।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 err="1"/>
              <a:t>रक्तस्राव</a:t>
            </a:r>
            <a:r>
              <a:rPr lang="en-US" sz="2800" dirty="0"/>
              <a:t>, </a:t>
            </a:r>
            <a:r>
              <a:rPr lang="en-US" sz="2800" dirty="0" err="1"/>
              <a:t>इसके</a:t>
            </a:r>
            <a:r>
              <a:rPr lang="en-US" sz="2800" dirty="0"/>
              <a:t> </a:t>
            </a:r>
            <a:r>
              <a:rPr lang="en-US" sz="2800" dirty="0" err="1"/>
              <a:t>प्रकार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अस्पताल</a:t>
            </a:r>
            <a:r>
              <a:rPr lang="en-US" sz="2800" dirty="0"/>
              <a:t> </a:t>
            </a:r>
            <a:r>
              <a:rPr lang="en-US" sz="2800" dirty="0" err="1"/>
              <a:t>पूर्व</a:t>
            </a:r>
            <a:r>
              <a:rPr lang="en-US" sz="2800" dirty="0"/>
              <a:t> </a:t>
            </a:r>
            <a:r>
              <a:rPr lang="en-US" sz="2800" dirty="0" err="1"/>
              <a:t>उपचार</a:t>
            </a:r>
            <a:r>
              <a:rPr lang="en-US" sz="2800" dirty="0"/>
              <a:t>।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 err="1"/>
              <a:t>सदमा</a:t>
            </a:r>
            <a:r>
              <a:rPr lang="en-US" sz="2800" dirty="0"/>
              <a:t>, </a:t>
            </a:r>
            <a:r>
              <a:rPr lang="en-US" sz="2800" dirty="0" err="1"/>
              <a:t>इसके</a:t>
            </a:r>
            <a:r>
              <a:rPr lang="en-US" sz="2800" dirty="0"/>
              <a:t> </a:t>
            </a:r>
            <a:r>
              <a:rPr lang="en-US" sz="2800" dirty="0" err="1"/>
              <a:t>कारण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प्रकार</a:t>
            </a:r>
            <a:r>
              <a:rPr lang="en-US" sz="2800" dirty="0"/>
              <a:t>, </a:t>
            </a:r>
            <a:r>
              <a:rPr lang="en-US" sz="2800" dirty="0" err="1"/>
              <a:t>संकेत</a:t>
            </a:r>
            <a:r>
              <a:rPr lang="en-US" sz="2800" dirty="0"/>
              <a:t> </a:t>
            </a:r>
            <a:r>
              <a:rPr lang="en-US" sz="2800" dirty="0" err="1"/>
              <a:t>और</a:t>
            </a:r>
            <a:r>
              <a:rPr lang="en-US" sz="2800" dirty="0"/>
              <a:t> </a:t>
            </a:r>
            <a:r>
              <a:rPr lang="en-US" sz="2800" dirty="0" err="1"/>
              <a:t>लक्षण</a:t>
            </a:r>
            <a:r>
              <a:rPr lang="en-US" sz="2800" dirty="0"/>
              <a:t> </a:t>
            </a:r>
            <a:r>
              <a:rPr lang="en-US" sz="2800" dirty="0" err="1"/>
              <a:t>तथा</a:t>
            </a:r>
            <a:r>
              <a:rPr lang="en-US" sz="2800" dirty="0"/>
              <a:t> </a:t>
            </a:r>
            <a:r>
              <a:rPr lang="en-US" sz="2800" dirty="0" err="1"/>
              <a:t>अस्पताल</a:t>
            </a:r>
            <a:r>
              <a:rPr lang="en-US" sz="2800" dirty="0"/>
              <a:t> </a:t>
            </a:r>
            <a:r>
              <a:rPr lang="en-US" sz="2800" dirty="0" err="1"/>
              <a:t>पूर्व</a:t>
            </a:r>
            <a:r>
              <a:rPr lang="en-US" sz="2800" dirty="0"/>
              <a:t> </a:t>
            </a:r>
            <a:r>
              <a:rPr lang="en-US" sz="2800" dirty="0" err="1"/>
              <a:t>उपचार</a:t>
            </a:r>
            <a:r>
              <a:rPr lang="en-US" sz="2800" dirty="0"/>
              <a:t>।</a:t>
            </a:r>
            <a:endParaRPr dirty="0"/>
          </a:p>
          <a:p>
            <a:pPr marL="0" lvl="0" indent="0" algn="l" rtl="0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.</a:t>
            </a:r>
            <a:endParaRPr dirty="0"/>
          </a:p>
          <a:p>
            <a:pPr marL="342900" lvl="0" indent="-342900" algn="l" rtl="0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570" name="Google Shape;570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41;p34">
            <a:extLst>
              <a:ext uri="{FF2B5EF4-FFF2-40B4-BE49-F238E27FC236}">
                <a16:creationId xmlns:a16="http://schemas.microsoft.com/office/drawing/2014/main" id="{E4D69294-A574-4C2F-AEB6-EF84F9713D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84611" y="942188"/>
            <a:ext cx="3603849" cy="126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Open Sans"/>
              <a:buNone/>
            </a:pPr>
            <a:r>
              <a:rPr lang="hi-IN" sz="4000" b="1" dirty="0">
                <a:solidFill>
                  <a:srgbClr val="C00000"/>
                </a:solidFill>
              </a:rPr>
              <a:t>समीक्षा</a:t>
            </a:r>
            <a:endParaRPr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48;p35">
            <a:extLst>
              <a:ext uri="{FF2B5EF4-FFF2-40B4-BE49-F238E27FC236}">
                <a16:creationId xmlns:a16="http://schemas.microsoft.com/office/drawing/2014/main" id="{B1C01531-41F2-48A1-AEBE-1E10EE6E8BE3}"/>
              </a:ext>
            </a:extLst>
          </p:cNvPr>
          <p:cNvSpPr txBox="1">
            <a:spLocks/>
          </p:cNvSpPr>
          <p:nvPr/>
        </p:nvSpPr>
        <p:spPr>
          <a:xfrm>
            <a:off x="3251659" y="2560489"/>
            <a:ext cx="5435141" cy="978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C00000"/>
              </a:buClr>
              <a:buSzPts val="4000"/>
              <a:buFont typeface="Open Sans"/>
              <a:buNone/>
            </a:pPr>
            <a:r>
              <a:rPr lang="hi-IN" sz="4000" b="1" dirty="0">
                <a:solidFill>
                  <a:srgbClr val="C00000"/>
                </a:solidFill>
              </a:rPr>
              <a:t>कोई प्रश्न ?</a:t>
            </a:r>
          </a:p>
        </p:txBody>
      </p:sp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1"/>
            <a:ext cx="25142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1" y="8709"/>
            <a:ext cx="28956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61;p37">
            <a:extLst>
              <a:ext uri="{FF2B5EF4-FFF2-40B4-BE49-F238E27FC236}">
                <a16:creationId xmlns:a16="http://schemas.microsoft.com/office/drawing/2014/main" id="{1CBEB412-FCDC-404F-96AD-5BBE13DDDF63}"/>
              </a:ext>
            </a:extLst>
          </p:cNvPr>
          <p:cNvSpPr txBox="1">
            <a:spLocks/>
          </p:cNvSpPr>
          <p:nvPr/>
        </p:nvSpPr>
        <p:spPr>
          <a:xfrm>
            <a:off x="3251659" y="2560489"/>
            <a:ext cx="5435141" cy="248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C00000"/>
              </a:buClr>
              <a:buSzPts val="4800"/>
              <a:buFont typeface="Open Sans"/>
              <a:buNone/>
            </a:pPr>
            <a:r>
              <a:rPr lang="hi-IN" sz="4800" b="1">
                <a:solidFill>
                  <a:srgbClr val="C00000"/>
                </a:solidFill>
              </a:rPr>
              <a:t>धन्यवाद</a:t>
            </a:r>
            <a:endParaRPr lang="hi-IN" sz="4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1706</Words>
  <Application>Microsoft Office PowerPoint</Application>
  <PresentationFormat>Widescreen</PresentationFormat>
  <Paragraphs>225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Arial Black</vt:lpstr>
      <vt:lpstr>Times New Roman</vt:lpstr>
      <vt:lpstr>Open Sans</vt:lpstr>
      <vt:lpstr>Calibri</vt:lpstr>
      <vt:lpstr>Kruti Dev 010</vt:lpstr>
      <vt:lpstr>Noto Sans Symbols</vt:lpstr>
      <vt:lpstr>Office Theme</vt:lpstr>
      <vt:lpstr>                     </vt:lpstr>
      <vt:lpstr>PowerPoint Presentation</vt:lpstr>
      <vt:lpstr>हृदय</vt:lpstr>
      <vt:lpstr>हृदय कैसे कार्य करता है</vt:lpstr>
      <vt:lpstr>धमनियाँ</vt:lpstr>
      <vt:lpstr>शिराएँ/नसें</vt:lpstr>
      <vt:lpstr> केशिका</vt:lpstr>
      <vt:lpstr>रक्त</vt:lpstr>
      <vt:lpstr>PowerPoint Presentation</vt:lpstr>
      <vt:lpstr>PowerPoint Presentation</vt:lpstr>
      <vt:lpstr> रक्त का कार्य  </vt:lpstr>
      <vt:lpstr>PowerPoint Presentation</vt:lpstr>
      <vt:lpstr>PowerPoint Presentation</vt:lpstr>
      <vt:lpstr>PowerPoint Presentation</vt:lpstr>
      <vt:lpstr>रक्तस्राव के प्रकार</vt:lpstr>
      <vt:lpstr> बाहरी रक्तस्राव के प्रकार </vt:lpstr>
      <vt:lpstr>  बाहरी रक्तस्राव के प्रकार </vt:lpstr>
      <vt:lpstr>PowerPoint Presentation</vt:lpstr>
      <vt:lpstr>  बाहरी रक्तस्राव के लिए अस्पताल-पूर्व उपचार </vt:lpstr>
      <vt:lpstr>अस्पताल से पूर्व उपचार</vt:lpstr>
      <vt:lpstr> नाड़ी  का स्थान</vt:lpstr>
      <vt:lpstr>नाड़ी के स्थान (पल्स लोकेशन)</vt:lpstr>
      <vt:lpstr>PowerPoint Presentation</vt:lpstr>
      <vt:lpstr> अस्पताल से पहले  उपचार </vt:lpstr>
      <vt:lpstr>टूर्निकेट का उपयोग करना</vt:lpstr>
      <vt:lpstr>PowerPoint Presentation</vt:lpstr>
      <vt:lpstr>यदि जख्म से रक्त बहना जारी        रहता है, तो बाहु धमनी(ब्रकिअल आर्टरी) पर दबाव डालें</vt:lpstr>
      <vt:lpstr>यदि घाव पैर में है, तो ऊरु धमनी पर दबाव डालें</vt:lpstr>
      <vt:lpstr>PowerPoint Presentation</vt:lpstr>
      <vt:lpstr>यदि आवश्यक हो तो बीपी कफ को टूर्निकेट के रूप में इस्तेमाल किया जा सकता है</vt:lpstr>
      <vt:lpstr>आंतरिक रक्तस्राव</vt:lpstr>
      <vt:lpstr>आंतरिक रक्तस्त्राव</vt:lpstr>
      <vt:lpstr>संकेत और लक्षण</vt:lpstr>
      <vt:lpstr> आंतरिक रक्तस्राव के लिए अस्पताल ले जाने से पूर्व उपचार </vt:lpstr>
      <vt:lpstr>आंतरिक रक्तस्राव के लिए अस्पताल ले जाने से पूर्व उपचार </vt:lpstr>
      <vt:lpstr>PowerPoint Presentation</vt:lpstr>
      <vt:lpstr>PowerPoint Presentation</vt:lpstr>
      <vt:lpstr>PowerPoint Presentation</vt:lpstr>
      <vt:lpstr>(शॉक) सदमा</vt:lpstr>
      <vt:lpstr>सदमे के कारण</vt:lpstr>
      <vt:lpstr>सदमे के कारण</vt:lpstr>
      <vt:lpstr>PowerPoint Presentation</vt:lpstr>
      <vt:lpstr> सदमा के प्रकार</vt:lpstr>
      <vt:lpstr>कार्डियोजेनिक शॉक</vt:lpstr>
      <vt:lpstr>हाइपोवॉलमिक शॉक</vt:lpstr>
      <vt:lpstr>तीव्रगाहिता संबंधी सदमा</vt:lpstr>
      <vt:lpstr>सेप्टिक शॉक</vt:lpstr>
      <vt:lpstr>न्यूरोजेनिक शॉक</vt:lpstr>
      <vt:lpstr>सदमे के संकेत</vt:lpstr>
      <vt:lpstr>सदमे के लक्षण</vt:lpstr>
      <vt:lpstr>शॉक का अस्पताल पूर्व उपचार</vt:lpstr>
      <vt:lpstr>शॉक का अस्पताल पूर्व उपचार</vt:lpstr>
      <vt:lpstr> शॉक का अस्पताल पूर्व उपचार</vt:lpstr>
      <vt:lpstr>समीक्षा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</dc:title>
  <cp:lastModifiedBy>DOG K9</cp:lastModifiedBy>
  <cp:revision>10</cp:revision>
  <dcterms:modified xsi:type="dcterms:W3CDTF">2025-12-18T07:35:04Z</dcterms:modified>
</cp:coreProperties>
</file>