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90" r:id="rId5"/>
    <p:sldId id="292" r:id="rId6"/>
    <p:sldId id="293" r:id="rId7"/>
    <p:sldId id="294" r:id="rId8"/>
    <p:sldId id="295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296" r:id="rId25"/>
    <p:sldId id="298" r:id="rId26"/>
    <p:sldId id="319" r:id="rId27"/>
    <p:sldId id="1188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4" autoAdjust="0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9230" y="-53560"/>
            <a:ext cx="12217400" cy="6860759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69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539280"/>
            <a:ext cx="9239109" cy="69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sz="4000" b="1" kern="1200" dirty="0">
                <a:solidFill>
                  <a:schemeClr val="tx1"/>
                </a:solidFill>
                <a:latin typeface="Open Sans"/>
              </a:rPr>
              <a:t>FIRE FIGHTING</a:t>
            </a:r>
            <a:endParaRPr lang="en-US" sz="4000" b="1" dirty="0">
              <a:solidFill>
                <a:schemeClr val="tx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E03F96C0-C9B0-33CA-22D2-9DEB93FC973F}"/>
              </a:ext>
            </a:extLst>
          </p:cNvPr>
          <p:cNvSpPr txBox="1"/>
          <p:nvPr/>
        </p:nvSpPr>
        <p:spPr>
          <a:xfrm>
            <a:off x="6301946" y="5642762"/>
            <a:ext cx="5914734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b="1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873670" y="1907163"/>
            <a:ext cx="6119038" cy="360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What is fire and Type.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fighting technique.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1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IN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Types of Combustion, Mode of spread of fire and Stages &amp; Phases of burning</a:t>
            </a:r>
            <a:r>
              <a:rPr lang="en-IN" dirty="0">
                <a:latin typeface="Open Sans"/>
              </a:rPr>
              <a:t>.</a:t>
            </a:r>
            <a:endParaRPr lang="en-US" sz="3600" dirty="0">
              <a:solidFill>
                <a:schemeClr val="tx1"/>
              </a:solidFill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457200" y="2805483"/>
            <a:ext cx="3903785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of this lesson, 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834250" y="1907163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834250" y="3071699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4" name="Google Shape;118;p15"/>
          <p:cNvSpPr/>
          <p:nvPr/>
        </p:nvSpPr>
        <p:spPr>
          <a:xfrm>
            <a:off x="4834250" y="4107089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3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387"/>
            <a:ext cx="2440349" cy="1217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9"/>
            <a:ext cx="1387082" cy="1318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2895600" y="1699846"/>
            <a:ext cx="8651631" cy="4103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sz="3200" kern="12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A process in which substances combine chemically with  oxygen from the air and typically give out bright light, heat and smoke.</a:t>
            </a:r>
            <a:endParaRPr lang="en-US" kern="1200" dirty="0">
              <a:solidFill>
                <a:schemeClr val="tx1"/>
              </a:solidFill>
              <a:latin typeface="Open Sans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en-US" kern="1200" dirty="0">
              <a:solidFill>
                <a:schemeClr val="lt1"/>
              </a:solidFill>
              <a:latin typeface="Open Sans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en-US" kern="1200" dirty="0">
                <a:solidFill>
                  <a:schemeClr val="tx1"/>
                </a:solidFill>
                <a:latin typeface="Open Sans"/>
              </a:rPr>
              <a:t>Fuel</a:t>
            </a:r>
            <a:r>
              <a:rPr lang="en-US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+O2   </a:t>
            </a:r>
            <a:r>
              <a:rPr lang="en-US" kern="1200" dirty="0">
                <a:solidFill>
                  <a:schemeClr val="lt1"/>
                </a:solidFill>
                <a:latin typeface="Open Sans"/>
                <a:cs typeface="Times New Roman" panose="02020603050405020304" pitchFamily="18" charset="0"/>
              </a:rPr>
              <a:t>                   </a:t>
            </a:r>
            <a:r>
              <a:rPr lang="en-US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CO2 +</a:t>
            </a:r>
            <a:r>
              <a:rPr lang="en-US" kern="1200" dirty="0">
                <a:solidFill>
                  <a:schemeClr val="tx1"/>
                </a:solidFill>
                <a:latin typeface="Open Sans"/>
              </a:rPr>
              <a:t> CO</a:t>
            </a:r>
          </a:p>
        </p:txBody>
      </p:sp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166255" y="2004647"/>
            <a:ext cx="2881745" cy="273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FIRE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3231" y="3370385"/>
            <a:ext cx="1524000" cy="152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ight Arrow 1"/>
          <p:cNvSpPr/>
          <p:nvPr/>
        </p:nvSpPr>
        <p:spPr>
          <a:xfrm>
            <a:off x="6764215" y="4091355"/>
            <a:ext cx="996462" cy="1465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87569" y="2577167"/>
            <a:ext cx="4177337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FIRE </a:t>
            </a:r>
            <a:r>
              <a:rPr lang="en-US" altLang="en-US" sz="4000" b="1" i="1" dirty="0">
                <a:solidFill>
                  <a:srgbClr val="C00000"/>
                </a:solidFill>
                <a:latin typeface="Open Sans"/>
              </a:rPr>
              <a:t>AND ITS </a:t>
            </a: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ELEMENTS:  FIRE TRIANGLE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12677" y="1436949"/>
            <a:ext cx="7422492" cy="4511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indent="0" algn="ctr">
              <a:buNone/>
            </a:pPr>
            <a:r>
              <a:rPr lang="en-US" altLang="en-US" sz="2400" i="1" dirty="0">
                <a:latin typeface="Open Sans"/>
              </a:rPr>
              <a:t>“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Three things must be present at the same time to produce fire”</a:t>
            </a:r>
            <a:endParaRPr lang="en-US" altLang="en-US" sz="2400" i="1" dirty="0">
              <a:latin typeface="Open Sans"/>
            </a:endParaRPr>
          </a:p>
          <a:p>
            <a:pPr marL="0" indent="0" algn="ctr">
              <a:buNone/>
            </a:pPr>
            <a:endParaRPr lang="en-US" altLang="en-US" sz="2400" i="1" dirty="0">
              <a:latin typeface="Open Sans"/>
            </a:endParaRPr>
          </a:p>
          <a:p>
            <a:pPr marL="0" indent="0">
              <a:lnSpc>
                <a:spcPct val="150000"/>
              </a:lnSpc>
              <a:buFontTx/>
              <a:buAutoNum type="arabicParenR"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 Enough</a:t>
            </a:r>
            <a:r>
              <a:rPr lang="en-US" altLang="en-US" sz="2400" dirty="0">
                <a:latin typeface="Open Sans"/>
              </a:rPr>
              <a:t> </a:t>
            </a:r>
            <a:r>
              <a:rPr lang="en-US" altLang="en-US" sz="2400" b="1" dirty="0">
                <a:solidFill>
                  <a:srgbClr val="002060"/>
                </a:solidFill>
                <a:latin typeface="Open Sans"/>
              </a:rPr>
              <a:t>OXYGEN 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to sustain combustion.</a:t>
            </a:r>
            <a:endParaRPr lang="en-US" altLang="en-US" sz="2400" dirty="0">
              <a:latin typeface="Open Sans"/>
            </a:endParaRPr>
          </a:p>
          <a:p>
            <a:pPr marL="0" indent="0">
              <a:lnSpc>
                <a:spcPct val="150000"/>
              </a:lnSpc>
              <a:buFontTx/>
              <a:buAutoNum type="arabicParenR"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 Enough</a:t>
            </a:r>
            <a:r>
              <a:rPr lang="en-US" altLang="en-US" sz="2400" dirty="0">
                <a:latin typeface="Open Sans"/>
              </a:rPr>
              <a:t> </a:t>
            </a:r>
            <a:r>
              <a:rPr lang="en-US" altLang="en-US" sz="2400" b="1" dirty="0">
                <a:solidFill>
                  <a:srgbClr val="C00000"/>
                </a:solidFill>
                <a:latin typeface="Open Sans"/>
              </a:rPr>
              <a:t>HEAT</a:t>
            </a:r>
            <a:r>
              <a:rPr lang="en-US" altLang="en-US" sz="2400" dirty="0">
                <a:latin typeface="Open Sans"/>
              </a:rPr>
              <a:t> t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o reach ignition temperature.</a:t>
            </a:r>
            <a:endParaRPr lang="en-US" altLang="en-US" sz="2400" dirty="0">
              <a:latin typeface="Open Sans"/>
            </a:endParaRPr>
          </a:p>
          <a:p>
            <a:pPr marL="0" indent="0">
              <a:lnSpc>
                <a:spcPct val="150000"/>
              </a:lnSpc>
              <a:buFontTx/>
              <a:buAutoNum type="arabicParenR"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 Some</a:t>
            </a:r>
            <a:r>
              <a:rPr lang="en-US" altLang="en-US" sz="2400" dirty="0">
                <a:latin typeface="Open Sans"/>
              </a:rPr>
              <a:t> </a:t>
            </a:r>
            <a:r>
              <a:rPr lang="en-US" altLang="en-US" sz="2400" b="1" dirty="0">
                <a:solidFill>
                  <a:srgbClr val="00B050"/>
                </a:solidFill>
                <a:latin typeface="Open Sans"/>
              </a:rPr>
              <a:t>FUEL</a:t>
            </a:r>
            <a:r>
              <a:rPr lang="en-US" altLang="en-US" sz="2400" dirty="0">
                <a:latin typeface="Open Sans"/>
              </a:rPr>
              <a:t> 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or combustible material.</a:t>
            </a:r>
          </a:p>
          <a:p>
            <a:pPr marL="0" indent="0">
              <a:lnSpc>
                <a:spcPct val="150000"/>
              </a:lnSpc>
            </a:pPr>
            <a:endParaRPr lang="en-US" altLang="en-US" sz="2400" dirty="0">
              <a:latin typeface="Open Sans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sz="2400" dirty="0">
                <a:latin typeface="Open Sans"/>
              </a:rPr>
              <a:t>	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Together, they produce a</a:t>
            </a:r>
            <a:r>
              <a:rPr lang="en-US" altLang="en-US" sz="2400" dirty="0">
                <a:latin typeface="Open Sans"/>
              </a:rPr>
              <a:t> CHEMICAL REACTION </a:t>
            </a: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that results in what we term a</a:t>
            </a:r>
            <a:r>
              <a:rPr lang="en-US" altLang="en-US" sz="2400" dirty="0">
                <a:latin typeface="Open Sans"/>
              </a:rPr>
              <a:t> </a:t>
            </a:r>
            <a:r>
              <a:rPr lang="en-US" altLang="en-US" sz="2400" b="1" dirty="0">
                <a:solidFill>
                  <a:srgbClr val="C00000"/>
                </a:solidFill>
                <a:latin typeface="Open Sans"/>
              </a:rPr>
              <a:t>“FIRE”.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539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1687" y="3415465"/>
            <a:ext cx="1476213" cy="137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84241" y="2238917"/>
            <a:ext cx="4072494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buClrTx/>
              <a:defRPr/>
            </a:pPr>
            <a:r>
              <a:rPr lang="en-US" sz="4000" b="1" kern="1200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FIRE TETRAHEDRON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94887" y="1696328"/>
            <a:ext cx="7272793" cy="3033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0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alt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For combustion to occur, four components are necessary: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altLang="en-US" sz="24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Heat (Source)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Fuel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Air (Oxygen)</a:t>
            </a:r>
          </a:p>
          <a:p>
            <a:pPr marL="1143000" lvl="2" indent="-228600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•"/>
              <a:defRPr/>
            </a:pPr>
            <a:r>
              <a:rPr lang="en-US" altLang="en-US" sz="2400" dirty="0">
                <a:latin typeface="Open Sans"/>
                <a:cs typeface="Times New Roman" panose="02020603050405020304" pitchFamily="18" charset="0"/>
              </a:rPr>
              <a:t>Self Sustaining Chemical Chain Reaction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45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4977766" y="5586832"/>
            <a:ext cx="7005441" cy="83952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cs typeface="Cordia New" pitchFamily="34" charset="-34"/>
              </a:rPr>
              <a:t>A triangular shape similar to a pyramid but has 3 sides and a base.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686" y="2238917"/>
            <a:ext cx="2323994" cy="206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-82062" y="2626709"/>
            <a:ext cx="4630556" cy="1371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 eaLnBrk="1" hangingPunct="1"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CLASSIFICATION</a:t>
            </a:r>
            <a:r>
              <a:rPr lang="en-US" altLang="en-US" sz="3600" b="1" dirty="0">
                <a:solidFill>
                  <a:srgbClr val="C00000"/>
                </a:solidFill>
                <a:latin typeface="Open Sans"/>
              </a:rPr>
              <a:t> </a:t>
            </a:r>
          </a:p>
          <a:p>
            <a:pPr marL="0" lvl="0" indent="0" algn="ctr" eaLnBrk="1" hangingPunct="1"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OF FIRE</a:t>
            </a:r>
            <a:r>
              <a:rPr lang="en-US" altLang="en-US" sz="4400" b="1" dirty="0">
                <a:solidFill>
                  <a:srgbClr val="C00000"/>
                </a:solidFill>
                <a:latin typeface="Open Sans"/>
              </a:rPr>
              <a:t>           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658995"/>
            <a:ext cx="7425350" cy="4080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0" indent="-3429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Class A :</a:t>
            </a:r>
            <a:r>
              <a:rPr lang="en-US" sz="2800" dirty="0">
                <a:solidFill>
                  <a:schemeClr val="tx1"/>
                </a:solidFill>
                <a:latin typeface="Open Sans"/>
              </a:rPr>
              <a:t> </a:t>
            </a:r>
          </a:p>
          <a:p>
            <a:pPr marL="1847850" lvl="4" indent="-228600" algn="just" fontAlgn="base">
              <a:lnSpc>
                <a:spcPct val="90000"/>
              </a:lnSpc>
              <a:spcBef>
                <a:spcPct val="20000"/>
              </a:spcBef>
              <a:buClrTx/>
              <a:buFontTx/>
              <a:buChar char="»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involving solid combustible materials of organic nature such wood, paper, rubber, plastic, cloth which requires cooling effect.</a:t>
            </a:r>
          </a:p>
          <a:p>
            <a:pPr marL="342900" lvl="0" indent="-3429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Open Sans"/>
            </a:endParaRPr>
          </a:p>
          <a:p>
            <a:pPr marL="342900" lvl="0" indent="-3429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Class B 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:</a:t>
            </a:r>
            <a:r>
              <a:rPr lang="en-US" sz="3200" dirty="0">
                <a:solidFill>
                  <a:schemeClr val="tx1"/>
                </a:solidFill>
                <a:latin typeface="Open Sans"/>
              </a:rPr>
              <a:t> </a:t>
            </a:r>
          </a:p>
          <a:p>
            <a:pPr marL="1847850" lvl="4" indent="-228600" algn="just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Char char="»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involving inflammable liquids or liquefiable solids such as petrol, kerosene, acids, solvent etc.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0636" y="3336650"/>
            <a:ext cx="1022312" cy="10126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0635" y="5322277"/>
            <a:ext cx="1022311" cy="10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50920" y="2626709"/>
            <a:ext cx="4397574" cy="1987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 eaLnBrk="1" hangingPunct="1"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CLASSIFICATION</a:t>
            </a:r>
            <a:r>
              <a:rPr lang="en-US" altLang="en-US" sz="3600" b="1" dirty="0">
                <a:solidFill>
                  <a:srgbClr val="C00000"/>
                </a:solidFill>
                <a:latin typeface="Open Sans"/>
              </a:rPr>
              <a:t> </a:t>
            </a:r>
          </a:p>
          <a:p>
            <a:pPr marL="0" lvl="0" indent="0" algn="ctr" eaLnBrk="1" hangingPunct="1"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OF FIRE</a:t>
            </a:r>
            <a:r>
              <a:rPr lang="en-US" altLang="en-US" sz="4400" b="1" dirty="0">
                <a:solidFill>
                  <a:srgbClr val="C00000"/>
                </a:solidFill>
                <a:latin typeface="Open Sans"/>
              </a:rPr>
              <a:t>            </a:t>
            </a:r>
          </a:p>
          <a:p>
            <a:pPr lvl="0" algn="ctr"/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9473" y="849818"/>
            <a:ext cx="7238167" cy="550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0" indent="-342900" algn="just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Class C :</a:t>
            </a:r>
            <a:r>
              <a:rPr lang="en-US" sz="2000" dirty="0">
                <a:solidFill>
                  <a:schemeClr val="tx1"/>
                </a:solidFill>
                <a:latin typeface="Open Sans"/>
              </a:rPr>
              <a:t> </a:t>
            </a:r>
          </a:p>
          <a:p>
            <a:pPr marL="1771650" lvl="4" indent="-228600" algn="just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»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involving inflammable gases under pressure including liquefied gases such as methane, hydrogen, acetylene, LPG etc.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Open Sans"/>
            </a:endParaRPr>
          </a:p>
          <a:p>
            <a:pPr marL="342900" lvl="0" indent="-342900" algn="just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Class D :</a:t>
            </a:r>
            <a:r>
              <a:rPr lang="en-US" sz="2000" dirty="0">
                <a:solidFill>
                  <a:schemeClr val="tx1"/>
                </a:solidFill>
                <a:latin typeface="Open Sans"/>
              </a:rPr>
              <a:t> </a:t>
            </a:r>
          </a:p>
          <a:p>
            <a:pPr marL="1771650" lvl="4" indent="-228600" algn="just" fontAlgn="base">
              <a:spcBef>
                <a:spcPct val="20000"/>
              </a:spcBef>
              <a:spcAft>
                <a:spcPct val="0"/>
              </a:spcAft>
              <a:buClrTx/>
              <a:buFontTx/>
              <a:buChar char="»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involving combustible metals, such as magnesium, zinc, sodium, aluminum, potassium, radioactive material etc. When the burning metals are reactive to water.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3" y="1903234"/>
            <a:ext cx="900451" cy="8764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3" y="4709569"/>
            <a:ext cx="900450" cy="92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2230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FIRE EXTINGUISHING TECHNIQUE: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47846" y="1386144"/>
            <a:ext cx="7444153" cy="4467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i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Extinguishing fire involve the elimination or removal of one or more of the four elements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3200" b="1" dirty="0">
              <a:solidFill>
                <a:srgbClr val="002060"/>
              </a:solidFill>
              <a:latin typeface="Open Sans"/>
            </a:endParaRPr>
          </a:p>
          <a:p>
            <a:pPr marL="514350" lvl="0" indent="-514350" eaLnBrk="0" fontAlgn="base" hangingPunct="0">
              <a:spcBef>
                <a:spcPct val="20000"/>
              </a:spcBef>
              <a:spcAft>
                <a:spcPct val="0"/>
              </a:spcAft>
              <a:buClrTx/>
              <a:buFontTx/>
              <a:buAutoNum type="arabicPeriod"/>
              <a:defRPr/>
            </a:pPr>
            <a:r>
              <a:rPr lang="en-US" sz="2800" b="1" dirty="0">
                <a:solidFill>
                  <a:srgbClr val="002060"/>
                </a:solidFill>
                <a:latin typeface="Open Sans"/>
              </a:rPr>
              <a:t>COOLING: 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3200" b="1" dirty="0">
                <a:solidFill>
                  <a:schemeClr val="tx1"/>
                </a:solidFill>
                <a:latin typeface="Open Sans"/>
              </a:rPr>
              <a:t>	</a:t>
            </a: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Removal of heat from the burning material/fire area</a:t>
            </a:r>
            <a:r>
              <a:rPr lang="en-US" sz="3200" dirty="0">
                <a:solidFill>
                  <a:schemeClr val="tx1"/>
                </a:solidFill>
                <a:latin typeface="Open Sans"/>
              </a:rPr>
              <a:t>.</a:t>
            </a:r>
            <a:endParaRPr lang="en-US" sz="3200" b="1" dirty="0">
              <a:solidFill>
                <a:schemeClr val="tx1"/>
              </a:solidFill>
              <a:latin typeface="Open Sans"/>
            </a:endParaRPr>
          </a:p>
          <a:p>
            <a:pPr algn="just"/>
            <a:r>
              <a:rPr lang="en-US" sz="2800" dirty="0"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158" y="3429000"/>
            <a:ext cx="2969009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2230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FIRE EXTINGUISHING TECHNIQUE: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386144"/>
            <a:ext cx="7694588" cy="5387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rgbClr val="002060"/>
                </a:solidFill>
                <a:latin typeface="Open Sans"/>
              </a:rPr>
              <a:t>2. SMOOTHERING</a:t>
            </a:r>
            <a:r>
              <a:rPr lang="en-US" sz="2800" b="1" dirty="0">
                <a:solidFill>
                  <a:srgbClr val="C00000"/>
                </a:solidFill>
                <a:latin typeface="Open Sans"/>
              </a:rPr>
              <a:t>: 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r>
              <a:rPr lang="en-US" sz="2800" b="1" dirty="0">
                <a:solidFill>
                  <a:srgbClr val="C00000"/>
                </a:solidFill>
                <a:latin typeface="Open Sans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Cutting the supply of oxygen from the fire area.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latin typeface="Open Sans"/>
              </a:rPr>
              <a:t> </a:t>
            </a:r>
            <a:r>
              <a:rPr lang="en-US" altLang="en-US" sz="2800" b="1" dirty="0">
                <a:solidFill>
                  <a:srgbClr val="002060"/>
                </a:solidFill>
                <a:latin typeface="Open Sans"/>
              </a:rPr>
              <a:t>3. STARVATION: 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Removal of un-burnt material or fuel.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altLang="en-US" sz="2800" b="1" dirty="0">
                <a:solidFill>
                  <a:srgbClr val="002060"/>
                </a:solidFill>
                <a:latin typeface="Open Sans"/>
              </a:rPr>
              <a:t>4. BREAKING OF CHAIN REACTION:</a:t>
            </a:r>
          </a:p>
          <a:p>
            <a:pPr lvl="0">
              <a:spcBef>
                <a:spcPct val="20000"/>
              </a:spcBef>
              <a:buClrTx/>
              <a:defRPr/>
            </a:pPr>
            <a:r>
              <a:rPr lang="en-US" altLang="en-US" sz="2800" b="1" dirty="0">
                <a:solidFill>
                  <a:srgbClr val="C00000"/>
                </a:solidFill>
                <a:latin typeface="Open Sans"/>
              </a:rPr>
              <a:t> </a:t>
            </a:r>
            <a:r>
              <a:rPr lang="en-US" sz="2800" dirty="0">
                <a:latin typeface="Open Sans"/>
                <a:cs typeface="Times New Roman" panose="02020603050405020304" pitchFamily="18" charset="0"/>
              </a:rPr>
              <a:t>Interrupt the chain reaction between fuel, heat and oxygen.</a:t>
            </a:r>
          </a:p>
          <a:p>
            <a:pPr algn="just">
              <a:lnSpc>
                <a:spcPct val="150000"/>
              </a:lnSpc>
            </a:pPr>
            <a:endParaRPr lang="en-US" sz="36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346" y="838500"/>
            <a:ext cx="1400084" cy="1095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8988" y="5572884"/>
            <a:ext cx="1626936" cy="111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96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49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TYPES OF COMBUSTION :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3" y="1463018"/>
            <a:ext cx="6869784" cy="4357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269875" lvl="3" indent="-93663" algn="just"/>
            <a:r>
              <a:rPr lang="en-US" altLang="en-US" sz="2800" i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Slow or incipient combustion-</a:t>
            </a:r>
            <a:r>
              <a:rPr lang="en-US" altLang="en-US" sz="2800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in which the amount of heat &amp; light emitted is feeble.</a:t>
            </a:r>
          </a:p>
          <a:p>
            <a:pPr marL="269875" lvl="3" indent="-176213" algn="just"/>
            <a:endParaRPr lang="en-US" alt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269875" lvl="3" indent="-176213" algn="just"/>
            <a:endParaRPr lang="en-US" altLang="en-US" sz="2800" dirty="0">
              <a:solidFill>
                <a:srgbClr val="000099"/>
              </a:solidFill>
              <a:latin typeface="Open Sans"/>
              <a:cs typeface="Times New Roman" panose="02020603050405020304" pitchFamily="18" charset="0"/>
            </a:endParaRPr>
          </a:p>
          <a:p>
            <a:pPr marL="176213" lvl="3" algn="just"/>
            <a:r>
              <a:rPr lang="en-US" altLang="en-US" sz="2800" i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Rapid or active combustion-</a:t>
            </a:r>
            <a:r>
              <a:rPr lang="en-US" altLang="en-US" sz="2800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in which a considerable amount of heat &amp; light is emitted within a short time</a:t>
            </a:r>
          </a:p>
          <a:p>
            <a:pPr lvl="1" algn="just"/>
            <a:r>
              <a:rPr lang="en-US" sz="2800" dirty="0">
                <a:solidFill>
                  <a:schemeClr val="tx1"/>
                </a:solidFill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308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49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TYPES OF COMBUSTION :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412202" y="1463018"/>
            <a:ext cx="7615675" cy="5477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2800" i="1" dirty="0">
                <a:solidFill>
                  <a:srgbClr val="C00000"/>
                </a:solidFill>
                <a:latin typeface="Open Sans"/>
              </a:rPr>
              <a:t> Deflagration</a:t>
            </a: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 –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which takes place with a considerable rapidity, evolving heat &amp; light.</a:t>
            </a:r>
          </a:p>
          <a:p>
            <a:pPr marL="457200" lvl="1" algn="just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altLang="en-US" sz="2800" dirty="0">
              <a:solidFill>
                <a:schemeClr val="tx1"/>
              </a:solidFill>
              <a:latin typeface="Open Sans"/>
            </a:endParaRPr>
          </a:p>
          <a:p>
            <a:pPr marL="457200" lvl="1" algn="just" fontAlgn="base">
              <a:spcBef>
                <a:spcPct val="20000"/>
              </a:spcBef>
              <a:spcAft>
                <a:spcPct val="0"/>
              </a:spcAft>
              <a:buClrTx/>
              <a:defRPr/>
            </a:pPr>
            <a:endParaRPr lang="en-US" altLang="en-US" sz="2800" dirty="0">
              <a:solidFill>
                <a:schemeClr val="tx1"/>
              </a:solidFill>
              <a:latin typeface="Open Sans"/>
            </a:endParaRPr>
          </a:p>
          <a:p>
            <a:pPr marL="914400" lvl="1" indent="-457200" algn="just" fontAlgn="base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 </a:t>
            </a:r>
            <a:r>
              <a:rPr lang="en-US" altLang="en-US" sz="2800" i="1" dirty="0">
                <a:solidFill>
                  <a:srgbClr val="C00000"/>
                </a:solidFill>
                <a:latin typeface="Open Sans"/>
              </a:rPr>
              <a:t>Explosion  -</a:t>
            </a: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a very rapid combustion with a loud noise within an extremely short time with generation of very high pressure &amp; temperature.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6446" y="2426107"/>
            <a:ext cx="1956561" cy="13487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6446" y="5225181"/>
            <a:ext cx="2084876" cy="14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61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49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RATE OF  COMBUSTION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412202" y="1463018"/>
            <a:ext cx="7615675" cy="4960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70205" lvl="0" indent="-342900" algn="just">
              <a:lnSpc>
                <a:spcPct val="8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  <a:defRPr/>
            </a:pPr>
            <a:r>
              <a:rPr lang="en-US" sz="2800" i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It is the rate of burning of any substance and measured in length over time like millimeters per sec.</a:t>
            </a:r>
          </a:p>
          <a:p>
            <a:pPr marL="370205" lvl="0" indent="-342900" algn="just">
              <a:lnSpc>
                <a:spcPct val="8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  <a:defRPr/>
            </a:pPr>
            <a:endParaRPr lang="en-US" sz="2800" i="1" dirty="0">
              <a:solidFill>
                <a:srgbClr val="CC3300"/>
              </a:solidFill>
              <a:latin typeface="Open Sans"/>
              <a:cs typeface="Times New Roman" panose="02020603050405020304" pitchFamily="18" charset="0"/>
            </a:endParaRPr>
          </a:p>
          <a:p>
            <a:pPr marL="370205" lvl="0" indent="-342900" algn="just">
              <a:lnSpc>
                <a:spcPct val="8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  <a:defRPr/>
            </a:pPr>
            <a:r>
              <a:rPr lang="en-US" sz="2800" i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A rate of combustion or the spread of fire would depends on :</a:t>
            </a:r>
          </a:p>
          <a:p>
            <a:pPr marL="370205" lvl="0" indent="-342900" algn="just">
              <a:lnSpc>
                <a:spcPct val="8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The area of solid/liquid in contact with air.</a:t>
            </a:r>
          </a:p>
          <a:p>
            <a:pPr marL="370205" lvl="0" indent="-342900" algn="just">
              <a:lnSpc>
                <a:spcPct val="8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The amount of heat generated to raise the temperature of un-burnt portion.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385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49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RATE OF  COMBUSTION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84786" y="1463018"/>
            <a:ext cx="7343091" cy="6253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70205" indent="-342900">
              <a:lnSpc>
                <a:spcPct val="19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</a:rPr>
              <a:t>The ability of materials to conduct heat away.</a:t>
            </a:r>
          </a:p>
          <a:p>
            <a:pPr marL="370205" indent="-342900">
              <a:lnSpc>
                <a:spcPct val="19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</a:rPr>
              <a:t> Atmospheric humidity.</a:t>
            </a:r>
          </a:p>
          <a:p>
            <a:pPr marL="370205" indent="-342900">
              <a:lnSpc>
                <a:spcPct val="19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</a:rPr>
              <a:t> Wind velocity.</a:t>
            </a:r>
          </a:p>
          <a:p>
            <a:pPr marL="370205" indent="-342900">
              <a:lnSpc>
                <a:spcPct val="19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</a:rPr>
              <a:t> Temperature.</a:t>
            </a:r>
          </a:p>
          <a:p>
            <a:pPr marL="370205" indent="-342900">
              <a:lnSpc>
                <a:spcPct val="190000"/>
              </a:lnSpc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</a:rPr>
              <a:t> Atmospheric pressure</a:t>
            </a:r>
            <a:r>
              <a:rPr lang="en-US" altLang="en-US" sz="2400" b="1" dirty="0">
                <a:latin typeface="Open Sans"/>
              </a:rPr>
              <a:t>.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0632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0"/>
            <a:ext cx="7694588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MODES OF SPREAD OF FIRE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84786" y="1463018"/>
            <a:ext cx="5010199" cy="5994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r>
              <a:rPr lang="en-US" altLang="en-US" sz="2800" b="1" i="1" kern="1200" dirty="0">
                <a:solidFill>
                  <a:srgbClr val="CC3300"/>
                </a:solidFill>
                <a:latin typeface="Open Sans"/>
              </a:rPr>
              <a:t>Conduction: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defRPr/>
            </a:pPr>
            <a:endParaRPr lang="en-US" altLang="en-US" sz="2800" b="1" i="1" kern="1200" dirty="0">
              <a:solidFill>
                <a:srgbClr val="CC3300"/>
              </a:solidFill>
              <a:latin typeface="Open Sans"/>
            </a:endParaRP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en-US" sz="2800" b="1" i="1" kern="1200" dirty="0">
                <a:solidFill>
                  <a:srgbClr val="CC3300"/>
                </a:solidFill>
                <a:latin typeface="Open Sans"/>
              </a:rPr>
              <a:t> </a:t>
            </a:r>
            <a:r>
              <a:rPr lang="en-US" altLang="en-US" sz="2800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The process by which heat is directly transmitted through the material of a substance when there is a difference of temp bet adjoining regions</a:t>
            </a:r>
            <a:r>
              <a:rPr lang="en-US" altLang="en-US" sz="2800" i="1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.</a:t>
            </a: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Ø"/>
              <a:defRPr/>
            </a:pPr>
            <a:endParaRPr lang="en-US" altLang="en-US" sz="2800" i="1" kern="12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lvl="1" algn="just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Ø"/>
              <a:defRPr/>
            </a:pPr>
            <a:r>
              <a:rPr lang="en-US" altLang="en-US" sz="2800" kern="12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It occurs only in solids i.e. metallic objects.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sz="36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0123" y="1606062"/>
            <a:ext cx="1987596" cy="507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55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8058002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4" y="2626709"/>
            <a:ext cx="4191246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CONDUCTION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72067" y="853418"/>
            <a:ext cx="5279829" cy="6111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Heat energy is passed on    from one molecule to the  next.</a:t>
            </a: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The molecule vibrates above its mean position.</a:t>
            </a: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Pass on heat energy by  colliding with their  neighbors.</a:t>
            </a: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>
              <a:buClr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The ability to conduct  heat varies between materials.</a:t>
            </a:r>
          </a:p>
          <a:p>
            <a:pPr lvl="1"/>
            <a:r>
              <a:rPr lang="en-US" sz="2800" dirty="0">
                <a:latin typeface="Open Sans"/>
              </a:rPr>
              <a:t> </a:t>
            </a:r>
          </a:p>
          <a:p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1896" y="1770817"/>
            <a:ext cx="2415931" cy="8681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1896" y="1431319"/>
            <a:ext cx="1195754" cy="417271"/>
          </a:xfrm>
          <a:prstGeom prst="rect">
            <a:avLst/>
          </a:prstGeom>
        </p:spPr>
      </p:pic>
      <p:sp>
        <p:nvSpPr>
          <p:cNvPr id="11" name="Text Box 7"/>
          <p:cNvSpPr txBox="1"/>
          <p:nvPr/>
        </p:nvSpPr>
        <p:spPr>
          <a:xfrm>
            <a:off x="10910576" y="1450774"/>
            <a:ext cx="1281424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14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Less Agitated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8382" y="2792117"/>
            <a:ext cx="2274005" cy="16643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1057" y="4656001"/>
            <a:ext cx="2188654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88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8058002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4" y="2626709"/>
            <a:ext cx="4191246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altLang="en-US" sz="4000" b="1" i="1" dirty="0">
                <a:solidFill>
                  <a:srgbClr val="C00000"/>
                </a:solidFill>
                <a:latin typeface="Open Sans"/>
                <a:sym typeface="+mn-ea"/>
              </a:rPr>
              <a:t>CONVECTION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16972" y="1639954"/>
            <a:ext cx="5279829" cy="4387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Transfer of heat by the movement of a fluid (liquid) or gas bet areas of different temp. </a:t>
            </a: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Ø"/>
            </a:pPr>
            <a:endParaRPr lang="en-US" alt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Ø"/>
            </a:pPr>
            <a:endParaRPr lang="en-US" alt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Ø"/>
            </a:pP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It occurs both in liquids &amp; gases </a:t>
            </a:r>
          </a:p>
          <a:p>
            <a:pPr lvl="1"/>
            <a:r>
              <a:rPr lang="en-US" sz="2800" dirty="0">
                <a:latin typeface="Open Sans"/>
              </a:rPr>
              <a:t> </a:t>
            </a:r>
          </a:p>
          <a:p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2717" y="1420957"/>
            <a:ext cx="2642658" cy="52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98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8058002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4" y="2626709"/>
            <a:ext cx="4191246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4000" b="1" i="1" dirty="0">
                <a:solidFill>
                  <a:srgbClr val="C00000"/>
                </a:solidFill>
                <a:latin typeface="Open Sans"/>
                <a:sym typeface="+mn-ea"/>
              </a:rPr>
              <a:t>RADIATION 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16972" y="1639954"/>
            <a:ext cx="5279829" cy="4018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It is neither conduction nor convection. These are heated rays emanating from the hot object.</a:t>
            </a: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v"/>
            </a:pPr>
            <a:endParaRPr lang="en-US" alt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v"/>
            </a:pPr>
            <a:endParaRPr lang="en-US" alt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342900" lvl="1" indent="-342900" algn="just" eaLnBrk="1" hangingPunct="1">
              <a:buClr>
                <a:schemeClr val="hlink"/>
              </a:buClr>
              <a:buSzPct val="55000"/>
              <a:buFont typeface="Wingdings" panose="05000000000000000000" pitchFamily="2" charset="2"/>
              <a:buChar char="v"/>
            </a:pP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It travels at the speed of light.</a:t>
            </a:r>
          </a:p>
          <a:p>
            <a:pPr lvl="1"/>
            <a:r>
              <a:rPr lang="en-US" sz="2800" dirty="0">
                <a:latin typeface="Open Sans"/>
              </a:rPr>
              <a:t> </a:t>
            </a:r>
          </a:p>
          <a:p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2717" y="1420957"/>
            <a:ext cx="2642658" cy="52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24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8058002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4" y="2626709"/>
            <a:ext cx="367360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4000" b="1" i="1" dirty="0">
                <a:solidFill>
                  <a:srgbClr val="C00000"/>
                </a:solidFill>
                <a:latin typeface="Open Sans"/>
                <a:sym typeface="+mn-ea"/>
              </a:rPr>
              <a:t>RADIATION 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16972" y="1639954"/>
            <a:ext cx="5279829" cy="4818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It does not involved  any contact between  bodies</a:t>
            </a:r>
          </a:p>
          <a:p>
            <a:pPr marL="457200" indent="-457200" algn="just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It is independent of any material in the  intervening space</a:t>
            </a:r>
          </a:p>
          <a:p>
            <a:pPr marL="457200" indent="-457200" algn="just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These are the heated  rays, travels in straight line in all  directions with same intensity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r>
              <a:rPr lang="en-US" sz="28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8120" y="1662839"/>
            <a:ext cx="2293880" cy="476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692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8058002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18598" y="2579817"/>
            <a:ext cx="4214692" cy="3464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THREE PROGRESSIVES STAGES OF BURNING</a:t>
            </a:r>
          </a:p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4000" b="1" i="1" dirty="0">
                <a:solidFill>
                  <a:srgbClr val="C00000"/>
                </a:solidFill>
                <a:latin typeface="Open Sans"/>
                <a:sym typeface="+mn-ea"/>
              </a:rPr>
              <a:t> 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33291" y="1639954"/>
            <a:ext cx="5162402" cy="3439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latin typeface="Open Sans"/>
              </a:rPr>
              <a:t> </a:t>
            </a:r>
            <a:r>
              <a:rPr lang="en-US" sz="2800" dirty="0">
                <a:solidFill>
                  <a:srgbClr val="003399"/>
                </a:solidFill>
                <a:latin typeface="Open Sans"/>
              </a:rPr>
              <a:t>Incipient or beginning phase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sz="2800" dirty="0">
              <a:solidFill>
                <a:srgbClr val="003399"/>
              </a:solidFill>
              <a:latin typeface="Open Sans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rgbClr val="003399"/>
                </a:solidFill>
                <a:latin typeface="Open Sans"/>
              </a:rPr>
              <a:t> Free burning phase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sz="2800" dirty="0">
              <a:solidFill>
                <a:srgbClr val="003399"/>
              </a:solidFill>
              <a:latin typeface="Open Sans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rgbClr val="003399"/>
                </a:solidFill>
                <a:latin typeface="Open Sans"/>
              </a:rPr>
              <a:t> Smoldering phase</a:t>
            </a:r>
          </a:p>
          <a:p>
            <a:pPr lvl="1" algn="just"/>
            <a:r>
              <a:rPr lang="en-US" sz="2800" dirty="0">
                <a:latin typeface="Open Sans"/>
              </a:rPr>
              <a:t> </a:t>
            </a:r>
          </a:p>
          <a:p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5"/>
          <p:cNvSpPr txBox="1"/>
          <p:nvPr/>
        </p:nvSpPr>
        <p:spPr>
          <a:xfrm>
            <a:off x="4501661" y="5373649"/>
            <a:ext cx="4548553" cy="461665"/>
          </a:xfrm>
          <a:prstGeom prst="rect">
            <a:avLst/>
          </a:prstGeom>
          <a:solidFill>
            <a:srgbClr val="993300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en-US" altLang="en-US" sz="2400" dirty="0">
                <a:solidFill>
                  <a:srgbClr val="CCFF33"/>
                </a:solidFill>
                <a:latin typeface="Open Sans"/>
              </a:rPr>
              <a:t>The products of combustion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3390" y="2479529"/>
            <a:ext cx="2907819" cy="289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10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7858710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18598" y="2579817"/>
            <a:ext cx="4214692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PHASES OF BURNING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443045" y="1639954"/>
            <a:ext cx="7045569" cy="44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just">
              <a:spcBef>
                <a:spcPct val="20000"/>
              </a:spcBef>
              <a:buClrTx/>
              <a:defRPr/>
            </a:pPr>
            <a:r>
              <a:rPr lang="en-US" sz="2800" dirty="0">
                <a:solidFill>
                  <a:srgbClr val="C00000"/>
                </a:solidFill>
                <a:latin typeface="Open Sans"/>
              </a:rPr>
              <a:t> </a:t>
            </a:r>
            <a:r>
              <a:rPr 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 </a:t>
            </a:r>
            <a:r>
              <a:rPr lang="en-US" sz="2400" b="1" u="sng" dirty="0">
                <a:solidFill>
                  <a:srgbClr val="C00000"/>
                </a:solidFill>
                <a:latin typeface="Open Sans"/>
              </a:rPr>
              <a:t>It depends on the following factors-</a:t>
            </a:r>
          </a:p>
          <a:p>
            <a:pPr marL="457200" lvl="1" algn="just">
              <a:spcBef>
                <a:spcPct val="20000"/>
              </a:spcBef>
              <a:buClrTx/>
              <a:defRPr/>
            </a:pPr>
            <a:endParaRPr lang="en-US" sz="2400" b="1" u="sng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Open Sans"/>
            </a:endParaRPr>
          </a:p>
          <a:p>
            <a:pPr marL="800100" lvl="1" indent="-3429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chemeClr val="tx1"/>
                </a:solidFill>
                <a:latin typeface="Open Sans"/>
              </a:rPr>
              <a:t>The amount of time the fire has burnt.</a:t>
            </a:r>
          </a:p>
          <a:p>
            <a:pPr marL="800100" lvl="1" indent="-3429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sz="2400" b="1" dirty="0">
              <a:solidFill>
                <a:schemeClr val="tx1"/>
              </a:solidFill>
              <a:latin typeface="Open Sans"/>
            </a:endParaRPr>
          </a:p>
          <a:p>
            <a:pPr marL="800100" lvl="1" indent="-3429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chemeClr val="tx1"/>
                </a:solidFill>
                <a:latin typeface="Open Sans"/>
              </a:rPr>
              <a:t>  The ventilation characteristics of the confining  structure</a:t>
            </a:r>
          </a:p>
          <a:p>
            <a:pPr marL="800100" lvl="1" indent="-3429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sz="2400" b="1" dirty="0">
              <a:solidFill>
                <a:schemeClr val="tx1"/>
              </a:solidFill>
              <a:latin typeface="Open Sans"/>
            </a:endParaRPr>
          </a:p>
          <a:p>
            <a:pPr marL="800100" lvl="1" indent="-3429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b="1" dirty="0">
                <a:solidFill>
                  <a:schemeClr val="tx1"/>
                </a:solidFill>
                <a:latin typeface="Open Sans"/>
              </a:rPr>
              <a:t>  The amount and type of combustibles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Open Sans"/>
              </a:rPr>
              <a:t>present.</a:t>
            </a:r>
            <a:r>
              <a:rPr lang="en-US" sz="2800" dirty="0">
                <a:latin typeface="Open Sans"/>
              </a:rPr>
              <a:t> </a:t>
            </a:r>
          </a:p>
          <a:p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868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0"/>
            <a:ext cx="7858710" cy="6858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18598" y="2579817"/>
            <a:ext cx="4214692" cy="19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INCIPIENT OR BEGINNING PHASE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20591" y="1639954"/>
            <a:ext cx="4858578" cy="5680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 </a:t>
            </a: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Open Sans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Oxygen plentiful</a:t>
            </a: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 Temperature has not built up to high peak</a:t>
            </a: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 Thermal updraft rises, accumulates at highest point</a:t>
            </a: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 Breathing not difficult</a:t>
            </a: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marL="457200" indent="-457200" algn="just" eaLnBrk="1" hangingPunct="1">
              <a:lnSpc>
                <a:spcPct val="70000"/>
              </a:lnSpc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800" dirty="0">
                <a:latin typeface="Open Sans"/>
                <a:cs typeface="Times New Roman" panose="02020603050405020304" pitchFamily="18" charset="0"/>
              </a:rPr>
              <a:t>  Fire extinguishments :</a:t>
            </a:r>
          </a:p>
          <a:p>
            <a:pPr algn="just" eaLnBrk="1" hangingPunct="1">
              <a:lnSpc>
                <a:spcPct val="70000"/>
              </a:lnSpc>
              <a:buClrTx/>
              <a:buSzTx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70000"/>
              </a:lnSpc>
              <a:buClrTx/>
              <a:buSzTx/>
            </a:pPr>
            <a:endParaRPr lang="en-US" altLang="en-US" sz="2800" dirty="0">
              <a:latin typeface="Open Sans"/>
              <a:cs typeface="Times New Roman" panose="02020603050405020304" pitchFamily="18" charset="0"/>
            </a:endParaRPr>
          </a:p>
          <a:p>
            <a:pPr lvl="1" algn="just" eaLnBrk="1" hangingPunct="1">
              <a:lnSpc>
                <a:spcPct val="70000"/>
              </a:lnSpc>
            </a:pPr>
            <a:r>
              <a:rPr lang="en-US" altLang="en-US" sz="2800" i="1" dirty="0">
                <a:solidFill>
                  <a:srgbClr val="C00000"/>
                </a:solidFill>
                <a:latin typeface="Open Sans"/>
                <a:cs typeface="Times New Roman" panose="02020603050405020304" pitchFamily="18" charset="0"/>
              </a:rPr>
              <a:t>Direct application of water at   base of fire.</a:t>
            </a:r>
          </a:p>
          <a:p>
            <a:pPr algn="just" eaLnBrk="1" hangingPunct="1">
              <a:lnSpc>
                <a:spcPct val="80000"/>
              </a:lnSpc>
              <a:buClrTx/>
              <a:buSzTx/>
              <a:buFontTx/>
            </a:pPr>
            <a:r>
              <a:rPr lang="en-US" altLang="en-US" sz="2800" dirty="0">
                <a:latin typeface="Open Sans"/>
              </a:rPr>
              <a:t>  </a:t>
            </a:r>
          </a:p>
          <a:p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0171" y="1370991"/>
            <a:ext cx="2825262" cy="32250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472" y="4505526"/>
            <a:ext cx="2837962" cy="190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91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33290" y="6619"/>
            <a:ext cx="7858710" cy="685138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18598" y="2579817"/>
            <a:ext cx="4214692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FREE BURNING PHASE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96139" y="731509"/>
            <a:ext cx="4958876" cy="6197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just">
              <a:spcBef>
                <a:spcPct val="20000"/>
              </a:spcBef>
              <a:buClrTx/>
              <a:defRPr/>
            </a:pPr>
            <a:endParaRPr 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has involved more fuel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Oxygen supply is being  depleted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Heat accumulated at upper areas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Breathing difficult : Masks   recommended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Fire extinguishments is reaching the area of major involvement</a:t>
            </a: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Good steam production</a:t>
            </a:r>
          </a:p>
          <a:p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7864" y="1325521"/>
            <a:ext cx="2494834" cy="2847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7863" y="4161332"/>
            <a:ext cx="2494835" cy="21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68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227782" y="6618"/>
            <a:ext cx="7858710" cy="685138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18598" y="2579817"/>
            <a:ext cx="4214692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SMOLDERING PHASE</a:t>
            </a:r>
            <a:endParaRPr lang="en-US" alt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27781" y="731509"/>
            <a:ext cx="4927942" cy="574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just">
              <a:spcBef>
                <a:spcPct val="20000"/>
              </a:spcBef>
              <a:buClrTx/>
              <a:defRPr/>
            </a:pPr>
            <a:endParaRPr lang="en-US" sz="28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8387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Oxygen supply not equal to     demands of fire</a:t>
            </a:r>
          </a:p>
          <a:p>
            <a:pPr marL="48387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endParaRPr lang="en-US" sz="24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Temperature throughout </a:t>
            </a:r>
          </a:p>
          <a:p>
            <a:pPr lvl="0" algn="just">
              <a:spcBef>
                <a:spcPct val="20000"/>
              </a:spcBef>
              <a:buClrTx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  building is very high</a:t>
            </a:r>
          </a:p>
          <a:p>
            <a:pPr lvl="0" algn="just">
              <a:spcBef>
                <a:spcPct val="20000"/>
              </a:spcBef>
              <a:buClrTx/>
              <a:defRPr/>
            </a:pPr>
            <a:endParaRPr lang="en-US" sz="24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Normal breathing is not possible</a:t>
            </a:r>
          </a:p>
          <a:p>
            <a:pPr lvl="0" algn="just">
              <a:spcBef>
                <a:spcPct val="20000"/>
              </a:spcBef>
              <a:buClrTx/>
              <a:defRPr/>
            </a:pPr>
            <a:endParaRPr lang="en-US" sz="2400" dirty="0">
              <a:solidFill>
                <a:schemeClr val="tx1"/>
              </a:solidFill>
              <a:latin typeface="Open Sans"/>
              <a:cs typeface="Times New Roman" panose="02020603050405020304" pitchFamily="18" charset="0"/>
            </a:endParaRPr>
          </a:p>
          <a:p>
            <a:pPr marL="457200" lvl="0" indent="-457200" algn="just">
              <a:spcBef>
                <a:spcPct val="20000"/>
              </a:spcBef>
              <a:buClrTx/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 Maximum steam production from water fog</a:t>
            </a:r>
          </a:p>
          <a:p>
            <a:endParaRPr lang="en-US" sz="2800" dirty="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333290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1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3676" y="1463018"/>
            <a:ext cx="2467883" cy="26752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3675" y="4138246"/>
            <a:ext cx="2467883" cy="203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64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6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C00000"/>
                </a:solidFill>
                <a:latin typeface="Open sans"/>
              </a:rPr>
              <a:t>REVIEW</a:t>
            </a:r>
            <a:r>
              <a:rPr lang="en-US" altLang="en-US" sz="4000" b="1" dirty="0">
                <a:solidFill>
                  <a:srgbClr val="C00000"/>
                </a:solidFill>
                <a:latin typeface="Tw Cen MT" panose="020B0602020104020603" pitchFamily="34" charset="0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71292" y="2387297"/>
            <a:ext cx="7323726" cy="3267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1028700" lvl="1" indent="-571500" eaLnBrk="0" fontAlgn="base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What is fire and Type</a:t>
            </a:r>
          </a:p>
          <a:p>
            <a:pPr marL="1028700" lvl="1" indent="-571500" eaLnBrk="0" fontAlgn="base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Fire fighting technique</a:t>
            </a:r>
          </a:p>
          <a:p>
            <a:pPr marL="1028700" lvl="1" indent="-5715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  <a:defRPr/>
            </a:pPr>
            <a:r>
              <a:rPr lang="en-IN" sz="2800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Types of Combustion, Mode of spread of fire and Stages &amp; Phases of burning</a:t>
            </a:r>
            <a:endParaRPr lang="en-US" sz="2800" dirty="0"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1663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0" y="3230213"/>
            <a:ext cx="4419600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4539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0" y="2057400"/>
            <a:ext cx="4128655" cy="3401291"/>
          </a:xfrm>
        </p:spPr>
        <p:txBody>
          <a:bodyPr>
            <a:normAutofit/>
          </a:bodyPr>
          <a:lstStyle/>
          <a:p>
            <a:endParaRPr lang="en-US" sz="5400" dirty="0">
              <a:latin typeface="Open sans"/>
            </a:endParaRPr>
          </a:p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EVALUATION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017477" y="35168"/>
            <a:ext cx="7174524" cy="68294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1.How many types of fire are there?</a:t>
            </a:r>
          </a:p>
          <a:p>
            <a:pPr marL="0" lvl="0" indent="0">
              <a:buNone/>
            </a:pPr>
            <a:r>
              <a:rPr lang="en-US" sz="2800" dirty="0" err="1">
                <a:solidFill>
                  <a:srgbClr val="C00000"/>
                </a:solidFill>
                <a:latin typeface="Open Sans"/>
              </a:rPr>
              <a:t>Ans</a:t>
            </a:r>
            <a:r>
              <a:rPr lang="en-US" sz="2800" dirty="0">
                <a:solidFill>
                  <a:srgbClr val="C00000"/>
                </a:solidFill>
                <a:latin typeface="Open Sans"/>
              </a:rPr>
              <a:t>- There are four types of the fire, i.e. A,B,C &amp; D types.</a:t>
            </a:r>
          </a:p>
          <a:p>
            <a:pPr marL="0" lvl="0" indent="0">
              <a:buNone/>
            </a:pPr>
            <a:endParaRPr lang="en-US" sz="2800" dirty="0">
              <a:solidFill>
                <a:srgbClr val="C00000"/>
              </a:solidFill>
              <a:latin typeface="Open Sans"/>
            </a:endParaRPr>
          </a:p>
          <a:p>
            <a:pPr marL="0" lvl="0" indent="0">
              <a:buNone/>
            </a:pPr>
            <a:endParaRPr lang="en-US" sz="2800" dirty="0">
              <a:solidFill>
                <a:srgbClr val="C00000"/>
              </a:solidFill>
              <a:latin typeface="Open Sans"/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2.How many ways are there for fire to spread?</a:t>
            </a:r>
          </a:p>
          <a:p>
            <a:pPr marL="0" lvl="0" indent="0">
              <a:buNone/>
            </a:pPr>
            <a:r>
              <a:rPr lang="en-US" sz="2800" dirty="0" err="1">
                <a:solidFill>
                  <a:srgbClr val="C00000"/>
                </a:solidFill>
                <a:latin typeface="Open Sans"/>
              </a:rPr>
              <a:t>Ans</a:t>
            </a:r>
            <a:r>
              <a:rPr lang="en-US" sz="2800" dirty="0">
                <a:solidFill>
                  <a:srgbClr val="C00000"/>
                </a:solidFill>
                <a:latin typeface="Open Sans"/>
              </a:rPr>
              <a:t>- There are three ways for spread of fire.</a:t>
            </a:r>
          </a:p>
          <a:p>
            <a:r>
              <a:rPr lang="en-US" sz="2800" dirty="0">
                <a:solidFill>
                  <a:srgbClr val="C00000"/>
                </a:solidFill>
                <a:latin typeface="Open Sans"/>
              </a:rPr>
              <a:t>      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>
                <a:solidFill>
                  <a:srgbClr val="C00000"/>
                </a:solidFill>
                <a:latin typeface="Open Sans"/>
              </a:rPr>
              <a:t>       </a:t>
            </a: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Conduction</a:t>
            </a:r>
          </a:p>
          <a:p>
            <a:pPr marL="571500" indent="-571500">
              <a:buFont typeface="+mj-lt"/>
              <a:buAutoNum type="romanLcPeriod"/>
            </a:pP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       Convection </a:t>
            </a:r>
          </a:p>
          <a:p>
            <a:pPr marL="571500" indent="-571500">
              <a:buFont typeface="+mj-lt"/>
              <a:buAutoNum type="romanLcPeriod"/>
            </a:pPr>
            <a:r>
              <a:rPr lang="en-US" altLang="en-US" sz="2800" dirty="0">
                <a:solidFill>
                  <a:srgbClr val="C00000"/>
                </a:solidFill>
                <a:latin typeface="Open Sans"/>
              </a:rPr>
              <a:t>       Radiation</a:t>
            </a:r>
          </a:p>
          <a:p>
            <a:pPr lvl="0"/>
            <a:r>
              <a:rPr lang="en-US" sz="2800" dirty="0">
                <a:solidFill>
                  <a:srgbClr val="C00000"/>
                </a:solidFill>
                <a:latin typeface="Open Sans"/>
              </a:rPr>
              <a:t> </a:t>
            </a: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algn="ctr"/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27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1024</Words>
  <Application>Microsoft Office PowerPoint</Application>
  <PresentationFormat>Widescreen</PresentationFormat>
  <Paragraphs>210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Noto Sans Symbols</vt:lpstr>
      <vt:lpstr>Open Sans</vt:lpstr>
      <vt:lpstr>Open Sans</vt:lpstr>
      <vt:lpstr>Open Sans SemiBold</vt:lpstr>
      <vt:lpstr>Times New Roman</vt:lpstr>
      <vt:lpstr>Tw Cen MT</vt:lpstr>
      <vt:lpstr>Wingdings</vt:lpstr>
      <vt:lpstr>Office Theme</vt:lpstr>
      <vt:lpstr>PowerPoint Presentation</vt:lpstr>
      <vt:lpstr>OBJECTIVES </vt:lpstr>
      <vt:lpstr>FIRE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113</cp:revision>
  <dcterms:modified xsi:type="dcterms:W3CDTF">2025-12-31T06:33:08Z</dcterms:modified>
</cp:coreProperties>
</file>