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998" r:id="rId2"/>
    <p:sldId id="257" r:id="rId3"/>
    <p:sldId id="289" r:id="rId4"/>
    <p:sldId id="290" r:id="rId5"/>
    <p:sldId id="291" r:id="rId6"/>
    <p:sldId id="258" r:id="rId7"/>
    <p:sldId id="259" r:id="rId8"/>
    <p:sldId id="284" r:id="rId9"/>
    <p:sldId id="271" r:id="rId10"/>
    <p:sldId id="277" r:id="rId11"/>
    <p:sldId id="272" r:id="rId12"/>
    <p:sldId id="273" r:id="rId13"/>
    <p:sldId id="260" r:id="rId14"/>
    <p:sldId id="274" r:id="rId15"/>
    <p:sldId id="285" r:id="rId16"/>
    <p:sldId id="286" r:id="rId17"/>
    <p:sldId id="275" r:id="rId18"/>
    <p:sldId id="268" r:id="rId19"/>
    <p:sldId id="261" r:id="rId20"/>
    <p:sldId id="276" r:id="rId21"/>
    <p:sldId id="270" r:id="rId22"/>
    <p:sldId id="264" r:id="rId23"/>
    <p:sldId id="292" r:id="rId24"/>
    <p:sldId id="266" r:id="rId25"/>
    <p:sldId id="118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FF9900"/>
    <a:srgbClr val="3366FF"/>
    <a:srgbClr val="33CCCC"/>
    <a:srgbClr val="FF33CC"/>
    <a:srgbClr val="0066FF"/>
    <a:srgbClr val="33CC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942" y="9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AE92FA-ED49-49D0-87A8-E8E6310BCC3A}"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AB28451F-4BDD-46B7-9F87-7E12791B3F2C}">
      <dgm:prSet phldrT="[Text]" custT="1"/>
      <dgm:spPr>
        <a:solidFill>
          <a:schemeClr val="accent2">
            <a:lumMod val="40000"/>
            <a:lumOff val="60000"/>
          </a:schemeClr>
        </a:solidFill>
      </dgm:spPr>
      <dgm:t>
        <a:bodyPr/>
        <a:lstStyle/>
        <a:p>
          <a:pPr algn="l"/>
          <a:r>
            <a:rPr lang="en-US" sz="2000" b="1" u="sng" dirty="0">
              <a:solidFill>
                <a:srgbClr val="C00000"/>
              </a:solidFill>
              <a:latin typeface="Cambria" pitchFamily="18" charset="0"/>
            </a:rPr>
            <a:t>US MODEL:</a:t>
          </a:r>
          <a:endParaRPr lang="en-US" sz="2000" u="sng" dirty="0">
            <a:solidFill>
              <a:srgbClr val="C00000"/>
            </a:solidFill>
            <a:latin typeface="Cambria" pitchFamily="18" charset="0"/>
          </a:endParaRPr>
        </a:p>
        <a:p>
          <a:pPr algn="l"/>
          <a:r>
            <a:rPr lang="en-US" sz="1800" dirty="0">
              <a:solidFill>
                <a:schemeClr val="tx1"/>
              </a:solidFill>
              <a:latin typeface="Bookman Old Style" pitchFamily="18" charset="0"/>
            </a:rPr>
            <a:t>Orientation Seminar</a:t>
          </a:r>
        </a:p>
        <a:p>
          <a:pPr algn="l"/>
          <a:r>
            <a:rPr lang="en-US" sz="1800" dirty="0">
              <a:solidFill>
                <a:schemeClr val="tx1"/>
              </a:solidFill>
              <a:latin typeface="Bookman Old Style" pitchFamily="18" charset="0"/>
            </a:rPr>
            <a:t>Workshop</a:t>
          </a:r>
        </a:p>
        <a:p>
          <a:pPr algn="l"/>
          <a:r>
            <a:rPr lang="en-US" sz="1800" dirty="0">
              <a:solidFill>
                <a:schemeClr val="tx1"/>
              </a:solidFill>
              <a:latin typeface="Bookman Old Style" pitchFamily="18" charset="0"/>
            </a:rPr>
            <a:t>Table-top Exercise</a:t>
          </a:r>
        </a:p>
        <a:p>
          <a:pPr algn="l"/>
          <a:r>
            <a:rPr lang="en-US" sz="1800" dirty="0">
              <a:solidFill>
                <a:schemeClr val="tx1"/>
              </a:solidFill>
              <a:latin typeface="Bookman Old Style" pitchFamily="18" charset="0"/>
            </a:rPr>
            <a:t>Games</a:t>
          </a:r>
        </a:p>
        <a:p>
          <a:pPr algn="l"/>
          <a:r>
            <a:rPr lang="en-US" sz="1800" dirty="0">
              <a:solidFill>
                <a:schemeClr val="tx1"/>
              </a:solidFill>
              <a:latin typeface="Bookman Old Style" pitchFamily="18" charset="0"/>
            </a:rPr>
            <a:t>Drills</a:t>
          </a:r>
        </a:p>
        <a:p>
          <a:pPr algn="l"/>
          <a:r>
            <a:rPr lang="en-US" sz="1800" dirty="0">
              <a:solidFill>
                <a:schemeClr val="tx1"/>
              </a:solidFill>
              <a:latin typeface="Bookman Old Style" pitchFamily="18" charset="0"/>
            </a:rPr>
            <a:t>Functional Exercise</a:t>
          </a:r>
        </a:p>
        <a:p>
          <a:pPr algn="l"/>
          <a:r>
            <a:rPr lang="en-US" sz="1800" dirty="0">
              <a:solidFill>
                <a:schemeClr val="tx1"/>
              </a:solidFill>
              <a:latin typeface="Bookman Old Style" pitchFamily="18" charset="0"/>
            </a:rPr>
            <a:t>Full-Scale Exercise</a:t>
          </a:r>
          <a:endParaRPr lang="en-US" sz="1800" dirty="0">
            <a:solidFill>
              <a:schemeClr val="tx1"/>
            </a:solidFill>
          </a:endParaRPr>
        </a:p>
      </dgm:t>
    </dgm:pt>
    <dgm:pt modelId="{E42FAA83-D109-4BBD-9E82-EACF6705F585}" type="parTrans" cxnId="{416E260A-1E8A-46C2-9692-B01286B27FF6}">
      <dgm:prSet/>
      <dgm:spPr/>
      <dgm:t>
        <a:bodyPr/>
        <a:lstStyle/>
        <a:p>
          <a:endParaRPr lang="en-US"/>
        </a:p>
      </dgm:t>
    </dgm:pt>
    <dgm:pt modelId="{B413B2D6-1DE7-4A2F-BD39-77C4928DEBFF}" type="sibTrans" cxnId="{416E260A-1E8A-46C2-9692-B01286B27FF6}">
      <dgm:prSet/>
      <dgm:spPr/>
      <dgm:t>
        <a:bodyPr/>
        <a:lstStyle/>
        <a:p>
          <a:endParaRPr lang="en-US"/>
        </a:p>
      </dgm:t>
    </dgm:pt>
    <dgm:pt modelId="{916519DA-646E-435B-A1B7-24FA7ED02D23}">
      <dgm:prSet phldrT="[Text]" custT="1"/>
      <dgm:spPr>
        <a:solidFill>
          <a:schemeClr val="accent6">
            <a:lumMod val="40000"/>
            <a:lumOff val="60000"/>
          </a:schemeClr>
        </a:solidFill>
      </dgm:spPr>
      <dgm:t>
        <a:bodyPr/>
        <a:lstStyle/>
        <a:p>
          <a:pPr algn="ctr"/>
          <a:r>
            <a:rPr lang="en-US" sz="1800" b="1" u="sng" dirty="0">
              <a:solidFill>
                <a:srgbClr val="00B050"/>
              </a:solidFill>
              <a:latin typeface="Cambria" pitchFamily="18" charset="0"/>
            </a:rPr>
            <a:t>AUSTRALIAN MODEL</a:t>
          </a:r>
        </a:p>
        <a:p>
          <a:pPr algn="l"/>
          <a:r>
            <a:rPr lang="en-US" sz="1800" dirty="0">
              <a:solidFill>
                <a:schemeClr val="tx1"/>
              </a:solidFill>
              <a:latin typeface="Bookman Old Style" pitchFamily="18" charset="0"/>
            </a:rPr>
            <a:t>Seminar</a:t>
          </a:r>
        </a:p>
        <a:p>
          <a:pPr algn="l"/>
          <a:r>
            <a:rPr lang="en-US" sz="1800" dirty="0">
              <a:solidFill>
                <a:schemeClr val="tx1"/>
              </a:solidFill>
              <a:latin typeface="Bookman Old Style" pitchFamily="18" charset="0"/>
            </a:rPr>
            <a:t>Workshop</a:t>
          </a:r>
        </a:p>
        <a:p>
          <a:pPr algn="l"/>
          <a:r>
            <a:rPr lang="en-US" sz="1800" dirty="0">
              <a:solidFill>
                <a:schemeClr val="tx1"/>
              </a:solidFill>
              <a:latin typeface="Bookman Old Style" pitchFamily="18" charset="0"/>
            </a:rPr>
            <a:t>Syndicate progressive</a:t>
          </a:r>
        </a:p>
        <a:p>
          <a:pPr algn="l"/>
          <a:r>
            <a:rPr lang="en-US" sz="1800" dirty="0">
              <a:solidFill>
                <a:schemeClr val="tx1"/>
              </a:solidFill>
              <a:latin typeface="Bookman Old Style" pitchFamily="18" charset="0"/>
            </a:rPr>
            <a:t>Hypothetical</a:t>
          </a:r>
        </a:p>
        <a:p>
          <a:pPr algn="l"/>
          <a:r>
            <a:rPr lang="en-US" sz="1800" dirty="0">
              <a:solidFill>
                <a:schemeClr val="tx1"/>
              </a:solidFill>
              <a:latin typeface="Bookman Old Style" pitchFamily="18" charset="0"/>
            </a:rPr>
            <a:t>Drills</a:t>
          </a:r>
        </a:p>
        <a:p>
          <a:pPr algn="l"/>
          <a:r>
            <a:rPr lang="en-US" sz="1800" dirty="0">
              <a:solidFill>
                <a:schemeClr val="tx1"/>
              </a:solidFill>
              <a:latin typeface="Bookman Old Style" pitchFamily="18" charset="0"/>
            </a:rPr>
            <a:t>Functional Exercise</a:t>
          </a:r>
        </a:p>
        <a:p>
          <a:pPr algn="l"/>
          <a:r>
            <a:rPr lang="en-US" sz="1800" dirty="0">
              <a:solidFill>
                <a:schemeClr val="tx1"/>
              </a:solidFill>
              <a:latin typeface="Bookman Old Style" pitchFamily="18" charset="0"/>
            </a:rPr>
            <a:t>Field Exercise</a:t>
          </a:r>
          <a:endParaRPr lang="en-US" sz="1800" dirty="0">
            <a:solidFill>
              <a:schemeClr val="tx1"/>
            </a:solidFill>
          </a:endParaRPr>
        </a:p>
      </dgm:t>
    </dgm:pt>
    <dgm:pt modelId="{C2BFD0C1-FFF9-44F6-8FF5-0658E64E5862}" type="parTrans" cxnId="{55A97DEF-A99C-4C4F-880C-8F2161ED7AA2}">
      <dgm:prSet/>
      <dgm:spPr/>
      <dgm:t>
        <a:bodyPr/>
        <a:lstStyle/>
        <a:p>
          <a:endParaRPr lang="en-US"/>
        </a:p>
      </dgm:t>
    </dgm:pt>
    <dgm:pt modelId="{8C44A1DA-DC19-4048-86B4-F74F97809020}" type="sibTrans" cxnId="{55A97DEF-A99C-4C4F-880C-8F2161ED7AA2}">
      <dgm:prSet/>
      <dgm:spPr/>
      <dgm:t>
        <a:bodyPr/>
        <a:lstStyle/>
        <a:p>
          <a:endParaRPr lang="en-US"/>
        </a:p>
      </dgm:t>
    </dgm:pt>
    <dgm:pt modelId="{FAC4C8BF-AF17-4D8E-92DA-B1E7D9073B6A}">
      <dgm:prSet phldrT="[Text]" custT="1"/>
      <dgm:spPr>
        <a:solidFill>
          <a:srgbClr val="00B050"/>
        </a:solidFill>
      </dgm:spPr>
      <dgm:t>
        <a:bodyPr/>
        <a:lstStyle/>
        <a:p>
          <a:pPr algn="l"/>
          <a:r>
            <a:rPr lang="en-US" sz="2000" b="1" u="sng" dirty="0">
              <a:solidFill>
                <a:schemeClr val="tx1"/>
              </a:solidFill>
              <a:latin typeface="Cambria" pitchFamily="18" charset="0"/>
            </a:rPr>
            <a:t>UK MODEL</a:t>
          </a:r>
          <a:r>
            <a:rPr lang="en-US" sz="2000" b="1" dirty="0">
              <a:solidFill>
                <a:schemeClr val="tx1"/>
              </a:solidFill>
              <a:latin typeface="Cambria" pitchFamily="18" charset="0"/>
            </a:rPr>
            <a:t> </a:t>
          </a:r>
          <a:endParaRPr lang="en-US" sz="2000" dirty="0">
            <a:solidFill>
              <a:schemeClr val="tx1"/>
            </a:solidFill>
            <a:latin typeface="Cambria" pitchFamily="18" charset="0"/>
          </a:endParaRPr>
        </a:p>
        <a:p>
          <a:pPr algn="l"/>
          <a:r>
            <a:rPr lang="en-US" sz="2000" dirty="0">
              <a:solidFill>
                <a:schemeClr val="tx1"/>
              </a:solidFill>
              <a:latin typeface="Bookman Old Style" pitchFamily="18" charset="0"/>
            </a:rPr>
            <a:t>Seminar Exercise</a:t>
          </a:r>
        </a:p>
        <a:p>
          <a:pPr algn="l"/>
          <a:r>
            <a:rPr lang="en-US" sz="2000" dirty="0">
              <a:solidFill>
                <a:schemeClr val="tx1"/>
              </a:solidFill>
              <a:latin typeface="Bookman Old Style" pitchFamily="18" charset="0"/>
            </a:rPr>
            <a:t>Table-top Exercise</a:t>
          </a:r>
        </a:p>
        <a:p>
          <a:pPr algn="l"/>
          <a:r>
            <a:rPr lang="en-US" sz="2000" dirty="0">
              <a:solidFill>
                <a:schemeClr val="tx1"/>
              </a:solidFill>
              <a:latin typeface="Bookman Old Style" pitchFamily="18" charset="0"/>
            </a:rPr>
            <a:t>Control Post Exercise</a:t>
          </a:r>
        </a:p>
        <a:p>
          <a:pPr algn="l"/>
          <a:r>
            <a:rPr lang="en-US" sz="2000" dirty="0">
              <a:solidFill>
                <a:schemeClr val="tx1"/>
              </a:solidFill>
              <a:latin typeface="Bookman Old Style" pitchFamily="18" charset="0"/>
            </a:rPr>
            <a:t>Live Exercise</a:t>
          </a:r>
          <a:endParaRPr lang="en-US" sz="2000" dirty="0">
            <a:solidFill>
              <a:schemeClr val="tx1"/>
            </a:solidFill>
          </a:endParaRPr>
        </a:p>
      </dgm:t>
    </dgm:pt>
    <dgm:pt modelId="{711EABC3-7717-4310-A4CF-7866D8426D04}" type="parTrans" cxnId="{843E2646-5589-420F-99F5-C748F1AA2973}">
      <dgm:prSet/>
      <dgm:spPr/>
      <dgm:t>
        <a:bodyPr/>
        <a:lstStyle/>
        <a:p>
          <a:endParaRPr lang="en-US"/>
        </a:p>
      </dgm:t>
    </dgm:pt>
    <dgm:pt modelId="{04865DAE-3586-42D0-B8D1-036957C00465}" type="sibTrans" cxnId="{843E2646-5589-420F-99F5-C748F1AA2973}">
      <dgm:prSet/>
      <dgm:spPr/>
      <dgm:t>
        <a:bodyPr/>
        <a:lstStyle/>
        <a:p>
          <a:endParaRPr lang="en-US"/>
        </a:p>
      </dgm:t>
    </dgm:pt>
    <dgm:pt modelId="{C0063E67-0B85-464C-A9F2-074500AF7288}">
      <dgm:prSet phldrT="[Text]" custT="1"/>
      <dgm:spPr>
        <a:solidFill>
          <a:srgbClr val="00B0F0"/>
        </a:solidFill>
      </dgm:spPr>
      <dgm:t>
        <a:bodyPr/>
        <a:lstStyle/>
        <a:p>
          <a:pPr algn="ctr"/>
          <a:r>
            <a:rPr lang="en-US" sz="2000" b="1" u="sng">
              <a:solidFill>
                <a:schemeClr val="tx1"/>
              </a:solidFill>
              <a:latin typeface="Cambria" pitchFamily="18" charset="0"/>
            </a:rPr>
            <a:t>INDIAN MODEL</a:t>
          </a:r>
          <a:endParaRPr lang="en-US" sz="2000" b="1" u="sng" dirty="0">
            <a:solidFill>
              <a:schemeClr val="tx1"/>
            </a:solidFill>
            <a:latin typeface="Cambria" pitchFamily="18" charset="0"/>
          </a:endParaRPr>
        </a:p>
        <a:p>
          <a:pPr algn="l"/>
          <a:r>
            <a:rPr lang="en-US" sz="1800" dirty="0">
              <a:solidFill>
                <a:schemeClr val="tx1"/>
              </a:solidFill>
              <a:latin typeface="Bookman Old Style" pitchFamily="18" charset="0"/>
            </a:rPr>
            <a:t>Coordinating conference</a:t>
          </a:r>
        </a:p>
        <a:p>
          <a:pPr algn="l"/>
          <a:r>
            <a:rPr lang="en-US" sz="1800" dirty="0">
              <a:solidFill>
                <a:schemeClr val="tx1"/>
              </a:solidFill>
              <a:latin typeface="Bookman Old Style" pitchFamily="18" charset="0"/>
            </a:rPr>
            <a:t>Table top exercise</a:t>
          </a:r>
        </a:p>
        <a:p>
          <a:pPr algn="l"/>
          <a:r>
            <a:rPr lang="en-US" sz="1800" dirty="0">
              <a:solidFill>
                <a:schemeClr val="tx1"/>
              </a:solidFill>
              <a:latin typeface="Bookman Old Style" pitchFamily="18" charset="0"/>
            </a:rPr>
            <a:t>Mock exercise</a:t>
          </a:r>
          <a:endParaRPr lang="en-US" sz="1800" dirty="0">
            <a:solidFill>
              <a:schemeClr val="tx1"/>
            </a:solidFill>
          </a:endParaRPr>
        </a:p>
      </dgm:t>
    </dgm:pt>
    <dgm:pt modelId="{FED1F063-7703-4589-AEF0-60C167173E45}" type="parTrans" cxnId="{8B852DE8-0388-430C-9F2E-822CE05EA4F4}">
      <dgm:prSet/>
      <dgm:spPr/>
      <dgm:t>
        <a:bodyPr/>
        <a:lstStyle/>
        <a:p>
          <a:endParaRPr lang="en-US"/>
        </a:p>
      </dgm:t>
    </dgm:pt>
    <dgm:pt modelId="{979BC2B2-F6E8-443A-A341-B8FA10617F11}" type="sibTrans" cxnId="{8B852DE8-0388-430C-9F2E-822CE05EA4F4}">
      <dgm:prSet/>
      <dgm:spPr/>
      <dgm:t>
        <a:bodyPr/>
        <a:lstStyle/>
        <a:p>
          <a:endParaRPr lang="en-US"/>
        </a:p>
      </dgm:t>
    </dgm:pt>
    <dgm:pt modelId="{41AD3819-6496-4EFD-A684-CDA47144E9A7}" type="pres">
      <dgm:prSet presAssocID="{E2AE92FA-ED49-49D0-87A8-E8E6310BCC3A}" presName="matrix" presStyleCnt="0">
        <dgm:presLayoutVars>
          <dgm:chMax val="1"/>
          <dgm:dir/>
          <dgm:resizeHandles val="exact"/>
        </dgm:presLayoutVars>
      </dgm:prSet>
      <dgm:spPr/>
    </dgm:pt>
    <dgm:pt modelId="{87FF18AA-F873-4ED2-B05D-92C5CB04E6A3}" type="pres">
      <dgm:prSet presAssocID="{E2AE92FA-ED49-49D0-87A8-E8E6310BCC3A}" presName="axisShape" presStyleLbl="bgShp" presStyleIdx="0" presStyleCnt="1" custScaleX="134247"/>
      <dgm:spPr>
        <a:solidFill>
          <a:srgbClr val="FF0000"/>
        </a:solidFill>
      </dgm:spPr>
    </dgm:pt>
    <dgm:pt modelId="{61524F17-6819-4EB1-A8AC-58AC7B46CB4D}" type="pres">
      <dgm:prSet presAssocID="{E2AE92FA-ED49-49D0-87A8-E8E6310BCC3A}" presName="rect1" presStyleLbl="node1" presStyleIdx="0" presStyleCnt="4" custScaleX="149623" custScaleY="118803" custLinFactNeighborX="-26335" custLinFactNeighborY="-6848">
        <dgm:presLayoutVars>
          <dgm:chMax val="0"/>
          <dgm:chPref val="0"/>
          <dgm:bulletEnabled val="1"/>
        </dgm:presLayoutVars>
      </dgm:prSet>
      <dgm:spPr/>
    </dgm:pt>
    <dgm:pt modelId="{444CC3F6-DCE1-4B4E-A7B7-780EAC361D57}" type="pres">
      <dgm:prSet presAssocID="{E2AE92FA-ED49-49D0-87A8-E8E6310BCC3A}" presName="rect2" presStyleLbl="node1" presStyleIdx="1" presStyleCnt="4" custScaleX="149623" custScaleY="118801" custLinFactNeighborX="23973" custLinFactNeighborY="-6849">
        <dgm:presLayoutVars>
          <dgm:chMax val="0"/>
          <dgm:chPref val="0"/>
          <dgm:bulletEnabled val="1"/>
        </dgm:presLayoutVars>
      </dgm:prSet>
      <dgm:spPr/>
    </dgm:pt>
    <dgm:pt modelId="{03D75486-AA09-4239-9851-1BFF8A0BBD7F}" type="pres">
      <dgm:prSet presAssocID="{E2AE92FA-ED49-49D0-87A8-E8E6310BCC3A}" presName="rect3" presStyleLbl="node1" presStyleIdx="2" presStyleCnt="4" custScaleX="149623" custScaleY="118802" custLinFactNeighborX="-23973" custLinFactNeighborY="5788">
        <dgm:presLayoutVars>
          <dgm:chMax val="0"/>
          <dgm:chPref val="0"/>
          <dgm:bulletEnabled val="1"/>
        </dgm:presLayoutVars>
      </dgm:prSet>
      <dgm:spPr/>
    </dgm:pt>
    <dgm:pt modelId="{64E91826-5F03-4AAB-BCDF-64247969EDF7}" type="pres">
      <dgm:prSet presAssocID="{E2AE92FA-ED49-49D0-87A8-E8E6310BCC3A}" presName="rect4" presStyleLbl="node1" presStyleIdx="3" presStyleCnt="4" custScaleX="149623" custScaleY="118894" custLinFactNeighborX="22911" custLinFactNeighborY="5788">
        <dgm:presLayoutVars>
          <dgm:chMax val="0"/>
          <dgm:chPref val="0"/>
          <dgm:bulletEnabled val="1"/>
        </dgm:presLayoutVars>
      </dgm:prSet>
      <dgm:spPr/>
    </dgm:pt>
  </dgm:ptLst>
  <dgm:cxnLst>
    <dgm:cxn modelId="{22DB9709-6C7C-491C-A195-CB15EA4CF9A1}" type="presOf" srcId="{C0063E67-0B85-464C-A9F2-074500AF7288}" destId="{64E91826-5F03-4AAB-BCDF-64247969EDF7}" srcOrd="0" destOrd="0" presId="urn:microsoft.com/office/officeart/2005/8/layout/matrix2"/>
    <dgm:cxn modelId="{416E260A-1E8A-46C2-9692-B01286B27FF6}" srcId="{E2AE92FA-ED49-49D0-87A8-E8E6310BCC3A}" destId="{AB28451F-4BDD-46B7-9F87-7E12791B3F2C}" srcOrd="0" destOrd="0" parTransId="{E42FAA83-D109-4BBD-9E82-EACF6705F585}" sibTransId="{B413B2D6-1DE7-4A2F-BD39-77C4928DEBFF}"/>
    <dgm:cxn modelId="{18B0755B-E9D8-4F8E-B2C7-076873A755B3}" type="presOf" srcId="{916519DA-646E-435B-A1B7-24FA7ED02D23}" destId="{444CC3F6-DCE1-4B4E-A7B7-780EAC361D57}" srcOrd="0" destOrd="0" presId="urn:microsoft.com/office/officeart/2005/8/layout/matrix2"/>
    <dgm:cxn modelId="{843E2646-5589-420F-99F5-C748F1AA2973}" srcId="{E2AE92FA-ED49-49D0-87A8-E8E6310BCC3A}" destId="{FAC4C8BF-AF17-4D8E-92DA-B1E7D9073B6A}" srcOrd="2" destOrd="0" parTransId="{711EABC3-7717-4310-A4CF-7866D8426D04}" sibTransId="{04865DAE-3586-42D0-B8D1-036957C00465}"/>
    <dgm:cxn modelId="{41B07FAC-8D94-41B1-B88D-C925656C8FD4}" type="presOf" srcId="{E2AE92FA-ED49-49D0-87A8-E8E6310BCC3A}" destId="{41AD3819-6496-4EFD-A684-CDA47144E9A7}" srcOrd="0" destOrd="0" presId="urn:microsoft.com/office/officeart/2005/8/layout/matrix2"/>
    <dgm:cxn modelId="{D6BC67E0-DC22-4749-ACFD-8C9A1A0A1F76}" type="presOf" srcId="{AB28451F-4BDD-46B7-9F87-7E12791B3F2C}" destId="{61524F17-6819-4EB1-A8AC-58AC7B46CB4D}" srcOrd="0" destOrd="0" presId="urn:microsoft.com/office/officeart/2005/8/layout/matrix2"/>
    <dgm:cxn modelId="{8B852DE8-0388-430C-9F2E-822CE05EA4F4}" srcId="{E2AE92FA-ED49-49D0-87A8-E8E6310BCC3A}" destId="{C0063E67-0B85-464C-A9F2-074500AF7288}" srcOrd="3" destOrd="0" parTransId="{FED1F063-7703-4589-AEF0-60C167173E45}" sibTransId="{979BC2B2-F6E8-443A-A341-B8FA10617F11}"/>
    <dgm:cxn modelId="{55A97DEF-A99C-4C4F-880C-8F2161ED7AA2}" srcId="{E2AE92FA-ED49-49D0-87A8-E8E6310BCC3A}" destId="{916519DA-646E-435B-A1B7-24FA7ED02D23}" srcOrd="1" destOrd="0" parTransId="{C2BFD0C1-FFF9-44F6-8FF5-0658E64E5862}" sibTransId="{8C44A1DA-DC19-4048-86B4-F74F97809020}"/>
    <dgm:cxn modelId="{7FE638F8-5172-4128-8DD6-32CF52A12FF5}" type="presOf" srcId="{FAC4C8BF-AF17-4D8E-92DA-B1E7D9073B6A}" destId="{03D75486-AA09-4239-9851-1BFF8A0BBD7F}" srcOrd="0" destOrd="0" presId="urn:microsoft.com/office/officeart/2005/8/layout/matrix2"/>
    <dgm:cxn modelId="{673368A4-7B32-4D43-8D07-F03FDC5E7A2B}" type="presParOf" srcId="{41AD3819-6496-4EFD-A684-CDA47144E9A7}" destId="{87FF18AA-F873-4ED2-B05D-92C5CB04E6A3}" srcOrd="0" destOrd="0" presId="urn:microsoft.com/office/officeart/2005/8/layout/matrix2"/>
    <dgm:cxn modelId="{BAEB5C53-8062-4DF4-BA09-964F9FCC6558}" type="presParOf" srcId="{41AD3819-6496-4EFD-A684-CDA47144E9A7}" destId="{61524F17-6819-4EB1-A8AC-58AC7B46CB4D}" srcOrd="1" destOrd="0" presId="urn:microsoft.com/office/officeart/2005/8/layout/matrix2"/>
    <dgm:cxn modelId="{47B6AAE5-1701-4EDB-9610-D78255FE78EE}" type="presParOf" srcId="{41AD3819-6496-4EFD-A684-CDA47144E9A7}" destId="{444CC3F6-DCE1-4B4E-A7B7-780EAC361D57}" srcOrd="2" destOrd="0" presId="urn:microsoft.com/office/officeart/2005/8/layout/matrix2"/>
    <dgm:cxn modelId="{B0EE813A-17E0-43B8-B271-3DC1328496F3}" type="presParOf" srcId="{41AD3819-6496-4EFD-A684-CDA47144E9A7}" destId="{03D75486-AA09-4239-9851-1BFF8A0BBD7F}" srcOrd="3" destOrd="0" presId="urn:microsoft.com/office/officeart/2005/8/layout/matrix2"/>
    <dgm:cxn modelId="{B6D28EC6-4624-4E48-91E0-83A1B602E10B}" type="presParOf" srcId="{41AD3819-6496-4EFD-A684-CDA47144E9A7}" destId="{64E91826-5F03-4AAB-BCDF-64247969EDF7}"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FF18AA-F873-4ED2-B05D-92C5CB04E6A3}">
      <dsp:nvSpPr>
        <dsp:cNvPr id="0" name=""/>
        <dsp:cNvSpPr/>
      </dsp:nvSpPr>
      <dsp:spPr>
        <a:xfrm>
          <a:off x="496853" y="0"/>
          <a:ext cx="7007292" cy="5219701"/>
        </a:xfrm>
        <a:prstGeom prst="quadArrow">
          <a:avLst>
            <a:gd name="adj1" fmla="val 2000"/>
            <a:gd name="adj2" fmla="val 4000"/>
            <a:gd name="adj3" fmla="val 5000"/>
          </a:avLst>
        </a:prstGeom>
        <a:solidFill>
          <a:srgbClr val="FF0000"/>
        </a:solidFill>
        <a:ln>
          <a:noFill/>
        </a:ln>
        <a:effectLst/>
      </dsp:spPr>
      <dsp:style>
        <a:lnRef idx="0">
          <a:scrgbClr r="0" g="0" b="0"/>
        </a:lnRef>
        <a:fillRef idx="1">
          <a:scrgbClr r="0" g="0" b="0"/>
        </a:fillRef>
        <a:effectRef idx="0">
          <a:scrgbClr r="0" g="0" b="0"/>
        </a:effectRef>
        <a:fontRef idx="minor"/>
      </dsp:style>
    </dsp:sp>
    <dsp:sp modelId="{61524F17-6819-4EB1-A8AC-58AC7B46CB4D}">
      <dsp:nvSpPr>
        <dsp:cNvPr id="0" name=""/>
        <dsp:cNvSpPr/>
      </dsp:nvSpPr>
      <dsp:spPr>
        <a:xfrm>
          <a:off x="662052" y="10"/>
          <a:ext cx="3123949" cy="2480464"/>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u="sng" kern="1200" dirty="0">
              <a:solidFill>
                <a:srgbClr val="C00000"/>
              </a:solidFill>
              <a:latin typeface="Cambria" pitchFamily="18" charset="0"/>
            </a:rPr>
            <a:t>US MODEL:</a:t>
          </a:r>
          <a:endParaRPr lang="en-US" sz="2000" u="sng" kern="1200" dirty="0">
            <a:solidFill>
              <a:srgbClr val="C00000"/>
            </a:solidFill>
            <a:latin typeface="Cambria" pitchFamily="18" charset="0"/>
          </a:endParaRP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Orientation Seminar</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Workshop</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Table-top Exercise</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Games</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Drills</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Functional Exercise</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Full-Scale Exercise</a:t>
          </a:r>
          <a:endParaRPr lang="en-US" sz="1800" kern="1200" dirty="0">
            <a:solidFill>
              <a:schemeClr val="tx1"/>
            </a:solidFill>
          </a:endParaRPr>
        </a:p>
      </dsp:txBody>
      <dsp:txXfrm>
        <a:off x="783138" y="121096"/>
        <a:ext cx="2881777" cy="2238292"/>
      </dsp:txXfrm>
    </dsp:sp>
    <dsp:sp modelId="{444CC3F6-DCE1-4B4E-A7B7-780EAC361D57}">
      <dsp:nvSpPr>
        <dsp:cNvPr id="0" name=""/>
        <dsp:cNvSpPr/>
      </dsp:nvSpPr>
      <dsp:spPr>
        <a:xfrm>
          <a:off x="4165682" y="10"/>
          <a:ext cx="3123949" cy="2480422"/>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u="sng" kern="1200" dirty="0">
              <a:solidFill>
                <a:srgbClr val="00B050"/>
              </a:solidFill>
              <a:latin typeface="Cambria" pitchFamily="18" charset="0"/>
            </a:rPr>
            <a:t>AUSTRALIAN MODEL</a:t>
          </a:r>
        </a:p>
        <a:p>
          <a:pPr marL="0" lvl="0" indent="0" algn="l" defTabSz="800100">
            <a:lnSpc>
              <a:spcPct val="90000"/>
            </a:lnSpc>
            <a:spcBef>
              <a:spcPct val="0"/>
            </a:spcBef>
            <a:spcAft>
              <a:spcPct val="35000"/>
            </a:spcAft>
            <a:buNone/>
          </a:pPr>
          <a:r>
            <a:rPr lang="en-US" sz="1800" kern="1200" dirty="0">
              <a:solidFill>
                <a:schemeClr val="tx1"/>
              </a:solidFill>
              <a:latin typeface="Bookman Old Style" pitchFamily="18" charset="0"/>
            </a:rPr>
            <a:t>Seminar</a:t>
          </a:r>
        </a:p>
        <a:p>
          <a:pPr marL="0" lvl="0" indent="0" algn="l" defTabSz="800100">
            <a:lnSpc>
              <a:spcPct val="90000"/>
            </a:lnSpc>
            <a:spcBef>
              <a:spcPct val="0"/>
            </a:spcBef>
            <a:spcAft>
              <a:spcPct val="35000"/>
            </a:spcAft>
            <a:buNone/>
          </a:pPr>
          <a:r>
            <a:rPr lang="en-US" sz="1800" kern="1200" dirty="0">
              <a:solidFill>
                <a:schemeClr val="tx1"/>
              </a:solidFill>
              <a:latin typeface="Bookman Old Style" pitchFamily="18" charset="0"/>
            </a:rPr>
            <a:t>Workshop</a:t>
          </a:r>
        </a:p>
        <a:p>
          <a:pPr marL="0" lvl="0" indent="0" algn="l" defTabSz="800100">
            <a:lnSpc>
              <a:spcPct val="90000"/>
            </a:lnSpc>
            <a:spcBef>
              <a:spcPct val="0"/>
            </a:spcBef>
            <a:spcAft>
              <a:spcPct val="35000"/>
            </a:spcAft>
            <a:buNone/>
          </a:pPr>
          <a:r>
            <a:rPr lang="en-US" sz="1800" kern="1200" dirty="0">
              <a:solidFill>
                <a:schemeClr val="tx1"/>
              </a:solidFill>
              <a:latin typeface="Bookman Old Style" pitchFamily="18" charset="0"/>
            </a:rPr>
            <a:t>Syndicate progressive</a:t>
          </a:r>
        </a:p>
        <a:p>
          <a:pPr marL="0" lvl="0" indent="0" algn="l" defTabSz="800100">
            <a:lnSpc>
              <a:spcPct val="90000"/>
            </a:lnSpc>
            <a:spcBef>
              <a:spcPct val="0"/>
            </a:spcBef>
            <a:spcAft>
              <a:spcPct val="35000"/>
            </a:spcAft>
            <a:buNone/>
          </a:pPr>
          <a:r>
            <a:rPr lang="en-US" sz="1800" kern="1200" dirty="0">
              <a:solidFill>
                <a:schemeClr val="tx1"/>
              </a:solidFill>
              <a:latin typeface="Bookman Old Style" pitchFamily="18" charset="0"/>
            </a:rPr>
            <a:t>Hypothetical</a:t>
          </a:r>
        </a:p>
        <a:p>
          <a:pPr marL="0" lvl="0" indent="0" algn="l" defTabSz="800100">
            <a:lnSpc>
              <a:spcPct val="90000"/>
            </a:lnSpc>
            <a:spcBef>
              <a:spcPct val="0"/>
            </a:spcBef>
            <a:spcAft>
              <a:spcPct val="35000"/>
            </a:spcAft>
            <a:buNone/>
          </a:pPr>
          <a:r>
            <a:rPr lang="en-US" sz="1800" kern="1200" dirty="0">
              <a:solidFill>
                <a:schemeClr val="tx1"/>
              </a:solidFill>
              <a:latin typeface="Bookman Old Style" pitchFamily="18" charset="0"/>
            </a:rPr>
            <a:t>Drills</a:t>
          </a:r>
        </a:p>
        <a:p>
          <a:pPr marL="0" lvl="0" indent="0" algn="l" defTabSz="800100">
            <a:lnSpc>
              <a:spcPct val="90000"/>
            </a:lnSpc>
            <a:spcBef>
              <a:spcPct val="0"/>
            </a:spcBef>
            <a:spcAft>
              <a:spcPct val="35000"/>
            </a:spcAft>
            <a:buNone/>
          </a:pPr>
          <a:r>
            <a:rPr lang="en-US" sz="1800" kern="1200" dirty="0">
              <a:solidFill>
                <a:schemeClr val="tx1"/>
              </a:solidFill>
              <a:latin typeface="Bookman Old Style" pitchFamily="18" charset="0"/>
            </a:rPr>
            <a:t>Functional Exercise</a:t>
          </a:r>
        </a:p>
        <a:p>
          <a:pPr marL="0" lvl="0" indent="0" algn="l" defTabSz="800100">
            <a:lnSpc>
              <a:spcPct val="90000"/>
            </a:lnSpc>
            <a:spcBef>
              <a:spcPct val="0"/>
            </a:spcBef>
            <a:spcAft>
              <a:spcPct val="35000"/>
            </a:spcAft>
            <a:buNone/>
          </a:pPr>
          <a:r>
            <a:rPr lang="en-US" sz="1800" kern="1200" dirty="0">
              <a:solidFill>
                <a:schemeClr val="tx1"/>
              </a:solidFill>
              <a:latin typeface="Bookman Old Style" pitchFamily="18" charset="0"/>
            </a:rPr>
            <a:t>Field Exercise</a:t>
          </a:r>
          <a:endParaRPr lang="en-US" sz="1800" kern="1200" dirty="0">
            <a:solidFill>
              <a:schemeClr val="tx1"/>
            </a:solidFill>
          </a:endParaRPr>
        </a:p>
      </dsp:txBody>
      <dsp:txXfrm>
        <a:off x="4286766" y="121094"/>
        <a:ext cx="2881781" cy="2238254"/>
      </dsp:txXfrm>
    </dsp:sp>
    <dsp:sp modelId="{03D75486-AA09-4239-9851-1BFF8A0BBD7F}">
      <dsp:nvSpPr>
        <dsp:cNvPr id="0" name=""/>
        <dsp:cNvSpPr/>
      </dsp:nvSpPr>
      <dsp:spPr>
        <a:xfrm>
          <a:off x="711368" y="2717104"/>
          <a:ext cx="3123949" cy="2480443"/>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u="sng" kern="1200" dirty="0">
              <a:solidFill>
                <a:schemeClr val="tx1"/>
              </a:solidFill>
              <a:latin typeface="Cambria" pitchFamily="18" charset="0"/>
            </a:rPr>
            <a:t>UK MODEL</a:t>
          </a:r>
          <a:r>
            <a:rPr lang="en-US" sz="2000" b="1" kern="1200" dirty="0">
              <a:solidFill>
                <a:schemeClr val="tx1"/>
              </a:solidFill>
              <a:latin typeface="Cambria" pitchFamily="18" charset="0"/>
            </a:rPr>
            <a:t> </a:t>
          </a:r>
          <a:endParaRPr lang="en-US" sz="2000" kern="1200" dirty="0">
            <a:solidFill>
              <a:schemeClr val="tx1"/>
            </a:solidFill>
            <a:latin typeface="Cambria" pitchFamily="18" charset="0"/>
          </a:endParaRPr>
        </a:p>
        <a:p>
          <a:pPr marL="0" lvl="0" indent="0" algn="l" defTabSz="889000">
            <a:lnSpc>
              <a:spcPct val="90000"/>
            </a:lnSpc>
            <a:spcBef>
              <a:spcPct val="0"/>
            </a:spcBef>
            <a:spcAft>
              <a:spcPct val="35000"/>
            </a:spcAft>
            <a:buNone/>
          </a:pPr>
          <a:r>
            <a:rPr lang="en-US" sz="2000" kern="1200" dirty="0">
              <a:solidFill>
                <a:schemeClr val="tx1"/>
              </a:solidFill>
              <a:latin typeface="Bookman Old Style" pitchFamily="18" charset="0"/>
            </a:rPr>
            <a:t>Seminar Exercise</a:t>
          </a:r>
        </a:p>
        <a:p>
          <a:pPr marL="0" lvl="0" indent="0" algn="l" defTabSz="889000">
            <a:lnSpc>
              <a:spcPct val="90000"/>
            </a:lnSpc>
            <a:spcBef>
              <a:spcPct val="0"/>
            </a:spcBef>
            <a:spcAft>
              <a:spcPct val="35000"/>
            </a:spcAft>
            <a:buNone/>
          </a:pPr>
          <a:r>
            <a:rPr lang="en-US" sz="2000" kern="1200" dirty="0">
              <a:solidFill>
                <a:schemeClr val="tx1"/>
              </a:solidFill>
              <a:latin typeface="Bookman Old Style" pitchFamily="18" charset="0"/>
            </a:rPr>
            <a:t>Table-top Exercise</a:t>
          </a:r>
        </a:p>
        <a:p>
          <a:pPr marL="0" lvl="0" indent="0" algn="l" defTabSz="889000">
            <a:lnSpc>
              <a:spcPct val="90000"/>
            </a:lnSpc>
            <a:spcBef>
              <a:spcPct val="0"/>
            </a:spcBef>
            <a:spcAft>
              <a:spcPct val="35000"/>
            </a:spcAft>
            <a:buNone/>
          </a:pPr>
          <a:r>
            <a:rPr lang="en-US" sz="2000" kern="1200" dirty="0">
              <a:solidFill>
                <a:schemeClr val="tx1"/>
              </a:solidFill>
              <a:latin typeface="Bookman Old Style" pitchFamily="18" charset="0"/>
            </a:rPr>
            <a:t>Control Post Exercise</a:t>
          </a:r>
        </a:p>
        <a:p>
          <a:pPr marL="0" lvl="0" indent="0" algn="l" defTabSz="889000">
            <a:lnSpc>
              <a:spcPct val="90000"/>
            </a:lnSpc>
            <a:spcBef>
              <a:spcPct val="0"/>
            </a:spcBef>
            <a:spcAft>
              <a:spcPct val="35000"/>
            </a:spcAft>
            <a:buNone/>
          </a:pPr>
          <a:r>
            <a:rPr lang="en-US" sz="2000" kern="1200" dirty="0">
              <a:solidFill>
                <a:schemeClr val="tx1"/>
              </a:solidFill>
              <a:latin typeface="Bookman Old Style" pitchFamily="18" charset="0"/>
            </a:rPr>
            <a:t>Live Exercise</a:t>
          </a:r>
          <a:endParaRPr lang="en-US" sz="2000" kern="1200" dirty="0">
            <a:solidFill>
              <a:schemeClr val="tx1"/>
            </a:solidFill>
          </a:endParaRPr>
        </a:p>
      </dsp:txBody>
      <dsp:txXfrm>
        <a:off x="832453" y="2838189"/>
        <a:ext cx="2881779" cy="2238273"/>
      </dsp:txXfrm>
    </dsp:sp>
    <dsp:sp modelId="{64E91826-5F03-4AAB-BCDF-64247969EDF7}">
      <dsp:nvSpPr>
        <dsp:cNvPr id="0" name=""/>
        <dsp:cNvSpPr/>
      </dsp:nvSpPr>
      <dsp:spPr>
        <a:xfrm>
          <a:off x="4143509" y="2716144"/>
          <a:ext cx="3123949" cy="2482364"/>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u="sng" kern="1200">
              <a:solidFill>
                <a:schemeClr val="tx1"/>
              </a:solidFill>
              <a:latin typeface="Cambria" pitchFamily="18" charset="0"/>
            </a:rPr>
            <a:t>INDIAN MODEL</a:t>
          </a:r>
          <a:endParaRPr lang="en-US" sz="2000" b="1" u="sng" kern="1200" dirty="0">
            <a:solidFill>
              <a:schemeClr val="tx1"/>
            </a:solidFill>
            <a:latin typeface="Cambria" pitchFamily="18" charset="0"/>
          </a:endParaRP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Coordinating conference</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Table top exercise</a:t>
          </a:r>
        </a:p>
        <a:p>
          <a:pPr marL="0" lvl="0" indent="0" algn="l" defTabSz="889000">
            <a:lnSpc>
              <a:spcPct val="90000"/>
            </a:lnSpc>
            <a:spcBef>
              <a:spcPct val="0"/>
            </a:spcBef>
            <a:spcAft>
              <a:spcPct val="35000"/>
            </a:spcAft>
            <a:buNone/>
          </a:pPr>
          <a:r>
            <a:rPr lang="en-US" sz="1800" kern="1200" dirty="0">
              <a:solidFill>
                <a:schemeClr val="tx1"/>
              </a:solidFill>
              <a:latin typeface="Bookman Old Style" pitchFamily="18" charset="0"/>
            </a:rPr>
            <a:t>Mock exercise</a:t>
          </a:r>
          <a:endParaRPr lang="en-US" sz="1800" kern="1200" dirty="0">
            <a:solidFill>
              <a:schemeClr val="tx1"/>
            </a:solidFill>
          </a:endParaRPr>
        </a:p>
      </dsp:txBody>
      <dsp:txXfrm>
        <a:off x="4264688" y="2837323"/>
        <a:ext cx="2881591" cy="2240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45BA87-71A6-4444-BE8B-B617E89FC1E3}" type="datetimeFigureOut">
              <a:rPr lang="en-IN" smtClean="0"/>
              <a:t>07-01-2026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C3D84-052E-4957-8A10-FB39B8B67E43}" type="slidenum">
              <a:rPr lang="en-IN" smtClean="0"/>
              <a:t>‹#›</a:t>
            </a:fld>
            <a:endParaRPr lang="en-IN"/>
          </a:p>
        </p:txBody>
      </p:sp>
    </p:spTree>
    <p:extLst>
      <p:ext uri="{BB962C8B-B14F-4D97-AF65-F5344CB8AC3E}">
        <p14:creationId xmlns:p14="http://schemas.microsoft.com/office/powerpoint/2010/main" val="57593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endParaRPr/>
          </a:p>
        </p:txBody>
      </p:sp>
      <p:sp>
        <p:nvSpPr>
          <p:cNvPr id="92" name="Google Shape;92;p1: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01" type="tx">
  <p:cSld name="Default 01">
    <p:bg>
      <p:bgPr>
        <a:solidFill>
          <a:srgbClr val="FFFFFF"/>
        </a:solidFill>
        <a:effectLst/>
      </p:bgPr>
    </p:bg>
    <p:spTree>
      <p:nvGrpSpPr>
        <p:cNvPr id="1" name="Shape 15"/>
        <p:cNvGrpSpPr/>
        <p:nvPr/>
      </p:nvGrpSpPr>
      <p:grpSpPr>
        <a:xfrm>
          <a:off x="0" y="0"/>
          <a:ext cx="0" cy="0"/>
          <a:chOff x="0" y="0"/>
          <a:chExt cx="0" cy="0"/>
        </a:xfrm>
      </p:grpSpPr>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i="0" u="none" strike="noStrike" cap="none"/>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1410" y="283029"/>
            <a:ext cx="1525361" cy="1039760"/>
          </a:xfrm>
          <a:prstGeom prst="rect">
            <a:avLst/>
          </a:prstGeom>
        </p:spPr>
      </p:pic>
    </p:spTree>
    <p:extLst>
      <p:ext uri="{BB962C8B-B14F-4D97-AF65-F5344CB8AC3E}">
        <p14:creationId xmlns:p14="http://schemas.microsoft.com/office/powerpoint/2010/main" val="777131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4" descr="closeup-firefighter-holding-his-helmet-walking-towards-fire-truck.jpg"/>
          <p:cNvPicPr preferRelativeResize="0"/>
          <p:nvPr/>
        </p:nvPicPr>
        <p:blipFill rotWithShape="1">
          <a:blip r:embed="rId3">
            <a:alphaModFix/>
          </a:blip>
          <a:srcRect t="13432" b="1559"/>
          <a:stretch/>
        </p:blipFill>
        <p:spPr>
          <a:xfrm>
            <a:off x="-12700" y="-32004"/>
            <a:ext cx="12217400" cy="6922008"/>
          </a:xfrm>
          <a:prstGeom prst="rect">
            <a:avLst/>
          </a:prstGeom>
          <a:noFill/>
          <a:ln>
            <a:noFill/>
          </a:ln>
        </p:spPr>
      </p:pic>
      <p:sp>
        <p:nvSpPr>
          <p:cNvPr id="95" name="Google Shape;95;p14"/>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a:solidFill>
                  <a:srgbClr val="535353"/>
                </a:solidFill>
                <a:latin typeface="Open Sans SemiBold"/>
                <a:ea typeface="Open Sans SemiBold"/>
                <a:cs typeface="Open Sans SemiBold"/>
                <a:sym typeface="Open Sans SemiBold"/>
              </a:rPr>
              <a:t>PEER | CSSR | INDIA</a:t>
            </a:r>
            <a:endParaRPr/>
          </a:p>
        </p:txBody>
      </p:sp>
      <p:sp>
        <p:nvSpPr>
          <p:cNvPr id="96" name="Google Shape;96;p14"/>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7" name="Google Shape;97;p14"/>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98" name="Google Shape;98;p14"/>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9" name="Google Shape;99;p14"/>
          <p:cNvSpPr txBox="1">
            <a:spLocks noGrp="1"/>
          </p:cNvSpPr>
          <p:nvPr>
            <p:ph type="sldNum" idx="12"/>
          </p:nvPr>
        </p:nvSpPr>
        <p:spPr>
          <a:xfrm>
            <a:off x="11438930" y="6406669"/>
            <a:ext cx="193372" cy="338635"/>
          </a:xfrm>
          <a:prstGeom prst="rect">
            <a:avLst/>
          </a:prstGeom>
          <a:noFill/>
          <a:ln>
            <a:noFill/>
          </a:ln>
        </p:spPr>
        <p:txBody>
          <a:bodyPr spcFirstLastPara="1" wrap="square" lIns="78275" tIns="78275" rIns="78275" bIns="78275" anchor="t" anchorCtr="0">
            <a:noAutofit/>
          </a:bodyPr>
          <a:lstStyle/>
          <a:p>
            <a:pPr marL="0" lvl="0" indent="0" algn="ctr" rtl="0">
              <a:spcBef>
                <a:spcPts val="0"/>
              </a:spcBef>
              <a:spcAft>
                <a:spcPts val="0"/>
              </a:spcAft>
              <a:buNone/>
            </a:pPr>
            <a:fld id="{00000000-1234-1234-1234-123412341234}" type="slidenum">
              <a:rPr lang="en-US"/>
              <a:t>1</a:t>
            </a:fld>
            <a:endParaRPr/>
          </a:p>
        </p:txBody>
      </p:sp>
      <p:sp>
        <p:nvSpPr>
          <p:cNvPr id="100" name="Google Shape;100;p14"/>
          <p:cNvSpPr/>
          <p:nvPr/>
        </p:nvSpPr>
        <p:spPr>
          <a:xfrm>
            <a:off x="-213984" y="-32004"/>
            <a:ext cx="12405983" cy="6870701"/>
          </a:xfrm>
          <a:prstGeom prst="rect">
            <a:avLst/>
          </a:prstGeom>
          <a:solidFill>
            <a:srgbClr val="535353">
              <a:alpha val="60000"/>
            </a:srgbClr>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101" name="Google Shape;101;p14" descr="Image"/>
          <p:cNvPicPr preferRelativeResize="0"/>
          <p:nvPr/>
        </p:nvPicPr>
        <p:blipFill rotWithShape="1">
          <a:blip r:embed="rId4">
            <a:alphaModFix amt="90000"/>
          </a:blip>
          <a:srcRect l="50481"/>
          <a:stretch/>
        </p:blipFill>
        <p:spPr>
          <a:xfrm>
            <a:off x="-24680" y="2041260"/>
            <a:ext cx="9809469" cy="1547067"/>
          </a:xfrm>
          <a:prstGeom prst="rect">
            <a:avLst/>
          </a:prstGeom>
          <a:noFill/>
          <a:ln>
            <a:noFill/>
          </a:ln>
        </p:spPr>
      </p:pic>
      <p:sp>
        <p:nvSpPr>
          <p:cNvPr id="103" name="Google Shape;103;p14"/>
          <p:cNvSpPr/>
          <p:nvPr/>
        </p:nvSpPr>
        <p:spPr>
          <a:xfrm flipH="1">
            <a:off x="0" y="5596930"/>
            <a:ext cx="12192000" cy="1261071"/>
          </a:xfrm>
          <a:custGeom>
            <a:avLst/>
            <a:gdLst/>
            <a:ahLst/>
            <a:cxnLst/>
            <a:rect l="l" t="t"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rgbClr val="FFFFFF"/>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 name="Google Shape;104;p14"/>
          <p:cNvSpPr txBox="1"/>
          <p:nvPr/>
        </p:nvSpPr>
        <p:spPr>
          <a:xfrm>
            <a:off x="209691" y="2205990"/>
            <a:ext cx="9380079" cy="1310120"/>
          </a:xfrm>
          <a:prstGeom prst="rect">
            <a:avLst/>
          </a:prstGeom>
          <a:noFill/>
          <a:ln>
            <a:noFill/>
          </a:ln>
        </p:spPr>
        <p:txBody>
          <a:bodyPr spcFirstLastPara="1" wrap="square" lIns="39125" tIns="39125" rIns="39125" bIns="39125" anchor="t" anchorCtr="0">
            <a:spAutoFit/>
          </a:bodyPr>
          <a:lstStyle/>
          <a:p>
            <a:pPr lvl="0" algn="ctr"/>
            <a:r>
              <a:rPr lang="en-US" sz="4000" b="1" u="sng" dirty="0">
                <a:latin typeface="Cambria" pitchFamily="18" charset="0"/>
              </a:rPr>
              <a:t>GUIDELINES AND POLICIES (NDMA) FOR MOCK DRILL &amp; EXERCISE</a:t>
            </a:r>
            <a:endParaRPr lang="en-US" sz="4000" b="1" dirty="0">
              <a:solidFill>
                <a:schemeClr val="lt1"/>
              </a:solidFill>
              <a:latin typeface="Open Sans"/>
              <a:ea typeface="Arial Black"/>
              <a:cs typeface="Arial Black"/>
              <a:sym typeface="Arial Black"/>
            </a:endParaRPr>
          </a:p>
        </p:txBody>
      </p:sp>
      <p:pic>
        <p:nvPicPr>
          <p:cNvPr id="16" name="Picture 1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2FB52FBA-C074-23B7-24BF-E253CD0D95E3}"/>
              </a:ext>
            </a:extLst>
          </p:cNvPr>
          <p:cNvSpPr txBox="1"/>
          <p:nvPr/>
        </p:nvSpPr>
        <p:spPr>
          <a:xfrm>
            <a:off x="8262735" y="5681191"/>
            <a:ext cx="3818088" cy="338554"/>
          </a:xfrm>
          <a:prstGeom prst="rect">
            <a:avLst/>
          </a:prstGeom>
          <a:noFill/>
        </p:spPr>
        <p:txBody>
          <a:bodyPr wrap="square">
            <a:spAutoFit/>
          </a:bodyPr>
          <a:lstStyle/>
          <a:p>
            <a:r>
              <a:rPr lang="en-IN" sz="1600" b="1" dirty="0">
                <a:effectLst/>
                <a:latin typeface="Verdana" panose="020B0604030504040204" pitchFamily="34" charset="0"/>
                <a:ea typeface="Verdana" panose="020B0604030504040204" pitchFamily="34" charset="0"/>
                <a:cs typeface="Mangal" panose="02040503050203030202" pitchFamily="18" charset="0"/>
              </a:rPr>
              <a:t>Presented by:- Amit Kumar, AC</a:t>
            </a:r>
            <a:endParaRPr lang="en-US" sz="16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699160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8A01CB-D951-C272-8DF3-238E08682686}"/>
              </a:ext>
            </a:extLst>
          </p:cNvPr>
          <p:cNvSpPr txBox="1"/>
          <p:nvPr/>
        </p:nvSpPr>
        <p:spPr>
          <a:xfrm>
            <a:off x="4114800" y="1828800"/>
            <a:ext cx="8001000" cy="4323517"/>
          </a:xfrm>
          <a:prstGeom prst="rect">
            <a:avLst/>
          </a:prstGeom>
          <a:noFill/>
        </p:spPr>
        <p:txBody>
          <a:bodyPr wrap="square" rtlCol="0">
            <a:sp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Upon completion of this lecture, you will be able to know about :- </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NDMA Guidelines.</a:t>
            </a:r>
          </a:p>
          <a:p>
            <a:pPr marL="342900" indent="-342900">
              <a:lnSpc>
                <a:spcPct val="150000"/>
              </a:lnSpc>
              <a:buFontTx/>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Introduction, Aim &amp; Scope of mock drill exercise.</a:t>
            </a:r>
          </a:p>
          <a:p>
            <a:pPr marL="342900" indent="-342900">
              <a:lnSpc>
                <a:spcPct val="150000"/>
              </a:lnSpc>
              <a:buFontTx/>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Steps and types of mock exercise.</a:t>
            </a:r>
          </a:p>
          <a:p>
            <a:pPr marL="342900" indent="-342900" algn="just">
              <a:lnSpc>
                <a:spcPct val="150000"/>
              </a:lnSpc>
              <a:buFontTx/>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Various aspects of the discussed base &amp; operational base exercise.</a:t>
            </a:r>
            <a:endParaRPr lang="en-US" dirty="0"/>
          </a:p>
          <a:p>
            <a:pPr marL="342900" indent="-342900">
              <a:buAutoNum type="arabicPeriod"/>
            </a:pPr>
            <a:endParaRPr lang="en-US" dirty="0"/>
          </a:p>
        </p:txBody>
      </p:sp>
      <p:sp>
        <p:nvSpPr>
          <p:cNvPr id="4" name="TextBox 3">
            <a:extLst>
              <a:ext uri="{FF2B5EF4-FFF2-40B4-BE49-F238E27FC236}">
                <a16:creationId xmlns:a16="http://schemas.microsoft.com/office/drawing/2014/main" id="{9EBCF4DF-AB16-11AA-CA2A-2A37E33F8C6A}"/>
              </a:ext>
            </a:extLst>
          </p:cNvPr>
          <p:cNvSpPr txBox="1"/>
          <p:nvPr/>
        </p:nvSpPr>
        <p:spPr>
          <a:xfrm>
            <a:off x="0" y="3075056"/>
            <a:ext cx="4114800" cy="734943"/>
          </a:xfrm>
          <a:prstGeom prst="rect">
            <a:avLst/>
          </a:prstGeom>
          <a:noFill/>
        </p:spPr>
        <p:txBody>
          <a:bodyPr wrap="square" rtlCol="0">
            <a:spAutoFit/>
          </a:bodyPr>
          <a:lstStyle/>
          <a:p>
            <a:pPr algn="ctr"/>
            <a:r>
              <a:rPr lang="en-US" sz="4000" b="1" dirty="0">
                <a:latin typeface="Open Sans" panose="020B0606030504020204" pitchFamily="34" charset="0"/>
                <a:ea typeface="Open Sans" panose="020B0606030504020204" pitchFamily="34" charset="0"/>
                <a:cs typeface="Open Sans" panose="020B0606030504020204" pitchFamily="34" charset="0"/>
              </a:rPr>
              <a:t>OBJECTIVE</a:t>
            </a:r>
          </a:p>
        </p:txBody>
      </p:sp>
      <p:pic>
        <p:nvPicPr>
          <p:cNvPr id="2" name="Picture 1">
            <a:extLst>
              <a:ext uri="{FF2B5EF4-FFF2-40B4-BE49-F238E27FC236}">
                <a16:creationId xmlns:a16="http://schemas.microsoft.com/office/drawing/2014/main" id="{E428DFF4-6E8F-93CC-C7C8-91D4053602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037311EB-4CD2-996A-E690-3A3334EBC89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2886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F4A07-BCF3-9932-4015-3DA148F1DE6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E62B6F9-8F7C-2BF1-7643-C89C20FBC4F5}"/>
              </a:ext>
            </a:extLst>
          </p:cNvPr>
          <p:cNvSpPr txBox="1"/>
          <p:nvPr/>
        </p:nvSpPr>
        <p:spPr>
          <a:xfrm>
            <a:off x="3810000" y="838200"/>
            <a:ext cx="8077200" cy="3046988"/>
          </a:xfrm>
          <a:prstGeom prst="rect">
            <a:avLst/>
          </a:prstGeom>
          <a:noFill/>
        </p:spPr>
        <p:txBody>
          <a:bodyPr wrap="square" rtlCol="0">
            <a:spAutoFit/>
          </a:bodyPr>
          <a:lstStyle/>
          <a:p>
            <a:pPr lvl="0" algn="just"/>
            <a:r>
              <a:rPr lang="en-US" sz="2400" b="1" dirty="0">
                <a:latin typeface="Open Sans" panose="020B0606030504020204" pitchFamily="34" charset="0"/>
                <a:ea typeface="Open Sans" panose="020B0606030504020204" pitchFamily="34" charset="0"/>
                <a:cs typeface="Open Sans" panose="020B0606030504020204" pitchFamily="34" charset="0"/>
              </a:rPr>
              <a:t>Coordination and Orientation Conference:</a:t>
            </a:r>
          </a:p>
          <a:p>
            <a:pPr algn="just"/>
            <a:r>
              <a:rPr lang="en-US" sz="2400" dirty="0">
                <a:latin typeface="Open Sans" panose="020B0606030504020204" pitchFamily="34" charset="0"/>
                <a:ea typeface="Open Sans" panose="020B0606030504020204" pitchFamily="34" charset="0"/>
                <a:cs typeface="Open Sans" panose="020B0606030504020204" pitchFamily="34" charset="0"/>
              </a:rPr>
              <a:t>This initial step involves clearly defining the aims and objectives of the mock exercise, outlining the scope, selecting participants, and finalizing dates and venues for subsequent phases. It's crucial to complete this at least 25-30 days before the actual mock exercise, and the relevant disaster management plan should be thoroughly studied. </a:t>
            </a:r>
          </a:p>
        </p:txBody>
      </p:sp>
      <p:sp>
        <p:nvSpPr>
          <p:cNvPr id="4" name="TextBox 3">
            <a:extLst>
              <a:ext uri="{FF2B5EF4-FFF2-40B4-BE49-F238E27FC236}">
                <a16:creationId xmlns:a16="http://schemas.microsoft.com/office/drawing/2014/main" id="{943BC801-E3E3-1887-0790-A6D799C4120F}"/>
              </a:ext>
            </a:extLst>
          </p:cNvPr>
          <p:cNvSpPr txBox="1"/>
          <p:nvPr/>
        </p:nvSpPr>
        <p:spPr>
          <a:xfrm>
            <a:off x="0" y="1828799"/>
            <a:ext cx="3657600" cy="2554545"/>
          </a:xfrm>
          <a:prstGeom prst="rect">
            <a:avLst/>
          </a:prstGeom>
          <a:noFill/>
        </p:spPr>
        <p:txBody>
          <a:bodyPr wrap="square" rtlCol="0">
            <a:spAutoFit/>
          </a:bodyPr>
          <a:lstStyle/>
          <a:p>
            <a:pPr algn="ctr"/>
            <a:r>
              <a:rPr lang="en-US" sz="4000" b="1" dirty="0">
                <a:latin typeface="Open Sans" panose="020B0606030504020204" pitchFamily="34" charset="0"/>
                <a:ea typeface="Open Sans" panose="020B0606030504020204" pitchFamily="34" charset="0"/>
                <a:cs typeface="Open Sans" panose="020B0606030504020204" pitchFamily="34" charset="0"/>
              </a:rPr>
              <a:t>NDMA Guidelines for Mock Exercises</a:t>
            </a:r>
          </a:p>
        </p:txBody>
      </p:sp>
      <p:sp>
        <p:nvSpPr>
          <p:cNvPr id="2" name="TextBox 1">
            <a:extLst>
              <a:ext uri="{FF2B5EF4-FFF2-40B4-BE49-F238E27FC236}">
                <a16:creationId xmlns:a16="http://schemas.microsoft.com/office/drawing/2014/main" id="{3782F54C-EFEF-0893-FF08-C261E35B2445}"/>
              </a:ext>
            </a:extLst>
          </p:cNvPr>
          <p:cNvSpPr txBox="1"/>
          <p:nvPr/>
        </p:nvSpPr>
        <p:spPr>
          <a:xfrm>
            <a:off x="3810000" y="4038600"/>
            <a:ext cx="7848600" cy="2954655"/>
          </a:xfrm>
          <a:prstGeom prst="rect">
            <a:avLst/>
          </a:prstGeom>
          <a:noFill/>
        </p:spPr>
        <p:txBody>
          <a:bodyPr wrap="square" rtlCol="0">
            <a:spAutoFit/>
          </a:bodyPr>
          <a:lstStyle/>
          <a:p>
            <a:pPr lvl="0"/>
            <a:r>
              <a:rPr lang="en-US" sz="2400" b="1" dirty="0">
                <a:latin typeface="Open Sans" panose="020B0606030504020204" pitchFamily="34" charset="0"/>
                <a:ea typeface="Open Sans" panose="020B0606030504020204" pitchFamily="34" charset="0"/>
                <a:cs typeface="Open Sans" panose="020B0606030504020204" pitchFamily="34" charset="0"/>
              </a:rPr>
              <a:t>Table Top Exercise (TTX):</a:t>
            </a:r>
          </a:p>
          <a:p>
            <a:pPr algn="just"/>
            <a:r>
              <a:rPr lang="en-US" sz="2400" dirty="0">
                <a:latin typeface="Open Sans" panose="020B0606030504020204" pitchFamily="34" charset="0"/>
                <a:ea typeface="Open Sans" panose="020B0606030504020204" pitchFamily="34" charset="0"/>
                <a:cs typeface="Open Sans" panose="020B0606030504020204" pitchFamily="34" charset="0"/>
              </a:rPr>
              <a:t>Key stakeholders present their preparedness status, and worst-case scenarios are simulated. Injects are used to elicit responses from different stakeholders, followed by detailed discussions. Independent observers are appointed, and safety protocols are emphasized. </a:t>
            </a:r>
          </a:p>
          <a:p>
            <a:endParaRPr lang="en-US" dirty="0"/>
          </a:p>
        </p:txBody>
      </p:sp>
      <p:pic>
        <p:nvPicPr>
          <p:cNvPr id="5" name="Picture 4">
            <a:extLst>
              <a:ext uri="{FF2B5EF4-FFF2-40B4-BE49-F238E27FC236}">
                <a16:creationId xmlns:a16="http://schemas.microsoft.com/office/drawing/2014/main" id="{CAFD9647-54F9-EAEC-6565-69CBA71463C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a:extLst>
              <a:ext uri="{FF2B5EF4-FFF2-40B4-BE49-F238E27FC236}">
                <a16:creationId xmlns:a16="http://schemas.microsoft.com/office/drawing/2014/main" id="{5CF00ABA-8342-4D4A-BAA4-48D97A1A1F0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827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8356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C21D3-F530-3F24-E29E-3C98DFBAF20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729F10-3AC7-979B-1B31-6C5A407902F8}"/>
              </a:ext>
            </a:extLst>
          </p:cNvPr>
          <p:cNvSpPr txBox="1"/>
          <p:nvPr/>
        </p:nvSpPr>
        <p:spPr>
          <a:xfrm>
            <a:off x="3200400" y="751820"/>
            <a:ext cx="8991600" cy="6278642"/>
          </a:xfrm>
          <a:prstGeom prst="rect">
            <a:avLst/>
          </a:prstGeom>
          <a:noFill/>
        </p:spPr>
        <p:txBody>
          <a:bodyPr wrap="square" rtlCol="0">
            <a:spAutoFit/>
          </a:bodyPr>
          <a:lstStyle/>
          <a:p>
            <a:pPr lvl="0" algn="just"/>
            <a:r>
              <a:rPr lang="en-US" sz="2400" b="1" dirty="0">
                <a:latin typeface="Open Sans" panose="020B0606030504020204" pitchFamily="34" charset="0"/>
                <a:ea typeface="Open Sans" panose="020B0606030504020204" pitchFamily="34" charset="0"/>
                <a:cs typeface="Open Sans" panose="020B0606030504020204" pitchFamily="34" charset="0"/>
              </a:rPr>
              <a:t>Mock Exercise:</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gn="just"/>
            <a:r>
              <a:rPr lang="en-US" sz="2400" dirty="0">
                <a:latin typeface="Open Sans" panose="020B0606030504020204" pitchFamily="34" charset="0"/>
                <a:ea typeface="Open Sans" panose="020B0606030504020204" pitchFamily="34" charset="0"/>
                <a:cs typeface="Open Sans" panose="020B0606030504020204" pitchFamily="34" charset="0"/>
              </a:rPr>
              <a:t>This phase involves observers being briefed and then initiating simulated disaster situations. The exercise aims to identify gaps in resources and systems and to test the effectiveness of response mechanisms. Resources are mobilized based on orders to mitigate the simulated situation. </a:t>
            </a:r>
          </a:p>
          <a:p>
            <a:pPr lvl="0" algn="just"/>
            <a:r>
              <a:rPr lang="en-US" sz="2400" b="1" dirty="0">
                <a:latin typeface="Open Sans" panose="020B0606030504020204" pitchFamily="34" charset="0"/>
                <a:ea typeface="Open Sans" panose="020B0606030504020204" pitchFamily="34" charset="0"/>
                <a:cs typeface="Open Sans" panose="020B0606030504020204" pitchFamily="34" charset="0"/>
              </a:rPr>
              <a:t>Scope and Level of Exercises:</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gn="just"/>
            <a:r>
              <a:rPr lang="en-US" sz="2400" dirty="0">
                <a:latin typeface="Open Sans" panose="020B0606030504020204" pitchFamily="34" charset="0"/>
                <a:ea typeface="Open Sans" panose="020B0606030504020204" pitchFamily="34" charset="0"/>
                <a:cs typeface="Open Sans" panose="020B0606030504020204" pitchFamily="34" charset="0"/>
              </a:rPr>
              <a:t>While traditionally conducted at the district level, NDMA guidelines increasingly advocate for exercises at the state or multi-state level to ensure better integration and control by states during disasters. </a:t>
            </a:r>
          </a:p>
          <a:p>
            <a:pPr lvl="0"/>
            <a:r>
              <a:rPr lang="en-US" sz="2400" b="1" dirty="0">
                <a:latin typeface="Open Sans" panose="020B0606030504020204" pitchFamily="34" charset="0"/>
                <a:ea typeface="Open Sans" panose="020B0606030504020204" pitchFamily="34" charset="0"/>
                <a:cs typeface="Open Sans" panose="020B0606030504020204" pitchFamily="34" charset="0"/>
              </a:rPr>
              <a:t>Hazard-Specific Exercises:</a:t>
            </a:r>
            <a:endParaRPr lang="en-US"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Mock exercises should be tailored to the specific hazard risks of the region or district being covered. This ensures that preparedness drills are relevant to the most likely threats. </a:t>
            </a:r>
          </a:p>
          <a:p>
            <a:pPr algn="just"/>
            <a:endParaRPr lang="en-US" dirty="0"/>
          </a:p>
        </p:txBody>
      </p:sp>
      <p:sp>
        <p:nvSpPr>
          <p:cNvPr id="4" name="TextBox 3">
            <a:extLst>
              <a:ext uri="{FF2B5EF4-FFF2-40B4-BE49-F238E27FC236}">
                <a16:creationId xmlns:a16="http://schemas.microsoft.com/office/drawing/2014/main" id="{6EDFE39A-D9D2-4EE7-3B5D-2A729CFE97AD}"/>
              </a:ext>
            </a:extLst>
          </p:cNvPr>
          <p:cNvSpPr txBox="1"/>
          <p:nvPr/>
        </p:nvSpPr>
        <p:spPr>
          <a:xfrm>
            <a:off x="0" y="2209800"/>
            <a:ext cx="3124200" cy="2554545"/>
          </a:xfrm>
          <a:prstGeom prst="rect">
            <a:avLst/>
          </a:prstGeom>
          <a:noFill/>
        </p:spPr>
        <p:txBody>
          <a:bodyPr wrap="square" rtlCol="0">
            <a:spAutoFit/>
          </a:bodyPr>
          <a:lstStyle/>
          <a:p>
            <a:pPr algn="ctr"/>
            <a:r>
              <a:rPr lang="en-US" sz="4000" b="1" dirty="0">
                <a:latin typeface="Open Sans" panose="020B0606030504020204" pitchFamily="34" charset="0"/>
                <a:ea typeface="Open Sans" panose="020B0606030504020204" pitchFamily="34" charset="0"/>
                <a:cs typeface="Open Sans" panose="020B0606030504020204" pitchFamily="34" charset="0"/>
              </a:rPr>
              <a:t>NDMA Guidelines for Mock Exercises</a:t>
            </a:r>
          </a:p>
        </p:txBody>
      </p:sp>
      <p:pic>
        <p:nvPicPr>
          <p:cNvPr id="2" name="Picture 1">
            <a:extLst>
              <a:ext uri="{FF2B5EF4-FFF2-40B4-BE49-F238E27FC236}">
                <a16:creationId xmlns:a16="http://schemas.microsoft.com/office/drawing/2014/main" id="{93BA5536-846A-A0FC-90C9-09AB510C16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B5F7AFA1-F561-4F5F-7410-D0EE6AA6EE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14796"/>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0447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9BD24-4317-742F-B2F0-4AF4C8653FB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E07F3AB-5990-8C76-7F51-920866ACE98C}"/>
              </a:ext>
            </a:extLst>
          </p:cNvPr>
          <p:cNvSpPr txBox="1"/>
          <p:nvPr/>
        </p:nvSpPr>
        <p:spPr>
          <a:xfrm>
            <a:off x="3962400" y="1371600"/>
            <a:ext cx="7696200" cy="4801314"/>
          </a:xfrm>
          <a:prstGeom prst="rect">
            <a:avLst/>
          </a:prstGeom>
          <a:noFill/>
        </p:spPr>
        <p:txBody>
          <a:bodyPr wrap="square" rtlCol="0">
            <a:spAutoFit/>
          </a:bodyPr>
          <a:lstStyle/>
          <a:p>
            <a:pPr lvl="0" algn="just"/>
            <a:r>
              <a:rPr lang="en-US" sz="2400" b="1" dirty="0">
                <a:latin typeface="Open Sans" panose="020B0606030504020204" pitchFamily="34" charset="0"/>
                <a:ea typeface="Open Sans" panose="020B0606030504020204" pitchFamily="34" charset="0"/>
                <a:cs typeface="Open Sans" panose="020B0606030504020204" pitchFamily="34" charset="0"/>
              </a:rPr>
              <a:t>Observer Engagement:</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gn="just"/>
            <a:r>
              <a:rPr lang="en-US" sz="2400" dirty="0">
                <a:latin typeface="Open Sans" panose="020B0606030504020204" pitchFamily="34" charset="0"/>
                <a:ea typeface="Open Sans" panose="020B0606030504020204" pitchFamily="34" charset="0"/>
                <a:cs typeface="Open Sans" panose="020B0606030504020204" pitchFamily="34" charset="0"/>
              </a:rPr>
              <a:t>For normal mock exercises, outside observers are generally not required. However, in Mega Mock Exercises involving multiple states, one observer per involved state is recommended, ideally limited to three unless specific approval is obtained for more. </a:t>
            </a:r>
          </a:p>
          <a:p>
            <a:pPr lvl="0" algn="just"/>
            <a:r>
              <a:rPr lang="en-US" sz="2400" b="1" dirty="0">
                <a:latin typeface="Open Sans" panose="020B0606030504020204" pitchFamily="34" charset="0"/>
                <a:ea typeface="Open Sans" panose="020B0606030504020204" pitchFamily="34" charset="0"/>
                <a:cs typeface="Open Sans" panose="020B0606030504020204" pitchFamily="34" charset="0"/>
              </a:rPr>
              <a:t>Purpose:</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gn="just"/>
            <a:r>
              <a:rPr lang="en-US" sz="2400" dirty="0">
                <a:latin typeface="Open Sans" panose="020B0606030504020204" pitchFamily="34" charset="0"/>
                <a:ea typeface="Open Sans" panose="020B0606030504020204" pitchFamily="34" charset="0"/>
                <a:cs typeface="Open Sans" panose="020B0606030504020204" pitchFamily="34" charset="0"/>
              </a:rPr>
              <a:t>The overarching aim is to build inclusive capacity at state and district levels for preventing, mitigating, preparing for, and handling the aftermath of disasters using pre-prepared mechanisms, pre-trained officials, and nominated resources. </a:t>
            </a:r>
          </a:p>
          <a:p>
            <a:pPr algn="just"/>
            <a:endParaRPr lang="en-US" dirty="0"/>
          </a:p>
        </p:txBody>
      </p:sp>
      <p:sp>
        <p:nvSpPr>
          <p:cNvPr id="4" name="TextBox 3">
            <a:extLst>
              <a:ext uri="{FF2B5EF4-FFF2-40B4-BE49-F238E27FC236}">
                <a16:creationId xmlns:a16="http://schemas.microsoft.com/office/drawing/2014/main" id="{17C9AFD1-D7A1-2DD3-8ED1-09C374AC1CBD}"/>
              </a:ext>
            </a:extLst>
          </p:cNvPr>
          <p:cNvSpPr txBox="1"/>
          <p:nvPr/>
        </p:nvSpPr>
        <p:spPr>
          <a:xfrm>
            <a:off x="0" y="1828800"/>
            <a:ext cx="3657600" cy="2554545"/>
          </a:xfrm>
          <a:prstGeom prst="rect">
            <a:avLst/>
          </a:prstGeom>
          <a:noFill/>
        </p:spPr>
        <p:txBody>
          <a:bodyPr wrap="square" rtlCol="0">
            <a:spAutoFit/>
          </a:bodyPr>
          <a:lstStyle/>
          <a:p>
            <a:pPr algn="ctr"/>
            <a:r>
              <a:rPr lang="en-US" sz="4000" b="1" dirty="0">
                <a:latin typeface="Open Sans" panose="020B0606030504020204" pitchFamily="34" charset="0"/>
                <a:ea typeface="Open Sans" panose="020B0606030504020204" pitchFamily="34" charset="0"/>
                <a:cs typeface="Open Sans" panose="020B0606030504020204" pitchFamily="34" charset="0"/>
              </a:rPr>
              <a:t>NDMA Guidelines for Mock Exercises</a:t>
            </a:r>
          </a:p>
        </p:txBody>
      </p:sp>
      <p:pic>
        <p:nvPicPr>
          <p:cNvPr id="2" name="Picture 1">
            <a:extLst>
              <a:ext uri="{FF2B5EF4-FFF2-40B4-BE49-F238E27FC236}">
                <a16:creationId xmlns:a16="http://schemas.microsoft.com/office/drawing/2014/main" id="{DA4268DF-141B-685D-D021-BEE14B2D4AE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A466EDB3-75BE-99B0-24D7-43C2723C114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3563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930866"/>
            <a:ext cx="4114800" cy="955333"/>
          </a:xfrm>
        </p:spPr>
        <p:txBody>
          <a:bodyPr>
            <a:normAutofit fontScale="90000"/>
          </a:bodyPr>
          <a:lstStyle/>
          <a:p>
            <a:pPr lvl="0"/>
            <a:r>
              <a:rPr lang="en-US" dirty="0">
                <a:latin typeface="Open Sans" panose="020B0606030504020204" pitchFamily="34" charset="0"/>
                <a:ea typeface="Open Sans" panose="020B0606030504020204" pitchFamily="34" charset="0"/>
                <a:cs typeface="Open Sans" panose="020B0606030504020204" pitchFamily="34" charset="0"/>
              </a:rPr>
              <a:t>INTRODUCTION</a:t>
            </a:r>
            <a:br>
              <a:rPr lang="en-US" b="1" u="sng" dirty="0">
                <a:solidFill>
                  <a:srgbClr val="009999"/>
                </a:solidFill>
                <a:latin typeface="Open Sans" panose="020B0606030504020204" pitchFamily="34" charset="0"/>
                <a:ea typeface="Open Sans" panose="020B0606030504020204" pitchFamily="34" charset="0"/>
                <a:cs typeface="Open Sans" panose="020B0606030504020204" pitchFamily="34" charset="0"/>
              </a:rPr>
            </a:br>
            <a:endParaRPr lang="en-US" b="1" u="sng" dirty="0">
              <a:solidFill>
                <a:srgbClr val="00999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Content Placeholder 4"/>
          <p:cNvSpPr>
            <a:spLocks noGrp="1"/>
          </p:cNvSpPr>
          <p:nvPr>
            <p:ph idx="1"/>
          </p:nvPr>
        </p:nvSpPr>
        <p:spPr>
          <a:xfrm>
            <a:off x="4343400" y="1132808"/>
            <a:ext cx="7315200" cy="5115592"/>
          </a:xfrm>
        </p:spPr>
        <p:txBody>
          <a:bodyPr>
            <a:normAutofit/>
          </a:bodyPr>
          <a:lstStyle/>
          <a:p>
            <a:r>
              <a:rPr lang="en-US" dirty="0"/>
              <a:t> </a:t>
            </a:r>
            <a:r>
              <a:rPr lang="en-US" sz="2400" dirty="0">
                <a:latin typeface="Open Sans" panose="020B0606030504020204" pitchFamily="34" charset="0"/>
                <a:ea typeface="Open Sans" panose="020B0606030504020204" pitchFamily="34" charset="0"/>
                <a:cs typeface="Open Sans" panose="020B0606030504020204" pitchFamily="34" charset="0"/>
              </a:rPr>
              <a:t>A Mock drill exercise is an execution part of the already discussed scenario among various government agencies. Department of the disaster exercise, including.</a:t>
            </a:r>
          </a:p>
          <a:p>
            <a:r>
              <a:rPr lang="en-US" sz="2400" dirty="0">
                <a:latin typeface="Open Sans" panose="020B0606030504020204" pitchFamily="34" charset="0"/>
                <a:ea typeface="Open Sans" panose="020B0606030504020204" pitchFamily="34" charset="0"/>
                <a:cs typeface="Open Sans" panose="020B0606030504020204" pitchFamily="34" charset="0"/>
              </a:rPr>
              <a:t>  Planning   </a:t>
            </a:r>
          </a:p>
          <a:p>
            <a:r>
              <a:rPr lang="en-US" sz="2400" dirty="0">
                <a:latin typeface="Open Sans" panose="020B0606030504020204" pitchFamily="34" charset="0"/>
                <a:ea typeface="Open Sans" panose="020B0606030504020204" pitchFamily="34" charset="0"/>
                <a:cs typeface="Open Sans" panose="020B0606030504020204" pitchFamily="34" charset="0"/>
              </a:rPr>
              <a:t>  Pro­cess   </a:t>
            </a:r>
          </a:p>
          <a:p>
            <a:r>
              <a:rPr lang="en-US" sz="2400" dirty="0">
                <a:latin typeface="Open Sans" panose="020B0606030504020204" pitchFamily="34" charset="0"/>
                <a:ea typeface="Open Sans" panose="020B0606030504020204" pitchFamily="34" charset="0"/>
                <a:cs typeface="Open Sans" panose="020B0606030504020204" pitchFamily="34" charset="0"/>
              </a:rPr>
              <a:t>  Steps for exercise planning</a:t>
            </a:r>
          </a:p>
          <a:p>
            <a:r>
              <a:rPr lang="en-US" sz="2400" dirty="0">
                <a:latin typeface="Open Sans" panose="020B0606030504020204" pitchFamily="34" charset="0"/>
                <a:ea typeface="Open Sans" panose="020B0606030504020204" pitchFamily="34" charset="0"/>
                <a:cs typeface="Open Sans" panose="020B0606030504020204" pitchFamily="34" charset="0"/>
              </a:rPr>
              <a:t>  Facilitation</a:t>
            </a:r>
          </a:p>
          <a:p>
            <a:r>
              <a:rPr lang="en-US" sz="2400" dirty="0">
                <a:latin typeface="Open Sans" panose="020B0606030504020204" pitchFamily="34" charset="0"/>
                <a:ea typeface="Open Sans" panose="020B0606030504020204" pitchFamily="34" charset="0"/>
                <a:cs typeface="Open Sans" panose="020B0606030504020204" pitchFamily="34" charset="0"/>
              </a:rPr>
              <a:t>  Response </a:t>
            </a:r>
          </a:p>
          <a:p>
            <a:r>
              <a:rPr lang="en-US" sz="2400" dirty="0">
                <a:latin typeface="Open Sans" panose="020B0606030504020204" pitchFamily="34" charset="0"/>
                <a:ea typeface="Open Sans" panose="020B0606030504020204" pitchFamily="34" charset="0"/>
                <a:cs typeface="Open Sans" panose="020B0606030504020204" pitchFamily="34" charset="0"/>
              </a:rPr>
              <a:t> Two categories </a:t>
            </a:r>
          </a:p>
          <a:p>
            <a:pPr marL="0" indent="0">
              <a:buNone/>
            </a:pPr>
            <a:endParaRPr lang="en-US" sz="2800" dirty="0">
              <a:latin typeface="Bookman Old Style" pitchFamily="18" charset="0"/>
            </a:endParaRPr>
          </a:p>
        </p:txBody>
      </p:sp>
      <p:sp>
        <p:nvSpPr>
          <p:cNvPr id="6" name="Rectangle 5"/>
          <p:cNvSpPr/>
          <p:nvPr/>
        </p:nvSpPr>
        <p:spPr>
          <a:xfrm>
            <a:off x="7086600" y="5219700"/>
            <a:ext cx="4419600" cy="1028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9900"/>
                </a:solidFill>
              </a:rPr>
              <a:t>1</a:t>
            </a:r>
            <a:r>
              <a:rPr lang="en-US" sz="2400" b="1" dirty="0">
                <a:solidFill>
                  <a:srgbClr val="FF9900"/>
                </a:solidFill>
                <a:latin typeface="Open Sans" panose="020B0606030504020204" pitchFamily="34" charset="0"/>
                <a:ea typeface="Open Sans" panose="020B0606030504020204" pitchFamily="34" charset="0"/>
                <a:cs typeface="Open Sans" panose="020B0606030504020204" pitchFamily="34" charset="0"/>
              </a:rPr>
              <a:t>.   </a:t>
            </a:r>
            <a:r>
              <a:rPr lang="en-US" sz="2400" dirty="0">
                <a:solidFill>
                  <a:srgbClr val="FF9900"/>
                </a:solidFill>
                <a:latin typeface="Open Sans" panose="020B0606030504020204" pitchFamily="34" charset="0"/>
                <a:ea typeface="Open Sans" panose="020B0606030504020204" pitchFamily="34" charset="0"/>
                <a:cs typeface="Open Sans" panose="020B0606030504020204" pitchFamily="34" charset="0"/>
              </a:rPr>
              <a:t>Discussion-based exer­cises</a:t>
            </a:r>
            <a:endParaRPr lang="en-US" sz="2400" dirty="0">
              <a:solidFill>
                <a:srgbClr val="009999"/>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2400" dirty="0">
                <a:solidFill>
                  <a:srgbClr val="00B050"/>
                </a:solidFill>
                <a:latin typeface="Open Sans" panose="020B0606030504020204" pitchFamily="34" charset="0"/>
                <a:ea typeface="Open Sans" panose="020B0606030504020204" pitchFamily="34" charset="0"/>
                <a:cs typeface="Open Sans" panose="020B0606030504020204" pitchFamily="34" charset="0"/>
              </a:rPr>
              <a:t>2.  Operations-based exercises</a:t>
            </a:r>
          </a:p>
        </p:txBody>
      </p:sp>
      <p:cxnSp>
        <p:nvCxnSpPr>
          <p:cNvPr id="8" name="Straight Arrow Connector 7"/>
          <p:cNvCxnSpPr>
            <a:cxnSpLocks/>
          </p:cNvCxnSpPr>
          <p:nvPr/>
        </p:nvCxnSpPr>
        <p:spPr>
          <a:xfrm flipV="1">
            <a:off x="6645842" y="5098386"/>
            <a:ext cx="784303" cy="76200"/>
          </a:xfrm>
          <a:prstGeom prst="straightConnector1">
            <a:avLst/>
          </a:prstGeom>
          <a:ln>
            <a:solidFill>
              <a:srgbClr val="FF99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p:cNvCxnSpPr>
          <p:nvPr/>
        </p:nvCxnSpPr>
        <p:spPr>
          <a:xfrm>
            <a:off x="6553200" y="5219700"/>
            <a:ext cx="1143000" cy="765507"/>
          </a:xfrm>
          <a:prstGeom prst="straightConnector1">
            <a:avLst/>
          </a:prstGeom>
          <a:ln>
            <a:solidFill>
              <a:srgbClr val="FF9900"/>
            </a:solidFill>
            <a:tailEnd type="arrow"/>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F1270688-5CDE-510E-6689-C4C054D06B3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06239343-AE4D-A4CE-928B-F052E6F3907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049000" y="58662"/>
            <a:ext cx="1050358" cy="963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087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down)">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down)">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down)">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down)">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6">
                                            <p:txEl>
                                              <p:pRg st="0" end="0"/>
                                            </p:txEl>
                                          </p:spTgt>
                                        </p:tgtEl>
                                        <p:attrNameLst>
                                          <p:attrName>style.visibility</p:attrName>
                                        </p:attrNameLst>
                                      </p:cBhvr>
                                      <p:to>
                                        <p:strVal val="visible"/>
                                      </p:to>
                                    </p:set>
                                    <p:animEffect transition="in" filter="wipe(down)">
                                      <p:cBhvr>
                                        <p:cTn id="47" dur="500"/>
                                        <p:tgtEl>
                                          <p:spTgt spid="6">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6">
                                            <p:txEl>
                                              <p:pRg st="1" end="1"/>
                                            </p:txEl>
                                          </p:spTgt>
                                        </p:tgtEl>
                                        <p:attrNameLst>
                                          <p:attrName>style.visibility</p:attrName>
                                        </p:attrNameLst>
                                      </p:cBhvr>
                                      <p:to>
                                        <p:strVal val="visible"/>
                                      </p:to>
                                    </p:set>
                                    <p:animEffect transition="in" filter="wipe(down)">
                                      <p:cBhvr>
                                        <p:cTn id="5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633238" y="1752600"/>
            <a:ext cx="2234162" cy="1160091"/>
            <a:chOff x="-122512" y="628638"/>
            <a:chExt cx="1772718" cy="1068548"/>
          </a:xfrm>
        </p:grpSpPr>
        <p:sp>
          <p:nvSpPr>
            <p:cNvPr id="6" name="Rounded Rectangle 5"/>
            <p:cNvSpPr/>
            <p:nvPr/>
          </p:nvSpPr>
          <p:spPr>
            <a:xfrm>
              <a:off x="0" y="628638"/>
              <a:ext cx="1650206" cy="1068548"/>
            </a:xfrm>
            <a:prstGeom prst="roundRect">
              <a:avLst/>
            </a:prstGeom>
            <a:solidFill>
              <a:srgbClr val="FF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8" name="Rounded Rectangle 4"/>
            <p:cNvSpPr/>
            <p:nvPr/>
          </p:nvSpPr>
          <p:spPr>
            <a:xfrm>
              <a:off x="-122512" y="680800"/>
              <a:ext cx="1720556" cy="9642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49530" rIns="99060" bIns="49530" numCol="1" spcCol="1270" anchor="ctr" anchorCtr="0">
              <a:noAutofit/>
            </a:bodyPr>
            <a:lstStyle/>
            <a:p>
              <a:pPr algn="ctr" defTabSz="1155700">
                <a:lnSpc>
                  <a:spcPct val="90000"/>
                </a:lnSpc>
                <a:spcBef>
                  <a:spcPct val="0"/>
                </a:spcBef>
                <a:spcAft>
                  <a:spcPct val="35000"/>
                </a:spcAft>
              </a:pPr>
              <a:r>
                <a:rPr lang="en-US" sz="2600" b="1" dirty="0">
                  <a:latin typeface="Cambria" pitchFamily="18" charset="0"/>
                </a:rPr>
                <a:t> Mock drill </a:t>
              </a:r>
              <a:endParaRPr lang="en-US" sz="2600" dirty="0"/>
            </a:p>
          </p:txBody>
        </p:sp>
      </p:grpSp>
      <p:grpSp>
        <p:nvGrpSpPr>
          <p:cNvPr id="12" name="Group 11"/>
          <p:cNvGrpSpPr/>
          <p:nvPr/>
        </p:nvGrpSpPr>
        <p:grpSpPr>
          <a:xfrm flipH="1">
            <a:off x="3787640" y="4267201"/>
            <a:ext cx="2014020" cy="1371599"/>
            <a:chOff x="0" y="2375372"/>
            <a:chExt cx="1776962" cy="938377"/>
          </a:xfrm>
        </p:grpSpPr>
        <p:sp>
          <p:nvSpPr>
            <p:cNvPr id="13" name="Rounded Rectangle 12"/>
            <p:cNvSpPr/>
            <p:nvPr/>
          </p:nvSpPr>
          <p:spPr>
            <a:xfrm>
              <a:off x="0" y="2375372"/>
              <a:ext cx="1776962" cy="938377"/>
            </a:xfrm>
            <a:prstGeom prst="roundRect">
              <a:avLst/>
            </a:pr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4" name="Rounded Rectangle 4"/>
            <p:cNvSpPr/>
            <p:nvPr/>
          </p:nvSpPr>
          <p:spPr>
            <a:xfrm>
              <a:off x="45808" y="2421180"/>
              <a:ext cx="1685346" cy="84676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49530" rIns="99060" bIns="49530" numCol="1" spcCol="1270" anchor="ctr" anchorCtr="0">
              <a:noAutofit/>
            </a:bodyPr>
            <a:lstStyle/>
            <a:p>
              <a:pPr algn="ctr" defTabSz="1155700">
                <a:lnSpc>
                  <a:spcPct val="90000"/>
                </a:lnSpc>
                <a:spcBef>
                  <a:spcPct val="0"/>
                </a:spcBef>
                <a:spcAft>
                  <a:spcPct val="35000"/>
                </a:spcAft>
              </a:pPr>
              <a:r>
                <a:rPr lang="en-US" sz="2600" b="1" dirty="0">
                  <a:latin typeface="Cambria" pitchFamily="18" charset="0"/>
                </a:rPr>
                <a:t>Mock exercises</a:t>
              </a:r>
              <a:endParaRPr lang="en-US" sz="2600" dirty="0"/>
            </a:p>
          </p:txBody>
        </p:sp>
      </p:grpSp>
      <p:sp>
        <p:nvSpPr>
          <p:cNvPr id="4" name="Rectangle 3"/>
          <p:cNvSpPr/>
          <p:nvPr/>
        </p:nvSpPr>
        <p:spPr>
          <a:xfrm>
            <a:off x="6172200" y="1524000"/>
            <a:ext cx="5334000" cy="1569660"/>
          </a:xfrm>
          <a:prstGeom prst="rect">
            <a:avLst/>
          </a:prstGeom>
        </p:spPr>
        <p:txBody>
          <a:bodyPr wrap="square">
            <a:spAutoFit/>
          </a:bodyPr>
          <a:lstStyle/>
          <a:p>
            <a:pPr algn="just"/>
            <a:r>
              <a:rPr lang="en-US" sz="2400" dirty="0">
                <a:latin typeface="Open Sans" panose="020B0606030504020204" pitchFamily="34" charset="0"/>
                <a:ea typeface="Open Sans" panose="020B0606030504020204" pitchFamily="34" charset="0"/>
                <a:cs typeface="Open Sans" panose="020B0606030504020204" pitchFamily="34" charset="0"/>
              </a:rPr>
              <a:t>A drill is a coordinated, supervised activity usually employed to test a single, specific operation or function within a single entity</a:t>
            </a:r>
          </a:p>
        </p:txBody>
      </p:sp>
      <p:sp>
        <p:nvSpPr>
          <p:cNvPr id="7" name="Rectangle 6"/>
          <p:cNvSpPr/>
          <p:nvPr/>
        </p:nvSpPr>
        <p:spPr>
          <a:xfrm>
            <a:off x="6248400" y="3484852"/>
            <a:ext cx="5257800" cy="3046988"/>
          </a:xfrm>
          <a:prstGeom prst="rect">
            <a:avLst/>
          </a:prstGeom>
        </p:spPr>
        <p:txBody>
          <a:bodyPr wrap="square">
            <a:spAutoFit/>
          </a:bodyPr>
          <a:lstStyle/>
          <a:p>
            <a:pPr algn="just"/>
            <a:r>
              <a:rPr lang="en-US" sz="2400" b="1" dirty="0">
                <a:latin typeface="Open Sans" panose="020B0606030504020204" pitchFamily="34" charset="0"/>
                <a:ea typeface="Open Sans" panose="020B0606030504020204" pitchFamily="34" charset="0"/>
                <a:cs typeface="Open Sans" panose="020B0606030504020204" pitchFamily="34" charset="0"/>
              </a:rPr>
              <a:t>Mock Exercises</a:t>
            </a:r>
            <a:r>
              <a:rPr lang="en-US" sz="2400" dirty="0">
                <a:latin typeface="Open Sans" panose="020B0606030504020204" pitchFamily="34" charset="0"/>
                <a:ea typeface="Open Sans" panose="020B0606030504020204" pitchFamily="34" charset="0"/>
                <a:cs typeface="Open Sans" panose="020B0606030504020204" pitchFamily="34" charset="0"/>
              </a:rPr>
              <a:t>, whether in the District, in an industry or in a school, have elicited tremendous response. The state of preparedness gets tested and gaps get identified in resources (manpower or material) communication and systems.</a:t>
            </a:r>
          </a:p>
        </p:txBody>
      </p:sp>
      <p:pic>
        <p:nvPicPr>
          <p:cNvPr id="2" name="Picture 1">
            <a:extLst>
              <a:ext uri="{FF2B5EF4-FFF2-40B4-BE49-F238E27FC236}">
                <a16:creationId xmlns:a16="http://schemas.microsoft.com/office/drawing/2014/main" id="{FAE05F82-F27D-A32D-EEE7-A0825152D0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20E892AA-DAC6-11D3-5602-9E78E21B5DE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a:extLst>
              <a:ext uri="{FF2B5EF4-FFF2-40B4-BE49-F238E27FC236}">
                <a16:creationId xmlns:a16="http://schemas.microsoft.com/office/drawing/2014/main" id="{DCC5217F-F375-30AE-3283-54705C1A15A5}"/>
              </a:ext>
            </a:extLst>
          </p:cNvPr>
          <p:cNvSpPr txBox="1"/>
          <p:nvPr/>
        </p:nvSpPr>
        <p:spPr>
          <a:xfrm>
            <a:off x="533400" y="2667001"/>
            <a:ext cx="2743200" cy="646331"/>
          </a:xfrm>
          <a:prstGeom prst="rect">
            <a:avLst/>
          </a:prstGeom>
          <a:noFill/>
        </p:spPr>
        <p:txBody>
          <a:bodyPr wrap="square">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Definition</a:t>
            </a:r>
            <a:endParaRPr lang="en-IN" sz="3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17607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0"/>
            <a:ext cx="3124200" cy="2286000"/>
          </a:xfrm>
        </p:spPr>
        <p:txBody>
          <a:bodyPr>
            <a:no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WHY MOCK DRILL AND EXERCISE?</a:t>
            </a:r>
          </a:p>
        </p:txBody>
      </p:sp>
      <p:sp>
        <p:nvSpPr>
          <p:cNvPr id="3" name="Content Placeholder 2"/>
          <p:cNvSpPr>
            <a:spLocks noGrp="1"/>
          </p:cNvSpPr>
          <p:nvPr>
            <p:ph idx="1"/>
          </p:nvPr>
        </p:nvSpPr>
        <p:spPr>
          <a:xfrm>
            <a:off x="3429000" y="1132808"/>
            <a:ext cx="8670358" cy="5420392"/>
          </a:xfrm>
        </p:spPr>
        <p:txBody>
          <a:bodyPr>
            <a:normAutofit fontScale="92500" lnSpcReduction="20000"/>
          </a:bodyPr>
          <a:lstStyle/>
          <a:p>
            <a:pPr algn="just">
              <a:lnSpc>
                <a:spcPct val="150000"/>
              </a:lnSpc>
            </a:pPr>
            <a:r>
              <a:rPr lang="en-US" sz="2600" dirty="0">
                <a:latin typeface="Open Sans" panose="020B0606030504020204" pitchFamily="34" charset="0"/>
                <a:ea typeface="Open Sans" panose="020B0606030504020204" pitchFamily="34" charset="0"/>
                <a:cs typeface="Open Sans" panose="020B0606030504020204" pitchFamily="34" charset="0"/>
              </a:rPr>
              <a:t>To test the emergency preparedness level of the school.</a:t>
            </a:r>
          </a:p>
          <a:p>
            <a:pPr algn="just">
              <a:lnSpc>
                <a:spcPct val="150000"/>
              </a:lnSpc>
            </a:pPr>
            <a:r>
              <a:rPr lang="en-US" sz="2600" dirty="0">
                <a:latin typeface="Open Sans" panose="020B0606030504020204" pitchFamily="34" charset="0"/>
                <a:ea typeface="Open Sans" panose="020B0606030504020204" pitchFamily="34" charset="0"/>
                <a:cs typeface="Open Sans" panose="020B0606030504020204" pitchFamily="34" charset="0"/>
              </a:rPr>
              <a:t>To correct the mistakes of various role players of the school.</a:t>
            </a:r>
          </a:p>
          <a:p>
            <a:pPr algn="just">
              <a:lnSpc>
                <a:spcPct val="150000"/>
              </a:lnSpc>
            </a:pPr>
            <a:r>
              <a:rPr lang="en-US" sz="2600" dirty="0">
                <a:latin typeface="Open Sans" panose="020B0606030504020204" pitchFamily="34" charset="0"/>
                <a:ea typeface="Open Sans" panose="020B0606030504020204" pitchFamily="34" charset="0"/>
                <a:cs typeface="Open Sans" panose="020B0606030504020204" pitchFamily="34" charset="0"/>
              </a:rPr>
              <a:t>To avoid misunderstanding of roles and responsibilities.</a:t>
            </a:r>
          </a:p>
          <a:p>
            <a:pPr algn="just">
              <a:lnSpc>
                <a:spcPct val="150000"/>
              </a:lnSpc>
            </a:pPr>
            <a:r>
              <a:rPr lang="en-US" sz="2600" dirty="0">
                <a:latin typeface="Open Sans" panose="020B0606030504020204" pitchFamily="34" charset="0"/>
                <a:ea typeface="Open Sans" panose="020B0606030504020204" pitchFamily="34" charset="0"/>
                <a:cs typeface="Open Sans" panose="020B0606030504020204" pitchFamily="34" charset="0"/>
              </a:rPr>
              <a:t>For better coordination among the teams.</a:t>
            </a:r>
          </a:p>
          <a:p>
            <a:pPr algn="just">
              <a:lnSpc>
                <a:spcPct val="150000"/>
              </a:lnSpc>
            </a:pPr>
            <a:r>
              <a:rPr lang="en-US" sz="2600" dirty="0">
                <a:latin typeface="Open Sans" panose="020B0606030504020204" pitchFamily="34" charset="0"/>
                <a:ea typeface="Open Sans" panose="020B0606030504020204" pitchFamily="34" charset="0"/>
                <a:cs typeface="Open Sans" panose="020B0606030504020204" pitchFamily="34" charset="0"/>
              </a:rPr>
              <a:t>To make it accustomed so as to react instantly.</a:t>
            </a:r>
          </a:p>
          <a:p>
            <a:pPr algn="just">
              <a:lnSpc>
                <a:spcPct val="150000"/>
              </a:lnSpc>
            </a:pPr>
            <a:r>
              <a:rPr lang="en-US" sz="2600" dirty="0">
                <a:latin typeface="Open Sans" panose="020B0606030504020204" pitchFamily="34" charset="0"/>
                <a:ea typeface="Open Sans" panose="020B0606030504020204" pitchFamily="34" charset="0"/>
                <a:cs typeface="Open Sans" panose="020B0606030504020204" pitchFamily="34" charset="0"/>
              </a:rPr>
              <a:t>To check the functioning of the equipment used by disaster response teams.</a:t>
            </a:r>
          </a:p>
          <a:p>
            <a:pPr algn="just">
              <a:lnSpc>
                <a:spcPct val="150000"/>
              </a:lnSpc>
            </a:pPr>
            <a:r>
              <a:rPr lang="en-US" sz="2600" dirty="0">
                <a:latin typeface="Open Sans" panose="020B0606030504020204" pitchFamily="34" charset="0"/>
                <a:ea typeface="Open Sans" panose="020B0606030504020204" pitchFamily="34" charset="0"/>
                <a:cs typeface="Open Sans" panose="020B0606030504020204" pitchFamily="34" charset="0"/>
              </a:rPr>
              <a:t>To test various elements of SDMP and train teachers, school staff, students and others.</a:t>
            </a:r>
          </a:p>
          <a:p>
            <a:pPr marL="0" indent="0" algn="just">
              <a:lnSpc>
                <a:spcPct val="150000"/>
              </a:lnSpc>
              <a:buNone/>
            </a:pPr>
            <a:endParaRPr lang="en-US" sz="2400" dirty="0"/>
          </a:p>
        </p:txBody>
      </p:sp>
      <p:pic>
        <p:nvPicPr>
          <p:cNvPr id="4" name="Picture 3">
            <a:extLst>
              <a:ext uri="{FF2B5EF4-FFF2-40B4-BE49-F238E27FC236}">
                <a16:creationId xmlns:a16="http://schemas.microsoft.com/office/drawing/2014/main" id="{59430F1F-0C10-E8BD-A4C6-222765CE2AD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9B70A92D-C5EE-6660-7863-6D8FD7D54F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0268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38400"/>
            <a:ext cx="4191000" cy="2667000"/>
          </a:xfrm>
        </p:spPr>
        <p:txBody>
          <a:bodyPr>
            <a:no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AIM OF MOCK DRILL/EXERCISE</a:t>
            </a:r>
            <a:br>
              <a:rPr lang="en-IN" sz="3600" dirty="0">
                <a:solidFill>
                  <a:srgbClr val="009999"/>
                </a:solidFill>
                <a:latin typeface="Cambria" pitchFamily="18" charset="0"/>
              </a:rPr>
            </a:br>
            <a:endParaRPr lang="en-IN" sz="3600" dirty="0">
              <a:solidFill>
                <a:srgbClr val="009999"/>
              </a:solidFill>
              <a:latin typeface="Cambria" pitchFamily="18" charset="0"/>
            </a:endParaRPr>
          </a:p>
        </p:txBody>
      </p:sp>
      <p:sp>
        <p:nvSpPr>
          <p:cNvPr id="3" name="Content Placeholder 2"/>
          <p:cNvSpPr>
            <a:spLocks noGrp="1"/>
          </p:cNvSpPr>
          <p:nvPr>
            <p:ph idx="1"/>
          </p:nvPr>
        </p:nvSpPr>
        <p:spPr>
          <a:xfrm>
            <a:off x="5486400" y="1981200"/>
            <a:ext cx="6019800" cy="4572000"/>
          </a:xfrm>
        </p:spPr>
        <p:txBody>
          <a:bodyPr>
            <a:norm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To evaluate response.</a:t>
            </a:r>
            <a:endParaRPr lang="en-IN"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To improve coordination within departments.</a:t>
            </a:r>
            <a:endParaRPr lang="en-IN"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To identify the efficacy of SOPs, policies &amp; capabilities, etc.</a:t>
            </a:r>
            <a:endParaRPr lang="en-IN"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To enhance the ability to respond faster</a:t>
            </a:r>
            <a:r>
              <a:rPr lang="en-US" sz="2400" dirty="0">
                <a:latin typeface="Bookman Old Style" pitchFamily="18" charset="0"/>
              </a:rPr>
              <a:t>.</a:t>
            </a:r>
            <a:endParaRPr lang="en-IN" sz="2400" dirty="0">
              <a:latin typeface="Bookman Old Style" pitchFamily="18" charset="0"/>
            </a:endParaRPr>
          </a:p>
          <a:p>
            <a:pPr marL="0" indent="0">
              <a:lnSpc>
                <a:spcPct val="200000"/>
              </a:lnSpc>
              <a:buNone/>
            </a:pPr>
            <a:endParaRPr lang="en-IN" sz="2600" dirty="0">
              <a:latin typeface="Bookman Old Style" pitchFamily="18" charset="0"/>
            </a:endParaRPr>
          </a:p>
          <a:p>
            <a:pPr>
              <a:lnSpc>
                <a:spcPct val="200000"/>
              </a:lnSpc>
            </a:pPr>
            <a:endParaRPr lang="en-IN" dirty="0"/>
          </a:p>
        </p:txBody>
      </p:sp>
      <p:pic>
        <p:nvPicPr>
          <p:cNvPr id="4" name="Picture 3">
            <a:extLst>
              <a:ext uri="{FF2B5EF4-FFF2-40B4-BE49-F238E27FC236}">
                <a16:creationId xmlns:a16="http://schemas.microsoft.com/office/drawing/2014/main" id="{E47241E5-66A0-8C0B-EB01-69EFDE28517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0907BC28-9AC3-829D-F0C1-D43CFBDC63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626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209800"/>
            <a:ext cx="4191000" cy="2514600"/>
          </a:xfrm>
        </p:spPr>
        <p:txBody>
          <a:bodyPr>
            <a:no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AIM OF MOCK DRILL/EXERCISE</a:t>
            </a:r>
            <a:br>
              <a:rPr lang="en-IN" sz="3600" dirty="0">
                <a:latin typeface="Cambria" pitchFamily="18" charset="0"/>
              </a:rPr>
            </a:br>
            <a:endParaRPr lang="en-US" sz="3600" dirty="0"/>
          </a:p>
        </p:txBody>
      </p:sp>
      <p:sp>
        <p:nvSpPr>
          <p:cNvPr id="5" name="Content Placeholder 4"/>
          <p:cNvSpPr>
            <a:spLocks noGrp="1"/>
          </p:cNvSpPr>
          <p:nvPr>
            <p:ph idx="1"/>
          </p:nvPr>
        </p:nvSpPr>
        <p:spPr>
          <a:xfrm>
            <a:off x="4419600" y="1905000"/>
            <a:ext cx="7239000" cy="3733800"/>
          </a:xfrm>
        </p:spPr>
        <p:txBody>
          <a:bodyPr>
            <a:normAutofit/>
          </a:bodyPr>
          <a:lstStyle/>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To make familiar about disaster exercise( in case of disaster rescuers).</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To generate Public Awareness by involvement of the Local Government, NGOs and the Public.</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Identify the gaps in Resources, Manpower, and communications in any other field.</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50000"/>
              </a:lnSpc>
              <a:buNone/>
            </a:pPr>
            <a:endParaRPr lang="en-US" sz="2400" dirty="0"/>
          </a:p>
        </p:txBody>
      </p:sp>
      <p:pic>
        <p:nvPicPr>
          <p:cNvPr id="2" name="Picture 1">
            <a:extLst>
              <a:ext uri="{FF2B5EF4-FFF2-40B4-BE49-F238E27FC236}">
                <a16:creationId xmlns:a16="http://schemas.microsoft.com/office/drawing/2014/main" id="{527586DE-E45A-8559-C9F8-55B4BB80CAC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2B3BF143-11CA-5F7A-12BF-B3A9E355033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6684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304800" y="2667000"/>
            <a:ext cx="4114800" cy="2133600"/>
          </a:xfrm>
        </p:spPr>
        <p:txBody>
          <a:bodyPr>
            <a:normAutofit/>
          </a:bodyPr>
          <a:lstStyle/>
          <a:p>
            <a:r>
              <a:rPr lang="en-US" dirty="0">
                <a:latin typeface="Open Sans" panose="020B0606030504020204" pitchFamily="34" charset="0"/>
                <a:ea typeface="Open Sans" panose="020B0606030504020204" pitchFamily="34" charset="0"/>
                <a:cs typeface="Open Sans" panose="020B0606030504020204" pitchFamily="34" charset="0"/>
              </a:rPr>
              <a:t>Scope of Mock Drill/Exercise</a:t>
            </a:r>
            <a:br>
              <a:rPr lang="en-IN" dirty="0">
                <a:solidFill>
                  <a:srgbClr val="009999"/>
                </a:solidFill>
              </a:rPr>
            </a:br>
            <a:endParaRPr lang="en-IN" dirty="0">
              <a:solidFill>
                <a:srgbClr val="009999"/>
              </a:solidFill>
            </a:endParaRPr>
          </a:p>
        </p:txBody>
      </p:sp>
      <p:sp>
        <p:nvSpPr>
          <p:cNvPr id="3" name="Content Placeholder 2"/>
          <p:cNvSpPr>
            <a:spLocks noGrp="1"/>
          </p:cNvSpPr>
          <p:nvPr>
            <p:ph idx="1"/>
          </p:nvPr>
        </p:nvSpPr>
        <p:spPr>
          <a:xfrm>
            <a:off x="5029200" y="1371600"/>
            <a:ext cx="6172200" cy="4648200"/>
          </a:xfrm>
        </p:spPr>
        <p:txBody>
          <a:bodyPr>
            <a:noAutofit/>
          </a:bodyPr>
          <a:lstStyle/>
          <a:p>
            <a:pPr marL="0" indent="0">
              <a:buNone/>
            </a:pPr>
            <a:r>
              <a:rPr lang="en-US" sz="2400" dirty="0"/>
              <a:t> </a:t>
            </a:r>
            <a:endParaRPr lang="en-IN" sz="2400" dirty="0"/>
          </a:p>
          <a:p>
            <a:r>
              <a:rPr lang="en-US" sz="2400" dirty="0">
                <a:latin typeface="Open Sans" panose="020B0606030504020204" pitchFamily="34" charset="0"/>
                <a:ea typeface="Open Sans" panose="020B0606030504020204" pitchFamily="34" charset="0"/>
                <a:cs typeface="Open Sans" panose="020B0606030504020204" pitchFamily="34" charset="0"/>
              </a:rPr>
              <a:t>To Inculcate a Culture of Preparedness.</a:t>
            </a:r>
            <a:endParaRPr lang="en-IN"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To Evaluate the Resource Status of various Departments.</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gn="just"/>
            <a:r>
              <a:rPr lang="en-US" sz="2400" dirty="0">
                <a:latin typeface="Open Sans" panose="020B0606030504020204" pitchFamily="34" charset="0"/>
                <a:ea typeface="Open Sans" panose="020B0606030504020204" pitchFamily="34" charset="0"/>
                <a:cs typeface="Open Sans" panose="020B0606030504020204" pitchFamily="34" charset="0"/>
              </a:rPr>
              <a:t>To coordinate the Activities of Various Agencies for their optimum utilization.</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gn="just"/>
            <a:r>
              <a:rPr lang="en-US" sz="2400" dirty="0">
                <a:latin typeface="Open Sans" panose="020B0606030504020204" pitchFamily="34" charset="0"/>
                <a:ea typeface="Open Sans" panose="020B0606030504020204" pitchFamily="34" charset="0"/>
                <a:cs typeface="Open Sans" panose="020B0606030504020204" pitchFamily="34" charset="0"/>
              </a:rPr>
              <a:t>To use the Feedback to identify the gaps and improve the Resource Capabilities to Face Actual Disasters.</a:t>
            </a:r>
            <a:endParaRPr lang="en-IN"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To review Disaster Management Plan of the State &amp; District department etc.</a:t>
            </a:r>
            <a:endParaRPr lang="en-IN" sz="2400" dirty="0">
              <a:latin typeface="Open Sans" panose="020B0606030504020204" pitchFamily="34" charset="0"/>
              <a:ea typeface="Open Sans" panose="020B0606030504020204" pitchFamily="34" charset="0"/>
              <a:cs typeface="Open Sans" panose="020B0606030504020204" pitchFamily="34" charset="0"/>
            </a:endParaRPr>
          </a:p>
          <a:p>
            <a:endParaRPr lang="en-IN" sz="2400" dirty="0"/>
          </a:p>
        </p:txBody>
      </p:sp>
      <p:pic>
        <p:nvPicPr>
          <p:cNvPr id="4" name="Picture 3">
            <a:extLst>
              <a:ext uri="{FF2B5EF4-FFF2-40B4-BE49-F238E27FC236}">
                <a16:creationId xmlns:a16="http://schemas.microsoft.com/office/drawing/2014/main" id="{6DA4422C-F1B0-63E9-DC2D-1A5D398EDFF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749847F3-114B-9921-E2C4-D40C7DB842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8703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09800"/>
            <a:ext cx="4191000" cy="2895600"/>
          </a:xfrm>
        </p:spPr>
        <p:txBody>
          <a:bodyPr>
            <a:no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FACTORS TO BE CONSIDERED FOR MOCK DRILL</a:t>
            </a:r>
            <a:br>
              <a:rPr lang="en-IN" sz="3200" dirty="0">
                <a:solidFill>
                  <a:srgbClr val="009999"/>
                </a:solidFill>
                <a:latin typeface="Cambria" pitchFamily="18" charset="0"/>
              </a:rPr>
            </a:br>
            <a:endParaRPr lang="en-IN" sz="3200" dirty="0">
              <a:solidFill>
                <a:srgbClr val="009999"/>
              </a:solidFill>
              <a:latin typeface="Cambria" pitchFamily="18" charset="0"/>
            </a:endParaRPr>
          </a:p>
        </p:txBody>
      </p:sp>
      <p:sp>
        <p:nvSpPr>
          <p:cNvPr id="3" name="Content Placeholder 2"/>
          <p:cNvSpPr>
            <a:spLocks noGrp="1"/>
          </p:cNvSpPr>
          <p:nvPr>
            <p:ph idx="1"/>
          </p:nvPr>
        </p:nvSpPr>
        <p:spPr>
          <a:xfrm>
            <a:off x="4800600" y="1600201"/>
            <a:ext cx="7239000" cy="4876800"/>
          </a:xfrm>
        </p:spPr>
        <p:txBody>
          <a:bodyPr>
            <a:normAutofit/>
          </a:bodyPr>
          <a:lstStyle/>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To coordinate and supervised.</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Clarity on the role and tasks of each facility pacific operation or function. </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A Mock Drill is the testing of the efficacy of a Plan.</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To evaluate response.</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To improve coordination with departments.</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To enhance the ability to respond faster.</a:t>
            </a:r>
            <a:endParaRPr lang="en-IN" sz="24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endParaRPr lang="en-IN" dirty="0"/>
          </a:p>
          <a:p>
            <a:pPr>
              <a:lnSpc>
                <a:spcPct val="150000"/>
              </a:lnSpc>
            </a:pPr>
            <a:endParaRPr lang="en-IN" dirty="0"/>
          </a:p>
        </p:txBody>
      </p:sp>
      <p:pic>
        <p:nvPicPr>
          <p:cNvPr id="4" name="Picture 3">
            <a:extLst>
              <a:ext uri="{FF2B5EF4-FFF2-40B4-BE49-F238E27FC236}">
                <a16:creationId xmlns:a16="http://schemas.microsoft.com/office/drawing/2014/main" id="{CF75FA94-D6CA-2C0B-2355-7637CC50532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33DFD3E0-2C4C-282A-F6AA-E8B2D6BF63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887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828800"/>
            <a:ext cx="9344891"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92642" y="2590800"/>
            <a:ext cx="3336358" cy="243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Open Sans" panose="020B0606030504020204" pitchFamily="34" charset="0"/>
                <a:ea typeface="Open Sans" panose="020B0606030504020204" pitchFamily="34" charset="0"/>
                <a:cs typeface="Open Sans" panose="020B0606030504020204" pitchFamily="34" charset="0"/>
              </a:rPr>
              <a:t>TYPES OF EXERCISE</a:t>
            </a:r>
          </a:p>
        </p:txBody>
      </p:sp>
      <p:pic>
        <p:nvPicPr>
          <p:cNvPr id="2" name="Picture 1">
            <a:extLst>
              <a:ext uri="{FF2B5EF4-FFF2-40B4-BE49-F238E27FC236}">
                <a16:creationId xmlns:a16="http://schemas.microsoft.com/office/drawing/2014/main" id="{13FA83BC-BE45-E757-58BC-6E4BE77675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F5483930-3F0F-25C7-1D08-FF1920D3971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1942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19600" y="1219200"/>
            <a:ext cx="7239000" cy="4876800"/>
          </a:xfrm>
        </p:spPr>
        <p:txBody>
          <a:bodyPr>
            <a:normAutofit fontScale="92500" lnSpcReduction="10000"/>
          </a:bodyPr>
          <a:lstStyle/>
          <a:p>
            <a:pPr>
              <a:lnSpc>
                <a:spcPct val="120000"/>
              </a:lnSpc>
            </a:pPr>
            <a:r>
              <a:rPr lang="en-US" sz="2600" b="1" dirty="0">
                <a:latin typeface="Open Sans" panose="020B0606030504020204" pitchFamily="34" charset="0"/>
                <a:ea typeface="Open Sans" panose="020B0606030504020204" pitchFamily="34" charset="0"/>
                <a:cs typeface="Open Sans" panose="020B0606030504020204" pitchFamily="34" charset="0"/>
              </a:rPr>
              <a:t>Discussion-based Exercises </a:t>
            </a:r>
            <a:r>
              <a:rPr lang="en-US" sz="2600" dirty="0">
                <a:latin typeface="Open Sans" panose="020B0606030504020204" pitchFamily="34" charset="0"/>
                <a:ea typeface="Open Sans" panose="020B0606030504020204" pitchFamily="34" charset="0"/>
                <a:cs typeface="Open Sans" panose="020B0606030504020204" pitchFamily="34" charset="0"/>
              </a:rPr>
              <a:t>typically focus on strategic, policy-oriented issues. </a:t>
            </a:r>
          </a:p>
          <a:p>
            <a:pPr>
              <a:lnSpc>
                <a:spcPct val="120000"/>
              </a:lnSpc>
            </a:pPr>
            <a:r>
              <a:rPr lang="en-US" sz="2600" dirty="0">
                <a:latin typeface="Open Sans" panose="020B0606030504020204" pitchFamily="34" charset="0"/>
                <a:ea typeface="Open Sans" panose="020B0606030504020204" pitchFamily="34" charset="0"/>
                <a:cs typeface="Open Sans" panose="020B0606030504020204" pitchFamily="34" charset="0"/>
              </a:rPr>
              <a:t>Seminar</a:t>
            </a:r>
          </a:p>
          <a:p>
            <a:r>
              <a:rPr lang="en-US" sz="2600" dirty="0">
                <a:latin typeface="Open Sans" panose="020B0606030504020204" pitchFamily="34" charset="0"/>
                <a:ea typeface="Open Sans" panose="020B0606030504020204" pitchFamily="34" charset="0"/>
                <a:cs typeface="Open Sans" panose="020B0606030504020204" pitchFamily="34" charset="0"/>
              </a:rPr>
              <a:t>workshop</a:t>
            </a:r>
          </a:p>
          <a:p>
            <a:r>
              <a:rPr lang="en-US" sz="2600" dirty="0">
                <a:latin typeface="Open Sans" panose="020B0606030504020204" pitchFamily="34" charset="0"/>
                <a:ea typeface="Open Sans" panose="020B0606030504020204" pitchFamily="34" charset="0"/>
                <a:cs typeface="Open Sans" panose="020B0606030504020204" pitchFamily="34" charset="0"/>
              </a:rPr>
              <a:t>Tabletop Exercise (TTX)</a:t>
            </a:r>
            <a:endParaRPr lang="en-IN" sz="2600" dirty="0">
              <a:latin typeface="Open Sans" panose="020B0606030504020204" pitchFamily="34" charset="0"/>
              <a:ea typeface="Open Sans" panose="020B0606030504020204" pitchFamily="34" charset="0"/>
              <a:cs typeface="Open Sans" panose="020B0606030504020204" pitchFamily="34" charset="0"/>
            </a:endParaRPr>
          </a:p>
          <a:p>
            <a:r>
              <a:rPr lang="en-US" sz="2600" dirty="0">
                <a:latin typeface="Open Sans" panose="020B0606030504020204" pitchFamily="34" charset="0"/>
                <a:ea typeface="Open Sans" panose="020B0606030504020204" pitchFamily="34" charset="0"/>
                <a:cs typeface="Open Sans" panose="020B0606030504020204" pitchFamily="34" charset="0"/>
              </a:rPr>
              <a:t>Game</a:t>
            </a:r>
            <a:endParaRPr lang="en-IN" sz="2600" dirty="0">
              <a:latin typeface="Open Sans" panose="020B0606030504020204" pitchFamily="34" charset="0"/>
              <a:ea typeface="Open Sans" panose="020B0606030504020204" pitchFamily="34" charset="0"/>
              <a:cs typeface="Open Sans" panose="020B0606030504020204" pitchFamily="34" charset="0"/>
            </a:endParaRPr>
          </a:p>
          <a:p>
            <a:pPr>
              <a:lnSpc>
                <a:spcPct val="120000"/>
              </a:lnSpc>
            </a:pPr>
            <a:r>
              <a:rPr lang="en-US" sz="2600" b="1" dirty="0">
                <a:latin typeface="Open Sans" panose="020B0606030504020204" pitchFamily="34" charset="0"/>
                <a:ea typeface="Open Sans" panose="020B0606030504020204" pitchFamily="34" charset="0"/>
                <a:cs typeface="Open Sans" panose="020B0606030504020204" pitchFamily="34" charset="0"/>
              </a:rPr>
              <a:t>Operations-based</a:t>
            </a:r>
            <a:r>
              <a:rPr lang="en-US" sz="2600" dirty="0">
                <a:latin typeface="Open Sans" panose="020B0606030504020204" pitchFamily="34" charset="0"/>
                <a:ea typeface="Open Sans" panose="020B0606030504020204" pitchFamily="34" charset="0"/>
                <a:cs typeface="Open Sans" panose="020B0606030504020204" pitchFamily="34" charset="0"/>
              </a:rPr>
              <a:t> Exercises Basically tend to focus more on response-related issues</a:t>
            </a:r>
          </a:p>
          <a:p>
            <a:pPr>
              <a:lnSpc>
                <a:spcPct val="120000"/>
              </a:lnSpc>
            </a:pPr>
            <a:r>
              <a:rPr lang="en-US" sz="2600" dirty="0">
                <a:latin typeface="Open Sans" panose="020B0606030504020204" pitchFamily="34" charset="0"/>
                <a:ea typeface="Open Sans" panose="020B0606030504020204" pitchFamily="34" charset="0"/>
                <a:cs typeface="Open Sans" panose="020B0606030504020204" pitchFamily="34" charset="0"/>
              </a:rPr>
              <a:t>Drills, </a:t>
            </a:r>
            <a:endParaRPr lang="en-IN" sz="2600" dirty="0">
              <a:latin typeface="Open Sans" panose="020B0606030504020204" pitchFamily="34" charset="0"/>
              <a:ea typeface="Open Sans" panose="020B0606030504020204" pitchFamily="34" charset="0"/>
              <a:cs typeface="Open Sans" panose="020B0606030504020204" pitchFamily="34" charset="0"/>
            </a:endParaRPr>
          </a:p>
          <a:p>
            <a:r>
              <a:rPr lang="en-US" sz="2600" dirty="0">
                <a:latin typeface="Open Sans" panose="020B0606030504020204" pitchFamily="34" charset="0"/>
                <a:ea typeface="Open Sans" panose="020B0606030504020204" pitchFamily="34" charset="0"/>
                <a:cs typeface="Open Sans" panose="020B0606030504020204" pitchFamily="34" charset="0"/>
              </a:rPr>
              <a:t>Functional exercises, </a:t>
            </a:r>
            <a:endParaRPr lang="en-IN" sz="2600" dirty="0">
              <a:latin typeface="Open Sans" panose="020B0606030504020204" pitchFamily="34" charset="0"/>
              <a:ea typeface="Open Sans" panose="020B0606030504020204" pitchFamily="34" charset="0"/>
              <a:cs typeface="Open Sans" panose="020B0606030504020204" pitchFamily="34" charset="0"/>
            </a:endParaRPr>
          </a:p>
          <a:p>
            <a:r>
              <a:rPr lang="en-US" sz="2600" dirty="0">
                <a:latin typeface="Open Sans" panose="020B0606030504020204" pitchFamily="34" charset="0"/>
                <a:ea typeface="Open Sans" panose="020B0606030504020204" pitchFamily="34" charset="0"/>
                <a:cs typeface="Open Sans" panose="020B0606030504020204" pitchFamily="34" charset="0"/>
              </a:rPr>
              <a:t> Full-scale exercises. </a:t>
            </a:r>
            <a:endParaRPr lang="en-IN" sz="26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dirty="0"/>
          </a:p>
          <a:p>
            <a:pPr marL="0" indent="0">
              <a:buNone/>
            </a:pPr>
            <a:endParaRPr lang="en-IN" dirty="0"/>
          </a:p>
        </p:txBody>
      </p:sp>
      <p:sp>
        <p:nvSpPr>
          <p:cNvPr id="4" name="Rectangle 3"/>
          <p:cNvSpPr/>
          <p:nvPr/>
        </p:nvSpPr>
        <p:spPr>
          <a:xfrm>
            <a:off x="304800" y="2800350"/>
            <a:ext cx="3352800" cy="11620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TYPES OF EXERCISE</a:t>
            </a:r>
            <a:endParaRPr lang="en-US" sz="4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C7F27CAF-976D-75F0-3AFF-C9D35567DBC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451C5C1D-15A3-C369-B808-B8BD1FD536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203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0800000" flipH="1" flipV="1">
            <a:off x="381000" y="1981200"/>
            <a:ext cx="3276600" cy="2895600"/>
          </a:xfrm>
        </p:spPr>
        <p:txBody>
          <a:bodyPr>
            <a:norm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MOCK EXERCISES IN SCHOOLS</a:t>
            </a:r>
          </a:p>
        </p:txBody>
      </p:sp>
      <p:sp>
        <p:nvSpPr>
          <p:cNvPr id="5" name="Content Placeholder 4"/>
          <p:cNvSpPr>
            <a:spLocks noGrp="1"/>
          </p:cNvSpPr>
          <p:nvPr>
            <p:ph idx="1"/>
          </p:nvPr>
        </p:nvSpPr>
        <p:spPr>
          <a:xfrm>
            <a:off x="4572000" y="1642981"/>
            <a:ext cx="7315200" cy="4453019"/>
          </a:xfrm>
        </p:spPr>
        <p:txBody>
          <a:bodyPr>
            <a:normAutofit fontScale="92500"/>
          </a:bodyPr>
          <a:lstStyle/>
          <a:p>
            <a:pPr marL="0" indent="0">
              <a:buNone/>
            </a:pPr>
            <a:r>
              <a:rPr lang="en-US" sz="2400" dirty="0">
                <a:latin typeface="Open Sans" panose="020B0606030504020204" pitchFamily="34" charset="0"/>
                <a:ea typeface="Open Sans" panose="020B0606030504020204" pitchFamily="34" charset="0"/>
                <a:cs typeface="Open Sans" panose="020B0606030504020204" pitchFamily="34" charset="0"/>
              </a:rPr>
              <a:t>The Mock Exercises in Schools are conducted in two steps:</a:t>
            </a:r>
            <a:endParaRPr lang="en-US" sz="2400" b="1" u="sng"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2400" b="1" u="sng" dirty="0">
                <a:solidFill>
                  <a:srgbClr val="C00000"/>
                </a:solidFill>
                <a:latin typeface="Open Sans" panose="020B0606030504020204" pitchFamily="34" charset="0"/>
                <a:ea typeface="Open Sans" panose="020B0606030504020204" pitchFamily="34" charset="0"/>
                <a:cs typeface="Open Sans" panose="020B0606030504020204" pitchFamily="34" charset="0"/>
              </a:rPr>
              <a:t>STEP 1</a:t>
            </a:r>
            <a:r>
              <a:rPr lang="en-US"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a:t>
            </a:r>
            <a:r>
              <a:rPr lang="en-US" sz="2400"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p>
          <a:p>
            <a:pPr marL="0" indent="0" algn="just">
              <a:buNone/>
            </a:pPr>
            <a:r>
              <a:rPr lang="en-US" sz="2400" dirty="0">
                <a:latin typeface="Open Sans" panose="020B0606030504020204" pitchFamily="34" charset="0"/>
                <a:ea typeface="Open Sans" panose="020B0606030504020204" pitchFamily="34" charset="0"/>
                <a:cs typeface="Open Sans" panose="020B0606030504020204" pitchFamily="34" charset="0"/>
              </a:rPr>
              <a:t>	It is conducted as a presentation. The School DM Framework, making of the School DM Committee, outline the DM Plan, suggests the School DM team composition and how the Mock Exercise would be conducted are all delineated. A short documentary on School Safety is also shown. The Principal, Vice Principal, selected teachers, prefects, monitors and the school head boy/girl attend the meeting that is usually held in a hall</a:t>
            </a:r>
            <a:r>
              <a:rPr lang="en-US" sz="2800" dirty="0"/>
              <a:t>.</a:t>
            </a:r>
          </a:p>
        </p:txBody>
      </p:sp>
      <p:pic>
        <p:nvPicPr>
          <p:cNvPr id="2" name="Picture 1">
            <a:extLst>
              <a:ext uri="{FF2B5EF4-FFF2-40B4-BE49-F238E27FC236}">
                <a16:creationId xmlns:a16="http://schemas.microsoft.com/office/drawing/2014/main" id="{938D9A32-AADE-59EE-1D57-1872273B16F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1E25B1CB-D76B-DD7F-81A8-6DDB67417DB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1018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038600" y="1295400"/>
            <a:ext cx="7467600" cy="5257800"/>
          </a:xfrm>
        </p:spPr>
        <p:txBody>
          <a:bodyPr>
            <a:normAutofit/>
          </a:bodyPr>
          <a:lstStyle/>
          <a:p>
            <a:pPr marL="0" indent="0" algn="just">
              <a:buNone/>
            </a:pPr>
            <a:r>
              <a:rPr lang="en-US" sz="2400" u="sng" dirty="0">
                <a:solidFill>
                  <a:srgbClr val="C00000"/>
                </a:solidFill>
                <a:latin typeface="Open Sans" panose="020B0606030504020204" pitchFamily="34" charset="0"/>
                <a:ea typeface="Open Sans" panose="020B0606030504020204" pitchFamily="34" charset="0"/>
                <a:cs typeface="Open Sans" panose="020B0606030504020204" pitchFamily="34" charset="0"/>
              </a:rPr>
              <a:t>STEP-2</a:t>
            </a:r>
          </a:p>
          <a:p>
            <a:pPr marL="0" indent="0" algn="just">
              <a:lnSpc>
                <a:spcPct val="110000"/>
              </a:lnSpc>
              <a:buNone/>
            </a:pPr>
            <a:r>
              <a:rPr lang="en-US" sz="2400" dirty="0">
                <a:latin typeface="Open Sans" panose="020B0606030504020204" pitchFamily="34" charset="0"/>
                <a:ea typeface="Open Sans" panose="020B0606030504020204" pitchFamily="34" charset="0"/>
                <a:cs typeface="Open Sans" panose="020B0606030504020204" pitchFamily="34" charset="0"/>
              </a:rPr>
              <a:t>In the Mock Exercise, the first responders of the school, such as evacuation teams, SAR teams, first aid teams, etc. are checked for their actions, with the aim of empowering the schools, to face such disasters on their own before the specialist response from the district reaches them. </a:t>
            </a:r>
          </a:p>
        </p:txBody>
      </p:sp>
      <p:pic>
        <p:nvPicPr>
          <p:cNvPr id="2" name="Picture 1">
            <a:extLst>
              <a:ext uri="{FF2B5EF4-FFF2-40B4-BE49-F238E27FC236}">
                <a16:creationId xmlns:a16="http://schemas.microsoft.com/office/drawing/2014/main" id="{37F2B64A-D89B-608D-3087-1A7B008FA12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FA6A6DDE-1710-AAC9-082B-E0F2AF52D81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0412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457200" y="1828800"/>
            <a:ext cx="2895600" cy="3200400"/>
          </a:xfrm>
        </p:spPr>
        <p:txBody>
          <a:bodyPr>
            <a:no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COMPARING THE GLOBAL MODEL OF EXERCISE</a:t>
            </a:r>
            <a:br>
              <a:rPr lang="en-US" sz="3200" b="1" u="sng" dirty="0">
                <a:latin typeface="Cambria" pitchFamily="18" charset="0"/>
              </a:rPr>
            </a:br>
            <a:endParaRPr lang="en-US" sz="3200" u="sng" dirty="0">
              <a:latin typeface="Cambria" pitchFamily="18" charset="0"/>
            </a:endParaRPr>
          </a:p>
        </p:txBody>
      </p:sp>
      <p:graphicFrame>
        <p:nvGraphicFramePr>
          <p:cNvPr id="7" name="Diagram 6"/>
          <p:cNvGraphicFramePr/>
          <p:nvPr>
            <p:extLst>
              <p:ext uri="{D42A27DB-BD31-4B8C-83A1-F6EECF244321}">
                <p14:modId xmlns:p14="http://schemas.microsoft.com/office/powerpoint/2010/main" val="3332445315"/>
              </p:ext>
            </p:extLst>
          </p:nvPr>
        </p:nvGraphicFramePr>
        <p:xfrm>
          <a:off x="3581400" y="1295399"/>
          <a:ext cx="8001000" cy="52197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9B095CE2-9148-EE1A-3CC0-8B3D377CFF0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a:extLst>
              <a:ext uri="{FF2B5EF4-FFF2-40B4-BE49-F238E27FC236}">
                <a16:creationId xmlns:a16="http://schemas.microsoft.com/office/drawing/2014/main" id="{3A410580-DBD8-D19F-2BD8-FB30F600975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912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seep"/>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4191000" y="1295400"/>
            <a:ext cx="7696200" cy="5287962"/>
          </a:xfrm>
          <a:prstGeom prst="rect">
            <a:avLst/>
          </a:prstGeom>
          <a:noFill/>
          <a:ln>
            <a:noFill/>
          </a:ln>
        </p:spPr>
      </p:pic>
      <p:sp>
        <p:nvSpPr>
          <p:cNvPr id="2" name="Title 1"/>
          <p:cNvSpPr>
            <a:spLocks noGrp="1"/>
          </p:cNvSpPr>
          <p:nvPr>
            <p:ph type="title"/>
          </p:nvPr>
        </p:nvSpPr>
        <p:spPr>
          <a:xfrm>
            <a:off x="228600" y="2057400"/>
            <a:ext cx="3733800" cy="2743200"/>
          </a:xfrm>
        </p:spPr>
        <p:txBody>
          <a:bodyPr>
            <a:no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BUILDING BLOCK OF EXERCISE</a:t>
            </a:r>
          </a:p>
        </p:txBody>
      </p:sp>
      <p:pic>
        <p:nvPicPr>
          <p:cNvPr id="3" name="Picture 2">
            <a:extLst>
              <a:ext uri="{FF2B5EF4-FFF2-40B4-BE49-F238E27FC236}">
                <a16:creationId xmlns:a16="http://schemas.microsoft.com/office/drawing/2014/main" id="{E6BC1FB8-BC2E-C9DE-903B-94C8CE328D5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41301440-7A83-6925-56F7-A67ACFB8EB8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466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05400" y="1371600"/>
            <a:ext cx="6781800" cy="1200329"/>
          </a:xfrm>
          <a:prstGeom prst="rect">
            <a:avLst/>
          </a:prstGeom>
        </p:spPr>
        <p:txBody>
          <a:bodyPr wrap="square">
            <a:spAutoFit/>
          </a:bodyPr>
          <a:lstStyle/>
          <a:p>
            <a:pPr algn="just"/>
            <a:r>
              <a:rPr lang="en-US" sz="2400" dirty="0">
                <a:latin typeface="Open Sans" panose="020B0606030504020204" pitchFamily="34" charset="0"/>
                <a:ea typeface="Open Sans" panose="020B0606030504020204" pitchFamily="34" charset="0"/>
                <a:cs typeface="Open Sans" panose="020B0606030504020204" pitchFamily="34" charset="0"/>
              </a:rPr>
              <a:t>A seminar is an informal discussion, designed to orient participants to new or updated plans, policies, or procedures</a:t>
            </a:r>
          </a:p>
        </p:txBody>
      </p:sp>
      <p:sp>
        <p:nvSpPr>
          <p:cNvPr id="3" name="Rectangle 2"/>
          <p:cNvSpPr/>
          <p:nvPr/>
        </p:nvSpPr>
        <p:spPr>
          <a:xfrm>
            <a:off x="5105400" y="3039071"/>
            <a:ext cx="6781800" cy="1200329"/>
          </a:xfrm>
          <a:prstGeom prst="rect">
            <a:avLst/>
          </a:prstGeom>
        </p:spPr>
        <p:txBody>
          <a:bodyPr wrap="square">
            <a:spAutoFit/>
          </a:bodyPr>
          <a:lstStyle/>
          <a:p>
            <a:pPr algn="just"/>
            <a:r>
              <a:rPr lang="en-US" dirty="0">
                <a:latin typeface="Bookman Old Style" pitchFamily="18" charset="0"/>
              </a:rPr>
              <a:t> </a:t>
            </a:r>
            <a:r>
              <a:rPr lang="en-US" sz="2400" dirty="0">
                <a:latin typeface="Open Sans" panose="020B0606030504020204" pitchFamily="34" charset="0"/>
                <a:ea typeface="Open Sans" panose="020B0606030504020204" pitchFamily="34" charset="0"/>
                <a:cs typeface="Open Sans" panose="020B0606030504020204" pitchFamily="34" charset="0"/>
              </a:rPr>
              <a:t>A workshop resembles a seminar, but is employed to build specific products, such as a draft plan or policy.</a:t>
            </a:r>
          </a:p>
        </p:txBody>
      </p:sp>
      <p:sp>
        <p:nvSpPr>
          <p:cNvPr id="4" name="Rectangle 3"/>
          <p:cNvSpPr/>
          <p:nvPr/>
        </p:nvSpPr>
        <p:spPr>
          <a:xfrm>
            <a:off x="5029200" y="4743272"/>
            <a:ext cx="6858000" cy="1569660"/>
          </a:xfrm>
          <a:prstGeom prst="rect">
            <a:avLst/>
          </a:prstGeom>
        </p:spPr>
        <p:txBody>
          <a:bodyPr wrap="square">
            <a:spAutoFit/>
          </a:bodyPr>
          <a:lstStyle/>
          <a:p>
            <a:pPr algn="just"/>
            <a:r>
              <a:rPr lang="en-US" dirty="0">
                <a:latin typeface="Bookman Old Style" pitchFamily="18" charset="0"/>
              </a:rPr>
              <a:t> </a:t>
            </a:r>
            <a:r>
              <a:rPr lang="en-US" sz="2400" dirty="0">
                <a:latin typeface="Open Sans" panose="020B0606030504020204" pitchFamily="34" charset="0"/>
                <a:ea typeface="Open Sans" panose="020B0606030504020204" pitchFamily="34" charset="0"/>
                <a:cs typeface="Open Sans" panose="020B0606030504020204" pitchFamily="34" charset="0"/>
              </a:rPr>
              <a:t>A tabletop exercise involves key personnel discussing simulated scenarios in an informal setting. TTXs can be used to assess plans, policies, and procedures.</a:t>
            </a:r>
          </a:p>
        </p:txBody>
      </p:sp>
      <p:pic>
        <p:nvPicPr>
          <p:cNvPr id="6146" name="Picture 2" descr="C:\Users\DEEP\Desktop\semina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8864" y="1456730"/>
            <a:ext cx="3505201" cy="8382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DEEP\Desktop\inde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033712"/>
            <a:ext cx="3505201" cy="928688"/>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DEEP\Desktop\c3RyaW5nLWNvbnRlbnRzMjAxNy0wMi0yM18yMjo0MDoxMS5qcGVnXzIwMTctMDItMjNfMjI6NDA6MTEuNzg2OTc2@2x.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800" y="4876800"/>
            <a:ext cx="36576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7210E8B-4DDB-F58C-402A-6BD16C7D5D5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168205D9-6738-8EF2-252F-723AC43D91B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620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down)">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147"/>
                                        </p:tgtEl>
                                        <p:attrNameLst>
                                          <p:attrName>style.visibility</p:attrName>
                                        </p:attrNameLst>
                                      </p:cBhvr>
                                      <p:to>
                                        <p:strVal val="visible"/>
                                      </p:to>
                                    </p:set>
                                    <p:animEffect transition="in" filter="wipe(down)">
                                      <p:cBhvr>
                                        <p:cTn id="17" dur="500"/>
                                        <p:tgtEl>
                                          <p:spTgt spid="614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6148"/>
                                        </p:tgtEl>
                                        <p:attrNameLst>
                                          <p:attrName>style.visibility</p:attrName>
                                        </p:attrNameLst>
                                      </p:cBhvr>
                                      <p:to>
                                        <p:strVal val="visible"/>
                                      </p:to>
                                    </p:set>
                                    <p:animEffect transition="in" filter="wipe(down)">
                                      <p:cBhvr>
                                        <p:cTn id="27" dur="500"/>
                                        <p:tgtEl>
                                          <p:spTgt spid="614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43891755"/>
              </p:ext>
            </p:extLst>
          </p:nvPr>
        </p:nvGraphicFramePr>
        <p:xfrm>
          <a:off x="3733800" y="1132808"/>
          <a:ext cx="8365557" cy="5420393"/>
        </p:xfrm>
        <a:graphic>
          <a:graphicData uri="http://schemas.openxmlformats.org/drawingml/2006/table">
            <a:tbl>
              <a:tblPr firstRow="1" bandRow="1">
                <a:tableStyleId>{21E4AEA4-8DFA-4A89-87EB-49C32662AFE0}</a:tableStyleId>
              </a:tblPr>
              <a:tblGrid>
                <a:gridCol w="2788519">
                  <a:extLst>
                    <a:ext uri="{9D8B030D-6E8A-4147-A177-3AD203B41FA5}">
                      <a16:colId xmlns:a16="http://schemas.microsoft.com/office/drawing/2014/main" val="20000"/>
                    </a:ext>
                  </a:extLst>
                </a:gridCol>
                <a:gridCol w="2788519">
                  <a:extLst>
                    <a:ext uri="{9D8B030D-6E8A-4147-A177-3AD203B41FA5}">
                      <a16:colId xmlns:a16="http://schemas.microsoft.com/office/drawing/2014/main" val="20001"/>
                    </a:ext>
                  </a:extLst>
                </a:gridCol>
                <a:gridCol w="2788519">
                  <a:extLst>
                    <a:ext uri="{9D8B030D-6E8A-4147-A177-3AD203B41FA5}">
                      <a16:colId xmlns:a16="http://schemas.microsoft.com/office/drawing/2014/main" val="20002"/>
                    </a:ext>
                  </a:extLst>
                </a:gridCol>
              </a:tblGrid>
              <a:tr h="1000021">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            SEMINAR</a:t>
                      </a: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         WORKSHOP</a:t>
                      </a: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    TABLETOP</a:t>
                      </a:r>
                      <a:r>
                        <a:rPr lang="en-US" baseline="0" dirty="0">
                          <a:latin typeface="Open Sans" panose="020B0606030504020204" pitchFamily="34" charset="0"/>
                          <a:ea typeface="Open Sans" panose="020B0606030504020204" pitchFamily="34" charset="0"/>
                          <a:cs typeface="Open Sans" panose="020B0606030504020204" pitchFamily="34" charset="0"/>
                        </a:rPr>
                        <a:t> EXERCISE</a:t>
                      </a:r>
                    </a:p>
                    <a:p>
                      <a:r>
                        <a:rPr lang="en-US" baseline="0" dirty="0">
                          <a:latin typeface="Open Sans" panose="020B0606030504020204" pitchFamily="34" charset="0"/>
                          <a:ea typeface="Open Sans" panose="020B0606030504020204" pitchFamily="34" charset="0"/>
                          <a:cs typeface="Open Sans" panose="020B0606030504020204" pitchFamily="34" charset="0"/>
                        </a:rPr>
                        <a:t>                  (TTX)</a:t>
                      </a:r>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0000"/>
                  </a:ext>
                </a:extLst>
              </a:tr>
              <a:tr h="827847">
                <a:tc>
                  <a:txBody>
                    <a:bodyPr/>
                    <a:lstStyle/>
                    <a:p>
                      <a:r>
                        <a:rPr lang="en-US" sz="1600" kern="1200" dirty="0">
                          <a:effectLst/>
                          <a:latin typeface="Open Sans" panose="020B0606030504020204" pitchFamily="34" charset="0"/>
                          <a:ea typeface="Open Sans" panose="020B0606030504020204" pitchFamily="34" charset="0"/>
                          <a:cs typeface="Open Sans" panose="020B0606030504020204" pitchFamily="34" charset="0"/>
                        </a:rPr>
                        <a:t>A seminar is an informal discussion</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600" kern="1200" dirty="0">
                          <a:effectLst/>
                          <a:latin typeface="Open Sans" panose="020B0606030504020204" pitchFamily="34" charset="0"/>
                          <a:ea typeface="Open Sans" panose="020B0606030504020204" pitchFamily="34" charset="0"/>
                          <a:cs typeface="Open Sans" panose="020B0606030504020204" pitchFamily="34" charset="0"/>
                        </a:rPr>
                        <a:t>A workshop resembles a seminar</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en-US" sz="1600" kern="1200" dirty="0">
                          <a:effectLst/>
                          <a:latin typeface="Open Sans" panose="020B0606030504020204" pitchFamily="34" charset="0"/>
                          <a:ea typeface="Open Sans" panose="020B0606030504020204" pitchFamily="34" charset="0"/>
                          <a:cs typeface="Open Sans" panose="020B0606030504020204" pitchFamily="34" charset="0"/>
                        </a:rPr>
                        <a:t>A tabletop exercise involves key participants </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0001"/>
                  </a:ext>
                </a:extLst>
              </a:tr>
              <a:tr h="1122664">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Good method for informing and training</a:t>
                      </a:r>
                      <a:r>
                        <a:rPr lang="en-US" sz="1600" kern="1200" baseline="0" dirty="0">
                          <a:effectLst/>
                          <a:latin typeface="Open Sans" panose="020B0606030504020204" pitchFamily="34" charset="0"/>
                          <a:ea typeface="Open Sans" panose="020B0606030504020204" pitchFamily="34" charset="0"/>
                          <a:cs typeface="Open Sans" panose="020B0606030504020204" pitchFamily="34" charset="0"/>
                        </a:rPr>
                        <a:t> for any </a:t>
                      </a:r>
                      <a:r>
                        <a:rPr lang="en-US" sz="1600" kern="1200" dirty="0">
                          <a:effectLst/>
                          <a:latin typeface="Open Sans" panose="020B0606030504020204" pitchFamily="34" charset="0"/>
                          <a:ea typeface="Open Sans" panose="020B0606030504020204" pitchFamily="34" charset="0"/>
                          <a:cs typeface="Open Sans" panose="020B0606030504020204" pitchFamily="34" charset="0"/>
                        </a:rPr>
                        <a:t> emergency management plan.</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Workshop to create a new and improved policy for responding.</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TTXs can be used to assess plans, policies, and procedures .</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0002"/>
                  </a:ext>
                </a:extLst>
              </a:tr>
              <a:tr h="1122664">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Seminar is more about a meeting relating to education background including training.</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Workshop is like a class in which a group of interested people are trained.</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Tabletop exercises provide an excellent emergency management plan. </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0003"/>
                  </a:ext>
                </a:extLst>
              </a:tr>
              <a:tr h="1347197">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It is a lecture or presentation delivered to an audience on a particular topic .</a:t>
                      </a:r>
                      <a:endParaRPr lang="en-US" sz="1600" dirty="0">
                        <a:latin typeface="Open Sans" panose="020B0606030504020204" pitchFamily="34" charset="0"/>
                        <a:ea typeface="Open Sans" panose="020B0606030504020204" pitchFamily="34" charset="0"/>
                        <a:cs typeface="Open Sans" panose="020B0606030504020204" pitchFamily="34" charset="0"/>
                      </a:endParaRPr>
                    </a:p>
                    <a:p>
                      <a:pPr algn="just"/>
                      <a:endParaRPr lang="en-US" sz="14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Workshop practice gives the basic working knowledge.</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just"/>
                      <a:r>
                        <a:rPr lang="en-US" sz="1600" kern="1200" dirty="0">
                          <a:effectLst/>
                          <a:latin typeface="Open Sans" panose="020B0606030504020204" pitchFamily="34" charset="0"/>
                          <a:ea typeface="Open Sans" panose="020B0606030504020204" pitchFamily="34" charset="0"/>
                          <a:cs typeface="Open Sans" panose="020B0606030504020204" pitchFamily="34" charset="0"/>
                        </a:rPr>
                        <a:t>TTX</a:t>
                      </a:r>
                      <a:r>
                        <a:rPr lang="en-US" sz="1600" kern="1200" baseline="0" dirty="0">
                          <a:effectLst/>
                          <a:latin typeface="Open Sans" panose="020B0606030504020204" pitchFamily="34" charset="0"/>
                          <a:ea typeface="Open Sans" panose="020B0606030504020204" pitchFamily="34" charset="0"/>
                          <a:cs typeface="Open Sans" panose="020B0606030504020204" pitchFamily="34" charset="0"/>
                        </a:rPr>
                        <a:t> guide </a:t>
                      </a:r>
                      <a:r>
                        <a:rPr lang="en-US" sz="1600" kern="1200" dirty="0">
                          <a:effectLst/>
                          <a:latin typeface="Open Sans" panose="020B0606030504020204" pitchFamily="34" charset="0"/>
                          <a:ea typeface="Open Sans" panose="020B0606030504020204" pitchFamily="34" charset="0"/>
                          <a:cs typeface="Open Sans" panose="020B0606030504020204" pitchFamily="34" charset="0"/>
                        </a:rPr>
                        <a:t>about developing and conducting </a:t>
                      </a:r>
                      <a:r>
                        <a:rPr lang="en-US" sz="1600" kern="1200" baseline="0" dirty="0">
                          <a:effectLst/>
                          <a:latin typeface="Open Sans" panose="020B0606030504020204" pitchFamily="34" charset="0"/>
                          <a:ea typeface="Open Sans" panose="020B0606030504020204" pitchFamily="34" charset="0"/>
                          <a:cs typeface="Open Sans" panose="020B0606030504020204" pitchFamily="34" charset="0"/>
                        </a:rPr>
                        <a:t> or execution of an</a:t>
                      </a:r>
                      <a:r>
                        <a:rPr lang="en-US" sz="1600" kern="1200" dirty="0">
                          <a:effectLst/>
                          <a:latin typeface="Open Sans" panose="020B0606030504020204" pitchFamily="34" charset="0"/>
                          <a:ea typeface="Open Sans" panose="020B0606030504020204" pitchFamily="34" charset="0"/>
                          <a:cs typeface="Open Sans" panose="020B0606030504020204" pitchFamily="34" charset="0"/>
                        </a:rPr>
                        <a:t> exercise.</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0004"/>
                  </a:ext>
                </a:extLst>
              </a:tr>
            </a:tbl>
          </a:graphicData>
        </a:graphic>
      </p:graphicFrame>
      <p:sp>
        <p:nvSpPr>
          <p:cNvPr id="3" name="Rectangle 2"/>
          <p:cNvSpPr/>
          <p:nvPr/>
        </p:nvSpPr>
        <p:spPr>
          <a:xfrm>
            <a:off x="-152400" y="1600200"/>
            <a:ext cx="4038600" cy="472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prstClr val="black"/>
                </a:solidFill>
                <a:latin typeface="Open Sans" panose="020B0606030504020204" pitchFamily="34" charset="0"/>
                <a:ea typeface="Open Sans" panose="020B0606030504020204" pitchFamily="34" charset="0"/>
                <a:cs typeface="Open Sans" panose="020B0606030504020204" pitchFamily="34" charset="0"/>
              </a:rPr>
              <a:t>Difference Between Seminar, Workshop and Tabletop Exercise</a:t>
            </a:r>
          </a:p>
        </p:txBody>
      </p:sp>
      <p:pic>
        <p:nvPicPr>
          <p:cNvPr id="4" name="Picture 3">
            <a:extLst>
              <a:ext uri="{FF2B5EF4-FFF2-40B4-BE49-F238E27FC236}">
                <a16:creationId xmlns:a16="http://schemas.microsoft.com/office/drawing/2014/main" id="{1AD7CE23-E06D-E910-3C94-30D42BDA1B8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5A129EB8-9EBE-239A-481C-6345356C83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2278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828800"/>
            <a:ext cx="3810000" cy="3962400"/>
          </a:xfrm>
        </p:spPr>
        <p:txBody>
          <a:bodyPr>
            <a:normAutofit/>
          </a:bodyPr>
          <a:lstStyle/>
          <a:p>
            <a:r>
              <a:rPr lang="en-US" sz="4000" u="sng" dirty="0">
                <a:latin typeface="Open Sans" panose="020B0606030504020204" pitchFamily="34" charset="0"/>
                <a:ea typeface="Open Sans" panose="020B0606030504020204" pitchFamily="34" charset="0"/>
                <a:cs typeface="Open Sans" panose="020B0606030504020204" pitchFamily="34" charset="0"/>
              </a:rPr>
              <a:t>OPERATIONS-BASED EXERCISES</a:t>
            </a:r>
          </a:p>
        </p:txBody>
      </p:sp>
      <p:sp>
        <p:nvSpPr>
          <p:cNvPr id="3" name="Content Placeholder 2"/>
          <p:cNvSpPr>
            <a:spLocks noGrp="1"/>
          </p:cNvSpPr>
          <p:nvPr>
            <p:ph idx="1"/>
          </p:nvPr>
        </p:nvSpPr>
        <p:spPr>
          <a:xfrm>
            <a:off x="4114800" y="1524000"/>
            <a:ext cx="7848600" cy="4495800"/>
          </a:xfrm>
        </p:spPr>
        <p:txBody>
          <a:bodyPr>
            <a:normAutofit/>
          </a:bodyPr>
          <a:lstStyle/>
          <a:p>
            <a:pPr algn="just"/>
            <a:r>
              <a:rPr lang="en-US" sz="2400" b="1" u="sng" dirty="0">
                <a:solidFill>
                  <a:srgbClr val="00B050"/>
                </a:solidFill>
                <a:latin typeface="Open Sans" panose="020B0606030504020204" pitchFamily="34" charset="0"/>
                <a:ea typeface="Open Sans" panose="020B0606030504020204" pitchFamily="34" charset="0"/>
                <a:cs typeface="Open Sans" panose="020B0606030504020204" pitchFamily="34" charset="0"/>
              </a:rPr>
              <a:t>Drill</a:t>
            </a:r>
            <a:r>
              <a:rPr lang="en-US" sz="2400" dirty="0">
                <a:solidFill>
                  <a:srgbClr val="00B050"/>
                </a:solidFill>
                <a:latin typeface="Open Sans" panose="020B0606030504020204" pitchFamily="34" charset="0"/>
                <a:ea typeface="Open Sans" panose="020B0606030504020204" pitchFamily="34" charset="0"/>
                <a:cs typeface="Open Sans" panose="020B0606030504020204" pitchFamily="34" charset="0"/>
              </a:rPr>
              <a:t>: </a:t>
            </a:r>
            <a:r>
              <a:rPr lang="en-US" sz="2400" dirty="0">
                <a:latin typeface="Open Sans" panose="020B0606030504020204" pitchFamily="34" charset="0"/>
                <a:ea typeface="Open Sans" panose="020B0606030504020204" pitchFamily="34" charset="0"/>
                <a:cs typeface="Open Sans" panose="020B0606030504020204" pitchFamily="34" charset="0"/>
              </a:rPr>
              <a:t>A drill is a coordinated, supervised activity usually employed to test a single, specific operation or function within a single entity.</a:t>
            </a:r>
          </a:p>
          <a:p>
            <a:pPr algn="just"/>
            <a:r>
              <a:rPr lang="en-US" sz="2400" b="1" u="sng" dirty="0">
                <a:solidFill>
                  <a:srgbClr val="0070C0"/>
                </a:solidFill>
                <a:latin typeface="Open Sans" panose="020B0606030504020204" pitchFamily="34" charset="0"/>
                <a:ea typeface="Open Sans" panose="020B0606030504020204" pitchFamily="34" charset="0"/>
                <a:cs typeface="Open Sans" panose="020B0606030504020204" pitchFamily="34" charset="0"/>
              </a:rPr>
              <a:t>Functional exercise</a:t>
            </a:r>
            <a:r>
              <a:rPr lang="en-US"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 </a:t>
            </a:r>
            <a:r>
              <a:rPr lang="en-US" sz="2400" dirty="0">
                <a:latin typeface="Open Sans" panose="020B0606030504020204" pitchFamily="34" charset="0"/>
                <a:ea typeface="Open Sans" panose="020B0606030504020204" pitchFamily="34" charset="0"/>
                <a:cs typeface="Open Sans" panose="020B0606030504020204" pitchFamily="34" charset="0"/>
              </a:rPr>
              <a:t>Examines and/or validates the coordination, command, and control between various multi-agency co-ordination Centre.</a:t>
            </a:r>
          </a:p>
          <a:p>
            <a:pPr algn="just"/>
            <a:r>
              <a:rPr lang="en-US" sz="2400" b="1" u="sng"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 Full-scale exercise</a:t>
            </a:r>
            <a:r>
              <a:rPr lang="en-US" sz="2400"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en-US" sz="2400" dirty="0">
                <a:latin typeface="Open Sans" panose="020B0606030504020204" pitchFamily="34" charset="0"/>
                <a:ea typeface="Open Sans" panose="020B0606030504020204" pitchFamily="34" charset="0"/>
                <a:cs typeface="Open Sans" panose="020B0606030504020204" pitchFamily="34" charset="0"/>
              </a:rPr>
              <a:t>It is typically a multi agency, multi jurisdictional, multi-discipline exercise involving functional in real-time, real place scenarios.</a:t>
            </a:r>
          </a:p>
          <a:p>
            <a:endParaRPr lang="en-US" dirty="0"/>
          </a:p>
        </p:txBody>
      </p:sp>
      <p:pic>
        <p:nvPicPr>
          <p:cNvPr id="4" name="Picture 3">
            <a:extLst>
              <a:ext uri="{FF2B5EF4-FFF2-40B4-BE49-F238E27FC236}">
                <a16:creationId xmlns:a16="http://schemas.microsoft.com/office/drawing/2014/main" id="{F8CE75D5-1067-5026-9985-5BECFB9E6DE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97A1242A-6011-4A97-AA70-FFF9C593B3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144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295400"/>
            <a:ext cx="4191000" cy="4495800"/>
          </a:xfrm>
        </p:spPr>
        <p:txBody>
          <a:bodyPr>
            <a:noAutofit/>
          </a:bodyPr>
          <a:lstStyle/>
          <a:p>
            <a:r>
              <a:rPr lang="en-US" sz="4000" dirty="0">
                <a:latin typeface="Open Sans" panose="020B0606030504020204" pitchFamily="34" charset="0"/>
                <a:ea typeface="Open Sans" panose="020B0606030504020204" pitchFamily="34" charset="0"/>
                <a:cs typeface="Open Sans" panose="020B0606030504020204" pitchFamily="34" charset="0"/>
              </a:rPr>
              <a:t>points to be kept in mind while preparing for table top exercise</a:t>
            </a:r>
          </a:p>
        </p:txBody>
      </p:sp>
      <p:sp>
        <p:nvSpPr>
          <p:cNvPr id="3" name="Content Placeholder 2"/>
          <p:cNvSpPr>
            <a:spLocks noGrp="1"/>
          </p:cNvSpPr>
          <p:nvPr>
            <p:ph idx="1"/>
          </p:nvPr>
        </p:nvSpPr>
        <p:spPr>
          <a:xfrm>
            <a:off x="5257800" y="1295400"/>
            <a:ext cx="6705600" cy="4800600"/>
          </a:xfrm>
        </p:spPr>
        <p:txBody>
          <a:bodyPr>
            <a:normAutofit/>
          </a:bodyPr>
          <a:lstStyle/>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Gathering of official staff and key staff.</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Group participation.</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May be simple or complex.</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Resources will not be deploy.</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No time pressure.</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Require little planning and coordination.</a:t>
            </a:r>
          </a:p>
        </p:txBody>
      </p:sp>
      <p:pic>
        <p:nvPicPr>
          <p:cNvPr id="4" name="Picture 3">
            <a:extLst>
              <a:ext uri="{FF2B5EF4-FFF2-40B4-BE49-F238E27FC236}">
                <a16:creationId xmlns:a16="http://schemas.microsoft.com/office/drawing/2014/main" id="{CDEA682C-C4CA-340D-0EA8-2DF367B5DE7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07686D2C-2D1A-6BE4-A24A-199073382BF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961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321BF-0624-ADD7-3EC8-DC4A8237516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99E2CFB-E34F-C3A1-2C6D-2061F6341BC5}"/>
              </a:ext>
            </a:extLst>
          </p:cNvPr>
          <p:cNvSpPr txBox="1"/>
          <p:nvPr/>
        </p:nvSpPr>
        <p:spPr>
          <a:xfrm>
            <a:off x="4114800" y="1600200"/>
            <a:ext cx="8001000" cy="4278094"/>
          </a:xfrm>
          <a:prstGeom prst="rect">
            <a:avLst/>
          </a:prstGeom>
          <a:noFill/>
        </p:spPr>
        <p:txBody>
          <a:bodyPr wrap="square" rtlCol="0">
            <a:spAutoFit/>
          </a:bodyPr>
          <a:lstStyle/>
          <a:p>
            <a:endParaRPr lang="en-US" sz="2800" dirty="0">
              <a:latin typeface="Arial" panose="020B0604020202020204" pitchFamily="34" charset="0"/>
              <a:cs typeface="Arial" panose="020B0604020202020204" pitchFamily="34" charset="0"/>
            </a:endParaRPr>
          </a:p>
          <a:p>
            <a:pPr marL="342900" indent="-342900">
              <a:lnSpc>
                <a:spcPct val="150000"/>
              </a:lnSpc>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NDMA Guidelines.</a:t>
            </a:r>
          </a:p>
          <a:p>
            <a:pPr marL="342900" indent="-342900">
              <a:lnSpc>
                <a:spcPct val="150000"/>
              </a:lnSpc>
              <a:buFontTx/>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Introduction, Aim &amp; Scope of mock drill exercise.</a:t>
            </a:r>
          </a:p>
          <a:p>
            <a:pPr marL="342900" indent="-342900">
              <a:lnSpc>
                <a:spcPct val="150000"/>
              </a:lnSpc>
              <a:buFontTx/>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Steps and types of mock exercise.</a:t>
            </a:r>
          </a:p>
          <a:p>
            <a:pPr marL="342900" indent="-342900" algn="just">
              <a:lnSpc>
                <a:spcPct val="150000"/>
              </a:lnSpc>
              <a:buFontTx/>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Various aspects of discussed base &amp; operational base exercise.</a:t>
            </a:r>
          </a:p>
          <a:p>
            <a:pPr marL="342900" indent="-342900">
              <a:buFontTx/>
              <a:buAutoNum type="arabicPeriod"/>
            </a:pPr>
            <a:endParaRPr lang="en-US" sz="28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US" dirty="0"/>
          </a:p>
          <a:p>
            <a:pPr marL="342900" indent="-342900">
              <a:buAutoNum type="arabicPeriod"/>
            </a:pPr>
            <a:endParaRPr lang="en-US" dirty="0"/>
          </a:p>
        </p:txBody>
      </p:sp>
      <p:sp>
        <p:nvSpPr>
          <p:cNvPr id="4" name="TextBox 3">
            <a:extLst>
              <a:ext uri="{FF2B5EF4-FFF2-40B4-BE49-F238E27FC236}">
                <a16:creationId xmlns:a16="http://schemas.microsoft.com/office/drawing/2014/main" id="{026DD4CD-F934-3A84-446F-A97C6E88C3C1}"/>
              </a:ext>
            </a:extLst>
          </p:cNvPr>
          <p:cNvSpPr txBox="1"/>
          <p:nvPr/>
        </p:nvSpPr>
        <p:spPr>
          <a:xfrm>
            <a:off x="76200" y="2743200"/>
            <a:ext cx="3581400" cy="707886"/>
          </a:xfrm>
          <a:prstGeom prst="rect">
            <a:avLst/>
          </a:prstGeom>
          <a:noFill/>
        </p:spPr>
        <p:txBody>
          <a:bodyPr wrap="square" rtlCol="0">
            <a:spAutoFit/>
          </a:bodyPr>
          <a:lstStyle/>
          <a:p>
            <a:pPr algn="ctr"/>
            <a:r>
              <a:rPr lang="en-US" sz="4000" b="1" dirty="0">
                <a:latin typeface="Open Sans" panose="020B0606030504020204" pitchFamily="34" charset="0"/>
                <a:ea typeface="Open Sans" panose="020B0606030504020204" pitchFamily="34" charset="0"/>
                <a:cs typeface="Open Sans" panose="020B0606030504020204" pitchFamily="34" charset="0"/>
              </a:rPr>
              <a:t>REVIEW </a:t>
            </a:r>
          </a:p>
        </p:txBody>
      </p:sp>
      <p:pic>
        <p:nvPicPr>
          <p:cNvPr id="2" name="Picture 1">
            <a:extLst>
              <a:ext uri="{FF2B5EF4-FFF2-40B4-BE49-F238E27FC236}">
                <a16:creationId xmlns:a16="http://schemas.microsoft.com/office/drawing/2014/main" id="{06341CBE-97D9-36D1-C962-7C0F580425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B6E7B4A0-7845-6896-D6DE-F20836C9E10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5768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642" y="3124200"/>
            <a:ext cx="8229600" cy="1143000"/>
          </a:xfrm>
        </p:spPr>
        <p:txBody>
          <a:bodyPr>
            <a:noAutofit/>
          </a:bodyPr>
          <a:lstStyle/>
          <a:p>
            <a:r>
              <a:rPr lang="en-US" sz="4000" b="1" dirty="0">
                <a:latin typeface="Open Sans" panose="020B0606030504020204" pitchFamily="34" charset="0"/>
                <a:ea typeface="Open Sans" panose="020B0606030504020204" pitchFamily="34" charset="0"/>
                <a:cs typeface="Open Sans" panose="020B0606030504020204" pitchFamily="34" charset="0"/>
              </a:rPr>
              <a:t>ANY QUESTION</a:t>
            </a:r>
          </a:p>
        </p:txBody>
      </p:sp>
      <p:pic>
        <p:nvPicPr>
          <p:cNvPr id="3" name="Picture 2">
            <a:extLst>
              <a:ext uri="{FF2B5EF4-FFF2-40B4-BE49-F238E27FC236}">
                <a16:creationId xmlns:a16="http://schemas.microsoft.com/office/drawing/2014/main" id="{9418D422-67C3-EBA0-38D2-79090626746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2642" y="49295"/>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a:extLst>
              <a:ext uri="{FF2B5EF4-FFF2-40B4-BE49-F238E27FC236}">
                <a16:creationId xmlns:a16="http://schemas.microsoft.com/office/drawing/2014/main" id="{E6095A09-E2F5-57C8-5751-E6697CDE11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918230" y="49295"/>
            <a:ext cx="1181128" cy="108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55284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76200" y="0"/>
            <a:ext cx="12039600" cy="6781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3600">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sz="3600"/>
          </a:p>
        </p:txBody>
      </p:sp>
      <p:sp>
        <p:nvSpPr>
          <p:cNvPr id="2" name="Slide Number Placeholder 1">
            <a:extLst>
              <a:ext uri="{FF2B5EF4-FFF2-40B4-BE49-F238E27FC236}">
                <a16:creationId xmlns:a16="http://schemas.microsoft.com/office/drawing/2014/main" id="{1FD6900A-37B1-25E8-DEA8-CD370440BD42}"/>
              </a:ext>
            </a:extLst>
          </p:cNvPr>
          <p:cNvSpPr>
            <a:spLocks noGrp="1"/>
          </p:cNvSpPr>
          <p:nvPr>
            <p:ph type="sldNum" sz="quarter" idx="12"/>
          </p:nvPr>
        </p:nvSpPr>
        <p:spPr>
          <a:xfrm>
            <a:off x="11418701" y="6368537"/>
            <a:ext cx="350736" cy="369331"/>
          </a:xfrm>
        </p:spPr>
        <p:txBody>
          <a:bodyPr/>
          <a:lstStyle/>
          <a:p>
            <a:fld id="{2BB1E14F-796C-409E-9B94-89634ADD74DA}" type="slidenum">
              <a:rPr lang="en-IN" smtClean="0"/>
              <a:t>25</a:t>
            </a:fld>
            <a:endParaRPr lang="en-IN"/>
          </a:p>
        </p:txBody>
      </p:sp>
      <p:sp>
        <p:nvSpPr>
          <p:cNvPr id="5" name="Rounded Rectangle">
            <a:extLst>
              <a:ext uri="{FF2B5EF4-FFF2-40B4-BE49-F238E27FC236}">
                <a16:creationId xmlns:a16="http://schemas.microsoft.com/office/drawing/2014/main" id="{84E5656A-9707-D91F-731E-B05F3A2105A5}"/>
              </a:ext>
            </a:extLst>
          </p:cNvPr>
          <p:cNvSpPr/>
          <p:nvPr/>
        </p:nvSpPr>
        <p:spPr>
          <a:xfrm>
            <a:off x="4217365" y="145669"/>
            <a:ext cx="6805306" cy="626186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6" name="Duties of…">
            <a:extLst>
              <a:ext uri="{FF2B5EF4-FFF2-40B4-BE49-F238E27FC236}">
                <a16:creationId xmlns:a16="http://schemas.microsoft.com/office/drawing/2014/main" id="{848F74B0-1F3A-240E-68E6-62D0EC9F3863}"/>
              </a:ext>
            </a:extLst>
          </p:cNvPr>
          <p:cNvSpPr txBox="1"/>
          <p:nvPr/>
        </p:nvSpPr>
        <p:spPr>
          <a:xfrm>
            <a:off x="339569" y="3230216"/>
            <a:ext cx="3724569" cy="6946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9142" tIns="39142" rIns="39142" bIns="39142">
            <a:spAutoFit/>
          </a:bodyPr>
          <a:lstStyle/>
          <a:p>
            <a:pPr algn="ctr"/>
            <a:r>
              <a:rPr lang="en-US" sz="4000" b="1" dirty="0">
                <a:latin typeface="Open sans"/>
              </a:rPr>
              <a:t>THANK YOU </a:t>
            </a:r>
            <a:r>
              <a:rPr lang="en-US" sz="4000" dirty="0">
                <a:latin typeface="Open sans"/>
              </a:rPr>
              <a:t> </a:t>
            </a:r>
          </a:p>
        </p:txBody>
      </p:sp>
      <p:pic>
        <p:nvPicPr>
          <p:cNvPr id="4" name="Picture 3">
            <a:extLst>
              <a:ext uri="{FF2B5EF4-FFF2-40B4-BE49-F238E27FC236}">
                <a16:creationId xmlns:a16="http://schemas.microsoft.com/office/drawing/2014/main" id="{C545DFA0-FA40-1268-9BDA-EE87700A3D9C}"/>
              </a:ext>
            </a:extLst>
          </p:cNvPr>
          <p:cNvPicPr>
            <a:picLocks noChangeAspect="1"/>
          </p:cNvPicPr>
          <p:nvPr/>
        </p:nvPicPr>
        <p:blipFill>
          <a:blip r:embed="rId2"/>
          <a:stretch>
            <a:fillRect/>
          </a:stretch>
        </p:blipFill>
        <p:spPr>
          <a:xfrm>
            <a:off x="3" y="0"/>
            <a:ext cx="2440349" cy="1463018"/>
          </a:xfrm>
          <a:prstGeom prst="rect">
            <a:avLst/>
          </a:prstGeom>
          <a:noFill/>
          <a:ln>
            <a:noFill/>
          </a:ln>
        </p:spPr>
      </p:pic>
      <p:pic>
        <p:nvPicPr>
          <p:cNvPr id="7" name="Picture 6">
            <a:extLst>
              <a:ext uri="{FF2B5EF4-FFF2-40B4-BE49-F238E27FC236}">
                <a16:creationId xmlns:a16="http://schemas.microsoft.com/office/drawing/2014/main" id="{F775644E-1651-5CBA-BB13-D20A48592C3F}"/>
              </a:ext>
            </a:extLst>
          </p:cNvPr>
          <p:cNvPicPr>
            <a:picLocks noChangeAspect="1"/>
          </p:cNvPicPr>
          <p:nvPr/>
        </p:nvPicPr>
        <p:blipFill>
          <a:blip r:embed="rId3"/>
          <a:stretch>
            <a:fillRect/>
          </a:stretch>
        </p:blipFill>
        <p:spPr>
          <a:xfrm>
            <a:off x="10817618" y="6621"/>
            <a:ext cx="1387082" cy="1227775"/>
          </a:xfrm>
          <a:prstGeom prst="rect">
            <a:avLst/>
          </a:prstGeom>
          <a:noFill/>
          <a:ln>
            <a:noFill/>
          </a:ln>
        </p:spPr>
      </p:pic>
      <p:pic>
        <p:nvPicPr>
          <p:cNvPr id="8" name="Picture 7">
            <a:extLst>
              <a:ext uri="{FF2B5EF4-FFF2-40B4-BE49-F238E27FC236}">
                <a16:creationId xmlns:a16="http://schemas.microsoft.com/office/drawing/2014/main" id="{B34CA96A-DBE4-90D4-F8B7-34DFA0DBB891}"/>
              </a:ext>
            </a:extLst>
          </p:cNvPr>
          <p:cNvPicPr>
            <a:picLocks noChangeAspect="1"/>
          </p:cNvPicPr>
          <p:nvPr/>
        </p:nvPicPr>
        <p:blipFill>
          <a:blip r:embed="rId3"/>
          <a:stretch>
            <a:fillRect/>
          </a:stretch>
        </p:blipFill>
        <p:spPr>
          <a:xfrm>
            <a:off x="4517493" y="633032"/>
            <a:ext cx="5739388" cy="5349050"/>
          </a:xfrm>
          <a:prstGeom prst="rect">
            <a:avLst/>
          </a:prstGeom>
          <a:noFill/>
          <a:ln>
            <a:noFill/>
          </a:ln>
        </p:spPr>
      </p:pic>
    </p:spTree>
    <p:extLst>
      <p:ext uri="{BB962C8B-B14F-4D97-AF65-F5344CB8AC3E}">
        <p14:creationId xmlns:p14="http://schemas.microsoft.com/office/powerpoint/2010/main" val="17080633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861</TotalTime>
  <Words>1453</Words>
  <Application>Microsoft Office PowerPoint</Application>
  <PresentationFormat>Widescreen</PresentationFormat>
  <Paragraphs>163</Paragraphs>
  <Slides>25</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Arial</vt:lpstr>
      <vt:lpstr>Bookman Old Style</vt:lpstr>
      <vt:lpstr>Calibri</vt:lpstr>
      <vt:lpstr>Cambria</vt:lpstr>
      <vt:lpstr>Open Sans</vt:lpstr>
      <vt:lpstr>Open Sans</vt:lpstr>
      <vt:lpstr>Open Sans SemiBold</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INTRODUCTION </vt:lpstr>
      <vt:lpstr>PowerPoint Presentation</vt:lpstr>
      <vt:lpstr>WHY MOCK DRILL AND EXERCISE?</vt:lpstr>
      <vt:lpstr>AIM OF MOCK DRILL/EXERCISE </vt:lpstr>
      <vt:lpstr>AIM OF MOCK DRILL/EXERCISE </vt:lpstr>
      <vt:lpstr>Scope of Mock Drill/Exercise </vt:lpstr>
      <vt:lpstr>FACTORS TO BE CONSIDERED FOR MOCK DRILL </vt:lpstr>
      <vt:lpstr>PowerPoint Presentation</vt:lpstr>
      <vt:lpstr>PowerPoint Presentation</vt:lpstr>
      <vt:lpstr>MOCK EXERCISES IN SCHOOLS</vt:lpstr>
      <vt:lpstr>PowerPoint Presentation</vt:lpstr>
      <vt:lpstr>COMPARING THE GLOBAL MODEL OF EXERCISE </vt:lpstr>
      <vt:lpstr>BUILDING BLOCK OF EXERCISE</vt:lpstr>
      <vt:lpstr>PowerPoint Presentation</vt:lpstr>
      <vt:lpstr>PowerPoint Presentation</vt:lpstr>
      <vt:lpstr>OPERATIONS-BASED EXERCISES</vt:lpstr>
      <vt:lpstr>points to be kept in mind while preparing for table top exercise</vt:lpstr>
      <vt:lpstr>PowerPoint Presentation</vt:lpstr>
      <vt:lpstr>ANY QUESTION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OF MOCK EXERCISE </dc:title>
  <dc:creator>DEEPAK BAMORIYA</dc:creator>
  <cp:lastModifiedBy>NDRF ACADEMY</cp:lastModifiedBy>
  <cp:revision>126</cp:revision>
  <dcterms:created xsi:type="dcterms:W3CDTF">2006-08-16T00:00:00Z</dcterms:created>
  <dcterms:modified xsi:type="dcterms:W3CDTF">2026-01-07T11:08:33Z</dcterms:modified>
</cp:coreProperties>
</file>