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91" r:id="rId5"/>
    <p:sldId id="290" r:id="rId6"/>
    <p:sldId id="292" r:id="rId7"/>
    <p:sldId id="293" r:id="rId8"/>
    <p:sldId id="294" r:id="rId9"/>
    <p:sldId id="295" r:id="rId10"/>
    <p:sldId id="296" r:id="rId11"/>
    <p:sldId id="298" r:id="rId12"/>
    <p:sldId id="319" r:id="rId13"/>
    <p:sldId id="118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D88FF3-57AF-46EF-B986-2DC984EC6AD7}">
  <a:tblStyle styleId="{E2D88FF3-57AF-46EF-B986-2DC984EC6A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64" autoAdjust="0"/>
  </p:normalViewPr>
  <p:slideViewPr>
    <p:cSldViewPr snapToGrid="0">
      <p:cViewPr varScale="1">
        <p:scale>
          <a:sx n="78" d="100"/>
          <a:sy n="78" d="100"/>
        </p:scale>
        <p:origin x="94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033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13984" y="-32004"/>
            <a:ext cx="12204701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154706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5596930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09691" y="2539280"/>
            <a:ext cx="9239109" cy="694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lvl="0" algn="ctr"/>
            <a:r>
              <a:rPr lang="en-US" altLang="en-US" sz="4000" b="1" dirty="0">
                <a:solidFill>
                  <a:schemeClr val="tx1"/>
                </a:solidFill>
                <a:latin typeface="Open sans"/>
              </a:rPr>
              <a:t>EMERGENCY PREPAREDNESS </a:t>
            </a:r>
            <a:endParaRPr lang="en-US" sz="4000" b="1" dirty="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92" y="174626"/>
            <a:ext cx="12521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875" y="240814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uties of…">
            <a:extLst>
              <a:ext uri="{FF2B5EF4-FFF2-40B4-BE49-F238E27FC236}">
                <a16:creationId xmlns:a16="http://schemas.microsoft.com/office/drawing/2014/main" id="{A7EA9F22-EF01-CA05-013B-D805E45D4C65}"/>
              </a:ext>
            </a:extLst>
          </p:cNvPr>
          <p:cNvSpPr txBox="1"/>
          <p:nvPr/>
        </p:nvSpPr>
        <p:spPr>
          <a:xfrm>
            <a:off x="6301946" y="5642762"/>
            <a:ext cx="5914734" cy="417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2200" b="1" dirty="0">
                <a:latin typeface="Open sans"/>
              </a:rPr>
              <a:t>Presented By:- Sachin Chauhan,2IC</a:t>
            </a:r>
            <a:endParaRPr lang="en-US" sz="2200" dirty="0">
              <a:latin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238314" y="1474963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OBJECTIVES</a:t>
            </a:r>
            <a:r>
              <a:rPr lang="en-US" dirty="0">
                <a:latin typeface="Open Sans"/>
              </a:rPr>
              <a:t> 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5742432" y="1907163"/>
            <a:ext cx="5611368" cy="5492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Open sans"/>
              </a:rPr>
              <a:t>Before a wildfire: Preparation and mitigation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Open sans"/>
              </a:rPr>
              <a:t>During a wildfire: Response and evacuation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>
                <a:latin typeface="Open sans"/>
              </a:rPr>
              <a:t>After a wildfire: Recovery</a:t>
            </a:r>
            <a:endParaRPr lang="en-US" dirty="0">
              <a:latin typeface="Open sans"/>
              <a:cs typeface="Times New Roman" panose="02020603050405020304" pitchFamily="18" charset="0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latin typeface="Open Sans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41620" y="2828930"/>
            <a:ext cx="385876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Upon completing of this lesson, you will be able to :-</a:t>
            </a:r>
            <a:endParaRPr sz="1200" dirty="0">
              <a:latin typeface="Open Sans"/>
              <a:cs typeface="Times New Roman" pitchFamily="18" charset="0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4814526" y="2200249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1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4799856" y="3498333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2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53" y="50931"/>
            <a:ext cx="1321338" cy="9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875" y="240814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Google Shape;123;p16"/>
          <p:cNvSpPr txBox="1">
            <a:spLocks/>
          </p:cNvSpPr>
          <p:nvPr/>
        </p:nvSpPr>
        <p:spPr>
          <a:xfrm>
            <a:off x="4927873" y="5742432"/>
            <a:ext cx="6026294" cy="151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28600" indent="-228600" algn="just">
              <a:lnSpc>
                <a:spcPct val="100000"/>
              </a:lnSpc>
              <a:spcBef>
                <a:spcPts val="0"/>
              </a:spcBef>
              <a:buSzPts val="3200"/>
              <a:buFont typeface="Noto Sans Symbols"/>
              <a:buChar char="▪"/>
            </a:pPr>
            <a:endParaRPr lang="en-US" dirty="0">
              <a:latin typeface="Open Sans"/>
              <a:cs typeface="Times New Roman" pitchFamily="18" charset="0"/>
            </a:endParaRPr>
          </a:p>
        </p:txBody>
      </p:sp>
      <p:sp>
        <p:nvSpPr>
          <p:cNvPr id="14" name="Google Shape;118;p15"/>
          <p:cNvSpPr/>
          <p:nvPr/>
        </p:nvSpPr>
        <p:spPr>
          <a:xfrm>
            <a:off x="4799856" y="5049131"/>
            <a:ext cx="705558" cy="659918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3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3851564" y="1418666"/>
            <a:ext cx="8007927" cy="4788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Open sans"/>
              </a:rPr>
              <a:t>Wildfires are a serious threat to communities in forested areas, and being prepared is crucial for protecting lives and property. This guide outlines essential steps for preparing for, responding to, and recovering from a wildfire event.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53" y="328377"/>
            <a:ext cx="1353565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0875" y="240814"/>
            <a:ext cx="13198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Google Shape;112;p15"/>
          <p:cNvSpPr txBox="1">
            <a:spLocks noGrp="1"/>
          </p:cNvSpPr>
          <p:nvPr>
            <p:ph type="title"/>
          </p:nvPr>
        </p:nvSpPr>
        <p:spPr>
          <a:xfrm>
            <a:off x="166255" y="2815266"/>
            <a:ext cx="4291448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cs typeface="Arial"/>
                <a:sym typeface="Arial"/>
              </a:rPr>
              <a:t>Definition-</a:t>
            </a:r>
            <a:endParaRPr lang="en-US" sz="4000" dirty="0">
              <a:latin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"/>
          <p:cNvSpPr/>
          <p:nvPr/>
        </p:nvSpPr>
        <p:spPr>
          <a:xfrm>
            <a:off x="4083866" y="71998"/>
            <a:ext cx="8108134" cy="6786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 dirty="0">
              <a:latin typeface="Open Sans"/>
            </a:endParaRPr>
          </a:p>
        </p:txBody>
      </p:sp>
      <p:sp>
        <p:nvSpPr>
          <p:cNvPr id="138" name="Line"/>
          <p:cNvSpPr/>
          <p:nvPr/>
        </p:nvSpPr>
        <p:spPr>
          <a:xfrm>
            <a:off x="3772115" y="1809824"/>
            <a:ext cx="8505593" cy="391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E57D3D-A34C-B441-274D-AA203D4717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9863" y="5852488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017355-E11D-E264-3631-3CE88177E8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1" y="71998"/>
            <a:ext cx="1507902" cy="132481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Duties of…"/>
          <p:cNvSpPr txBox="1"/>
          <p:nvPr/>
        </p:nvSpPr>
        <p:spPr>
          <a:xfrm>
            <a:off x="138398" y="2626709"/>
            <a:ext cx="3724569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latin typeface="Open sans"/>
              </a:rPr>
              <a:t>Before a wildfire:</a:t>
            </a:r>
            <a:br>
              <a:rPr lang="en-US" sz="4000" b="1" dirty="0">
                <a:latin typeface="Open sans"/>
              </a:rPr>
            </a:br>
            <a:r>
              <a:rPr lang="en-US" sz="4000" b="1" dirty="0">
                <a:latin typeface="Open sans"/>
              </a:rPr>
              <a:t> Preparation and mitigation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15" name="Ensure your safety and the safety of your crew, the patient, and bystanders…"/>
          <p:cNvSpPr txBox="1"/>
          <p:nvPr/>
        </p:nvSpPr>
        <p:spPr>
          <a:xfrm>
            <a:off x="4251775" y="2216576"/>
            <a:ext cx="7940225" cy="444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just"/>
            <a:r>
              <a:rPr lang="en-US" sz="2400" b="1" dirty="0">
                <a:latin typeface="Open sans"/>
              </a:rPr>
              <a:t>Creating defensible space around your home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b="1" dirty="0">
              <a:latin typeface="Open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/>
              </a:rPr>
              <a:t>Zone 1 (0-10 meters): </a:t>
            </a:r>
            <a:r>
              <a:rPr lang="en-US" sz="2000" dirty="0">
                <a:latin typeface="Open sans"/>
              </a:rPr>
              <a:t>Focus on removing highly flammable materials like dead leaves, needles, woodpiles, and dry grass around the house and outbuildings. Consider fire-resistant landscaping with appropriate spacing between plants.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Open san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/>
              </a:rPr>
              <a:t>Zone 2 (10-30 meters):</a:t>
            </a:r>
            <a:r>
              <a:rPr lang="en-US" sz="2000" dirty="0">
                <a:latin typeface="Open sans"/>
              </a:rPr>
              <a:t> Thin out shrubs and trees, focusing on maintaining 	vertical separation (removing lower branches) to reduce the potential for crown fires.</a:t>
            </a:r>
          </a:p>
          <a:p>
            <a:pPr algn="just"/>
            <a:endParaRPr lang="en-US" sz="2000" dirty="0">
              <a:latin typeface="Open san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/>
              </a:rPr>
              <a:t>Zone 3 (30-100 meters and beyond): </a:t>
            </a:r>
            <a:r>
              <a:rPr lang="en-US" sz="2000" dirty="0">
                <a:latin typeface="Open sans"/>
              </a:rPr>
              <a:t>Reduce the density of vegetation and clear undergrowth to slow down wildfire progression. </a:t>
            </a:r>
            <a:endParaRPr lang="en-US" sz="2800" dirty="0">
              <a:latin typeface="Open san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07359"/>
            <a:ext cx="4083866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2786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2509" y="2295813"/>
            <a:ext cx="3685309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latin typeface="Open sans"/>
              </a:rPr>
              <a:t>Before </a:t>
            </a:r>
          </a:p>
          <a:p>
            <a:pPr lvl="0" algn="ctr"/>
            <a:r>
              <a:rPr lang="en-US" sz="4000" b="1" dirty="0">
                <a:latin typeface="Open sans"/>
              </a:rPr>
              <a:t>a wildfire:</a:t>
            </a:r>
            <a:br>
              <a:rPr lang="en-US" sz="4000" b="1" dirty="0">
                <a:latin typeface="Open sans"/>
              </a:rPr>
            </a:br>
            <a:r>
              <a:rPr lang="en-US" sz="4000" b="1" dirty="0">
                <a:latin typeface="Open sans"/>
              </a:rPr>
              <a:t> Preparation and mitigation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34144" y="1326996"/>
            <a:ext cx="7339700" cy="4511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r>
              <a:rPr lang="en-US" sz="2400" b="1" dirty="0">
                <a:latin typeface="Open sans"/>
              </a:rPr>
              <a:t>Hardening your home</a:t>
            </a:r>
            <a:br>
              <a:rPr lang="en-US" sz="2400" b="1" dirty="0">
                <a:latin typeface="Open sans"/>
              </a:rPr>
            </a:br>
            <a:endParaRPr lang="en-US" sz="2400" b="1" dirty="0">
              <a:latin typeface="Open sans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b="1" dirty="0">
                <a:latin typeface="Open sans"/>
              </a:rPr>
              <a:t>Roof and siding</a:t>
            </a:r>
            <a:r>
              <a:rPr lang="en-US" sz="2400" dirty="0">
                <a:latin typeface="Open sans"/>
              </a:rPr>
              <a:t>: Opt for fire-resistant materials like metal, clay tiles, stucco, or brick.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Open sans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b="1" dirty="0">
                <a:latin typeface="Open sans"/>
              </a:rPr>
              <a:t>Vents and eaves</a:t>
            </a:r>
            <a:r>
              <a:rPr lang="en-US" sz="2400" dirty="0">
                <a:latin typeface="Open sans"/>
              </a:rPr>
              <a:t>: Cover vents with ⅛-inch metal mesh and enclose eaves to prevent ember entry.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400" dirty="0">
              <a:latin typeface="Open sans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b="1" dirty="0">
                <a:latin typeface="Open sans"/>
              </a:rPr>
              <a:t>Decks and fences</a:t>
            </a:r>
            <a:r>
              <a:rPr lang="en-US" sz="2400" dirty="0">
                <a:latin typeface="Open sans"/>
              </a:rPr>
              <a:t>: Use fire-resistant composite decking or treat wood decks with fire retardant chemicals, and use non-combustible materials for fences connected to the house.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106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09142" y="0"/>
            <a:ext cx="7859931" cy="6858000"/>
          </a:xfrm>
          <a:prstGeom prst="roundRect">
            <a:avLst>
              <a:gd name="adj" fmla="val 158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201021" y="2238917"/>
            <a:ext cx="3724569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latin typeface="Open sans"/>
              </a:rPr>
              <a:t>Before </a:t>
            </a:r>
          </a:p>
          <a:p>
            <a:pPr lvl="0" algn="ctr"/>
            <a:r>
              <a:rPr lang="en-US" sz="4000" b="1" dirty="0">
                <a:latin typeface="Open sans"/>
              </a:rPr>
              <a:t>a wildfire:</a:t>
            </a:r>
            <a:br>
              <a:rPr lang="en-US" sz="4000" b="1" dirty="0">
                <a:latin typeface="Open sans"/>
              </a:rPr>
            </a:br>
            <a:r>
              <a:rPr lang="en-US" sz="4000" b="1" dirty="0">
                <a:latin typeface="Open sans"/>
              </a:rPr>
              <a:t> Preparation and mitigation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94887" y="1696328"/>
            <a:ext cx="7272793" cy="4511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just"/>
            <a:r>
              <a:rPr lang="en-US" sz="2400" b="1" dirty="0">
                <a:latin typeface="Open sans"/>
              </a:rPr>
              <a:t>Emergency Supply Kit (Go-Kit)</a:t>
            </a:r>
            <a:r>
              <a:rPr lang="en-US" sz="2400" dirty="0">
                <a:latin typeface="Open sans"/>
              </a:rPr>
              <a:t>: Assemble a kit with at least a 3-day supply of non-perishable food, water, medications, first-aid supplies, important documents, flashlights, extra batteries, and a battery-powered radio.</a:t>
            </a:r>
          </a:p>
          <a:p>
            <a:pPr algn="just"/>
            <a:r>
              <a:rPr lang="en-US" sz="2400" b="1" dirty="0">
                <a:latin typeface="Open sans"/>
              </a:rPr>
              <a:t>Wildfire Action Plan</a:t>
            </a:r>
            <a:r>
              <a:rPr lang="en-US" sz="2400" dirty="0">
                <a:latin typeface="Open sans"/>
              </a:rPr>
              <a:t>: Develop a comprehensive plan including:- </a:t>
            </a:r>
          </a:p>
          <a:p>
            <a:pPr marL="457200" lvl="1" indent="-4572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Open sans"/>
              </a:rPr>
              <a:t>-Evacuation routes</a:t>
            </a:r>
            <a:r>
              <a:rPr lang="en-US" sz="2400" dirty="0">
                <a:latin typeface="Open sans"/>
              </a:rPr>
              <a:t>: Identify and practice several escape routes from your home and community.</a:t>
            </a:r>
          </a:p>
          <a:p>
            <a:pPr marL="457200" lvl="1" indent="-457200" algn="just">
              <a:buFont typeface="Wingdings" panose="05000000000000000000" pitchFamily="2" charset="2"/>
              <a:buChar char="q"/>
            </a:pPr>
            <a:r>
              <a:rPr lang="en-US" sz="2400" b="1" dirty="0">
                <a:latin typeface="Open sans"/>
              </a:rPr>
              <a:t>-Family communication plan</a:t>
            </a:r>
            <a:r>
              <a:rPr lang="en-US" sz="2400" dirty="0">
                <a:latin typeface="Open sans"/>
              </a:rPr>
              <a:t>: Designate an out-of-area contact person to communicate with if family members get separated.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963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2626709"/>
            <a:ext cx="3930593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latin typeface="Open sans"/>
              </a:rPr>
              <a:t>During a wildfire:</a:t>
            </a:r>
            <a:br>
              <a:rPr lang="en-US" sz="4000" b="1" dirty="0">
                <a:latin typeface="Open sans"/>
              </a:rPr>
            </a:br>
            <a:r>
              <a:rPr lang="en-US" sz="4000" b="1" dirty="0">
                <a:latin typeface="Open sans"/>
              </a:rPr>
              <a:t> Response and evacuation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48494" y="1658995"/>
            <a:ext cx="7425350" cy="4695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just"/>
            <a:r>
              <a:rPr lang="en-US" sz="2400" b="1" dirty="0">
                <a:latin typeface="Open sans"/>
              </a:rPr>
              <a:t>Monitor Conditions</a:t>
            </a:r>
            <a:r>
              <a:rPr lang="en-US" sz="2400" dirty="0">
                <a:latin typeface="Open sans"/>
              </a:rPr>
              <a:t>: Pay close attention to official advice and warnings.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Open sans"/>
              </a:rPr>
              <a:t>Evacuate if Advised or Feeling Unsafe</a:t>
            </a:r>
            <a:r>
              <a:rPr lang="en-US" sz="2400" dirty="0">
                <a:latin typeface="Open sans"/>
              </a:rPr>
              <a:t>: Leave immediately if an evacuation order is issued or you perceive a threat.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b="1" dirty="0">
                <a:latin typeface="Open sans"/>
              </a:rPr>
              <a:t>Secure your Home Before Leaving (if time and safety permits)</a:t>
            </a:r>
            <a:r>
              <a:rPr lang="en-US" sz="2400" dirty="0">
                <a:latin typeface="Open sans"/>
              </a:rPr>
              <a:t>: Turn off gas and electricity, close windows and doors, move outdoor furniture away from the house, and notify emergency contacts.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951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50920" y="2626709"/>
            <a:ext cx="4136995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latin typeface="Open sans"/>
              </a:rPr>
              <a:t>During a wildfire:</a:t>
            </a:r>
            <a:br>
              <a:rPr lang="en-US" sz="4000" b="1" dirty="0">
                <a:latin typeface="Open sans"/>
              </a:rPr>
            </a:br>
            <a:r>
              <a:rPr lang="en-US" sz="4000" b="1" dirty="0">
                <a:latin typeface="Open sans"/>
              </a:rPr>
              <a:t> Response and evacuation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48494" y="1288049"/>
            <a:ext cx="7238167" cy="4880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just"/>
            <a:r>
              <a:rPr lang="en-US" sz="2400" b="1" dirty="0">
                <a:latin typeface="Open sans"/>
              </a:rPr>
              <a:t>Monitor Conditions</a:t>
            </a:r>
            <a:r>
              <a:rPr lang="en-US" sz="2400" dirty="0">
                <a:latin typeface="Open sans"/>
              </a:rPr>
              <a:t>: Pay close attention to official advice and warnings.</a:t>
            </a:r>
          </a:p>
          <a:p>
            <a:pPr algn="just"/>
            <a:r>
              <a:rPr lang="en-US" sz="2400" dirty="0">
                <a:latin typeface="Open sans"/>
              </a:rPr>
              <a:t>3. </a:t>
            </a:r>
            <a:r>
              <a:rPr lang="en-US" sz="2400" b="1" dirty="0">
                <a:latin typeface="Open sans"/>
              </a:rPr>
              <a:t>Dress Appropriately</a:t>
            </a:r>
            <a:r>
              <a:rPr lang="en-US" sz="2400" dirty="0">
                <a:latin typeface="Open sans"/>
              </a:rPr>
              <a:t>: Wear protective clothing like long sleeves, pants, sturdy shoes, and a mask (N95 or higher) to protect against heat and smoke, if conditions permit.</a:t>
            </a:r>
          </a:p>
          <a:p>
            <a:pPr algn="just"/>
            <a:r>
              <a:rPr lang="en-US" sz="2400" dirty="0">
                <a:latin typeface="Open sans"/>
              </a:rPr>
              <a:t>4. </a:t>
            </a:r>
            <a:r>
              <a:rPr lang="en-US" sz="2400" b="1" dirty="0">
                <a:latin typeface="Open sans"/>
              </a:rPr>
              <a:t>Drive Cautiously</a:t>
            </a:r>
            <a:r>
              <a:rPr lang="en-US" sz="2400" dirty="0">
                <a:latin typeface="Open sans"/>
              </a:rPr>
              <a:t>: Turn on headlights, close windows, turn on inside air and AC, and follow the fastest paved route away from the fire, avoiding fire roads.</a:t>
            </a:r>
          </a:p>
          <a:p>
            <a:pPr algn="just"/>
            <a:r>
              <a:rPr lang="en-US" sz="2400" dirty="0">
                <a:latin typeface="Open sans"/>
              </a:rPr>
              <a:t>5. </a:t>
            </a:r>
            <a:r>
              <a:rPr lang="en-US" sz="2400" b="1" dirty="0">
                <a:latin typeface="Open sans"/>
              </a:rPr>
              <a:t>Seek Safe Refuge if Trapped</a:t>
            </a:r>
            <a:r>
              <a:rPr lang="en-US" sz="2400" dirty="0">
                <a:latin typeface="Open sans"/>
              </a:rPr>
              <a:t>: If escape routes are blocked, stay in your vehicle or a building, or seek an open area away from vegetation.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73750"/>
            <a:ext cx="1115571" cy="12142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8447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42043" y="2626709"/>
            <a:ext cx="4270159" cy="1488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latin typeface="Open sans"/>
              </a:rPr>
              <a:t>After a wildfire: Recovery</a:t>
            </a:r>
            <a:endParaRPr lang="en-US" sz="4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752109" y="1386144"/>
            <a:ext cx="7034552" cy="3957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Open sans"/>
              </a:rPr>
              <a:t>Do Not Return Until Authorized.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Open sans"/>
              </a:rPr>
              <a:t>Inspect Your Home and Property.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Open sans"/>
              </a:rPr>
              <a:t>Seek Assistance: Monitor Air Quality: 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Open sans"/>
              </a:rPr>
              <a:t>Address Mental and Emotional Well-being: 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Open sans"/>
              </a:rPr>
              <a:t>Stay Involved and Educated: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9720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55128" y="-86222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106532" y="2626709"/>
            <a:ext cx="4254779" cy="761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altLang="en-US" sz="4000" b="1" dirty="0">
                <a:solidFill>
                  <a:srgbClr val="FF0000"/>
                </a:solidFill>
                <a:latin typeface="Open sans"/>
              </a:rPr>
              <a:t>Review</a:t>
            </a:r>
            <a:r>
              <a:rPr lang="en-US" altLang="en-US" sz="4000" b="1" dirty="0">
                <a:solidFill>
                  <a:srgbClr val="FFFF00"/>
                </a:solidFill>
                <a:latin typeface="Tw Cen MT" panose="020B0602020104020603" pitchFamily="34" charset="0"/>
              </a:rPr>
              <a:t> </a:t>
            </a:r>
            <a:endParaRPr lang="en-US" sz="4000" dirty="0"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55128" y="2387297"/>
            <a:ext cx="7439890" cy="2664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Before a wildfire: Preparation and mitigation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During a wildfire: Response and evacuation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dirty="0">
                <a:latin typeface="Open sans"/>
              </a:rPr>
              <a:t>After a wildfire: Recovery</a:t>
            </a: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5495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339566" y="3230213"/>
            <a:ext cx="4052325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Any question ?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84A8C5-6AF3-C33A-056B-62EE3B62D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273" y="112697"/>
            <a:ext cx="1115571" cy="12142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1441" y="1765969"/>
            <a:ext cx="3368693" cy="336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63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87928" y="2057400"/>
            <a:ext cx="3740727" cy="3401291"/>
          </a:xfrm>
        </p:spPr>
        <p:txBody>
          <a:bodyPr>
            <a:normAutofit/>
          </a:bodyPr>
          <a:lstStyle/>
          <a:p>
            <a:endParaRPr lang="en-US" sz="4800" dirty="0">
              <a:latin typeface="Open sans"/>
            </a:endParaRPr>
          </a:p>
          <a:p>
            <a:r>
              <a:rPr lang="en-US" sz="4800" dirty="0">
                <a:latin typeface="Open sans"/>
              </a:rPr>
              <a:t>Evaluation</a:t>
            </a:r>
            <a:endParaRPr lang="en-IN" sz="4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92" y="174626"/>
            <a:ext cx="1252142" cy="90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4357688" y="0"/>
            <a:ext cx="783431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1</a:t>
            </a:r>
            <a:r>
              <a:rPr lang="en-US" sz="2800" dirty="0">
                <a:solidFill>
                  <a:schemeClr val="tx1"/>
                </a:solidFill>
                <a:latin typeface="Open sans"/>
              </a:rPr>
              <a:t>. </a:t>
            </a:r>
            <a:r>
              <a:rPr lang="en-US" altLang="en-US" sz="2800" dirty="0">
                <a:solidFill>
                  <a:schemeClr val="tx1"/>
                </a:solidFill>
                <a:latin typeface="Open sans"/>
              </a:rPr>
              <a:t>How many zones is home security divided into? </a:t>
            </a:r>
          </a:p>
          <a:p>
            <a:pPr marL="0" lvl="0" indent="0">
              <a:buNone/>
            </a:pPr>
            <a:r>
              <a:rPr lang="en-US" sz="2800" dirty="0">
                <a:solidFill>
                  <a:schemeClr val="tx1"/>
                </a:solidFill>
                <a:latin typeface="Open sans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Open sans"/>
              </a:rPr>
              <a:t>Ans</a:t>
            </a:r>
            <a:r>
              <a:rPr lang="en-US" sz="2800" dirty="0">
                <a:solidFill>
                  <a:srgbClr val="FF0000"/>
                </a:solidFill>
                <a:latin typeface="Open sans"/>
              </a:rPr>
              <a:t>- 03 Zones</a:t>
            </a:r>
          </a:p>
          <a:p>
            <a:pPr marL="0" lvl="0" indent="0">
              <a:buNone/>
            </a:pPr>
            <a:endParaRPr lang="en-US" sz="2800" dirty="0">
              <a:solidFill>
                <a:schemeClr val="tx1"/>
              </a:solidFill>
              <a:latin typeface="Open sans"/>
            </a:endParaRPr>
          </a:p>
          <a:p>
            <a:pPr marL="457200" indent="-457200">
              <a:buAutoNum type="arabicPeriod" startAt="2"/>
            </a:pPr>
            <a:r>
              <a:rPr lang="en-US" altLang="en-US" sz="2800" dirty="0">
                <a:solidFill>
                  <a:schemeClr val="tx1"/>
                </a:solidFill>
                <a:latin typeface="Open sans"/>
              </a:rPr>
              <a:t>What is the recommended distance in all 03 zones to protect a home from forest fire? </a:t>
            </a:r>
          </a:p>
          <a:p>
            <a:endParaRPr lang="en-US" altLang="en-US" sz="2800" dirty="0">
              <a:solidFill>
                <a:schemeClr val="tx1"/>
              </a:solidFill>
              <a:latin typeface="Open sans"/>
            </a:endParaRPr>
          </a:p>
          <a:p>
            <a:pPr marL="0" indent="0">
              <a:buNone/>
            </a:pPr>
            <a:r>
              <a:rPr lang="en-US" sz="2800" dirty="0" err="1">
                <a:solidFill>
                  <a:srgbClr val="FF0000"/>
                </a:solidFill>
                <a:latin typeface="Open sans"/>
              </a:rPr>
              <a:t>Ans</a:t>
            </a:r>
            <a:r>
              <a:rPr lang="en-US" sz="2800" dirty="0">
                <a:solidFill>
                  <a:srgbClr val="FF0000"/>
                </a:solidFill>
                <a:latin typeface="Open sans"/>
              </a:rPr>
              <a:t>- 03 Zones 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Open sans"/>
              </a:rPr>
              <a:t> 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Open sans"/>
              </a:rPr>
              <a:t>Zones 1-   (01 -10 meter)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Open sans"/>
              </a:rPr>
              <a:t>Zones 2-   (10-30 meter)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  <a:latin typeface="Open sans"/>
              </a:rPr>
              <a:t>Zones 3-   (30-100 meter)</a:t>
            </a:r>
          </a:p>
          <a:p>
            <a:pPr algn="ctr"/>
            <a:endParaRPr lang="en-IN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335" y="0"/>
            <a:ext cx="1115665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197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E14F-796C-409E-9B94-89634ADD74DA}" type="slidenum">
              <a:rPr lang="en-IN" smtClean="0"/>
              <a:t>13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3" name="Picture 2" descr="A logo with a lion and a triangle&#10;&#10;AI-generated content may be incorrect.">
            <a:extLst>
              <a:ext uri="{FF2B5EF4-FFF2-40B4-BE49-F238E27FC236}">
                <a16:creationId xmlns:a16="http://schemas.microsoft.com/office/drawing/2014/main" id="{2EB6772D-2F77-F00A-386C-0198392D4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16211"/>
            <a:ext cx="4876800" cy="5534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694</Words>
  <Application>Microsoft Office PowerPoint</Application>
  <PresentationFormat>Widescreen</PresentationFormat>
  <Paragraphs>74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Arial Black</vt:lpstr>
      <vt:lpstr>Calibri</vt:lpstr>
      <vt:lpstr>Noto Sans Symbols</vt:lpstr>
      <vt:lpstr>Open Sans</vt:lpstr>
      <vt:lpstr>Open Sans</vt:lpstr>
      <vt:lpstr>Open Sans SemiBold</vt:lpstr>
      <vt:lpstr>Times New Roman</vt:lpstr>
      <vt:lpstr>Tw Cen MT</vt:lpstr>
      <vt:lpstr>Wingdings</vt:lpstr>
      <vt:lpstr>Office Theme</vt:lpstr>
      <vt:lpstr>PowerPoint Presentation</vt:lpstr>
      <vt:lpstr>OBJECTIVES </vt:lpstr>
      <vt:lpstr>Definition-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45</cp:revision>
  <dcterms:modified xsi:type="dcterms:W3CDTF">2025-12-31T06:34:11Z</dcterms:modified>
</cp:coreProperties>
</file>