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365" r:id="rId2"/>
    <p:sldId id="256" r:id="rId3"/>
    <p:sldId id="257" r:id="rId4"/>
    <p:sldId id="258" r:id="rId5"/>
    <p:sldId id="259" r:id="rId6"/>
    <p:sldId id="293" r:id="rId7"/>
    <p:sldId id="260" r:id="rId8"/>
    <p:sldId id="304" r:id="rId9"/>
    <p:sldId id="261" r:id="rId10"/>
    <p:sldId id="342" r:id="rId11"/>
    <p:sldId id="263" r:id="rId12"/>
    <p:sldId id="264" r:id="rId13"/>
    <p:sldId id="265" r:id="rId14"/>
    <p:sldId id="300" r:id="rId15"/>
    <p:sldId id="299" r:id="rId16"/>
    <p:sldId id="301" r:id="rId17"/>
    <p:sldId id="268" r:id="rId18"/>
    <p:sldId id="269" r:id="rId19"/>
    <p:sldId id="294" r:id="rId20"/>
    <p:sldId id="270" r:id="rId21"/>
    <p:sldId id="277" r:id="rId22"/>
    <p:sldId id="295" r:id="rId23"/>
    <p:sldId id="278" r:id="rId24"/>
    <p:sldId id="356" r:id="rId25"/>
    <p:sldId id="279" r:id="rId26"/>
    <p:sldId id="280" r:id="rId27"/>
    <p:sldId id="281" r:id="rId28"/>
    <p:sldId id="338" r:id="rId29"/>
    <p:sldId id="282" r:id="rId30"/>
    <p:sldId id="283" r:id="rId31"/>
    <p:sldId id="302" r:id="rId32"/>
    <p:sldId id="288" r:id="rId33"/>
    <p:sldId id="289" r:id="rId34"/>
    <p:sldId id="290" r:id="rId35"/>
    <p:sldId id="379" r:id="rId36"/>
    <p:sldId id="380" r:id="rId37"/>
    <p:sldId id="272" r:id="rId38"/>
    <p:sldId id="305" r:id="rId39"/>
    <p:sldId id="381" r:id="rId40"/>
    <p:sldId id="273" r:id="rId41"/>
    <p:sldId id="382" r:id="rId42"/>
    <p:sldId id="303" r:id="rId43"/>
    <p:sldId id="297" r:id="rId44"/>
    <p:sldId id="298" r:id="rId45"/>
    <p:sldId id="1188" r:id="rId4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94660"/>
  </p:normalViewPr>
  <p:slideViewPr>
    <p:cSldViewPr>
      <p:cViewPr varScale="1">
        <p:scale>
          <a:sx n="103" d="100"/>
          <a:sy n="103" d="100"/>
        </p:scale>
        <p:origin x="654" y="102"/>
      </p:cViewPr>
      <p:guideLst>
        <p:guide orient="horz" pos="1620"/>
        <p:guide pos="2880"/>
      </p:guideLst>
    </p:cSldViewPr>
  </p:slideViewPr>
  <p:notesTextViewPr>
    <p:cViewPr>
      <p:scale>
        <a:sx n="100" d="100"/>
        <a:sy n="100" d="100"/>
      </p:scale>
      <p:origin x="0" y="0"/>
    </p:cViewPr>
  </p:notesTextViewPr>
  <p:sorterViewPr>
    <p:cViewPr varScale="1">
      <p:scale>
        <a:sx n="1" d="1"/>
        <a:sy n="1" d="1"/>
      </p:scale>
      <p:origin x="0" y="-108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54502D-5C30-4389-A6AD-6E06EF8E44A3}" type="doc">
      <dgm:prSet loTypeId="urn:microsoft.com/office/officeart/2005/8/layout/matrix3" loCatId="matrix" qsTypeId="urn:microsoft.com/office/officeart/2005/8/quickstyle/3d2#1" qsCatId="3D" csTypeId="urn:microsoft.com/office/officeart/2005/8/colors/colorful5" csCatId="colorful" phldr="1"/>
      <dgm:spPr/>
      <dgm:t>
        <a:bodyPr/>
        <a:lstStyle/>
        <a:p>
          <a:endParaRPr lang="en-US"/>
        </a:p>
      </dgm:t>
    </dgm:pt>
    <dgm:pt modelId="{D7CA07A2-AD18-4558-9448-7B83501B45BC}">
      <dgm:prSet phldrT="[Text]"/>
      <dgm:spPr/>
      <dgm:t>
        <a:bodyPr/>
        <a:lstStyle/>
        <a:p>
          <a:r>
            <a:rPr lang="en-US" dirty="0"/>
            <a:t>Playground</a:t>
          </a:r>
        </a:p>
      </dgm:t>
    </dgm:pt>
    <dgm:pt modelId="{4586F954-950A-43C9-9FC2-F39CD1BCD5AB}" type="parTrans" cxnId="{5CDAAB98-BE2E-4A27-B000-8D827736D74D}">
      <dgm:prSet/>
      <dgm:spPr/>
      <dgm:t>
        <a:bodyPr/>
        <a:lstStyle/>
        <a:p>
          <a:endParaRPr lang="en-US"/>
        </a:p>
      </dgm:t>
    </dgm:pt>
    <dgm:pt modelId="{A7DEA3BA-5DBF-40B0-88CB-0B2339096234}" type="sibTrans" cxnId="{5CDAAB98-BE2E-4A27-B000-8D827736D74D}">
      <dgm:prSet/>
      <dgm:spPr/>
      <dgm:t>
        <a:bodyPr/>
        <a:lstStyle/>
        <a:p>
          <a:endParaRPr lang="en-US"/>
        </a:p>
      </dgm:t>
    </dgm:pt>
    <dgm:pt modelId="{DE2050C3-9F29-44DD-8922-3C4492B8DCB6}">
      <dgm:prSet phldrT="[Text]"/>
      <dgm:spPr/>
      <dgm:t>
        <a:bodyPr/>
        <a:lstStyle/>
        <a:p>
          <a:r>
            <a:rPr lang="en-US" dirty="0"/>
            <a:t>School canteen</a:t>
          </a:r>
        </a:p>
      </dgm:t>
    </dgm:pt>
    <dgm:pt modelId="{488D8297-A7A4-4A5E-867E-764053F29CE5}" type="parTrans" cxnId="{D129582A-77AE-4F83-BA8C-9B75C76477E9}">
      <dgm:prSet/>
      <dgm:spPr/>
      <dgm:t>
        <a:bodyPr/>
        <a:lstStyle/>
        <a:p>
          <a:endParaRPr lang="en-US"/>
        </a:p>
      </dgm:t>
    </dgm:pt>
    <dgm:pt modelId="{BD74225C-EAB4-4B84-A313-5F41E9575EBA}" type="sibTrans" cxnId="{D129582A-77AE-4F83-BA8C-9B75C76477E9}">
      <dgm:prSet/>
      <dgm:spPr/>
      <dgm:t>
        <a:bodyPr/>
        <a:lstStyle/>
        <a:p>
          <a:endParaRPr lang="en-US"/>
        </a:p>
      </dgm:t>
    </dgm:pt>
    <dgm:pt modelId="{89895727-D297-4972-A8A7-A06AF5E6B7CB}">
      <dgm:prSet phldrT="[Text]"/>
      <dgm:spPr/>
      <dgm:t>
        <a:bodyPr/>
        <a:lstStyle/>
        <a:p>
          <a:r>
            <a:rPr lang="en-US" dirty="0"/>
            <a:t>Laboratories &amp; Library</a:t>
          </a:r>
        </a:p>
      </dgm:t>
    </dgm:pt>
    <dgm:pt modelId="{2219DD0C-F734-4DE9-9C43-3B393A03EFF0}" type="parTrans" cxnId="{C72C7A94-EE4A-49E0-91A8-E015AB3E9F36}">
      <dgm:prSet/>
      <dgm:spPr/>
      <dgm:t>
        <a:bodyPr/>
        <a:lstStyle/>
        <a:p>
          <a:endParaRPr lang="en-US"/>
        </a:p>
      </dgm:t>
    </dgm:pt>
    <dgm:pt modelId="{4AA756C2-F094-440B-BC1B-7AB398F73B02}" type="sibTrans" cxnId="{C72C7A94-EE4A-49E0-91A8-E015AB3E9F36}">
      <dgm:prSet/>
      <dgm:spPr/>
      <dgm:t>
        <a:bodyPr/>
        <a:lstStyle/>
        <a:p>
          <a:endParaRPr lang="en-US"/>
        </a:p>
      </dgm:t>
    </dgm:pt>
    <dgm:pt modelId="{82207C43-5F9D-4466-95B0-B3EF245CB3A5}">
      <dgm:prSet phldrT="[Text]"/>
      <dgm:spPr/>
      <dgm:t>
        <a:bodyPr/>
        <a:lstStyle/>
        <a:p>
          <a:r>
            <a:rPr lang="en-US" dirty="0"/>
            <a:t>Class rooms in the school building</a:t>
          </a:r>
        </a:p>
      </dgm:t>
    </dgm:pt>
    <dgm:pt modelId="{9B160C93-534D-437E-BD31-28659DB6604C}" type="parTrans" cxnId="{8AAC17D7-16F9-4EA8-AF32-8921944C6997}">
      <dgm:prSet/>
      <dgm:spPr/>
      <dgm:t>
        <a:bodyPr/>
        <a:lstStyle/>
        <a:p>
          <a:endParaRPr lang="en-US"/>
        </a:p>
      </dgm:t>
    </dgm:pt>
    <dgm:pt modelId="{25116E99-6EC4-4D83-9999-745EFD7AA017}" type="sibTrans" cxnId="{8AAC17D7-16F9-4EA8-AF32-8921944C6997}">
      <dgm:prSet/>
      <dgm:spPr/>
      <dgm:t>
        <a:bodyPr/>
        <a:lstStyle/>
        <a:p>
          <a:endParaRPr lang="en-US"/>
        </a:p>
      </dgm:t>
    </dgm:pt>
    <dgm:pt modelId="{783DB8F3-AE5D-4F73-AD4A-18B0CFA5F73F}" type="pres">
      <dgm:prSet presAssocID="{4F54502D-5C30-4389-A6AD-6E06EF8E44A3}" presName="matrix" presStyleCnt="0">
        <dgm:presLayoutVars>
          <dgm:chMax val="1"/>
          <dgm:dir/>
          <dgm:resizeHandles val="exact"/>
        </dgm:presLayoutVars>
      </dgm:prSet>
      <dgm:spPr/>
    </dgm:pt>
    <dgm:pt modelId="{482557BD-88AE-4A04-B0F6-DF7C4BFB08D1}" type="pres">
      <dgm:prSet presAssocID="{4F54502D-5C30-4389-A6AD-6E06EF8E44A3}" presName="diamond" presStyleLbl="bgShp" presStyleIdx="0" presStyleCnt="1"/>
      <dgm:spPr>
        <a:solidFill>
          <a:srgbClr val="FF0000"/>
        </a:solidFill>
      </dgm:spPr>
    </dgm:pt>
    <dgm:pt modelId="{CA5AA2DB-2953-477E-A905-8242A5FCA6F3}" type="pres">
      <dgm:prSet presAssocID="{4F54502D-5C30-4389-A6AD-6E06EF8E44A3}" presName="quad1" presStyleLbl="node1" presStyleIdx="0" presStyleCnt="4" custLinFactNeighborX="7692" custLinFactNeighborY="-1430">
        <dgm:presLayoutVars>
          <dgm:chMax val="0"/>
          <dgm:chPref val="0"/>
          <dgm:bulletEnabled val="1"/>
        </dgm:presLayoutVars>
      </dgm:prSet>
      <dgm:spPr/>
    </dgm:pt>
    <dgm:pt modelId="{B15149DE-00DE-4A48-BABD-0F5554424319}" type="pres">
      <dgm:prSet presAssocID="{4F54502D-5C30-4389-A6AD-6E06EF8E44A3}" presName="quad2" presStyleLbl="node1" presStyleIdx="1" presStyleCnt="4">
        <dgm:presLayoutVars>
          <dgm:chMax val="0"/>
          <dgm:chPref val="0"/>
          <dgm:bulletEnabled val="1"/>
        </dgm:presLayoutVars>
      </dgm:prSet>
      <dgm:spPr/>
    </dgm:pt>
    <dgm:pt modelId="{57BBF971-F154-437A-9135-E0681CD65EFC}" type="pres">
      <dgm:prSet presAssocID="{4F54502D-5C30-4389-A6AD-6E06EF8E44A3}" presName="quad3" presStyleLbl="node1" presStyleIdx="2" presStyleCnt="4">
        <dgm:presLayoutVars>
          <dgm:chMax val="0"/>
          <dgm:chPref val="0"/>
          <dgm:bulletEnabled val="1"/>
        </dgm:presLayoutVars>
      </dgm:prSet>
      <dgm:spPr/>
    </dgm:pt>
    <dgm:pt modelId="{99225FAC-D835-4F39-B8DC-AC0DB9DA4FEE}" type="pres">
      <dgm:prSet presAssocID="{4F54502D-5C30-4389-A6AD-6E06EF8E44A3}" presName="quad4" presStyleLbl="node1" presStyleIdx="3" presStyleCnt="4">
        <dgm:presLayoutVars>
          <dgm:chMax val="0"/>
          <dgm:chPref val="0"/>
          <dgm:bulletEnabled val="1"/>
        </dgm:presLayoutVars>
      </dgm:prSet>
      <dgm:spPr/>
    </dgm:pt>
  </dgm:ptLst>
  <dgm:cxnLst>
    <dgm:cxn modelId="{D129582A-77AE-4F83-BA8C-9B75C76477E9}" srcId="{4F54502D-5C30-4389-A6AD-6E06EF8E44A3}" destId="{DE2050C3-9F29-44DD-8922-3C4492B8DCB6}" srcOrd="1" destOrd="0" parTransId="{488D8297-A7A4-4A5E-867E-764053F29CE5}" sibTransId="{BD74225C-EAB4-4B84-A313-5F41E9575EBA}"/>
    <dgm:cxn modelId="{3A502040-6027-44CB-B00C-87708C384A9E}" type="presOf" srcId="{4F54502D-5C30-4389-A6AD-6E06EF8E44A3}" destId="{783DB8F3-AE5D-4F73-AD4A-18B0CFA5F73F}" srcOrd="0" destOrd="0" presId="urn:microsoft.com/office/officeart/2005/8/layout/matrix3"/>
    <dgm:cxn modelId="{90B3A870-574F-461B-ABBB-C8F6C63A6261}" type="presOf" srcId="{89895727-D297-4972-A8A7-A06AF5E6B7CB}" destId="{57BBF971-F154-437A-9135-E0681CD65EFC}" srcOrd="0" destOrd="0" presId="urn:microsoft.com/office/officeart/2005/8/layout/matrix3"/>
    <dgm:cxn modelId="{3676877D-2EEB-42A7-BB64-5958F3194586}" type="presOf" srcId="{82207C43-5F9D-4466-95B0-B3EF245CB3A5}" destId="{99225FAC-D835-4F39-B8DC-AC0DB9DA4FEE}" srcOrd="0" destOrd="0" presId="urn:microsoft.com/office/officeart/2005/8/layout/matrix3"/>
    <dgm:cxn modelId="{C72C7A94-EE4A-49E0-91A8-E015AB3E9F36}" srcId="{4F54502D-5C30-4389-A6AD-6E06EF8E44A3}" destId="{89895727-D297-4972-A8A7-A06AF5E6B7CB}" srcOrd="2" destOrd="0" parTransId="{2219DD0C-F734-4DE9-9C43-3B393A03EFF0}" sibTransId="{4AA756C2-F094-440B-BC1B-7AB398F73B02}"/>
    <dgm:cxn modelId="{5CDAAB98-BE2E-4A27-B000-8D827736D74D}" srcId="{4F54502D-5C30-4389-A6AD-6E06EF8E44A3}" destId="{D7CA07A2-AD18-4558-9448-7B83501B45BC}" srcOrd="0" destOrd="0" parTransId="{4586F954-950A-43C9-9FC2-F39CD1BCD5AB}" sibTransId="{A7DEA3BA-5DBF-40B0-88CB-0B2339096234}"/>
    <dgm:cxn modelId="{B787E399-5EA5-41E6-BAC9-7555F4289CE0}" type="presOf" srcId="{D7CA07A2-AD18-4558-9448-7B83501B45BC}" destId="{CA5AA2DB-2953-477E-A905-8242A5FCA6F3}" srcOrd="0" destOrd="0" presId="urn:microsoft.com/office/officeart/2005/8/layout/matrix3"/>
    <dgm:cxn modelId="{8AAC17D7-16F9-4EA8-AF32-8921944C6997}" srcId="{4F54502D-5C30-4389-A6AD-6E06EF8E44A3}" destId="{82207C43-5F9D-4466-95B0-B3EF245CB3A5}" srcOrd="3" destOrd="0" parTransId="{9B160C93-534D-437E-BD31-28659DB6604C}" sibTransId="{25116E99-6EC4-4D83-9999-745EFD7AA017}"/>
    <dgm:cxn modelId="{6CDAFAD7-AC2B-4617-9DAE-E3A8C6232A3B}" type="presOf" srcId="{DE2050C3-9F29-44DD-8922-3C4492B8DCB6}" destId="{B15149DE-00DE-4A48-BABD-0F5554424319}" srcOrd="0" destOrd="0" presId="urn:microsoft.com/office/officeart/2005/8/layout/matrix3"/>
    <dgm:cxn modelId="{66CAFE97-0044-46CF-86C2-B03DF97FDECE}" type="presParOf" srcId="{783DB8F3-AE5D-4F73-AD4A-18B0CFA5F73F}" destId="{482557BD-88AE-4A04-B0F6-DF7C4BFB08D1}" srcOrd="0" destOrd="0" presId="urn:microsoft.com/office/officeart/2005/8/layout/matrix3"/>
    <dgm:cxn modelId="{96E4F961-D657-45DB-8A17-31C8D8A89E7B}" type="presParOf" srcId="{783DB8F3-AE5D-4F73-AD4A-18B0CFA5F73F}" destId="{CA5AA2DB-2953-477E-A905-8242A5FCA6F3}" srcOrd="1" destOrd="0" presId="urn:microsoft.com/office/officeart/2005/8/layout/matrix3"/>
    <dgm:cxn modelId="{DB2985D8-3AE0-4EF4-B53C-4873EC64CD2F}" type="presParOf" srcId="{783DB8F3-AE5D-4F73-AD4A-18B0CFA5F73F}" destId="{B15149DE-00DE-4A48-BABD-0F5554424319}" srcOrd="2" destOrd="0" presId="urn:microsoft.com/office/officeart/2005/8/layout/matrix3"/>
    <dgm:cxn modelId="{049C6910-F96C-4503-9C07-FBB179773270}" type="presParOf" srcId="{783DB8F3-AE5D-4F73-AD4A-18B0CFA5F73F}" destId="{57BBF971-F154-437A-9135-E0681CD65EFC}" srcOrd="3" destOrd="0" presId="urn:microsoft.com/office/officeart/2005/8/layout/matrix3"/>
    <dgm:cxn modelId="{1FCA4E4A-F2C8-4713-A84E-4E96BB51714D}" type="presParOf" srcId="{783DB8F3-AE5D-4F73-AD4A-18B0CFA5F73F}" destId="{99225FAC-D835-4F39-B8DC-AC0DB9DA4FEE}"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305FC4-CCFF-44A5-9FF3-DDE94768B3F3}" type="doc">
      <dgm:prSet loTypeId="urn:microsoft.com/office/officeart/2005/8/layout/matrix2" loCatId="matrix" qsTypeId="urn:microsoft.com/office/officeart/2005/8/quickstyle/3d3" qsCatId="3D" csTypeId="urn:microsoft.com/office/officeart/2005/8/colors/colorful5" csCatId="colorful" phldr="1"/>
      <dgm:spPr/>
      <dgm:t>
        <a:bodyPr/>
        <a:lstStyle/>
        <a:p>
          <a:endParaRPr lang="en-US"/>
        </a:p>
      </dgm:t>
    </dgm:pt>
    <dgm:pt modelId="{15ABBB57-65F3-483F-A083-F005CE207676}">
      <dgm:prSet phldrT="[Text]"/>
      <dgm:spPr/>
      <dgm:t>
        <a:bodyPr/>
        <a:lstStyle/>
        <a:p>
          <a:r>
            <a:rPr lang="en-US" dirty="0"/>
            <a:t>School DM Plan</a:t>
          </a:r>
        </a:p>
      </dgm:t>
    </dgm:pt>
    <dgm:pt modelId="{537D049D-BA4E-477B-965B-96AE089F2846}" type="parTrans" cxnId="{2357C33C-438D-4FF7-A71D-CA2D14C96C00}">
      <dgm:prSet/>
      <dgm:spPr/>
      <dgm:t>
        <a:bodyPr/>
        <a:lstStyle/>
        <a:p>
          <a:endParaRPr lang="en-US"/>
        </a:p>
      </dgm:t>
    </dgm:pt>
    <dgm:pt modelId="{FC64AB4E-1B84-44E9-B0F0-CC10A9A903D7}" type="sibTrans" cxnId="{2357C33C-438D-4FF7-A71D-CA2D14C96C00}">
      <dgm:prSet/>
      <dgm:spPr/>
      <dgm:t>
        <a:bodyPr/>
        <a:lstStyle/>
        <a:p>
          <a:endParaRPr lang="en-US"/>
        </a:p>
      </dgm:t>
    </dgm:pt>
    <dgm:pt modelId="{5E5B3CB8-9F27-4FED-AF2B-3B1DFEF307D3}">
      <dgm:prSet phldrT="[Text]"/>
      <dgm:spPr/>
      <dgm:t>
        <a:bodyPr/>
        <a:lstStyle/>
        <a:p>
          <a:r>
            <a:rPr lang="en-US" dirty="0"/>
            <a:t>Identification of safe places in the school</a:t>
          </a:r>
        </a:p>
      </dgm:t>
    </dgm:pt>
    <dgm:pt modelId="{01EA13B2-379C-46F6-9B2A-AE81C170FFAF}" type="parTrans" cxnId="{DF92C100-0668-4960-9458-DFEE106C97AF}">
      <dgm:prSet/>
      <dgm:spPr/>
      <dgm:t>
        <a:bodyPr/>
        <a:lstStyle/>
        <a:p>
          <a:endParaRPr lang="en-US"/>
        </a:p>
      </dgm:t>
    </dgm:pt>
    <dgm:pt modelId="{C11DAAA3-3184-4702-8B27-6686736FE2E7}" type="sibTrans" cxnId="{DF92C100-0668-4960-9458-DFEE106C97AF}">
      <dgm:prSet/>
      <dgm:spPr/>
      <dgm:t>
        <a:bodyPr/>
        <a:lstStyle/>
        <a:p>
          <a:endParaRPr lang="en-US"/>
        </a:p>
      </dgm:t>
    </dgm:pt>
    <dgm:pt modelId="{1CD20F00-A96A-4FF9-B022-A60036FB0B16}">
      <dgm:prSet phldrT="[Text]"/>
      <dgm:spPr/>
      <dgm:t>
        <a:bodyPr/>
        <a:lstStyle/>
        <a:p>
          <a:r>
            <a:rPr lang="en-US" dirty="0"/>
            <a:t>Senior section</a:t>
          </a:r>
        </a:p>
      </dgm:t>
    </dgm:pt>
    <dgm:pt modelId="{283B3933-16DE-4A1E-A5D9-8AFBBD3EA034}" type="parTrans" cxnId="{C8B5AEB2-119D-4306-9D39-1D00DF1EA063}">
      <dgm:prSet/>
      <dgm:spPr/>
      <dgm:t>
        <a:bodyPr/>
        <a:lstStyle/>
        <a:p>
          <a:endParaRPr lang="en-US"/>
        </a:p>
      </dgm:t>
    </dgm:pt>
    <dgm:pt modelId="{F16FEA85-5E23-47D0-92DD-457A62457D72}" type="sibTrans" cxnId="{C8B5AEB2-119D-4306-9D39-1D00DF1EA063}">
      <dgm:prSet/>
      <dgm:spPr/>
      <dgm:t>
        <a:bodyPr/>
        <a:lstStyle/>
        <a:p>
          <a:endParaRPr lang="en-US"/>
        </a:p>
      </dgm:t>
    </dgm:pt>
    <dgm:pt modelId="{275D21A6-1673-4FF1-9B72-9E5603247A8B}">
      <dgm:prSet phldrT="[Text]"/>
      <dgm:spPr/>
      <dgm:t>
        <a:bodyPr/>
        <a:lstStyle/>
        <a:p>
          <a:r>
            <a:rPr lang="en-US" dirty="0"/>
            <a:t>Alternative staircases/ routes to be identified</a:t>
          </a:r>
        </a:p>
      </dgm:t>
    </dgm:pt>
    <dgm:pt modelId="{C25D19F7-B062-42A3-A9D6-F6AD3D0A4D20}" type="parTrans" cxnId="{75ED4791-569D-454C-B993-929EFECEB81D}">
      <dgm:prSet/>
      <dgm:spPr/>
      <dgm:t>
        <a:bodyPr/>
        <a:lstStyle/>
        <a:p>
          <a:endParaRPr lang="en-US"/>
        </a:p>
      </dgm:t>
    </dgm:pt>
    <dgm:pt modelId="{A5AE1025-D369-4473-9260-C3050EE7C127}" type="sibTrans" cxnId="{75ED4791-569D-454C-B993-929EFECEB81D}">
      <dgm:prSet/>
      <dgm:spPr/>
      <dgm:t>
        <a:bodyPr/>
        <a:lstStyle/>
        <a:p>
          <a:endParaRPr lang="en-US"/>
        </a:p>
      </dgm:t>
    </dgm:pt>
    <dgm:pt modelId="{AAEAF0C6-DD38-4C9C-916E-263B06DB5051}" type="pres">
      <dgm:prSet presAssocID="{D4305FC4-CCFF-44A5-9FF3-DDE94768B3F3}" presName="matrix" presStyleCnt="0">
        <dgm:presLayoutVars>
          <dgm:chMax val="1"/>
          <dgm:dir/>
          <dgm:resizeHandles val="exact"/>
        </dgm:presLayoutVars>
      </dgm:prSet>
      <dgm:spPr/>
    </dgm:pt>
    <dgm:pt modelId="{4EEFBCD3-3748-4C1E-B616-05BC96025A53}" type="pres">
      <dgm:prSet presAssocID="{D4305FC4-CCFF-44A5-9FF3-DDE94768B3F3}" presName="axisShape" presStyleLbl="bgShp" presStyleIdx="0" presStyleCnt="1"/>
      <dgm:spPr/>
    </dgm:pt>
    <dgm:pt modelId="{5857FA88-7CD3-4624-B361-C94DD2E8B468}" type="pres">
      <dgm:prSet presAssocID="{D4305FC4-CCFF-44A5-9FF3-DDE94768B3F3}" presName="rect1" presStyleLbl="node1" presStyleIdx="0" presStyleCnt="4">
        <dgm:presLayoutVars>
          <dgm:chMax val="0"/>
          <dgm:chPref val="0"/>
          <dgm:bulletEnabled val="1"/>
        </dgm:presLayoutVars>
      </dgm:prSet>
      <dgm:spPr/>
    </dgm:pt>
    <dgm:pt modelId="{81B9EFFA-95FE-4ED8-9803-55A3AADEB3FF}" type="pres">
      <dgm:prSet presAssocID="{D4305FC4-CCFF-44A5-9FF3-DDE94768B3F3}" presName="rect2" presStyleLbl="node1" presStyleIdx="1" presStyleCnt="4">
        <dgm:presLayoutVars>
          <dgm:chMax val="0"/>
          <dgm:chPref val="0"/>
          <dgm:bulletEnabled val="1"/>
        </dgm:presLayoutVars>
      </dgm:prSet>
      <dgm:spPr/>
    </dgm:pt>
    <dgm:pt modelId="{E28ABE03-38B7-4BD3-BDEA-63CE4D036BC0}" type="pres">
      <dgm:prSet presAssocID="{D4305FC4-CCFF-44A5-9FF3-DDE94768B3F3}" presName="rect3" presStyleLbl="node1" presStyleIdx="2" presStyleCnt="4">
        <dgm:presLayoutVars>
          <dgm:chMax val="0"/>
          <dgm:chPref val="0"/>
          <dgm:bulletEnabled val="1"/>
        </dgm:presLayoutVars>
      </dgm:prSet>
      <dgm:spPr/>
    </dgm:pt>
    <dgm:pt modelId="{A2BBE96B-5E97-42ED-BF16-A8F73E7EFE72}" type="pres">
      <dgm:prSet presAssocID="{D4305FC4-CCFF-44A5-9FF3-DDE94768B3F3}" presName="rect4" presStyleLbl="node1" presStyleIdx="3" presStyleCnt="4">
        <dgm:presLayoutVars>
          <dgm:chMax val="0"/>
          <dgm:chPref val="0"/>
          <dgm:bulletEnabled val="1"/>
        </dgm:presLayoutVars>
      </dgm:prSet>
      <dgm:spPr/>
    </dgm:pt>
  </dgm:ptLst>
  <dgm:cxnLst>
    <dgm:cxn modelId="{DF92C100-0668-4960-9458-DFEE106C97AF}" srcId="{D4305FC4-CCFF-44A5-9FF3-DDE94768B3F3}" destId="{5E5B3CB8-9F27-4FED-AF2B-3B1DFEF307D3}" srcOrd="1" destOrd="0" parTransId="{01EA13B2-379C-46F6-9B2A-AE81C170FFAF}" sibTransId="{C11DAAA3-3184-4702-8B27-6686736FE2E7}"/>
    <dgm:cxn modelId="{7B40FD12-6333-47DE-97A0-78CA95120B0B}" type="presOf" srcId="{D4305FC4-CCFF-44A5-9FF3-DDE94768B3F3}" destId="{AAEAF0C6-DD38-4C9C-916E-263B06DB5051}" srcOrd="0" destOrd="0" presId="urn:microsoft.com/office/officeart/2005/8/layout/matrix2"/>
    <dgm:cxn modelId="{96534919-7379-4CCC-8502-FC6B3F117113}" type="presOf" srcId="{15ABBB57-65F3-483F-A083-F005CE207676}" destId="{5857FA88-7CD3-4624-B361-C94DD2E8B468}" srcOrd="0" destOrd="0" presId="urn:microsoft.com/office/officeart/2005/8/layout/matrix2"/>
    <dgm:cxn modelId="{E24FA52F-12E1-4239-AD8E-23D8BA628823}" type="presOf" srcId="{275D21A6-1673-4FF1-9B72-9E5603247A8B}" destId="{A2BBE96B-5E97-42ED-BF16-A8F73E7EFE72}" srcOrd="0" destOrd="0" presId="urn:microsoft.com/office/officeart/2005/8/layout/matrix2"/>
    <dgm:cxn modelId="{2357C33C-438D-4FF7-A71D-CA2D14C96C00}" srcId="{D4305FC4-CCFF-44A5-9FF3-DDE94768B3F3}" destId="{15ABBB57-65F3-483F-A083-F005CE207676}" srcOrd="0" destOrd="0" parTransId="{537D049D-BA4E-477B-965B-96AE089F2846}" sibTransId="{FC64AB4E-1B84-44E9-B0F0-CC10A9A903D7}"/>
    <dgm:cxn modelId="{75ED4791-569D-454C-B993-929EFECEB81D}" srcId="{D4305FC4-CCFF-44A5-9FF3-DDE94768B3F3}" destId="{275D21A6-1673-4FF1-9B72-9E5603247A8B}" srcOrd="3" destOrd="0" parTransId="{C25D19F7-B062-42A3-A9D6-F6AD3D0A4D20}" sibTransId="{A5AE1025-D369-4473-9260-C3050EE7C127}"/>
    <dgm:cxn modelId="{6D9513A7-3CAA-4974-B192-63975FA1756A}" type="presOf" srcId="{1CD20F00-A96A-4FF9-B022-A60036FB0B16}" destId="{E28ABE03-38B7-4BD3-BDEA-63CE4D036BC0}" srcOrd="0" destOrd="0" presId="urn:microsoft.com/office/officeart/2005/8/layout/matrix2"/>
    <dgm:cxn modelId="{C8B5AEB2-119D-4306-9D39-1D00DF1EA063}" srcId="{D4305FC4-CCFF-44A5-9FF3-DDE94768B3F3}" destId="{1CD20F00-A96A-4FF9-B022-A60036FB0B16}" srcOrd="2" destOrd="0" parTransId="{283B3933-16DE-4A1E-A5D9-8AFBBD3EA034}" sibTransId="{F16FEA85-5E23-47D0-92DD-457A62457D72}"/>
    <dgm:cxn modelId="{FA38AEC2-F818-43DD-8032-CF2CD0F7A55F}" type="presOf" srcId="{5E5B3CB8-9F27-4FED-AF2B-3B1DFEF307D3}" destId="{81B9EFFA-95FE-4ED8-9803-55A3AADEB3FF}" srcOrd="0" destOrd="0" presId="urn:microsoft.com/office/officeart/2005/8/layout/matrix2"/>
    <dgm:cxn modelId="{D35F1F52-4D3C-4156-AE4F-C608C8A9A059}" type="presParOf" srcId="{AAEAF0C6-DD38-4C9C-916E-263B06DB5051}" destId="{4EEFBCD3-3748-4C1E-B616-05BC96025A53}" srcOrd="0" destOrd="0" presId="urn:microsoft.com/office/officeart/2005/8/layout/matrix2"/>
    <dgm:cxn modelId="{4D093F3F-D5A5-4B0C-A4C1-750E82911DEA}" type="presParOf" srcId="{AAEAF0C6-DD38-4C9C-916E-263B06DB5051}" destId="{5857FA88-7CD3-4624-B361-C94DD2E8B468}" srcOrd="1" destOrd="0" presId="urn:microsoft.com/office/officeart/2005/8/layout/matrix2"/>
    <dgm:cxn modelId="{68767219-A74E-4033-87F9-BDE2DC317E6C}" type="presParOf" srcId="{AAEAF0C6-DD38-4C9C-916E-263B06DB5051}" destId="{81B9EFFA-95FE-4ED8-9803-55A3AADEB3FF}" srcOrd="2" destOrd="0" presId="urn:microsoft.com/office/officeart/2005/8/layout/matrix2"/>
    <dgm:cxn modelId="{B356D50B-A8C2-46AC-9966-F406366B3922}" type="presParOf" srcId="{AAEAF0C6-DD38-4C9C-916E-263B06DB5051}" destId="{E28ABE03-38B7-4BD3-BDEA-63CE4D036BC0}" srcOrd="3" destOrd="0" presId="urn:microsoft.com/office/officeart/2005/8/layout/matrix2"/>
    <dgm:cxn modelId="{EAB503E9-69FC-4F80-94FA-0254BE5CDB33}" type="presParOf" srcId="{AAEAF0C6-DD38-4C9C-916E-263B06DB5051}" destId="{A2BBE96B-5E97-42ED-BF16-A8F73E7EFE72}"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A94CF6C-53BD-4EB1-A9BC-EDA344393C85}" type="doc">
      <dgm:prSet loTypeId="urn:microsoft.com/office/officeart/2005/8/layout/chart3" loCatId="cycle" qsTypeId="urn:microsoft.com/office/officeart/2005/8/quickstyle/3d1" qsCatId="3D" csTypeId="urn:microsoft.com/office/officeart/2005/8/colors/colorful5" csCatId="colorful" phldr="1"/>
      <dgm:spPr/>
    </dgm:pt>
    <dgm:pt modelId="{DFA5465E-9270-463D-BB56-575F56614BA7}">
      <dgm:prSet phldrT="[Text]"/>
      <dgm:spPr/>
      <dgm:t>
        <a:bodyPr/>
        <a:lstStyle/>
        <a:p>
          <a:r>
            <a:rPr lang="en-US" dirty="0"/>
            <a:t>First aid</a:t>
          </a:r>
        </a:p>
      </dgm:t>
    </dgm:pt>
    <dgm:pt modelId="{D1F8F7CB-9431-43BE-9EAB-97684B485D17}" type="parTrans" cxnId="{D33DAA0B-0A3F-4385-BAF3-8A7A4FE5A7E4}">
      <dgm:prSet/>
      <dgm:spPr/>
      <dgm:t>
        <a:bodyPr/>
        <a:lstStyle/>
        <a:p>
          <a:endParaRPr lang="en-US"/>
        </a:p>
      </dgm:t>
    </dgm:pt>
    <dgm:pt modelId="{B562C0A3-8B35-403A-B6BB-459A77D3C442}" type="sibTrans" cxnId="{D33DAA0B-0A3F-4385-BAF3-8A7A4FE5A7E4}">
      <dgm:prSet/>
      <dgm:spPr/>
      <dgm:t>
        <a:bodyPr/>
        <a:lstStyle/>
        <a:p>
          <a:endParaRPr lang="en-US"/>
        </a:p>
      </dgm:t>
    </dgm:pt>
    <dgm:pt modelId="{AF01C733-EFF6-4761-A768-9604ECA5A88F}">
      <dgm:prSet phldrT="[Text]"/>
      <dgm:spPr/>
      <dgm:t>
        <a:bodyPr/>
        <a:lstStyle/>
        <a:p>
          <a:r>
            <a:rPr lang="en-US" dirty="0"/>
            <a:t>Fire fighting</a:t>
          </a:r>
        </a:p>
      </dgm:t>
    </dgm:pt>
    <dgm:pt modelId="{2E589ADB-DE84-4EDA-8928-BACB1BB2A5EC}" type="parTrans" cxnId="{02B84A33-81ED-4A5D-A182-CA1BF3CDF934}">
      <dgm:prSet/>
      <dgm:spPr/>
      <dgm:t>
        <a:bodyPr/>
        <a:lstStyle/>
        <a:p>
          <a:endParaRPr lang="en-US"/>
        </a:p>
      </dgm:t>
    </dgm:pt>
    <dgm:pt modelId="{536B0E7D-89F8-4222-B443-3F62386674E1}" type="sibTrans" cxnId="{02B84A33-81ED-4A5D-A182-CA1BF3CDF934}">
      <dgm:prSet/>
      <dgm:spPr/>
      <dgm:t>
        <a:bodyPr/>
        <a:lstStyle/>
        <a:p>
          <a:endParaRPr lang="en-US"/>
        </a:p>
      </dgm:t>
    </dgm:pt>
    <dgm:pt modelId="{2AF6DC3B-4A46-4A5F-A9EA-D6F0594CB976}">
      <dgm:prSet/>
      <dgm:spPr/>
      <dgm:t>
        <a:bodyPr/>
        <a:lstStyle/>
        <a:p>
          <a:r>
            <a:rPr lang="en-US" dirty="0"/>
            <a:t>Search &amp; rescue</a:t>
          </a:r>
        </a:p>
      </dgm:t>
    </dgm:pt>
    <dgm:pt modelId="{C6F569AD-5427-47AE-927F-771720EE8989}" type="parTrans" cxnId="{D3820C2C-3D11-4D26-9D2F-DC6C14C1C4B9}">
      <dgm:prSet/>
      <dgm:spPr/>
      <dgm:t>
        <a:bodyPr/>
        <a:lstStyle/>
        <a:p>
          <a:endParaRPr lang="en-US"/>
        </a:p>
      </dgm:t>
    </dgm:pt>
    <dgm:pt modelId="{8187116E-EA46-40CB-8EDC-1D7663890689}" type="sibTrans" cxnId="{D3820C2C-3D11-4D26-9D2F-DC6C14C1C4B9}">
      <dgm:prSet/>
      <dgm:spPr/>
      <dgm:t>
        <a:bodyPr/>
        <a:lstStyle/>
        <a:p>
          <a:endParaRPr lang="en-US"/>
        </a:p>
      </dgm:t>
    </dgm:pt>
    <dgm:pt modelId="{653D7634-8FB7-40A1-AC95-B35617759793}">
      <dgm:prSet/>
      <dgm:spPr/>
      <dgm:t>
        <a:bodyPr/>
        <a:lstStyle/>
        <a:p>
          <a:r>
            <a:rPr lang="en-US" dirty="0"/>
            <a:t>Trauma counseling</a:t>
          </a:r>
        </a:p>
      </dgm:t>
    </dgm:pt>
    <dgm:pt modelId="{29DFF702-FABA-4D80-AF14-3AAD2A4D83B8}" type="parTrans" cxnId="{E0DFECF9-FD46-4C29-A36B-516EA7144896}">
      <dgm:prSet/>
      <dgm:spPr/>
      <dgm:t>
        <a:bodyPr/>
        <a:lstStyle/>
        <a:p>
          <a:endParaRPr lang="en-US"/>
        </a:p>
      </dgm:t>
    </dgm:pt>
    <dgm:pt modelId="{98E41643-9956-45FF-AAC2-CF7B418D0C19}" type="sibTrans" cxnId="{E0DFECF9-FD46-4C29-A36B-516EA7144896}">
      <dgm:prSet/>
      <dgm:spPr/>
      <dgm:t>
        <a:bodyPr/>
        <a:lstStyle/>
        <a:p>
          <a:endParaRPr lang="en-US"/>
        </a:p>
      </dgm:t>
    </dgm:pt>
    <dgm:pt modelId="{E9858B14-8225-4B5B-9877-C594CE00672E}" type="pres">
      <dgm:prSet presAssocID="{FA94CF6C-53BD-4EB1-A9BC-EDA344393C85}" presName="compositeShape" presStyleCnt="0">
        <dgm:presLayoutVars>
          <dgm:chMax val="7"/>
          <dgm:dir/>
          <dgm:resizeHandles val="exact"/>
        </dgm:presLayoutVars>
      </dgm:prSet>
      <dgm:spPr/>
    </dgm:pt>
    <dgm:pt modelId="{F18A11A0-4796-416C-8F43-D3B6036B829D}" type="pres">
      <dgm:prSet presAssocID="{FA94CF6C-53BD-4EB1-A9BC-EDA344393C85}" presName="wedge1" presStyleLbl="node1" presStyleIdx="0" presStyleCnt="4" custLinFactNeighborX="-4430" custLinFactNeighborY="7191"/>
      <dgm:spPr/>
    </dgm:pt>
    <dgm:pt modelId="{2B777E34-03C1-43B8-A21F-72BAB61F15EA}" type="pres">
      <dgm:prSet presAssocID="{FA94CF6C-53BD-4EB1-A9BC-EDA344393C85}" presName="wedge1Tx" presStyleLbl="node1" presStyleIdx="0" presStyleCnt="4">
        <dgm:presLayoutVars>
          <dgm:chMax val="0"/>
          <dgm:chPref val="0"/>
          <dgm:bulletEnabled val="1"/>
        </dgm:presLayoutVars>
      </dgm:prSet>
      <dgm:spPr/>
    </dgm:pt>
    <dgm:pt modelId="{FAD2872A-00D1-4A75-A3F2-1E16BC8890C8}" type="pres">
      <dgm:prSet presAssocID="{FA94CF6C-53BD-4EB1-A9BC-EDA344393C85}" presName="wedge2" presStyleLbl="node1" presStyleIdx="1" presStyleCnt="4"/>
      <dgm:spPr/>
    </dgm:pt>
    <dgm:pt modelId="{A40A58F1-AABD-463C-975F-6E04CFFC265D}" type="pres">
      <dgm:prSet presAssocID="{FA94CF6C-53BD-4EB1-A9BC-EDA344393C85}" presName="wedge2Tx" presStyleLbl="node1" presStyleIdx="1" presStyleCnt="4">
        <dgm:presLayoutVars>
          <dgm:chMax val="0"/>
          <dgm:chPref val="0"/>
          <dgm:bulletEnabled val="1"/>
        </dgm:presLayoutVars>
      </dgm:prSet>
      <dgm:spPr/>
    </dgm:pt>
    <dgm:pt modelId="{799BAFCB-96EB-4FE0-ABF7-EAFE04509AE6}" type="pres">
      <dgm:prSet presAssocID="{FA94CF6C-53BD-4EB1-A9BC-EDA344393C85}" presName="wedge3" presStyleLbl="node1" presStyleIdx="2" presStyleCnt="4"/>
      <dgm:spPr/>
    </dgm:pt>
    <dgm:pt modelId="{8DEA7DB7-1D73-4875-B9ED-688DAC0B88F8}" type="pres">
      <dgm:prSet presAssocID="{FA94CF6C-53BD-4EB1-A9BC-EDA344393C85}" presName="wedge3Tx" presStyleLbl="node1" presStyleIdx="2" presStyleCnt="4">
        <dgm:presLayoutVars>
          <dgm:chMax val="0"/>
          <dgm:chPref val="0"/>
          <dgm:bulletEnabled val="1"/>
        </dgm:presLayoutVars>
      </dgm:prSet>
      <dgm:spPr/>
    </dgm:pt>
    <dgm:pt modelId="{06ABA9C2-29BB-4700-B8BC-7E59D5B1F7CE}" type="pres">
      <dgm:prSet presAssocID="{FA94CF6C-53BD-4EB1-A9BC-EDA344393C85}" presName="wedge4" presStyleLbl="node1" presStyleIdx="3" presStyleCnt="4"/>
      <dgm:spPr/>
    </dgm:pt>
    <dgm:pt modelId="{605841D7-B9E9-415B-9B76-0F996DD2CBAE}" type="pres">
      <dgm:prSet presAssocID="{FA94CF6C-53BD-4EB1-A9BC-EDA344393C85}" presName="wedge4Tx" presStyleLbl="node1" presStyleIdx="3" presStyleCnt="4">
        <dgm:presLayoutVars>
          <dgm:chMax val="0"/>
          <dgm:chPref val="0"/>
          <dgm:bulletEnabled val="1"/>
        </dgm:presLayoutVars>
      </dgm:prSet>
      <dgm:spPr/>
    </dgm:pt>
  </dgm:ptLst>
  <dgm:cxnLst>
    <dgm:cxn modelId="{D33DAA0B-0A3F-4385-BAF3-8A7A4FE5A7E4}" srcId="{FA94CF6C-53BD-4EB1-A9BC-EDA344393C85}" destId="{DFA5465E-9270-463D-BB56-575F56614BA7}" srcOrd="1" destOrd="0" parTransId="{D1F8F7CB-9431-43BE-9EAB-97684B485D17}" sibTransId="{B562C0A3-8B35-403A-B6BB-459A77D3C442}"/>
    <dgm:cxn modelId="{2E423817-9E98-4D37-A4EF-818229444FC6}" type="presOf" srcId="{653D7634-8FB7-40A1-AC95-B35617759793}" destId="{8DEA7DB7-1D73-4875-B9ED-688DAC0B88F8}" srcOrd="1" destOrd="0" presId="urn:microsoft.com/office/officeart/2005/8/layout/chart3"/>
    <dgm:cxn modelId="{F2867724-184F-4AD5-B4AF-DB021C2D7F21}" type="presOf" srcId="{AF01C733-EFF6-4761-A768-9604ECA5A88F}" destId="{06ABA9C2-29BB-4700-B8BC-7E59D5B1F7CE}" srcOrd="0" destOrd="0" presId="urn:microsoft.com/office/officeart/2005/8/layout/chart3"/>
    <dgm:cxn modelId="{D3820C2C-3D11-4D26-9D2F-DC6C14C1C4B9}" srcId="{FA94CF6C-53BD-4EB1-A9BC-EDA344393C85}" destId="{2AF6DC3B-4A46-4A5F-A9EA-D6F0594CB976}" srcOrd="0" destOrd="0" parTransId="{C6F569AD-5427-47AE-927F-771720EE8989}" sibTransId="{8187116E-EA46-40CB-8EDC-1D7663890689}"/>
    <dgm:cxn modelId="{02B84A33-81ED-4A5D-A182-CA1BF3CDF934}" srcId="{FA94CF6C-53BD-4EB1-A9BC-EDA344393C85}" destId="{AF01C733-EFF6-4761-A768-9604ECA5A88F}" srcOrd="3" destOrd="0" parTransId="{2E589ADB-DE84-4EDA-8928-BACB1BB2A5EC}" sibTransId="{536B0E7D-89F8-4222-B443-3F62386674E1}"/>
    <dgm:cxn modelId="{C40EAC4B-FF56-4772-A000-2CFBAF718065}" type="presOf" srcId="{DFA5465E-9270-463D-BB56-575F56614BA7}" destId="{FAD2872A-00D1-4A75-A3F2-1E16BC8890C8}" srcOrd="0" destOrd="0" presId="urn:microsoft.com/office/officeart/2005/8/layout/chart3"/>
    <dgm:cxn modelId="{0C7A694D-56F8-4FA9-A603-1F1CBD92C6EE}" type="presOf" srcId="{2AF6DC3B-4A46-4A5F-A9EA-D6F0594CB976}" destId="{2B777E34-03C1-43B8-A21F-72BAB61F15EA}" srcOrd="1" destOrd="0" presId="urn:microsoft.com/office/officeart/2005/8/layout/chart3"/>
    <dgm:cxn modelId="{5E6C2378-0C28-433C-843C-B21034B7C264}" type="presOf" srcId="{AF01C733-EFF6-4761-A768-9604ECA5A88F}" destId="{605841D7-B9E9-415B-9B76-0F996DD2CBAE}" srcOrd="1" destOrd="0" presId="urn:microsoft.com/office/officeart/2005/8/layout/chart3"/>
    <dgm:cxn modelId="{CA15BC91-70A9-467A-BFD3-97F360123F37}" type="presOf" srcId="{2AF6DC3B-4A46-4A5F-A9EA-D6F0594CB976}" destId="{F18A11A0-4796-416C-8F43-D3B6036B829D}" srcOrd="0" destOrd="0" presId="urn:microsoft.com/office/officeart/2005/8/layout/chart3"/>
    <dgm:cxn modelId="{277280C2-4179-4D7F-92D4-5BA84A287AEB}" type="presOf" srcId="{DFA5465E-9270-463D-BB56-575F56614BA7}" destId="{A40A58F1-AABD-463C-975F-6E04CFFC265D}" srcOrd="1" destOrd="0" presId="urn:microsoft.com/office/officeart/2005/8/layout/chart3"/>
    <dgm:cxn modelId="{14E8E0E1-467C-40F2-B6A9-496DBE0E5FA2}" type="presOf" srcId="{653D7634-8FB7-40A1-AC95-B35617759793}" destId="{799BAFCB-96EB-4FE0-ABF7-EAFE04509AE6}" srcOrd="0" destOrd="0" presId="urn:microsoft.com/office/officeart/2005/8/layout/chart3"/>
    <dgm:cxn modelId="{27CAA1EE-7E3D-474C-9FD6-C9C893BF7A6C}" type="presOf" srcId="{FA94CF6C-53BD-4EB1-A9BC-EDA344393C85}" destId="{E9858B14-8225-4B5B-9877-C594CE00672E}" srcOrd="0" destOrd="0" presId="urn:microsoft.com/office/officeart/2005/8/layout/chart3"/>
    <dgm:cxn modelId="{E0DFECF9-FD46-4C29-A36B-516EA7144896}" srcId="{FA94CF6C-53BD-4EB1-A9BC-EDA344393C85}" destId="{653D7634-8FB7-40A1-AC95-B35617759793}" srcOrd="2" destOrd="0" parTransId="{29DFF702-FABA-4D80-AF14-3AAD2A4D83B8}" sibTransId="{98E41643-9956-45FF-AAC2-CF7B418D0C19}"/>
    <dgm:cxn modelId="{5F4FF02F-22D7-4B81-A093-EC92BD106E32}" type="presParOf" srcId="{E9858B14-8225-4B5B-9877-C594CE00672E}" destId="{F18A11A0-4796-416C-8F43-D3B6036B829D}" srcOrd="0" destOrd="0" presId="urn:microsoft.com/office/officeart/2005/8/layout/chart3"/>
    <dgm:cxn modelId="{11BD19D1-9752-4C7A-96B6-D83048291D98}" type="presParOf" srcId="{E9858B14-8225-4B5B-9877-C594CE00672E}" destId="{2B777E34-03C1-43B8-A21F-72BAB61F15EA}" srcOrd="1" destOrd="0" presId="urn:microsoft.com/office/officeart/2005/8/layout/chart3"/>
    <dgm:cxn modelId="{5B2422A7-0BEC-4223-9F45-48C6A51192E2}" type="presParOf" srcId="{E9858B14-8225-4B5B-9877-C594CE00672E}" destId="{FAD2872A-00D1-4A75-A3F2-1E16BC8890C8}" srcOrd="2" destOrd="0" presId="urn:microsoft.com/office/officeart/2005/8/layout/chart3"/>
    <dgm:cxn modelId="{B73339CE-0F27-4CB8-BA7C-D9C3D08E451A}" type="presParOf" srcId="{E9858B14-8225-4B5B-9877-C594CE00672E}" destId="{A40A58F1-AABD-463C-975F-6E04CFFC265D}" srcOrd="3" destOrd="0" presId="urn:microsoft.com/office/officeart/2005/8/layout/chart3"/>
    <dgm:cxn modelId="{C530F569-197B-4275-800A-147A2A56DF18}" type="presParOf" srcId="{E9858B14-8225-4B5B-9877-C594CE00672E}" destId="{799BAFCB-96EB-4FE0-ABF7-EAFE04509AE6}" srcOrd="4" destOrd="0" presId="urn:microsoft.com/office/officeart/2005/8/layout/chart3"/>
    <dgm:cxn modelId="{2405249D-34D0-4A1D-A70E-4B1A283932D0}" type="presParOf" srcId="{E9858B14-8225-4B5B-9877-C594CE00672E}" destId="{8DEA7DB7-1D73-4875-B9ED-688DAC0B88F8}" srcOrd="5" destOrd="0" presId="urn:microsoft.com/office/officeart/2005/8/layout/chart3"/>
    <dgm:cxn modelId="{4A74219A-0475-4A0E-8665-1E3EA9E93FF1}" type="presParOf" srcId="{E9858B14-8225-4B5B-9877-C594CE00672E}" destId="{06ABA9C2-29BB-4700-B8BC-7E59D5B1F7CE}" srcOrd="6" destOrd="0" presId="urn:microsoft.com/office/officeart/2005/8/layout/chart3"/>
    <dgm:cxn modelId="{6707282D-5846-41C1-873B-F9A4D908E42B}" type="presParOf" srcId="{E9858B14-8225-4B5B-9877-C594CE00672E}" destId="{605841D7-B9E9-415B-9B76-0F996DD2CBAE}" srcOrd="7"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4956A0-16BC-427D-B43E-D646A886A1C9}" type="doc">
      <dgm:prSet loTypeId="urn:microsoft.com/office/officeart/2005/8/layout/hProcess9" loCatId="process" qsTypeId="urn:microsoft.com/office/officeart/2005/8/quickstyle/3d7" qsCatId="3D" csTypeId="urn:microsoft.com/office/officeart/2005/8/colors/colorful5" csCatId="colorful" phldr="1"/>
      <dgm:spPr/>
    </dgm:pt>
    <dgm:pt modelId="{4061F188-AFD6-4E9F-8CEB-A4C9A55FFA82}">
      <dgm:prSet phldrT="[Text]"/>
      <dgm:spPr/>
      <dgm:t>
        <a:bodyPr/>
        <a:lstStyle/>
        <a:p>
          <a:r>
            <a:rPr lang="en-US"/>
            <a:t>HAZARD	</a:t>
          </a:r>
          <a:endParaRPr lang="en-US" dirty="0"/>
        </a:p>
      </dgm:t>
    </dgm:pt>
    <dgm:pt modelId="{55E051AD-5508-49B0-8287-772417BB8358}" type="parTrans" cxnId="{74B1D3D2-224D-4AE2-9A8D-5FFDF91D2CAD}">
      <dgm:prSet/>
      <dgm:spPr/>
      <dgm:t>
        <a:bodyPr/>
        <a:lstStyle/>
        <a:p>
          <a:endParaRPr lang="en-US"/>
        </a:p>
      </dgm:t>
    </dgm:pt>
    <dgm:pt modelId="{307B69EB-B4A2-49F1-B624-4B963CEBB20B}" type="sibTrans" cxnId="{74B1D3D2-224D-4AE2-9A8D-5FFDF91D2CAD}">
      <dgm:prSet/>
      <dgm:spPr/>
      <dgm:t>
        <a:bodyPr/>
        <a:lstStyle/>
        <a:p>
          <a:endParaRPr lang="en-US"/>
        </a:p>
      </dgm:t>
    </dgm:pt>
    <dgm:pt modelId="{D17DACB8-7CDD-4E83-8C7A-2629CAA623D3}">
      <dgm:prSet phldrT="[Text]"/>
      <dgm:spPr/>
      <dgm:t>
        <a:bodyPr/>
        <a:lstStyle/>
        <a:p>
          <a:r>
            <a:rPr lang="en-US" dirty="0"/>
            <a:t>RISK</a:t>
          </a:r>
        </a:p>
      </dgm:t>
    </dgm:pt>
    <dgm:pt modelId="{93A16A20-3CDC-4E49-BB4A-D227A1943859}" type="parTrans" cxnId="{7D4CAB31-C846-4797-8BFE-31AA0A82EF91}">
      <dgm:prSet/>
      <dgm:spPr/>
      <dgm:t>
        <a:bodyPr/>
        <a:lstStyle/>
        <a:p>
          <a:endParaRPr lang="en-US"/>
        </a:p>
      </dgm:t>
    </dgm:pt>
    <dgm:pt modelId="{E00CFB82-D290-4E1D-822B-306296F6BCC0}" type="sibTrans" cxnId="{7D4CAB31-C846-4797-8BFE-31AA0A82EF91}">
      <dgm:prSet/>
      <dgm:spPr/>
      <dgm:t>
        <a:bodyPr/>
        <a:lstStyle/>
        <a:p>
          <a:endParaRPr lang="en-US"/>
        </a:p>
      </dgm:t>
    </dgm:pt>
    <dgm:pt modelId="{7CB76177-DB29-45B3-883C-14EF4B7C2E5F}">
      <dgm:prSet phldrT="[Text]"/>
      <dgm:spPr/>
      <dgm:t>
        <a:bodyPr/>
        <a:lstStyle/>
        <a:p>
          <a:r>
            <a:rPr lang="en-US" dirty="0"/>
            <a:t>ANALYSIS</a:t>
          </a:r>
        </a:p>
      </dgm:t>
    </dgm:pt>
    <dgm:pt modelId="{8BAD6546-35D5-4622-BCAE-C63BF5363B4A}" type="parTrans" cxnId="{0E4439FE-4058-422C-89DD-10193BC4C109}">
      <dgm:prSet/>
      <dgm:spPr/>
      <dgm:t>
        <a:bodyPr/>
        <a:lstStyle/>
        <a:p>
          <a:endParaRPr lang="en-US"/>
        </a:p>
      </dgm:t>
    </dgm:pt>
    <dgm:pt modelId="{E505475D-4538-4762-BFAB-A7854E7E278E}" type="sibTrans" cxnId="{0E4439FE-4058-422C-89DD-10193BC4C109}">
      <dgm:prSet/>
      <dgm:spPr/>
      <dgm:t>
        <a:bodyPr/>
        <a:lstStyle/>
        <a:p>
          <a:endParaRPr lang="en-US"/>
        </a:p>
      </dgm:t>
    </dgm:pt>
    <dgm:pt modelId="{EEEB5E3C-83F7-49EE-94C0-0B7B26353CD7}">
      <dgm:prSet/>
      <dgm:spPr/>
      <dgm:t>
        <a:bodyPr/>
        <a:lstStyle/>
        <a:p>
          <a:r>
            <a:rPr lang="en-US" dirty="0"/>
            <a:t>VULNERABILITY</a:t>
          </a:r>
        </a:p>
      </dgm:t>
    </dgm:pt>
    <dgm:pt modelId="{DB4A4A91-6D51-4A26-89F0-6CDB81ADD958}" type="parTrans" cxnId="{76A1045A-0D92-4D89-B2E5-F242DE71567A}">
      <dgm:prSet/>
      <dgm:spPr/>
      <dgm:t>
        <a:bodyPr/>
        <a:lstStyle/>
        <a:p>
          <a:endParaRPr lang="en-US"/>
        </a:p>
      </dgm:t>
    </dgm:pt>
    <dgm:pt modelId="{1A5BE578-60B8-4FFF-9C44-CCCE1DD1B0D4}" type="sibTrans" cxnId="{76A1045A-0D92-4D89-B2E5-F242DE71567A}">
      <dgm:prSet/>
      <dgm:spPr/>
      <dgm:t>
        <a:bodyPr/>
        <a:lstStyle/>
        <a:p>
          <a:endParaRPr lang="en-US"/>
        </a:p>
      </dgm:t>
    </dgm:pt>
    <dgm:pt modelId="{1817CBC6-5F45-440A-9985-248B7B62A8AD}" type="pres">
      <dgm:prSet presAssocID="{434956A0-16BC-427D-B43E-D646A886A1C9}" presName="CompostProcess" presStyleCnt="0">
        <dgm:presLayoutVars>
          <dgm:dir/>
          <dgm:resizeHandles val="exact"/>
        </dgm:presLayoutVars>
      </dgm:prSet>
      <dgm:spPr/>
    </dgm:pt>
    <dgm:pt modelId="{5D681F29-BC8A-4EB6-93B7-F73E3813DDFF}" type="pres">
      <dgm:prSet presAssocID="{434956A0-16BC-427D-B43E-D646A886A1C9}" presName="arrow" presStyleLbl="bgShp" presStyleIdx="0" presStyleCnt="1"/>
      <dgm:spPr/>
    </dgm:pt>
    <dgm:pt modelId="{B3B8FBFB-72A0-4189-BC2E-1FA511510A1A}" type="pres">
      <dgm:prSet presAssocID="{434956A0-16BC-427D-B43E-D646A886A1C9}" presName="linearProcess" presStyleCnt="0"/>
      <dgm:spPr/>
    </dgm:pt>
    <dgm:pt modelId="{B77B8A54-2BC3-4C12-9DE8-90B0D0118F3B}" type="pres">
      <dgm:prSet presAssocID="{4061F188-AFD6-4E9F-8CEB-A4C9A55FFA82}" presName="textNode" presStyleLbl="node1" presStyleIdx="0" presStyleCnt="4">
        <dgm:presLayoutVars>
          <dgm:bulletEnabled val="1"/>
        </dgm:presLayoutVars>
      </dgm:prSet>
      <dgm:spPr/>
    </dgm:pt>
    <dgm:pt modelId="{25413D36-4AB0-4CC2-9698-8D6BF853D3C8}" type="pres">
      <dgm:prSet presAssocID="{307B69EB-B4A2-49F1-B624-4B963CEBB20B}" presName="sibTrans" presStyleCnt="0"/>
      <dgm:spPr/>
    </dgm:pt>
    <dgm:pt modelId="{15D224F3-C306-408B-9D95-5A5DD304F8C6}" type="pres">
      <dgm:prSet presAssocID="{EEEB5E3C-83F7-49EE-94C0-0B7B26353CD7}" presName="textNode" presStyleLbl="node1" presStyleIdx="1" presStyleCnt="4">
        <dgm:presLayoutVars>
          <dgm:bulletEnabled val="1"/>
        </dgm:presLayoutVars>
      </dgm:prSet>
      <dgm:spPr/>
    </dgm:pt>
    <dgm:pt modelId="{95F10278-9FF8-430F-A5BC-C74156AB9980}" type="pres">
      <dgm:prSet presAssocID="{1A5BE578-60B8-4FFF-9C44-CCCE1DD1B0D4}" presName="sibTrans" presStyleCnt="0"/>
      <dgm:spPr/>
    </dgm:pt>
    <dgm:pt modelId="{AD52C02F-4842-4957-9543-780F10E7359A}" type="pres">
      <dgm:prSet presAssocID="{D17DACB8-7CDD-4E83-8C7A-2629CAA623D3}" presName="textNode" presStyleLbl="node1" presStyleIdx="2" presStyleCnt="4" custLinFactNeighborX="46673" custLinFactNeighborY="-9657">
        <dgm:presLayoutVars>
          <dgm:bulletEnabled val="1"/>
        </dgm:presLayoutVars>
      </dgm:prSet>
      <dgm:spPr/>
    </dgm:pt>
    <dgm:pt modelId="{FF25587B-7AA3-442C-9247-41B5F52EE777}" type="pres">
      <dgm:prSet presAssocID="{E00CFB82-D290-4E1D-822B-306296F6BCC0}" presName="sibTrans" presStyleCnt="0"/>
      <dgm:spPr/>
    </dgm:pt>
    <dgm:pt modelId="{2C7828EF-A41E-4656-AB56-C7D3142A113A}" type="pres">
      <dgm:prSet presAssocID="{7CB76177-DB29-45B3-883C-14EF4B7C2E5F}" presName="textNode" presStyleLbl="node1" presStyleIdx="3" presStyleCnt="4">
        <dgm:presLayoutVars>
          <dgm:bulletEnabled val="1"/>
        </dgm:presLayoutVars>
      </dgm:prSet>
      <dgm:spPr/>
    </dgm:pt>
  </dgm:ptLst>
  <dgm:cxnLst>
    <dgm:cxn modelId="{D5BF9114-F438-4D0B-A7B5-3070B6DB2CBD}" type="presOf" srcId="{EEEB5E3C-83F7-49EE-94C0-0B7B26353CD7}" destId="{15D224F3-C306-408B-9D95-5A5DD304F8C6}" srcOrd="0" destOrd="0" presId="urn:microsoft.com/office/officeart/2005/8/layout/hProcess9"/>
    <dgm:cxn modelId="{7D4CAB31-C846-4797-8BFE-31AA0A82EF91}" srcId="{434956A0-16BC-427D-B43E-D646A886A1C9}" destId="{D17DACB8-7CDD-4E83-8C7A-2629CAA623D3}" srcOrd="2" destOrd="0" parTransId="{93A16A20-3CDC-4E49-BB4A-D227A1943859}" sibTransId="{E00CFB82-D290-4E1D-822B-306296F6BCC0}"/>
    <dgm:cxn modelId="{8E5BA26A-5768-4496-9976-7473C8A3F463}" type="presOf" srcId="{D17DACB8-7CDD-4E83-8C7A-2629CAA623D3}" destId="{AD52C02F-4842-4957-9543-780F10E7359A}" srcOrd="0" destOrd="0" presId="urn:microsoft.com/office/officeart/2005/8/layout/hProcess9"/>
    <dgm:cxn modelId="{45CB0A54-1E70-4561-9509-C629B4B9ADE7}" type="presOf" srcId="{434956A0-16BC-427D-B43E-D646A886A1C9}" destId="{1817CBC6-5F45-440A-9985-248B7B62A8AD}" srcOrd="0" destOrd="0" presId="urn:microsoft.com/office/officeart/2005/8/layout/hProcess9"/>
    <dgm:cxn modelId="{76A1045A-0D92-4D89-B2E5-F242DE71567A}" srcId="{434956A0-16BC-427D-B43E-D646A886A1C9}" destId="{EEEB5E3C-83F7-49EE-94C0-0B7B26353CD7}" srcOrd="1" destOrd="0" parTransId="{DB4A4A91-6D51-4A26-89F0-6CDB81ADD958}" sibTransId="{1A5BE578-60B8-4FFF-9C44-CCCE1DD1B0D4}"/>
    <dgm:cxn modelId="{3191BECB-C725-4030-9217-26BED5ED7649}" type="presOf" srcId="{4061F188-AFD6-4E9F-8CEB-A4C9A55FFA82}" destId="{B77B8A54-2BC3-4C12-9DE8-90B0D0118F3B}" srcOrd="0" destOrd="0" presId="urn:microsoft.com/office/officeart/2005/8/layout/hProcess9"/>
    <dgm:cxn modelId="{74B1D3D2-224D-4AE2-9A8D-5FFDF91D2CAD}" srcId="{434956A0-16BC-427D-B43E-D646A886A1C9}" destId="{4061F188-AFD6-4E9F-8CEB-A4C9A55FFA82}" srcOrd="0" destOrd="0" parTransId="{55E051AD-5508-49B0-8287-772417BB8358}" sibTransId="{307B69EB-B4A2-49F1-B624-4B963CEBB20B}"/>
    <dgm:cxn modelId="{D8C978EB-FC74-4D5C-B56C-AFB367C0EF4D}" type="presOf" srcId="{7CB76177-DB29-45B3-883C-14EF4B7C2E5F}" destId="{2C7828EF-A41E-4656-AB56-C7D3142A113A}" srcOrd="0" destOrd="0" presId="urn:microsoft.com/office/officeart/2005/8/layout/hProcess9"/>
    <dgm:cxn modelId="{0E4439FE-4058-422C-89DD-10193BC4C109}" srcId="{434956A0-16BC-427D-B43E-D646A886A1C9}" destId="{7CB76177-DB29-45B3-883C-14EF4B7C2E5F}" srcOrd="3" destOrd="0" parTransId="{8BAD6546-35D5-4622-BCAE-C63BF5363B4A}" sibTransId="{E505475D-4538-4762-BFAB-A7854E7E278E}"/>
    <dgm:cxn modelId="{CD17A02C-2A55-45E6-97B4-E1A72F1FE9BD}" type="presParOf" srcId="{1817CBC6-5F45-440A-9985-248B7B62A8AD}" destId="{5D681F29-BC8A-4EB6-93B7-F73E3813DDFF}" srcOrd="0" destOrd="0" presId="urn:microsoft.com/office/officeart/2005/8/layout/hProcess9"/>
    <dgm:cxn modelId="{B8CDDE1B-47F2-4097-8253-DED97330D360}" type="presParOf" srcId="{1817CBC6-5F45-440A-9985-248B7B62A8AD}" destId="{B3B8FBFB-72A0-4189-BC2E-1FA511510A1A}" srcOrd="1" destOrd="0" presId="urn:microsoft.com/office/officeart/2005/8/layout/hProcess9"/>
    <dgm:cxn modelId="{6D980949-CCD5-419C-8942-F63B45D729B8}" type="presParOf" srcId="{B3B8FBFB-72A0-4189-BC2E-1FA511510A1A}" destId="{B77B8A54-2BC3-4C12-9DE8-90B0D0118F3B}" srcOrd="0" destOrd="0" presId="urn:microsoft.com/office/officeart/2005/8/layout/hProcess9"/>
    <dgm:cxn modelId="{1FD875CF-407A-4F48-949D-6A5C9B1F2435}" type="presParOf" srcId="{B3B8FBFB-72A0-4189-BC2E-1FA511510A1A}" destId="{25413D36-4AB0-4CC2-9698-8D6BF853D3C8}" srcOrd="1" destOrd="0" presId="urn:microsoft.com/office/officeart/2005/8/layout/hProcess9"/>
    <dgm:cxn modelId="{F4478457-12FD-4846-9FFA-3B654D7BD04C}" type="presParOf" srcId="{B3B8FBFB-72A0-4189-BC2E-1FA511510A1A}" destId="{15D224F3-C306-408B-9D95-5A5DD304F8C6}" srcOrd="2" destOrd="0" presId="urn:microsoft.com/office/officeart/2005/8/layout/hProcess9"/>
    <dgm:cxn modelId="{988E642D-8FEA-4164-B270-FFBB3D628F6A}" type="presParOf" srcId="{B3B8FBFB-72A0-4189-BC2E-1FA511510A1A}" destId="{95F10278-9FF8-430F-A5BC-C74156AB9980}" srcOrd="3" destOrd="0" presId="urn:microsoft.com/office/officeart/2005/8/layout/hProcess9"/>
    <dgm:cxn modelId="{BC14712A-1EEE-4C65-8B4F-F9616448F656}" type="presParOf" srcId="{B3B8FBFB-72A0-4189-BC2E-1FA511510A1A}" destId="{AD52C02F-4842-4957-9543-780F10E7359A}" srcOrd="4" destOrd="0" presId="urn:microsoft.com/office/officeart/2005/8/layout/hProcess9"/>
    <dgm:cxn modelId="{B050545E-5005-4616-A26B-78415682477E}" type="presParOf" srcId="{B3B8FBFB-72A0-4189-BC2E-1FA511510A1A}" destId="{FF25587B-7AA3-442C-9247-41B5F52EE777}" srcOrd="5" destOrd="0" presId="urn:microsoft.com/office/officeart/2005/8/layout/hProcess9"/>
    <dgm:cxn modelId="{46FF12EA-FC5C-40B5-AE53-62A32E6AADB5}" type="presParOf" srcId="{B3B8FBFB-72A0-4189-BC2E-1FA511510A1A}" destId="{2C7828EF-A41E-4656-AB56-C7D3142A113A}"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557BD-88AE-4A04-B0F6-DF7C4BFB08D1}">
      <dsp:nvSpPr>
        <dsp:cNvPr id="0" name=""/>
        <dsp:cNvSpPr/>
      </dsp:nvSpPr>
      <dsp:spPr>
        <a:xfrm>
          <a:off x="79558" y="0"/>
          <a:ext cx="3117482" cy="3117482"/>
        </a:xfrm>
        <a:prstGeom prst="diamond">
          <a:avLst/>
        </a:prstGeom>
        <a:solidFill>
          <a:srgbClr val="FF0000"/>
        </a:soli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CA5AA2DB-2953-477E-A905-8242A5FCA6F3}">
      <dsp:nvSpPr>
        <dsp:cNvPr id="0" name=""/>
        <dsp:cNvSpPr/>
      </dsp:nvSpPr>
      <dsp:spPr>
        <a:xfrm>
          <a:off x="469240" y="278774"/>
          <a:ext cx="1215817" cy="1215817"/>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Playground</a:t>
          </a:r>
        </a:p>
      </dsp:txBody>
      <dsp:txXfrm>
        <a:off x="528591" y="338125"/>
        <a:ext cx="1097115" cy="1097115"/>
      </dsp:txXfrm>
    </dsp:sp>
    <dsp:sp modelId="{B15149DE-00DE-4A48-BABD-0F5554424319}">
      <dsp:nvSpPr>
        <dsp:cNvPr id="0" name=""/>
        <dsp:cNvSpPr/>
      </dsp:nvSpPr>
      <dsp:spPr>
        <a:xfrm>
          <a:off x="1685062" y="296160"/>
          <a:ext cx="1215817" cy="1215817"/>
        </a:xfrm>
        <a:prstGeom prst="roundRect">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School canteen</a:t>
          </a:r>
        </a:p>
      </dsp:txBody>
      <dsp:txXfrm>
        <a:off x="1744413" y="355511"/>
        <a:ext cx="1097115" cy="1097115"/>
      </dsp:txXfrm>
    </dsp:sp>
    <dsp:sp modelId="{57BBF971-F154-437A-9135-E0681CD65EFC}">
      <dsp:nvSpPr>
        <dsp:cNvPr id="0" name=""/>
        <dsp:cNvSpPr/>
      </dsp:nvSpPr>
      <dsp:spPr>
        <a:xfrm>
          <a:off x="375719" y="1605503"/>
          <a:ext cx="1215817" cy="1215817"/>
        </a:xfrm>
        <a:prstGeom prst="roundRect">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Laboratories &amp; Library</a:t>
          </a:r>
        </a:p>
      </dsp:txBody>
      <dsp:txXfrm>
        <a:off x="435070" y="1664854"/>
        <a:ext cx="1097115" cy="1097115"/>
      </dsp:txXfrm>
    </dsp:sp>
    <dsp:sp modelId="{99225FAC-D835-4F39-B8DC-AC0DB9DA4FEE}">
      <dsp:nvSpPr>
        <dsp:cNvPr id="0" name=""/>
        <dsp:cNvSpPr/>
      </dsp:nvSpPr>
      <dsp:spPr>
        <a:xfrm>
          <a:off x="1685062" y="1605503"/>
          <a:ext cx="1215817" cy="1215817"/>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Class rooms in the school building</a:t>
          </a:r>
        </a:p>
      </dsp:txBody>
      <dsp:txXfrm>
        <a:off x="1744413" y="1664854"/>
        <a:ext cx="1097115" cy="10971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FBCD3-3748-4C1E-B616-05BC96025A53}">
      <dsp:nvSpPr>
        <dsp:cNvPr id="0" name=""/>
        <dsp:cNvSpPr/>
      </dsp:nvSpPr>
      <dsp:spPr>
        <a:xfrm>
          <a:off x="519905" y="0"/>
          <a:ext cx="3608389" cy="3608389"/>
        </a:xfrm>
        <a:prstGeom prst="quadArrow">
          <a:avLst>
            <a:gd name="adj1" fmla="val 2000"/>
            <a:gd name="adj2" fmla="val 4000"/>
            <a:gd name="adj3" fmla="val 5000"/>
          </a:avLst>
        </a:prstGeom>
        <a:solidFill>
          <a:schemeClr val="accent5">
            <a:tint val="40000"/>
            <a:hueOff val="0"/>
            <a:satOff val="0"/>
            <a:lumOff val="0"/>
            <a:alphaOff val="0"/>
          </a:schemeClr>
        </a:solidFill>
        <a:ln w="9525" cap="flat"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5857FA88-7CD3-4624-B361-C94DD2E8B468}">
      <dsp:nvSpPr>
        <dsp:cNvPr id="0" name=""/>
        <dsp:cNvSpPr/>
      </dsp:nvSpPr>
      <dsp:spPr>
        <a:xfrm>
          <a:off x="754450" y="234545"/>
          <a:ext cx="1443355" cy="1443355"/>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School DM Plan</a:t>
          </a:r>
        </a:p>
      </dsp:txBody>
      <dsp:txXfrm>
        <a:off x="824909" y="305004"/>
        <a:ext cx="1302437" cy="1302437"/>
      </dsp:txXfrm>
    </dsp:sp>
    <dsp:sp modelId="{81B9EFFA-95FE-4ED8-9803-55A3AADEB3FF}">
      <dsp:nvSpPr>
        <dsp:cNvPr id="0" name=""/>
        <dsp:cNvSpPr/>
      </dsp:nvSpPr>
      <dsp:spPr>
        <a:xfrm>
          <a:off x="2450393" y="234545"/>
          <a:ext cx="1443355" cy="1443355"/>
        </a:xfrm>
        <a:prstGeom prst="roundRect">
          <a:avLst/>
        </a:prstGeom>
        <a:solidFill>
          <a:schemeClr val="accent5">
            <a:hueOff val="-3311292"/>
            <a:satOff val="13270"/>
            <a:lumOff val="287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Identification of safe places in the school</a:t>
          </a:r>
        </a:p>
      </dsp:txBody>
      <dsp:txXfrm>
        <a:off x="2520852" y="305004"/>
        <a:ext cx="1302437" cy="1302437"/>
      </dsp:txXfrm>
    </dsp:sp>
    <dsp:sp modelId="{E28ABE03-38B7-4BD3-BDEA-63CE4D036BC0}">
      <dsp:nvSpPr>
        <dsp:cNvPr id="0" name=""/>
        <dsp:cNvSpPr/>
      </dsp:nvSpPr>
      <dsp:spPr>
        <a:xfrm>
          <a:off x="754450" y="1930488"/>
          <a:ext cx="1443355" cy="1443355"/>
        </a:xfrm>
        <a:prstGeom prst="roundRect">
          <a:avLst/>
        </a:prstGeom>
        <a:solidFill>
          <a:schemeClr val="accent5">
            <a:hueOff val="-6622584"/>
            <a:satOff val="26541"/>
            <a:lumOff val="575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Senior section</a:t>
          </a:r>
        </a:p>
      </dsp:txBody>
      <dsp:txXfrm>
        <a:off x="824909" y="2000947"/>
        <a:ext cx="1302437" cy="1302437"/>
      </dsp:txXfrm>
    </dsp:sp>
    <dsp:sp modelId="{A2BBE96B-5E97-42ED-BF16-A8F73E7EFE72}">
      <dsp:nvSpPr>
        <dsp:cNvPr id="0" name=""/>
        <dsp:cNvSpPr/>
      </dsp:nvSpPr>
      <dsp:spPr>
        <a:xfrm>
          <a:off x="2450393" y="1930488"/>
          <a:ext cx="1443355" cy="1443355"/>
        </a:xfrm>
        <a:prstGeom prst="roundRect">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Alternative staircases/ routes to be identified</a:t>
          </a:r>
        </a:p>
      </dsp:txBody>
      <dsp:txXfrm>
        <a:off x="2520852" y="2000947"/>
        <a:ext cx="1302437" cy="13024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A11A0-4796-416C-8F43-D3B6036B829D}">
      <dsp:nvSpPr>
        <dsp:cNvPr id="0" name=""/>
        <dsp:cNvSpPr/>
      </dsp:nvSpPr>
      <dsp:spPr>
        <a:xfrm>
          <a:off x="179758" y="478952"/>
          <a:ext cx="2496312" cy="2496312"/>
        </a:xfrm>
        <a:prstGeom prst="pie">
          <a:avLst>
            <a:gd name="adj1" fmla="val 16200000"/>
            <a:gd name="adj2" fmla="val 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Search &amp; rescue</a:t>
          </a:r>
        </a:p>
      </dsp:txBody>
      <dsp:txXfrm>
        <a:off x="1456443" y="940770"/>
        <a:ext cx="921258" cy="742950"/>
      </dsp:txXfrm>
    </dsp:sp>
    <dsp:sp modelId="{FAD2872A-00D1-4A75-A3F2-1E16BC8890C8}">
      <dsp:nvSpPr>
        <dsp:cNvPr id="0" name=""/>
        <dsp:cNvSpPr/>
      </dsp:nvSpPr>
      <dsp:spPr>
        <a:xfrm>
          <a:off x="185143" y="404644"/>
          <a:ext cx="2496312" cy="2496312"/>
        </a:xfrm>
        <a:prstGeom prst="pie">
          <a:avLst>
            <a:gd name="adj1" fmla="val 0"/>
            <a:gd name="adj2" fmla="val 5400000"/>
          </a:avLst>
        </a:prstGeom>
        <a:gradFill rotWithShape="0">
          <a:gsLst>
            <a:gs pos="0">
              <a:schemeClr val="accent5">
                <a:hueOff val="-3311292"/>
                <a:satOff val="13270"/>
                <a:lumOff val="2876"/>
                <a:alphaOff val="0"/>
                <a:shade val="51000"/>
                <a:satMod val="130000"/>
              </a:schemeClr>
            </a:gs>
            <a:gs pos="80000">
              <a:schemeClr val="accent5">
                <a:hueOff val="-3311292"/>
                <a:satOff val="13270"/>
                <a:lumOff val="2876"/>
                <a:alphaOff val="0"/>
                <a:shade val="93000"/>
                <a:satMod val="130000"/>
              </a:schemeClr>
            </a:gs>
            <a:gs pos="100000">
              <a:schemeClr val="accent5">
                <a:hueOff val="-3311292"/>
                <a:satOff val="13270"/>
                <a:lumOff val="287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First aid</a:t>
          </a:r>
        </a:p>
      </dsp:txBody>
      <dsp:txXfrm>
        <a:off x="1477876" y="1697377"/>
        <a:ext cx="921258" cy="742950"/>
      </dsp:txXfrm>
    </dsp:sp>
    <dsp:sp modelId="{799BAFCB-96EB-4FE0-ABF7-EAFE04509AE6}">
      <dsp:nvSpPr>
        <dsp:cNvPr id="0" name=""/>
        <dsp:cNvSpPr/>
      </dsp:nvSpPr>
      <dsp:spPr>
        <a:xfrm>
          <a:off x="185143" y="404644"/>
          <a:ext cx="2496312" cy="2496312"/>
        </a:xfrm>
        <a:prstGeom prst="pie">
          <a:avLst>
            <a:gd name="adj1" fmla="val 5400000"/>
            <a:gd name="adj2" fmla="val 10800000"/>
          </a:avLst>
        </a:prstGeom>
        <a:gradFill rotWithShape="0">
          <a:gsLst>
            <a:gs pos="0">
              <a:schemeClr val="accent5">
                <a:hueOff val="-6622584"/>
                <a:satOff val="26541"/>
                <a:lumOff val="5752"/>
                <a:alphaOff val="0"/>
                <a:shade val="51000"/>
                <a:satMod val="130000"/>
              </a:schemeClr>
            </a:gs>
            <a:gs pos="80000">
              <a:schemeClr val="accent5">
                <a:hueOff val="-6622584"/>
                <a:satOff val="26541"/>
                <a:lumOff val="5752"/>
                <a:alphaOff val="0"/>
                <a:shade val="93000"/>
                <a:satMod val="130000"/>
              </a:schemeClr>
            </a:gs>
            <a:gs pos="100000">
              <a:schemeClr val="accent5">
                <a:hueOff val="-6622584"/>
                <a:satOff val="26541"/>
                <a:lumOff val="575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Trauma counseling</a:t>
          </a:r>
        </a:p>
      </dsp:txBody>
      <dsp:txXfrm>
        <a:off x="467464" y="1697377"/>
        <a:ext cx="921258" cy="742950"/>
      </dsp:txXfrm>
    </dsp:sp>
    <dsp:sp modelId="{06ABA9C2-29BB-4700-B8BC-7E59D5B1F7CE}">
      <dsp:nvSpPr>
        <dsp:cNvPr id="0" name=""/>
        <dsp:cNvSpPr/>
      </dsp:nvSpPr>
      <dsp:spPr>
        <a:xfrm>
          <a:off x="185143" y="404644"/>
          <a:ext cx="2496312" cy="2496312"/>
        </a:xfrm>
        <a:prstGeom prst="pie">
          <a:avLst>
            <a:gd name="adj1" fmla="val 10800000"/>
            <a:gd name="adj2" fmla="val 1620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Fire fighting</a:t>
          </a:r>
        </a:p>
      </dsp:txBody>
      <dsp:txXfrm>
        <a:off x="467464" y="865273"/>
        <a:ext cx="921258" cy="7429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81F29-BC8A-4EB6-93B7-F73E3813DDFF}">
      <dsp:nvSpPr>
        <dsp:cNvPr id="0" name=""/>
        <dsp:cNvSpPr/>
      </dsp:nvSpPr>
      <dsp:spPr>
        <a:xfrm>
          <a:off x="388619" y="0"/>
          <a:ext cx="4404360" cy="744378"/>
        </a:xfrm>
        <a:prstGeom prst="rightArrow">
          <a:avLst/>
        </a:prstGeom>
        <a:solidFill>
          <a:schemeClr val="accent5">
            <a:tint val="40000"/>
            <a:hueOff val="0"/>
            <a:satOff val="0"/>
            <a:lumOff val="0"/>
            <a:alphaOff val="0"/>
          </a:schemeClr>
        </a:solidFill>
        <a:ln>
          <a:noFill/>
        </a:ln>
        <a:effectLst/>
        <a:sp3d z="-161800" extrusionH="600" contourW="3000">
          <a:bevelT w="48600" h="18600" prst="relaxedInset"/>
          <a:bevelB w="48600" h="8600" prst="relaxedInset"/>
        </a:sp3d>
      </dsp:spPr>
      <dsp:style>
        <a:lnRef idx="0">
          <a:scrgbClr r="0" g="0" b="0"/>
        </a:lnRef>
        <a:fillRef idx="1">
          <a:scrgbClr r="0" g="0" b="0"/>
        </a:fillRef>
        <a:effectRef idx="0">
          <a:scrgbClr r="0" g="0" b="0"/>
        </a:effectRef>
        <a:fontRef idx="minor"/>
      </dsp:style>
    </dsp:sp>
    <dsp:sp modelId="{B77B8A54-2BC3-4C12-9DE8-90B0D0118F3B}">
      <dsp:nvSpPr>
        <dsp:cNvPr id="0" name=""/>
        <dsp:cNvSpPr/>
      </dsp:nvSpPr>
      <dsp:spPr>
        <a:xfrm>
          <a:off x="2735" y="223313"/>
          <a:ext cx="1225625" cy="297751"/>
        </a:xfrm>
        <a:prstGeom prst="roundRect">
          <a:avLst/>
        </a:prstGeom>
        <a:solidFill>
          <a:schemeClr val="accent5">
            <a:hueOff val="0"/>
            <a:satOff val="0"/>
            <a:lumOff val="0"/>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HAZARD	</a:t>
          </a:r>
          <a:endParaRPr lang="en-US" sz="1200" kern="1200" dirty="0"/>
        </a:p>
      </dsp:txBody>
      <dsp:txXfrm>
        <a:off x="17270" y="237848"/>
        <a:ext cx="1196555" cy="268681"/>
      </dsp:txXfrm>
    </dsp:sp>
    <dsp:sp modelId="{15D224F3-C306-408B-9D95-5A5DD304F8C6}">
      <dsp:nvSpPr>
        <dsp:cNvPr id="0" name=""/>
        <dsp:cNvSpPr/>
      </dsp:nvSpPr>
      <dsp:spPr>
        <a:xfrm>
          <a:off x="1319570" y="223313"/>
          <a:ext cx="1225625" cy="297751"/>
        </a:xfrm>
        <a:prstGeom prst="roundRect">
          <a:avLst/>
        </a:prstGeom>
        <a:solidFill>
          <a:schemeClr val="accent5">
            <a:hueOff val="-3311292"/>
            <a:satOff val="13270"/>
            <a:lumOff val="2876"/>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VULNERABILITY</a:t>
          </a:r>
        </a:p>
      </dsp:txBody>
      <dsp:txXfrm>
        <a:off x="1334105" y="237848"/>
        <a:ext cx="1196555" cy="268681"/>
      </dsp:txXfrm>
    </dsp:sp>
    <dsp:sp modelId="{AD52C02F-4842-4957-9543-780F10E7359A}">
      <dsp:nvSpPr>
        <dsp:cNvPr id="0" name=""/>
        <dsp:cNvSpPr/>
      </dsp:nvSpPr>
      <dsp:spPr>
        <a:xfrm>
          <a:off x="2678974" y="194559"/>
          <a:ext cx="1225625" cy="297751"/>
        </a:xfrm>
        <a:prstGeom prst="roundRect">
          <a:avLst/>
        </a:prstGeom>
        <a:solidFill>
          <a:schemeClr val="accent5">
            <a:hueOff val="-6622584"/>
            <a:satOff val="26541"/>
            <a:lumOff val="5752"/>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RISK</a:t>
          </a:r>
        </a:p>
      </dsp:txBody>
      <dsp:txXfrm>
        <a:off x="2693509" y="209094"/>
        <a:ext cx="1196555" cy="268681"/>
      </dsp:txXfrm>
    </dsp:sp>
    <dsp:sp modelId="{2C7828EF-A41E-4656-AB56-C7D3142A113A}">
      <dsp:nvSpPr>
        <dsp:cNvPr id="0" name=""/>
        <dsp:cNvSpPr/>
      </dsp:nvSpPr>
      <dsp:spPr>
        <a:xfrm>
          <a:off x="3953239" y="223313"/>
          <a:ext cx="1225625" cy="297751"/>
        </a:xfrm>
        <a:prstGeom prst="roundRect">
          <a:avLst/>
        </a:prstGeom>
        <a:solidFill>
          <a:schemeClr val="accent5">
            <a:hueOff val="-9933876"/>
            <a:satOff val="39811"/>
            <a:lumOff val="8628"/>
            <a:alphaOff val="0"/>
          </a:schemeClr>
        </a:solidFill>
        <a:ln>
          <a:noFill/>
        </a:ln>
        <a:effectLst>
          <a:outerShdw blurRad="40000" dist="20000" dir="5400000" rotWithShape="0">
            <a:srgbClr val="000000">
              <a:alpha val="38000"/>
            </a:srgbClr>
          </a:outerShdw>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ANALYSIS</a:t>
          </a:r>
        </a:p>
      </dsp:txBody>
      <dsp:txXfrm>
        <a:off x="3967774" y="237848"/>
        <a:ext cx="1196555" cy="268681"/>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04A8CD-07B7-4D24-937D-AEF46225E781}" type="datetimeFigureOut">
              <a:rPr lang="en-US" smtClean="0"/>
              <a:pPr/>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6F4B6B-930B-4A62-AA5A-6E22859AB7F9}" type="slidenum">
              <a:rPr lang="en-US" smtClean="0"/>
              <a:pPr/>
              <a:t>‹#›</a:t>
            </a:fld>
            <a:endParaRPr lang="en-US"/>
          </a:p>
        </p:txBody>
      </p:sp>
    </p:spTree>
    <p:extLst>
      <p:ext uri="{BB962C8B-B14F-4D97-AF65-F5344CB8AC3E}">
        <p14:creationId xmlns:p14="http://schemas.microsoft.com/office/powerpoint/2010/main" val="4099250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15" tIns="45695" rIns="91415" bIns="45695" anchor="t" anchorCtr="0">
            <a:noAutofit/>
          </a:bodyPr>
          <a:lstStyle/>
          <a:p>
            <a:endParaRPr/>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368732-C03B-466A-9FA2-20FF8975D043}" type="slidenum">
              <a:rPr lang="en-US" smtClean="0"/>
              <a:pPr/>
              <a:t>24</a:t>
            </a:fld>
            <a:endParaRPr lang="en-US"/>
          </a:p>
        </p:txBody>
      </p:sp>
    </p:spTree>
    <p:extLst>
      <p:ext uri="{BB962C8B-B14F-4D97-AF65-F5344CB8AC3E}">
        <p14:creationId xmlns:p14="http://schemas.microsoft.com/office/powerpoint/2010/main" val="3029782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54EF399-ED6C-4573-8381-C9B3AA78791A}" type="datetime1">
              <a:rPr lang="en-US" smtClean="0"/>
              <a:pPr/>
              <a:t>1/7/2026</a:t>
            </a:fld>
            <a:endParaRPr lang="en-US"/>
          </a:p>
        </p:txBody>
      </p:sp>
      <p:sp>
        <p:nvSpPr>
          <p:cNvPr id="5" name="Footer Placeholder 4"/>
          <p:cNvSpPr>
            <a:spLocks noGrp="1"/>
          </p:cNvSpPr>
          <p:nvPr>
            <p:ph type="ftr" sz="quarter" idx="11"/>
          </p:nvPr>
        </p:nvSpPr>
        <p:spPr/>
        <p:txBody>
          <a:bodyPr/>
          <a:lstStyle/>
          <a:p>
            <a:r>
              <a:rPr lang="en-US"/>
              <a:t>Insp Pankaj Kumar NDRF Academy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7445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D2DC31-0597-4150-8968-4054D4F1A052}" type="datetime1">
              <a:rPr lang="en-US" smtClean="0"/>
              <a:pPr/>
              <a:t>1/7/2026</a:t>
            </a:fld>
            <a:endParaRPr lang="en-US"/>
          </a:p>
        </p:txBody>
      </p:sp>
      <p:sp>
        <p:nvSpPr>
          <p:cNvPr id="5" name="Footer Placeholder 4"/>
          <p:cNvSpPr>
            <a:spLocks noGrp="1"/>
          </p:cNvSpPr>
          <p:nvPr>
            <p:ph type="ftr" sz="quarter" idx="11"/>
          </p:nvPr>
        </p:nvSpPr>
        <p:spPr/>
        <p:txBody>
          <a:bodyPr/>
          <a:lstStyle/>
          <a:p>
            <a:r>
              <a:rPr lang="en-US"/>
              <a:t>Insp Pankaj Kumar NDRF Academy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8905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A52088-EFCC-46B2-81F5-3ADB50DB3FCC}" type="datetime1">
              <a:rPr lang="en-US" smtClean="0"/>
              <a:pPr/>
              <a:t>1/7/2026</a:t>
            </a:fld>
            <a:endParaRPr lang="en-US"/>
          </a:p>
        </p:txBody>
      </p:sp>
      <p:sp>
        <p:nvSpPr>
          <p:cNvPr id="5" name="Footer Placeholder 4"/>
          <p:cNvSpPr>
            <a:spLocks noGrp="1"/>
          </p:cNvSpPr>
          <p:nvPr>
            <p:ph type="ftr" sz="quarter" idx="11"/>
          </p:nvPr>
        </p:nvSpPr>
        <p:spPr/>
        <p:txBody>
          <a:bodyPr/>
          <a:lstStyle/>
          <a:p>
            <a:r>
              <a:rPr lang="en-US"/>
              <a:t>Insp Pankaj Kumar NDRF Academy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35189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845DAC-79EE-4932-9561-7AA7737AD713}" type="datetime1">
              <a:rPr lang="en-US" smtClean="0"/>
              <a:pPr/>
              <a:t>1/7/2026</a:t>
            </a:fld>
            <a:endParaRPr lang="en-US"/>
          </a:p>
        </p:txBody>
      </p:sp>
      <p:sp>
        <p:nvSpPr>
          <p:cNvPr id="6" name="Footer Placeholder 5"/>
          <p:cNvSpPr>
            <a:spLocks noGrp="1"/>
          </p:cNvSpPr>
          <p:nvPr>
            <p:ph type="ftr" sz="quarter" idx="11"/>
          </p:nvPr>
        </p:nvSpPr>
        <p:spPr/>
        <p:txBody>
          <a:bodyPr/>
          <a:lstStyle/>
          <a:p>
            <a:r>
              <a:rPr lang="en-US"/>
              <a:t>Insp Pankaj Kumar NDRF Academy</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886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BE5CED-A2C0-41BE-8346-1E65F12BDF5A}" type="datetime1">
              <a:rPr lang="en-US" smtClean="0"/>
              <a:pPr/>
              <a:t>1/7/2026</a:t>
            </a:fld>
            <a:endParaRPr lang="en-US"/>
          </a:p>
        </p:txBody>
      </p:sp>
      <p:sp>
        <p:nvSpPr>
          <p:cNvPr id="8" name="Footer Placeholder 7"/>
          <p:cNvSpPr>
            <a:spLocks noGrp="1"/>
          </p:cNvSpPr>
          <p:nvPr>
            <p:ph type="ftr" sz="quarter" idx="11"/>
          </p:nvPr>
        </p:nvSpPr>
        <p:spPr/>
        <p:txBody>
          <a:bodyPr/>
          <a:lstStyle/>
          <a:p>
            <a:r>
              <a:rPr lang="en-US"/>
              <a:t>Insp Pankaj Kumar NDRF Academy</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265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6EB347-8904-47B4-8812-AC6472435A06}" type="datetime1">
              <a:rPr lang="en-US" smtClean="0"/>
              <a:pPr/>
              <a:t>1/7/2026</a:t>
            </a:fld>
            <a:endParaRPr lang="en-US"/>
          </a:p>
        </p:txBody>
      </p:sp>
      <p:sp>
        <p:nvSpPr>
          <p:cNvPr id="4" name="Footer Placeholder 3"/>
          <p:cNvSpPr>
            <a:spLocks noGrp="1"/>
          </p:cNvSpPr>
          <p:nvPr>
            <p:ph type="ftr" sz="quarter" idx="11"/>
          </p:nvPr>
        </p:nvSpPr>
        <p:spPr/>
        <p:txBody>
          <a:bodyPr/>
          <a:lstStyle/>
          <a:p>
            <a:r>
              <a:rPr lang="en-US"/>
              <a:t>Insp Pankaj Kumar NDRF Academy</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27117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A55E86-6314-445B-AEA0-BB546169B46F}" type="datetime1">
              <a:rPr lang="en-US" smtClean="0"/>
              <a:pPr/>
              <a:t>1/7/2026</a:t>
            </a:fld>
            <a:endParaRPr lang="en-US"/>
          </a:p>
        </p:txBody>
      </p:sp>
      <p:sp>
        <p:nvSpPr>
          <p:cNvPr id="3" name="Footer Placeholder 2"/>
          <p:cNvSpPr>
            <a:spLocks noGrp="1"/>
          </p:cNvSpPr>
          <p:nvPr>
            <p:ph type="ftr" sz="quarter" idx="11"/>
          </p:nvPr>
        </p:nvSpPr>
        <p:spPr/>
        <p:txBody>
          <a:bodyPr/>
          <a:lstStyle/>
          <a:p>
            <a:r>
              <a:rPr lang="en-US"/>
              <a:t>Insp Pankaj Kumar NDRF Academy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3887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7051D5-3970-498D-94D4-DA8ED5B07DDA}" type="datetime1">
              <a:rPr lang="en-US" smtClean="0"/>
              <a:pPr/>
              <a:t>1/7/2026</a:t>
            </a:fld>
            <a:endParaRPr lang="en-US"/>
          </a:p>
        </p:txBody>
      </p:sp>
      <p:sp>
        <p:nvSpPr>
          <p:cNvPr id="6" name="Footer Placeholder 5"/>
          <p:cNvSpPr>
            <a:spLocks noGrp="1"/>
          </p:cNvSpPr>
          <p:nvPr>
            <p:ph type="ftr" sz="quarter" idx="11"/>
          </p:nvPr>
        </p:nvSpPr>
        <p:spPr/>
        <p:txBody>
          <a:bodyPr/>
          <a:lstStyle/>
          <a:p>
            <a:r>
              <a:rPr lang="en-US"/>
              <a:t>Insp Pankaj Kumar NDRF Academy</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341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E229A9-35D1-4FD2-AA88-BFA2E2CCE5A9}" type="datetime1">
              <a:rPr lang="en-US" smtClean="0"/>
              <a:pPr/>
              <a:t>1/7/2026</a:t>
            </a:fld>
            <a:endParaRPr lang="en-US"/>
          </a:p>
        </p:txBody>
      </p:sp>
      <p:sp>
        <p:nvSpPr>
          <p:cNvPr id="6" name="Footer Placeholder 5"/>
          <p:cNvSpPr>
            <a:spLocks noGrp="1"/>
          </p:cNvSpPr>
          <p:nvPr>
            <p:ph type="ftr" sz="quarter" idx="11"/>
          </p:nvPr>
        </p:nvSpPr>
        <p:spPr/>
        <p:txBody>
          <a:bodyPr/>
          <a:lstStyle/>
          <a:p>
            <a:r>
              <a:rPr lang="en-US"/>
              <a:t>Insp Pankaj Kumar NDRF Academy</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4642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1DF018-18BE-4323-B23F-BEAFDE07D65A}" type="datetime1">
              <a:rPr lang="en-US" smtClean="0"/>
              <a:pPr/>
              <a:t>1/7/2026</a:t>
            </a:fld>
            <a:endParaRPr lang="en-US"/>
          </a:p>
        </p:txBody>
      </p:sp>
      <p:sp>
        <p:nvSpPr>
          <p:cNvPr id="5" name="Footer Placeholder 4"/>
          <p:cNvSpPr>
            <a:spLocks noGrp="1"/>
          </p:cNvSpPr>
          <p:nvPr>
            <p:ph type="ftr" sz="quarter" idx="11"/>
          </p:nvPr>
        </p:nvSpPr>
        <p:spPr/>
        <p:txBody>
          <a:bodyPr/>
          <a:lstStyle/>
          <a:p>
            <a:r>
              <a:rPr lang="en-US"/>
              <a:t>Insp Pankaj Kumar NDRF Academy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67755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E139C-3B67-462B-94C4-11AAA7146479}" type="datetime1">
              <a:rPr lang="en-US" smtClean="0"/>
              <a:pPr/>
              <a:t>1/7/2026</a:t>
            </a:fld>
            <a:endParaRPr lang="en-US"/>
          </a:p>
        </p:txBody>
      </p:sp>
      <p:sp>
        <p:nvSpPr>
          <p:cNvPr id="5" name="Footer Placeholder 4"/>
          <p:cNvSpPr>
            <a:spLocks noGrp="1"/>
          </p:cNvSpPr>
          <p:nvPr>
            <p:ph type="ftr" sz="quarter" idx="11"/>
          </p:nvPr>
        </p:nvSpPr>
        <p:spPr/>
        <p:txBody>
          <a:bodyPr/>
          <a:lstStyle/>
          <a:p>
            <a:r>
              <a:rPr lang="en-US"/>
              <a:t>Insp Pankaj Kumar NDRF Academy</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04307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01" type="tx">
  <p:cSld name="Default 01">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225897" y="4828815"/>
            <a:ext cx="1740959" cy="197761"/>
          </a:xfrm>
          <a:prstGeom prst="rect">
            <a:avLst/>
          </a:prstGeom>
          <a:noFill/>
          <a:ln>
            <a:noFill/>
          </a:ln>
        </p:spPr>
        <p:txBody>
          <a:bodyPr spcFirstLastPara="1" wrap="square" lIns="29344" tIns="29344" rIns="29344" bIns="29344" anchor="t" anchorCtr="0">
            <a:spAutoFit/>
          </a:bodyPr>
          <a:lstStyle/>
          <a:p>
            <a:pPr marL="0" marR="0" lvl="0" indent="0" algn="ctr" rtl="0">
              <a:spcBef>
                <a:spcPts val="0"/>
              </a:spcBef>
              <a:spcAft>
                <a:spcPts val="0"/>
              </a:spcAft>
              <a:buNone/>
            </a:pPr>
            <a:r>
              <a:rPr lang="en-US" sz="900" b="0" i="0" u="none" strike="noStrike" cap="none">
                <a:solidFill>
                  <a:srgbClr val="535353"/>
                </a:solidFill>
                <a:latin typeface="Open Sans SemiBold"/>
                <a:ea typeface="Open Sans SemiBold"/>
                <a:cs typeface="Open Sans SemiBold"/>
                <a:sym typeface="Open Sans SemiBold"/>
              </a:rPr>
              <a:t>PEER | CSSR | INDIA</a:t>
            </a:r>
            <a:endParaRPr sz="1425"/>
          </a:p>
        </p:txBody>
      </p:sp>
      <p:sp>
        <p:nvSpPr>
          <p:cNvPr id="17" name="Google Shape;17;p2"/>
          <p:cNvSpPr/>
          <p:nvPr/>
        </p:nvSpPr>
        <p:spPr>
          <a:xfrm>
            <a:off x="381001" y="5067300"/>
            <a:ext cx="1430752" cy="76200"/>
          </a:xfrm>
          <a:prstGeom prst="rect">
            <a:avLst/>
          </a:prstGeom>
          <a:solidFill>
            <a:srgbClr val="C00000"/>
          </a:solidFill>
          <a:ln>
            <a:noFill/>
          </a:ln>
        </p:spPr>
        <p:txBody>
          <a:bodyPr spcFirstLastPara="1" wrap="square" lIns="29344" tIns="29344" rIns="29344" bIns="29344" anchor="t" anchorCtr="0">
            <a:noAutofit/>
          </a:bodyPr>
          <a:lstStyle/>
          <a:p>
            <a:pPr marL="0" marR="0" lvl="0" indent="0" algn="l" rtl="0">
              <a:spcBef>
                <a:spcPts val="0"/>
              </a:spcBef>
              <a:spcAft>
                <a:spcPts val="0"/>
              </a:spcAft>
              <a:buNone/>
            </a:pPr>
            <a:endParaRPr sz="675">
              <a:solidFill>
                <a:schemeClr val="dk1"/>
              </a:solidFill>
              <a:latin typeface="Calibri"/>
              <a:ea typeface="Calibri"/>
              <a:cs typeface="Calibri"/>
              <a:sym typeface="Calibri"/>
            </a:endParaRPr>
          </a:p>
        </p:txBody>
      </p:sp>
      <p:sp>
        <p:nvSpPr>
          <p:cNvPr id="18" name="Google Shape;18;p2"/>
          <p:cNvSpPr txBox="1"/>
          <p:nvPr/>
        </p:nvSpPr>
        <p:spPr>
          <a:xfrm>
            <a:off x="8068177" y="4805002"/>
            <a:ext cx="522874" cy="232385"/>
          </a:xfrm>
          <a:prstGeom prst="rect">
            <a:avLst/>
          </a:prstGeom>
          <a:noFill/>
          <a:ln>
            <a:noFill/>
          </a:ln>
        </p:spPr>
        <p:txBody>
          <a:bodyPr spcFirstLastPara="1" wrap="square" lIns="29344" tIns="29344" rIns="29344" bIns="29344" anchor="t" anchorCtr="0">
            <a:spAutoFit/>
          </a:bodyPr>
          <a:lstStyle/>
          <a:p>
            <a:pPr marL="0" marR="0" lvl="0" indent="0" algn="ctr" rtl="0">
              <a:spcBef>
                <a:spcPts val="0"/>
              </a:spcBef>
              <a:spcAft>
                <a:spcPts val="0"/>
              </a:spcAft>
              <a:buNone/>
            </a:pPr>
            <a:r>
              <a:rPr lang="en-US" sz="1125" b="1">
                <a:solidFill>
                  <a:srgbClr val="535353"/>
                </a:solidFill>
                <a:latin typeface="Open Sans"/>
                <a:ea typeface="Open Sans"/>
                <a:cs typeface="Open Sans"/>
                <a:sym typeface="Open Sans"/>
              </a:rPr>
              <a:t>PPT 2 -</a:t>
            </a:r>
            <a:endParaRPr sz="1425"/>
          </a:p>
        </p:txBody>
      </p:sp>
      <p:sp>
        <p:nvSpPr>
          <p:cNvPr id="19" name="Google Shape;19;p2"/>
          <p:cNvSpPr/>
          <p:nvPr/>
        </p:nvSpPr>
        <p:spPr>
          <a:xfrm>
            <a:off x="8077201" y="5067300"/>
            <a:ext cx="704850" cy="76200"/>
          </a:xfrm>
          <a:prstGeom prst="rect">
            <a:avLst/>
          </a:prstGeom>
          <a:solidFill>
            <a:srgbClr val="C00000"/>
          </a:solidFill>
          <a:ln>
            <a:noFill/>
          </a:ln>
        </p:spPr>
        <p:txBody>
          <a:bodyPr spcFirstLastPara="1" wrap="square" lIns="29344" tIns="29344" rIns="29344" bIns="29344" anchor="t" anchorCtr="0">
            <a:noAutofit/>
          </a:bodyPr>
          <a:lstStyle/>
          <a:p>
            <a:pPr marL="0" marR="0" lvl="0" indent="0" algn="l" rtl="0">
              <a:spcBef>
                <a:spcPts val="0"/>
              </a:spcBef>
              <a:spcAft>
                <a:spcPts val="0"/>
              </a:spcAft>
              <a:buNone/>
            </a:pPr>
            <a:endParaRPr sz="675">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8538422" y="4805002"/>
            <a:ext cx="226582" cy="253976"/>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125" b="1">
                <a:solidFill>
                  <a:srgbClr val="535353"/>
                </a:solidFill>
                <a:latin typeface="Open Sans"/>
                <a:ea typeface="Open Sans"/>
                <a:cs typeface="Open Sans"/>
                <a:sym typeface="Open Sans"/>
              </a:defRPr>
            </a:lvl1pPr>
            <a:lvl2pPr marL="0" lvl="1" indent="0" algn="ctr">
              <a:spcBef>
                <a:spcPts val="0"/>
              </a:spcBef>
              <a:buNone/>
              <a:defRPr sz="1125" b="1">
                <a:solidFill>
                  <a:srgbClr val="535353"/>
                </a:solidFill>
                <a:latin typeface="Open Sans"/>
                <a:ea typeface="Open Sans"/>
                <a:cs typeface="Open Sans"/>
                <a:sym typeface="Open Sans"/>
              </a:defRPr>
            </a:lvl2pPr>
            <a:lvl3pPr marL="0" lvl="2" indent="0" algn="ctr">
              <a:spcBef>
                <a:spcPts val="0"/>
              </a:spcBef>
              <a:buNone/>
              <a:defRPr sz="1125" b="1">
                <a:solidFill>
                  <a:srgbClr val="535353"/>
                </a:solidFill>
                <a:latin typeface="Open Sans"/>
                <a:ea typeface="Open Sans"/>
                <a:cs typeface="Open Sans"/>
                <a:sym typeface="Open Sans"/>
              </a:defRPr>
            </a:lvl3pPr>
            <a:lvl4pPr marL="0" lvl="3" indent="0" algn="ctr">
              <a:spcBef>
                <a:spcPts val="0"/>
              </a:spcBef>
              <a:buNone/>
              <a:defRPr sz="1125" b="1">
                <a:solidFill>
                  <a:srgbClr val="535353"/>
                </a:solidFill>
                <a:latin typeface="Open Sans"/>
                <a:ea typeface="Open Sans"/>
                <a:cs typeface="Open Sans"/>
                <a:sym typeface="Open Sans"/>
              </a:defRPr>
            </a:lvl4pPr>
            <a:lvl5pPr marL="0" lvl="4" indent="0" algn="ctr">
              <a:spcBef>
                <a:spcPts val="0"/>
              </a:spcBef>
              <a:buNone/>
              <a:defRPr sz="1125" b="1">
                <a:solidFill>
                  <a:srgbClr val="535353"/>
                </a:solidFill>
                <a:latin typeface="Open Sans"/>
                <a:ea typeface="Open Sans"/>
                <a:cs typeface="Open Sans"/>
                <a:sym typeface="Open Sans"/>
              </a:defRPr>
            </a:lvl5pPr>
            <a:lvl6pPr marL="0" lvl="5" indent="0" algn="ctr">
              <a:spcBef>
                <a:spcPts val="0"/>
              </a:spcBef>
              <a:buNone/>
              <a:defRPr sz="1125" b="1">
                <a:solidFill>
                  <a:srgbClr val="535353"/>
                </a:solidFill>
                <a:latin typeface="Open Sans"/>
                <a:ea typeface="Open Sans"/>
                <a:cs typeface="Open Sans"/>
                <a:sym typeface="Open Sans"/>
              </a:defRPr>
            </a:lvl6pPr>
            <a:lvl7pPr marL="0" lvl="6" indent="0" algn="ctr">
              <a:spcBef>
                <a:spcPts val="0"/>
              </a:spcBef>
              <a:buNone/>
              <a:defRPr sz="1125" b="1">
                <a:solidFill>
                  <a:srgbClr val="535353"/>
                </a:solidFill>
                <a:latin typeface="Open Sans"/>
                <a:ea typeface="Open Sans"/>
                <a:cs typeface="Open Sans"/>
                <a:sym typeface="Open Sans"/>
              </a:defRPr>
            </a:lvl7pPr>
            <a:lvl8pPr marL="0" lvl="7" indent="0" algn="ctr">
              <a:spcBef>
                <a:spcPts val="0"/>
              </a:spcBef>
              <a:buNone/>
              <a:defRPr sz="1125" b="1">
                <a:solidFill>
                  <a:srgbClr val="535353"/>
                </a:solidFill>
                <a:latin typeface="Open Sans"/>
                <a:ea typeface="Open Sans"/>
                <a:cs typeface="Open Sans"/>
                <a:sym typeface="Open Sans"/>
              </a:defRPr>
            </a:lvl8pPr>
            <a:lvl9pPr marL="0" lvl="8" indent="0" algn="ctr">
              <a:spcBef>
                <a:spcPts val="0"/>
              </a:spcBef>
              <a:buNone/>
              <a:defRPr sz="1125" b="1">
                <a:solidFill>
                  <a:srgbClr val="535353"/>
                </a:solidFill>
                <a:latin typeface="Open Sans"/>
                <a:ea typeface="Open Sans"/>
                <a:cs typeface="Open Sans"/>
                <a:sym typeface="Open Sans"/>
              </a:defRPr>
            </a:lvl9pPr>
          </a:lstStyle>
          <a:p>
            <a:fld id="{00000000-1234-1234-1234-123412341234}" type="slidenum">
              <a:rPr lang="en-US" smtClean="0"/>
              <a:pPr/>
              <a:t>‹#›</a:t>
            </a:fld>
            <a:endParaRPr lang="en-US"/>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058" y="212272"/>
            <a:ext cx="1144020" cy="779820"/>
          </a:xfrm>
          <a:prstGeom prst="rect">
            <a:avLst/>
          </a:prstGeom>
        </p:spPr>
      </p:pic>
    </p:spTree>
    <p:extLst>
      <p:ext uri="{BB962C8B-B14F-4D97-AF65-F5344CB8AC3E}">
        <p14:creationId xmlns:p14="http://schemas.microsoft.com/office/powerpoint/2010/main" val="2193822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2B1C02-5549-4B05-8555-099213A74A50}" type="datetime1">
              <a:rPr lang="en-US" smtClean="0"/>
              <a:pPr/>
              <a:t>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Insp Pankaj Kumar NDRF Academy</a:t>
            </a: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314643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2.xml"/><Relationship Id="rId7" Type="http://schemas.openxmlformats.org/officeDocument/2006/relationships/image" Target="../media/image6.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7.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10" Type="http://schemas.openxmlformats.org/officeDocument/2006/relationships/image" Target="../media/image7.jpeg"/><Relationship Id="rId4" Type="http://schemas.openxmlformats.org/officeDocument/2006/relationships/image" Target="../media/image18.jpeg"/><Relationship Id="rId9"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2.jpeg"/><Relationship Id="rId7" Type="http://schemas.openxmlformats.org/officeDocument/2006/relationships/image" Target="../media/image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Layout" Target="../diagrams/layout3.xml"/><Relationship Id="rId7" Type="http://schemas.openxmlformats.org/officeDocument/2006/relationships/image" Target="../media/image9.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10" Type="http://schemas.openxmlformats.org/officeDocument/2006/relationships/image" Target="../media/image7.jpeg"/><Relationship Id="rId4" Type="http://schemas.openxmlformats.org/officeDocument/2006/relationships/diagramQuickStyle" Target="../diagrams/quickStyle3.xml"/><Relationship Id="rId9"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4.xml"/><Relationship Id="rId7" Type="http://schemas.openxmlformats.org/officeDocument/2006/relationships/image" Target="../media/image6.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9525" y="-24003"/>
            <a:ext cx="9163050" cy="5191506"/>
          </a:xfrm>
          <a:prstGeom prst="rect">
            <a:avLst/>
          </a:prstGeom>
          <a:noFill/>
          <a:ln>
            <a:noFill/>
          </a:ln>
        </p:spPr>
      </p:pic>
      <p:sp>
        <p:nvSpPr>
          <p:cNvPr id="98" name="Google Shape;98;p14"/>
          <p:cNvSpPr/>
          <p:nvPr/>
        </p:nvSpPr>
        <p:spPr>
          <a:xfrm>
            <a:off x="8077201" y="5067300"/>
            <a:ext cx="704850" cy="76200"/>
          </a:xfrm>
          <a:prstGeom prst="rect">
            <a:avLst/>
          </a:prstGeom>
          <a:solidFill>
            <a:srgbClr val="C00000"/>
          </a:solidFill>
          <a:ln>
            <a:noFill/>
          </a:ln>
        </p:spPr>
        <p:txBody>
          <a:bodyPr spcFirstLastPara="1" wrap="square" lIns="29344" tIns="29344" rIns="29344" bIns="29344" anchor="t" anchorCtr="0">
            <a:noAutofit/>
          </a:bodyPr>
          <a:lstStyle/>
          <a:p>
            <a:endParaRPr sz="675">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8579198" y="4805002"/>
            <a:ext cx="145029" cy="253976"/>
          </a:xfrm>
          <a:prstGeom prst="rect">
            <a:avLst/>
          </a:prstGeom>
          <a:noFill/>
          <a:ln>
            <a:noFill/>
          </a:ln>
        </p:spPr>
        <p:txBody>
          <a:bodyPr spcFirstLastPara="1" vert="horz" wrap="square" lIns="58706" tIns="58706" rIns="58706" bIns="58706" rtlCol="0" anchor="t" anchorCtr="0">
            <a:noAutofit/>
          </a:bodyPr>
          <a:lstStyle/>
          <a:p>
            <a:fld id="{00000000-1234-1234-1234-123412341234}" type="slidenum">
              <a:rPr lang="en-US"/>
              <a:pPr/>
              <a:t>1</a:t>
            </a:fld>
            <a:endParaRPr/>
          </a:p>
        </p:txBody>
      </p:sp>
      <p:sp>
        <p:nvSpPr>
          <p:cNvPr id="100" name="Google Shape;100;p14"/>
          <p:cNvSpPr/>
          <p:nvPr/>
        </p:nvSpPr>
        <p:spPr>
          <a:xfrm>
            <a:off x="-19050" y="-24002"/>
            <a:ext cx="9163050" cy="5191505"/>
          </a:xfrm>
          <a:prstGeom prst="rect">
            <a:avLst/>
          </a:prstGeom>
          <a:solidFill>
            <a:srgbClr val="535353">
              <a:alpha val="60000"/>
            </a:srgbClr>
          </a:solidFill>
          <a:ln>
            <a:noFill/>
          </a:ln>
        </p:spPr>
        <p:txBody>
          <a:bodyPr spcFirstLastPara="1" wrap="square" lIns="29344" tIns="29344" rIns="29344" bIns="29344" anchor="t" anchorCtr="0">
            <a:noAutofit/>
          </a:bodyPr>
          <a:lstStyle/>
          <a:p>
            <a:endParaRPr sz="675">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18510" y="1904461"/>
            <a:ext cx="9314910" cy="982590"/>
          </a:xfrm>
          <a:prstGeom prst="rect">
            <a:avLst/>
          </a:prstGeom>
          <a:noFill/>
          <a:ln>
            <a:noFill/>
          </a:ln>
        </p:spPr>
      </p:pic>
      <p:sp>
        <p:nvSpPr>
          <p:cNvPr id="104" name="Google Shape;104;p14"/>
          <p:cNvSpPr txBox="1"/>
          <p:nvPr/>
        </p:nvSpPr>
        <p:spPr>
          <a:xfrm>
            <a:off x="0" y="1904461"/>
            <a:ext cx="9054498" cy="674814"/>
          </a:xfrm>
          <a:prstGeom prst="rect">
            <a:avLst/>
          </a:prstGeom>
          <a:noFill/>
          <a:ln>
            <a:noFill/>
          </a:ln>
        </p:spPr>
        <p:txBody>
          <a:bodyPr spcFirstLastPara="1" wrap="square" lIns="29344" tIns="29344" rIns="29344" bIns="29344" anchor="t" anchorCtr="0">
            <a:spAutoFit/>
          </a:bodyPr>
          <a:lstStyle/>
          <a:p>
            <a:pPr algn="ctr">
              <a:defRPr/>
            </a:pPr>
            <a:r>
              <a:rPr lang="en-US" sz="4000" b="1" dirty="0">
                <a:latin typeface="Open Sans" panose="020B0606030504020204" pitchFamily="34" charset="0"/>
                <a:ea typeface="Open Sans" panose="020B0606030504020204" pitchFamily="34" charset="0"/>
                <a:cs typeface="Open Sans" panose="020B0606030504020204" pitchFamily="34" charset="0"/>
              </a:rPr>
              <a:t>SDMC &amp; Role of School Safety Team </a:t>
            </a:r>
          </a:p>
        </p:txBody>
      </p:sp>
      <p:pic>
        <p:nvPicPr>
          <p:cNvPr id="16" name="Picture 1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6329" y="14477"/>
            <a:ext cx="1357970" cy="947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7965031" y="12094"/>
            <a:ext cx="1089467" cy="949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a:extLst>
              <a:ext uri="{FF2B5EF4-FFF2-40B4-BE49-F238E27FC236}">
                <a16:creationId xmlns:a16="http://schemas.microsoft.com/office/drawing/2014/main" id="{D8A92350-6FB9-C083-E0CA-E69FF408ADB0}"/>
              </a:ext>
            </a:extLst>
          </p:cNvPr>
          <p:cNvSpPr txBox="1"/>
          <p:nvPr/>
        </p:nvSpPr>
        <p:spPr>
          <a:xfrm>
            <a:off x="5074992" y="4169184"/>
            <a:ext cx="3962400" cy="338554"/>
          </a:xfrm>
          <a:prstGeom prst="rect">
            <a:avLst/>
          </a:prstGeom>
          <a:noFill/>
        </p:spPr>
        <p:txBody>
          <a:bodyPr wrap="square">
            <a:spAutoFit/>
          </a:bodyPr>
          <a:lstStyle/>
          <a:p>
            <a:r>
              <a:rPr lang="en-IN" sz="1600" b="1" dirty="0">
                <a:effectLst/>
                <a:latin typeface="Verdana" panose="020B0604030504040204" pitchFamily="34" charset="0"/>
                <a:ea typeface="Verdana" panose="020B0604030504040204" pitchFamily="34" charset="0"/>
                <a:cs typeface="Mangal" panose="02040503050203030202" pitchFamily="18" charset="0"/>
              </a:rPr>
              <a:t>Presented by:- Amit Kumar, AC</a:t>
            </a:r>
            <a:endParaRPr lang="en-US" sz="16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82985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2190750"/>
            <a:ext cx="3162300" cy="948929"/>
          </a:xfrm>
          <a:noFill/>
        </p:spPr>
        <p:style>
          <a:lnRef idx="1">
            <a:schemeClr val="accent5"/>
          </a:lnRef>
          <a:fillRef idx="2">
            <a:schemeClr val="accent5"/>
          </a:fillRef>
          <a:effectRef idx="1">
            <a:schemeClr val="accent5"/>
          </a:effectRef>
          <a:fontRef idx="minor">
            <a:schemeClr val="dk1"/>
          </a:fontRef>
        </p:style>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a:ln w="11430"/>
                <a:solidFill>
                  <a:schemeClr val="tx1"/>
                </a:solidFill>
                <a:effectLst>
                  <a:outerShdw blurRad="50800" dist="39000" dir="5460000" algn="tl">
                    <a:srgbClr val="000000">
                      <a:alpha val="38000"/>
                    </a:srgbClr>
                  </a:outerShdw>
                </a:effectLst>
                <a:latin typeface="Open Sans" panose="020B0606030504020204" pitchFamily="34" charset="0"/>
                <a:ea typeface="Open Sans" panose="020B0606030504020204" pitchFamily="34" charset="0"/>
                <a:cs typeface="Open Sans" panose="020B0606030504020204" pitchFamily="34" charset="0"/>
              </a:rPr>
              <a:t>OBJECTIVES</a:t>
            </a:r>
          </a:p>
        </p:txBody>
      </p:sp>
      <p:sp>
        <p:nvSpPr>
          <p:cNvPr id="3" name="Content Placeholder 2"/>
          <p:cNvSpPr>
            <a:spLocks noGrp="1"/>
          </p:cNvSpPr>
          <p:nvPr>
            <p:ph idx="1"/>
          </p:nvPr>
        </p:nvSpPr>
        <p:spPr>
          <a:xfrm>
            <a:off x="3733800" y="1638300"/>
            <a:ext cx="5257800" cy="2609850"/>
          </a:xfrm>
          <a:solidFill>
            <a:schemeClr val="bg1"/>
          </a:solidFill>
        </p:spPr>
        <p:style>
          <a:lnRef idx="1">
            <a:schemeClr val="accent6"/>
          </a:lnRef>
          <a:fillRef idx="2">
            <a:schemeClr val="accent6"/>
          </a:fillRef>
          <a:effectRef idx="1">
            <a:schemeClr val="accent6"/>
          </a:effectRef>
          <a:fontRef idx="minor">
            <a:schemeClr val="dk1"/>
          </a:fontRef>
        </p:style>
        <p:txBody>
          <a:bodyPr>
            <a:normAutofit fontScale="92500"/>
          </a:bodyPr>
          <a:lstStyle/>
          <a:p>
            <a:pPr marL="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At the end of this session, you will be able to know about…. </a:t>
            </a:r>
          </a:p>
          <a:p>
            <a:pPr>
              <a:lnSpc>
                <a:spcPct val="150000"/>
              </a:lnSpc>
            </a:pPr>
            <a:r>
              <a:rPr lang="en-US" sz="2400" dirty="0">
                <a:latin typeface="Open Sans" panose="020B0606030504020204" pitchFamily="34" charset="0"/>
                <a:ea typeface="Open Sans" panose="020B0606030504020204" pitchFamily="34" charset="0"/>
                <a:cs typeface="Open Sans" panose="020B0606030504020204" pitchFamily="34" charset="0"/>
              </a:rPr>
              <a:t>Preparation of School DM plans.</a:t>
            </a:r>
          </a:p>
          <a:p>
            <a:r>
              <a:rPr lang="en-US" sz="2400" dirty="0">
                <a:latin typeface="Open Sans" panose="020B0606030504020204" pitchFamily="34" charset="0"/>
                <a:ea typeface="Open Sans" panose="020B0606030504020204" pitchFamily="34" charset="0"/>
                <a:cs typeface="Open Sans" panose="020B0606030504020204" pitchFamily="34" charset="0"/>
              </a:rPr>
              <a:t>Composition, role and responsibility of school safety teams.</a:t>
            </a:r>
          </a:p>
          <a:p>
            <a:r>
              <a:rPr lang="en-US" sz="2400" dirty="0">
                <a:latin typeface="Open Sans" panose="020B0606030504020204" pitchFamily="34" charset="0"/>
                <a:ea typeface="Open Sans" panose="020B0606030504020204" pitchFamily="34" charset="0"/>
                <a:cs typeface="Open Sans" panose="020B0606030504020204" pitchFamily="34" charset="0"/>
              </a:rPr>
              <a:t>Phases of drill.</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pic>
        <p:nvPicPr>
          <p:cNvPr id="4" name="Picture 3">
            <a:extLst>
              <a:ext uri="{FF2B5EF4-FFF2-40B4-BE49-F238E27FC236}">
                <a16:creationId xmlns:a16="http://schemas.microsoft.com/office/drawing/2014/main" id="{392E5ABD-94AD-ABA7-5899-61CE6BF0C0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322AF4DA-3A02-5DAB-3621-F4876FAE3F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13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809750"/>
            <a:ext cx="3276600" cy="2209800"/>
          </a:xfrm>
          <a:noFill/>
          <a:ln w="38100">
            <a:solidFill>
              <a:srgbClr val="FF0000"/>
            </a:solidFill>
          </a:ln>
        </p:spPr>
        <p:style>
          <a:lnRef idx="0">
            <a:schemeClr val="accent5"/>
          </a:lnRef>
          <a:fillRef idx="3">
            <a:schemeClr val="accent5"/>
          </a:fillRef>
          <a:effectRef idx="3">
            <a:schemeClr val="accent5"/>
          </a:effectRef>
          <a:fontRef idx="minor">
            <a:schemeClr val="lt1"/>
          </a:fontRef>
        </p:style>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latin typeface="Open Sans" panose="020B0606030504020204" pitchFamily="34" charset="0"/>
                <a:ea typeface="Open Sans" panose="020B0606030504020204" pitchFamily="34" charset="0"/>
                <a:cs typeface="Open Sans" panose="020B0606030504020204" pitchFamily="34" charset="0"/>
              </a:rPr>
              <a:t>Preparation of School DM plans</a:t>
            </a:r>
          </a:p>
        </p:txBody>
      </p:sp>
      <p:sp>
        <p:nvSpPr>
          <p:cNvPr id="3" name="Content Placeholder 2"/>
          <p:cNvSpPr>
            <a:spLocks noGrp="1"/>
          </p:cNvSpPr>
          <p:nvPr>
            <p:ph idx="1"/>
          </p:nvPr>
        </p:nvSpPr>
        <p:spPr>
          <a:xfrm>
            <a:off x="4038600" y="1123950"/>
            <a:ext cx="4953000" cy="3810000"/>
          </a:xfrm>
        </p:spPr>
        <p:txBody>
          <a:bodyPr>
            <a:noAutofit/>
          </a:bodyPr>
          <a:lstStyle/>
          <a:p>
            <a:pPr algn="just"/>
            <a:r>
              <a:rPr lang="en-US" sz="2400" dirty="0">
                <a:latin typeface="Open Sans" panose="020B0606030504020204" pitchFamily="34" charset="0"/>
                <a:ea typeface="Open Sans" panose="020B0606030504020204" pitchFamily="34" charset="0"/>
                <a:cs typeface="Open Sans" panose="020B0606030504020204" pitchFamily="34" charset="0"/>
              </a:rPr>
              <a:t>Schools to prepare DM plans based on the hazards to which they are vulnerable.</a:t>
            </a:r>
          </a:p>
          <a:p>
            <a:pPr algn="just"/>
            <a:r>
              <a:rPr lang="en-GB" sz="2400" dirty="0">
                <a:latin typeface="Open Sans" panose="020B0606030504020204" pitchFamily="34" charset="0"/>
                <a:ea typeface="Open Sans" panose="020B0606030504020204" pitchFamily="34" charset="0"/>
                <a:cs typeface="Open Sans" panose="020B0606030504020204" pitchFamily="34" charset="0"/>
              </a:rPr>
              <a:t>Sensitisation meeting for awareness of Teachers, School Management and students.</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gn="just"/>
            <a:r>
              <a:rPr lang="en-GB" sz="2400" dirty="0">
                <a:latin typeface="Open Sans" panose="020B0606030504020204" pitchFamily="34" charset="0"/>
                <a:ea typeface="Open Sans" panose="020B0606030504020204" pitchFamily="34" charset="0"/>
                <a:cs typeface="Open Sans" panose="020B0606030504020204" pitchFamily="34" charset="0"/>
              </a:rPr>
              <a:t>Formation of School Disaster Management Committee(SDMC).</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dirty="0"/>
          </a:p>
        </p:txBody>
      </p:sp>
      <p:pic>
        <p:nvPicPr>
          <p:cNvPr id="7" name="Picture 6">
            <a:extLst>
              <a:ext uri="{FF2B5EF4-FFF2-40B4-BE49-F238E27FC236}">
                <a16:creationId xmlns:a16="http://schemas.microsoft.com/office/drawing/2014/main" id="{93867F2A-843F-385E-4259-FF4FE499AF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FAD11958-B34A-65CB-9CF1-515AEBFDEA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278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123950"/>
            <a:ext cx="8071938" cy="3733800"/>
          </a:xfrm>
          <a:prstGeom prst="rect">
            <a:avLst/>
          </a:prstGeom>
          <a:noFill/>
          <a:ln>
            <a:noFill/>
          </a:ln>
        </p:spPr>
      </p:pic>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108F1CBA-88BB-BB8D-3F72-EDD205ECC2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7576638" y="20305"/>
            <a:ext cx="1023438"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561D75B9-560E-0521-B6CB-54F4292817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102393"/>
            <a:ext cx="1037892"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52EAB5D-EBA4-9EC7-0F9C-C2AF2CDBF6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03CDC0D7-8F20-BD18-67B7-A26D05B749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7682125" y="-19044"/>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7024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6999" y="1539478"/>
            <a:ext cx="6248401" cy="2708672"/>
          </a:xfrm>
        </p:spPr>
        <p:txBody>
          <a:bodyPr>
            <a:normAutofit fontScale="47500" lnSpcReduction="20000"/>
          </a:bodyPr>
          <a:lstStyle/>
          <a:p>
            <a:pPr marL="0" indent="0">
              <a:buNone/>
            </a:pPr>
            <a:r>
              <a:rPr lang="en-US" b="1" dirty="0"/>
              <a:t>Chairperson 	  -	</a:t>
            </a:r>
            <a:r>
              <a:rPr lang="en-US" sz="3400" dirty="0">
                <a:latin typeface="Open Sans" panose="020B0606030504020204" pitchFamily="34" charset="0"/>
                <a:ea typeface="Open Sans" panose="020B0606030504020204" pitchFamily="34" charset="0"/>
                <a:cs typeface="Open Sans" panose="020B0606030504020204" pitchFamily="34" charset="0"/>
              </a:rPr>
              <a:t>Principal</a:t>
            </a:r>
          </a:p>
          <a:p>
            <a:pPr marL="0" indent="0">
              <a:buNone/>
            </a:pPr>
            <a:r>
              <a:rPr lang="en-US" sz="3400" b="1" dirty="0">
                <a:latin typeface="Open Sans" panose="020B0606030504020204" pitchFamily="34" charset="0"/>
                <a:ea typeface="Open Sans" panose="020B0606030504020204" pitchFamily="34" charset="0"/>
                <a:cs typeface="Open Sans" panose="020B0606030504020204" pitchFamily="34" charset="0"/>
              </a:rPr>
              <a:t>Members	  -	</a:t>
            </a:r>
            <a:r>
              <a:rPr lang="en-US" sz="3400" dirty="0">
                <a:latin typeface="Open Sans" panose="020B0606030504020204" pitchFamily="34" charset="0"/>
                <a:ea typeface="Open Sans" panose="020B0606030504020204" pitchFamily="34" charset="0"/>
                <a:cs typeface="Open Sans" panose="020B0606030504020204" pitchFamily="34" charset="0"/>
              </a:rPr>
              <a:t>Vice Principal, Heads of Primary &amp; Middle Schools</a:t>
            </a:r>
          </a:p>
          <a:p>
            <a:pPr marL="0" indent="0">
              <a:buNone/>
            </a:pPr>
            <a:r>
              <a:rPr lang="en-US" sz="3400" dirty="0">
                <a:latin typeface="Open Sans" panose="020B0606030504020204" pitchFamily="34" charset="0"/>
                <a:ea typeface="Open Sans" panose="020B0606030504020204" pitchFamily="34" charset="0"/>
                <a:cs typeface="Open Sans" panose="020B0606030504020204" pitchFamily="34" charset="0"/>
              </a:rPr>
              <a:t>		  -	Zonal Education Officer.</a:t>
            </a:r>
          </a:p>
          <a:p>
            <a:pPr marL="0" indent="0">
              <a:buNone/>
            </a:pPr>
            <a:r>
              <a:rPr lang="en-US" sz="3400" dirty="0">
                <a:latin typeface="Open Sans" panose="020B0606030504020204" pitchFamily="34" charset="0"/>
                <a:ea typeface="Open Sans" panose="020B0606030504020204" pitchFamily="34" charset="0"/>
                <a:cs typeface="Open Sans" panose="020B0606030504020204" pitchFamily="34" charset="0"/>
              </a:rPr>
              <a:t>		  -	PTA President.</a:t>
            </a:r>
          </a:p>
          <a:p>
            <a:pPr marL="0" indent="0">
              <a:buNone/>
            </a:pPr>
            <a:r>
              <a:rPr lang="en-US" sz="3400" dirty="0">
                <a:latin typeface="Open Sans" panose="020B0606030504020204" pitchFamily="34" charset="0"/>
                <a:ea typeface="Open Sans" panose="020B0606030504020204" pitchFamily="34" charset="0"/>
                <a:cs typeface="Open Sans" panose="020B0606030504020204" pitchFamily="34" charset="0"/>
              </a:rPr>
              <a:t>		  -	1-2 parents (one lady)</a:t>
            </a:r>
          </a:p>
          <a:p>
            <a:pPr marL="0" indent="0">
              <a:buNone/>
            </a:pPr>
            <a:r>
              <a:rPr lang="en-US" sz="3400" dirty="0">
                <a:latin typeface="Open Sans" panose="020B0606030504020204" pitchFamily="34" charset="0"/>
                <a:ea typeface="Open Sans" panose="020B0606030504020204" pitchFamily="34" charset="0"/>
                <a:cs typeface="Open Sans" panose="020B0606030504020204" pitchFamily="34" charset="0"/>
              </a:rPr>
              <a:t>		  -	4 students</a:t>
            </a:r>
          </a:p>
          <a:p>
            <a:pPr marL="0" indent="0">
              <a:buNone/>
            </a:pPr>
            <a:r>
              <a:rPr lang="en-US" sz="3400" dirty="0">
                <a:latin typeface="Open Sans" panose="020B0606030504020204" pitchFamily="34" charset="0"/>
                <a:ea typeface="Open Sans" panose="020B0606030504020204" pitchFamily="34" charset="0"/>
                <a:cs typeface="Open Sans" panose="020B0606030504020204" pitchFamily="34" charset="0"/>
              </a:rPr>
              <a:t>		  -	Representative from District DM</a:t>
            </a:r>
          </a:p>
          <a:p>
            <a:pPr marL="0" indent="0">
              <a:buNone/>
            </a:pPr>
            <a:r>
              <a:rPr lang="en-US" sz="3400" dirty="0">
                <a:latin typeface="Open Sans" panose="020B0606030504020204" pitchFamily="34" charset="0"/>
                <a:ea typeface="Open Sans" panose="020B0606030504020204" pitchFamily="34" charset="0"/>
                <a:cs typeface="Open Sans" panose="020B0606030504020204" pitchFamily="34" charset="0"/>
              </a:rPr>
              <a:t>		  -	Representative from closest Fire </a:t>
            </a:r>
          </a:p>
          <a:p>
            <a:pPr marL="0" indent="0">
              <a:buNone/>
            </a:pPr>
            <a:r>
              <a:rPr lang="en-US" sz="3400" dirty="0">
                <a:latin typeface="Open Sans" panose="020B0606030504020204" pitchFamily="34" charset="0"/>
                <a:ea typeface="Open Sans" panose="020B0606030504020204" pitchFamily="34" charset="0"/>
                <a:cs typeface="Open Sans" panose="020B0606030504020204" pitchFamily="34" charset="0"/>
              </a:rPr>
              <a:t>			 Station 		</a:t>
            </a:r>
            <a:r>
              <a:rPr lang="en-US" dirty="0"/>
              <a:t>		</a:t>
            </a:r>
          </a:p>
        </p:txBody>
      </p:sp>
      <p:sp>
        <p:nvSpPr>
          <p:cNvPr id="4" name="Title 1"/>
          <p:cNvSpPr txBox="1">
            <a:spLocks/>
          </p:cNvSpPr>
          <p:nvPr/>
        </p:nvSpPr>
        <p:spPr>
          <a:xfrm>
            <a:off x="381001" y="2876551"/>
            <a:ext cx="1905000" cy="304799"/>
          </a:xfrm>
          <a:prstGeom prst="rect">
            <a:avLst/>
          </a:prstGeom>
          <a:noFill/>
          <a:ln>
            <a:noFill/>
          </a:ln>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t>STAGE ONE – F</a:t>
            </a:r>
            <a:r>
              <a:rPr lang="en-US" sz="4000"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t>ormation</a:t>
            </a:r>
            <a:r>
              <a:rPr lang="en-US" sz="4000"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t> </a:t>
            </a:r>
            <a:r>
              <a:rPr lang="en-US" sz="4000"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t>of</a:t>
            </a:r>
            <a:r>
              <a:rPr lang="en-US" sz="4000"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t> SDMC</a:t>
            </a:r>
            <a:br>
              <a:rPr lang="en-US" sz="4000" dirty="0">
                <a:solidFill>
                  <a:schemeClr val="tx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br>
            <a:endParaRPr lang="en-US" sz="4000" dirty="0">
              <a:ln w="17780" cmpd="sng">
                <a:solidFill>
                  <a:srgbClr val="FFFFFF"/>
                </a:solidFill>
                <a:prstDash val="solid"/>
                <a:miter lim="800000"/>
              </a:ln>
              <a:solidFill>
                <a:schemeClr val="tx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10242" name="Picture 2" descr="C:\Users\PANKAJ KUMAR\Desktop\SAFE SCHOOL\log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5599" y="2190750"/>
            <a:ext cx="1737518" cy="1828799"/>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B6F15528-21DE-4FAA-801E-634DDDAF4B2B}" type="slidenum">
              <a:rPr lang="en-US" smtClean="0"/>
              <a:pPr/>
              <a:t>5</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2408EB44-0C19-5177-DFD5-24E81D9B9C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8077200" y="215900"/>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7EDFB8DE-619B-7636-634E-6601E41A19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1547" y="163669"/>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54584327-4BA9-5D65-48B6-E4D1EC602A6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999459" y="102393"/>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D88BC700-8775-E544-CED8-5F30A3746328}"/>
              </a:ext>
            </a:extLst>
          </p:cNvPr>
          <p:cNvSpPr txBox="1"/>
          <p:nvPr/>
        </p:nvSpPr>
        <p:spPr>
          <a:xfrm>
            <a:off x="2192183" y="889099"/>
            <a:ext cx="5638800" cy="461665"/>
          </a:xfrm>
          <a:prstGeom prst="rect">
            <a:avLst/>
          </a:prstGeom>
          <a:solidFill>
            <a:schemeClr val="tx1"/>
          </a:solidFill>
        </p:spPr>
        <p:txBody>
          <a:bodyPr wrap="square">
            <a:spAutoFit/>
          </a:bodyPr>
          <a:lstStyle/>
          <a:p>
            <a:r>
              <a:rPr lang="en-US" sz="2400" dirty="0">
                <a:ln w="17780" cmpd="sng">
                  <a:solidFill>
                    <a:srgbClr val="FFFFFF"/>
                  </a:solidFill>
                  <a:prstDash val="solid"/>
                  <a:miter lim="800000"/>
                </a:ln>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Suggested Composition</a:t>
            </a:r>
            <a:r>
              <a:rPr lang="en-US" sz="2400" dirty="0">
                <a:ln w="17780" cmpd="sng">
                  <a:solidFill>
                    <a:srgbClr val="FFFFFF"/>
                  </a:solidFill>
                  <a:prstDash val="solid"/>
                  <a:miter lim="800000"/>
                </a:ln>
                <a:solidFill>
                  <a:schemeClr val="tx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endParaRPr lang="en-IN" sz="2400" dirty="0"/>
          </a:p>
        </p:txBody>
      </p:sp>
    </p:spTree>
    <p:extLst>
      <p:ext uri="{BB962C8B-B14F-4D97-AF65-F5344CB8AC3E}">
        <p14:creationId xmlns:p14="http://schemas.microsoft.com/office/powerpoint/2010/main" val="184454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114550"/>
            <a:ext cx="4572000" cy="597362"/>
          </a:xfrm>
          <a:noFill/>
          <a:ln w="38100">
            <a:noFill/>
          </a:ln>
        </p:spPr>
        <p:style>
          <a:lnRef idx="0">
            <a:schemeClr val="accent3"/>
          </a:lnRef>
          <a:fillRef idx="3">
            <a:schemeClr val="accent3"/>
          </a:fillRef>
          <a:effectRef idx="3">
            <a:schemeClr val="accent3"/>
          </a:effectRef>
          <a:fontRef idx="minor">
            <a:schemeClr val="lt1"/>
          </a:fontRef>
        </p:style>
        <p:txBody>
          <a:bodyPr>
            <a:normAutofit fontScale="90000"/>
          </a:bodyPr>
          <a:lstStyle/>
          <a:p>
            <a:r>
              <a:rPr lang="en-US"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1"/>
                </a:solidFill>
                <a:latin typeface="Open Sans" panose="020B0606030504020204" pitchFamily="34" charset="0"/>
                <a:ea typeface="Open Sans" panose="020B0606030504020204" pitchFamily="34" charset="0"/>
                <a:cs typeface="Open Sans" panose="020B0606030504020204" pitchFamily="34" charset="0"/>
              </a:rPr>
              <a:t>Suggested Composition</a:t>
            </a:r>
          </a:p>
        </p:txBody>
      </p:sp>
      <p:sp>
        <p:nvSpPr>
          <p:cNvPr id="3" name="Content Placeholder 2"/>
          <p:cNvSpPr>
            <a:spLocks noGrp="1"/>
          </p:cNvSpPr>
          <p:nvPr>
            <p:ph idx="1"/>
          </p:nvPr>
        </p:nvSpPr>
        <p:spPr>
          <a:xfrm>
            <a:off x="3810000" y="1352550"/>
            <a:ext cx="5279730" cy="3165872"/>
          </a:xfrm>
        </p:spPr>
        <p:txBody>
          <a:bodyPr>
            <a:normAutofit fontScale="40000" lnSpcReduction="20000"/>
          </a:bodyPr>
          <a:lstStyle/>
          <a:p>
            <a:r>
              <a:rPr lang="en-US" sz="4400" dirty="0">
                <a:latin typeface="Open Sans" panose="020B0606030504020204" pitchFamily="34" charset="0"/>
                <a:ea typeface="Open Sans" panose="020B0606030504020204" pitchFamily="34" charset="0"/>
                <a:cs typeface="Open Sans" panose="020B0606030504020204" pitchFamily="34" charset="0"/>
              </a:rPr>
              <a:t>-     Representative of the closest Police Station</a:t>
            </a:r>
          </a:p>
          <a:p>
            <a:r>
              <a:rPr lang="en-US" sz="4400" dirty="0">
                <a:latin typeface="Open Sans" panose="020B0606030504020204" pitchFamily="34" charset="0"/>
                <a:ea typeface="Open Sans" panose="020B0606030504020204" pitchFamily="34" charset="0"/>
                <a:cs typeface="Open Sans" panose="020B0606030504020204" pitchFamily="34" charset="0"/>
              </a:rPr>
              <a:t>-     Representative of Health Department</a:t>
            </a:r>
          </a:p>
          <a:p>
            <a:r>
              <a:rPr lang="en-US" sz="4400" dirty="0">
                <a:latin typeface="Open Sans" panose="020B0606030504020204" pitchFamily="34" charset="0"/>
                <a:ea typeface="Open Sans" panose="020B0606030504020204" pitchFamily="34" charset="0"/>
                <a:cs typeface="Open Sans" panose="020B0606030504020204" pitchFamily="34" charset="0"/>
              </a:rPr>
              <a:t>-     Representative of Civil </a:t>
            </a:r>
            <a:r>
              <a:rPr lang="en-US" sz="4400" dirty="0" err="1">
                <a:latin typeface="Open Sans" panose="020B0606030504020204" pitchFamily="34" charset="0"/>
                <a:ea typeface="Open Sans" panose="020B0606030504020204" pitchFamily="34" charset="0"/>
                <a:cs typeface="Open Sans" panose="020B0606030504020204" pitchFamily="34" charset="0"/>
              </a:rPr>
              <a:t>Defence</a:t>
            </a:r>
            <a:endParaRPr lang="en-US" sz="4400" dirty="0">
              <a:latin typeface="Open Sans" panose="020B0606030504020204" pitchFamily="34" charset="0"/>
              <a:ea typeface="Open Sans" panose="020B0606030504020204" pitchFamily="34" charset="0"/>
              <a:cs typeface="Open Sans" panose="020B0606030504020204" pitchFamily="34" charset="0"/>
            </a:endParaRPr>
          </a:p>
          <a:p>
            <a:r>
              <a:rPr lang="en-US" sz="4400" dirty="0">
                <a:latin typeface="Open Sans" panose="020B0606030504020204" pitchFamily="34" charset="0"/>
                <a:ea typeface="Open Sans" panose="020B0606030504020204" pitchFamily="34" charset="0"/>
                <a:cs typeface="Open Sans" panose="020B0606030504020204" pitchFamily="34" charset="0"/>
              </a:rPr>
              <a:t>-     Administrative Officer from School Office</a:t>
            </a:r>
          </a:p>
          <a:p>
            <a:r>
              <a:rPr lang="en-US" sz="4400" dirty="0">
                <a:latin typeface="Open Sans" panose="020B0606030504020204" pitchFamily="34" charset="0"/>
                <a:ea typeface="Open Sans" panose="020B0606030504020204" pitchFamily="34" charset="0"/>
                <a:cs typeface="Open Sans" panose="020B0606030504020204" pitchFamily="34" charset="0"/>
              </a:rPr>
              <a:t>-     Disaster Management Expert ex ex-national, state or district authority.</a:t>
            </a:r>
          </a:p>
          <a:p>
            <a:r>
              <a:rPr lang="en-US" sz="4400" dirty="0">
                <a:latin typeface="Open Sans" panose="020B0606030504020204" pitchFamily="34" charset="0"/>
                <a:ea typeface="Open Sans" panose="020B0606030504020204" pitchFamily="34" charset="0"/>
                <a:cs typeface="Open Sans" panose="020B0606030504020204" pitchFamily="34" charset="0"/>
              </a:rPr>
              <a:t>-     RWA representative</a:t>
            </a:r>
          </a:p>
          <a:p>
            <a:r>
              <a:rPr lang="en-US" sz="4400" dirty="0">
                <a:latin typeface="Open Sans" panose="020B0606030504020204" pitchFamily="34" charset="0"/>
                <a:ea typeface="Open Sans" panose="020B0606030504020204" pitchFamily="34" charset="0"/>
                <a:cs typeface="Open Sans" panose="020B0606030504020204" pitchFamily="34" charset="0"/>
              </a:rPr>
              <a:t>-     Local NGO</a:t>
            </a:r>
          </a:p>
          <a:p>
            <a:r>
              <a:rPr lang="en-US" sz="4400" dirty="0">
                <a:latin typeface="Open Sans" panose="020B0606030504020204" pitchFamily="34" charset="0"/>
                <a:ea typeface="Open Sans" panose="020B0606030504020204" pitchFamily="34" charset="0"/>
                <a:cs typeface="Open Sans" panose="020B0606030504020204" pitchFamily="34" charset="0"/>
              </a:rPr>
              <a:t>-     Local Doctor(s)</a:t>
            </a:r>
          </a:p>
          <a:p>
            <a:r>
              <a:rPr lang="en-US" sz="4400" dirty="0">
                <a:latin typeface="Open Sans" panose="020B0606030504020204" pitchFamily="34" charset="0"/>
                <a:ea typeface="Open Sans" panose="020B0606030504020204" pitchFamily="34" charset="0"/>
                <a:cs typeface="Open Sans" panose="020B0606030504020204" pitchFamily="34" charset="0"/>
              </a:rPr>
              <a:t>-     Any others</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pic>
        <p:nvPicPr>
          <p:cNvPr id="7" name="Picture 6" descr="A logo with a lion and a circle with a red ribbon&#10;&#10;AI-generated content may be incorrect.">
            <a:extLst>
              <a:ext uri="{FF2B5EF4-FFF2-40B4-BE49-F238E27FC236}">
                <a16:creationId xmlns:a16="http://schemas.microsoft.com/office/drawing/2014/main" id="{F8013B00-FB8C-6DFB-3905-73AAB3EB8B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077200" y="215900"/>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logo with text on it&#10;&#10;AI-generated content may be incorrect.">
            <a:extLst>
              <a:ext uri="{FF2B5EF4-FFF2-40B4-BE49-F238E27FC236}">
                <a16:creationId xmlns:a16="http://schemas.microsoft.com/office/drawing/2014/main" id="{98C4D839-E485-C8EF-E804-3C5A701021A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97988"/>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9EB8945F-AFA1-6F47-35A3-1970129B870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3F5D0D6A-6F61-CF0C-ABE7-8D51587B58B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48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28750"/>
            <a:ext cx="1752600" cy="3048000"/>
          </a:xfrm>
          <a:noFill/>
          <a:ln w="38100">
            <a:solidFill>
              <a:srgbClr val="FF0000"/>
            </a:solidFill>
          </a:ln>
        </p:spPr>
        <p:style>
          <a:lnRef idx="1">
            <a:schemeClr val="accent5"/>
          </a:lnRef>
          <a:fillRef idx="2">
            <a:schemeClr val="accent5"/>
          </a:fillRef>
          <a:effectRef idx="1">
            <a:schemeClr val="accent5"/>
          </a:effectRef>
          <a:fontRef idx="minor">
            <a:schemeClr val="dk1"/>
          </a:fontRef>
        </p:style>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Roles &amp; Responsibilities</a:t>
            </a:r>
          </a:p>
        </p:txBody>
      </p:sp>
      <p:sp>
        <p:nvSpPr>
          <p:cNvPr id="3" name="Content Placeholder 2"/>
          <p:cNvSpPr>
            <a:spLocks noGrp="1"/>
          </p:cNvSpPr>
          <p:nvPr>
            <p:ph idx="1"/>
          </p:nvPr>
        </p:nvSpPr>
        <p:spPr>
          <a:xfrm>
            <a:off x="1752600" y="1181363"/>
            <a:ext cx="7239000" cy="3523987"/>
          </a:xfrm>
        </p:spPr>
        <p:txBody>
          <a:bodyPr>
            <a:noAutofit/>
          </a:bodyPr>
          <a:lstStyle/>
          <a:p>
            <a:pPr lvl="2" algn="just"/>
            <a:r>
              <a:rPr lang="en-US" dirty="0">
                <a:latin typeface="Open Sans" panose="020B0606030504020204" pitchFamily="34" charset="0"/>
                <a:ea typeface="Open Sans" panose="020B0606030504020204" pitchFamily="34" charset="0"/>
                <a:cs typeface="Open Sans" panose="020B0606030504020204" pitchFamily="34" charset="0"/>
              </a:rPr>
              <a:t>Help the school in preparation &amp; evaluation of DM Plan</a:t>
            </a:r>
          </a:p>
          <a:p>
            <a:pPr lvl="2" algn="just"/>
            <a:r>
              <a:rPr lang="en-US" dirty="0">
                <a:latin typeface="Open Sans" panose="020B0606030504020204" pitchFamily="34" charset="0"/>
                <a:ea typeface="Open Sans" panose="020B0606030504020204" pitchFamily="34" charset="0"/>
                <a:cs typeface="Open Sans" panose="020B0606030504020204" pitchFamily="34" charset="0"/>
              </a:rPr>
              <a:t>Look into the structural safety of the school </a:t>
            </a:r>
          </a:p>
          <a:p>
            <a:pPr lvl="2" algn="just"/>
            <a:r>
              <a:rPr lang="en-US" dirty="0">
                <a:latin typeface="Open Sans" panose="020B0606030504020204" pitchFamily="34" charset="0"/>
                <a:ea typeface="Open Sans" panose="020B0606030504020204" pitchFamily="34" charset="0"/>
                <a:cs typeface="Open Sans" panose="020B0606030504020204" pitchFamily="34" charset="0"/>
              </a:rPr>
              <a:t>Work out financial aspects of preparedness &amp; mitigation measures.</a:t>
            </a:r>
          </a:p>
          <a:p>
            <a:pPr lvl="2" algn="just"/>
            <a:r>
              <a:rPr lang="en-US" dirty="0">
                <a:latin typeface="Open Sans" panose="020B0606030504020204" pitchFamily="34" charset="0"/>
                <a:ea typeface="Open Sans" panose="020B0606030504020204" pitchFamily="34" charset="0"/>
                <a:cs typeface="Open Sans" panose="020B0606030504020204" pitchFamily="34" charset="0"/>
              </a:rPr>
              <a:t>Arrange conduct of Mock Exercises on various types of disasters twice a year.</a:t>
            </a:r>
          </a:p>
          <a:p>
            <a:pPr lvl="2" algn="just"/>
            <a:r>
              <a:rPr lang="en-US" dirty="0">
                <a:latin typeface="Open Sans" panose="020B0606030504020204" pitchFamily="34" charset="0"/>
                <a:ea typeface="Open Sans" panose="020B0606030504020204" pitchFamily="34" charset="0"/>
                <a:cs typeface="Open Sans" panose="020B0606030504020204" pitchFamily="34" charset="0"/>
              </a:rPr>
              <a:t>During a disaster, help in coordinating various groups and teams</a:t>
            </a:r>
          </a:p>
        </p:txBody>
      </p:sp>
      <p:sp>
        <p:nvSpPr>
          <p:cNvPr id="4" name="Content Placeholder 2"/>
          <p:cNvSpPr txBox="1">
            <a:spLocks/>
          </p:cNvSpPr>
          <p:nvPr/>
        </p:nvSpPr>
        <p:spPr>
          <a:xfrm>
            <a:off x="457200" y="1200151"/>
            <a:ext cx="8534400" cy="33944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7</a:t>
            </a:fld>
            <a:endParaRPr lang="en-US"/>
          </a:p>
        </p:txBody>
      </p:sp>
      <p:pic>
        <p:nvPicPr>
          <p:cNvPr id="5" name="Picture 4" descr="A logo with a lion and a circle with a red ribbon&#10;&#10;AI-generated content may be incorrect.">
            <a:extLst>
              <a:ext uri="{FF2B5EF4-FFF2-40B4-BE49-F238E27FC236}">
                <a16:creationId xmlns:a16="http://schemas.microsoft.com/office/drawing/2014/main" id="{A2C36BE3-477E-5733-B7E0-8032B46D61C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077200" y="215900"/>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logo with text on it&#10;&#10;AI-generated content may be incorrect.">
            <a:extLst>
              <a:ext uri="{FF2B5EF4-FFF2-40B4-BE49-F238E27FC236}">
                <a16:creationId xmlns:a16="http://schemas.microsoft.com/office/drawing/2014/main" id="{6B2815E2-57BB-0E40-1BD3-DBB35FEB41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97988"/>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F6F9B295-1D6B-E998-2909-B66C6BB3EE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7111" y="217190"/>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a:extLst>
              <a:ext uri="{FF2B5EF4-FFF2-40B4-BE49-F238E27FC236}">
                <a16:creationId xmlns:a16="http://schemas.microsoft.com/office/drawing/2014/main" id="{D371A523-BE2B-C583-22F4-CCDA52F844A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961276" y="102393"/>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277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9312" t="20150" b="6918"/>
          <a:stretch/>
        </p:blipFill>
        <p:spPr bwMode="auto">
          <a:xfrm>
            <a:off x="228600" y="1352550"/>
            <a:ext cx="86106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B6E41A54-053D-0BDD-A2DA-C5DF9C5B5A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8077200" y="215900"/>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AEC6DF5C-3948-01E4-683C-A9097A79C72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297988"/>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5F92B7F8-C2C8-E910-8E9F-C8E7B40849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32851FE6-F129-CBCA-3FD8-2584F0D8A98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9456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04950"/>
            <a:ext cx="2819400" cy="2590800"/>
          </a:xfrm>
          <a:noFill/>
          <a:ln w="38100">
            <a:solidFill>
              <a:srgbClr val="FF0000"/>
            </a:solidFill>
          </a:ln>
        </p:spPr>
        <p:style>
          <a:lnRef idx="1">
            <a:schemeClr val="accent5"/>
          </a:lnRef>
          <a:fillRef idx="2">
            <a:schemeClr val="accent5"/>
          </a:fillRef>
          <a:effectRef idx="1">
            <a:schemeClr val="accent5"/>
          </a:effectRef>
          <a:fontRef idx="minor">
            <a:schemeClr val="dk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i="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Major activities of SDMC</a:t>
            </a:r>
            <a:endParaRPr lang="en-US" sz="40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p:cNvSpPr>
            <a:spLocks noGrp="1"/>
          </p:cNvSpPr>
          <p:nvPr>
            <p:ph idx="1"/>
          </p:nvPr>
        </p:nvSpPr>
        <p:spPr>
          <a:xfrm>
            <a:off x="3047999" y="1047750"/>
            <a:ext cx="5990513" cy="4095750"/>
          </a:xfrm>
        </p:spPr>
        <p:txBody>
          <a:bodyPr>
            <a:normAutofit fontScale="55000" lnSpcReduction="20000"/>
          </a:bodyPr>
          <a:lstStyle/>
          <a:p>
            <a:pPr lvl="1"/>
            <a:r>
              <a:rPr lang="en-US" sz="4400" dirty="0">
                <a:latin typeface="Open Sans" panose="020B0606030504020204" pitchFamily="34" charset="0"/>
                <a:ea typeface="Open Sans" panose="020B0606030504020204" pitchFamily="34" charset="0"/>
                <a:cs typeface="Open Sans" panose="020B0606030504020204" pitchFamily="34" charset="0"/>
              </a:rPr>
              <a:t>Identification of Hazards and Safety and Vulnerability Assessment. </a:t>
            </a:r>
          </a:p>
          <a:p>
            <a:pPr lvl="1"/>
            <a:r>
              <a:rPr lang="en-US" sz="4400" dirty="0">
                <a:latin typeface="Open Sans" panose="020B0606030504020204" pitchFamily="34" charset="0"/>
                <a:ea typeface="Open Sans" panose="020B0606030504020204" pitchFamily="34" charset="0"/>
                <a:cs typeface="Open Sans" panose="020B0606030504020204" pitchFamily="34" charset="0"/>
              </a:rPr>
              <a:t>Development of the School Safety Plan including </a:t>
            </a:r>
          </a:p>
          <a:p>
            <a:pPr lvl="2"/>
            <a:r>
              <a:rPr lang="en-US" sz="4400" dirty="0">
                <a:latin typeface="Open Sans" panose="020B0606030504020204" pitchFamily="34" charset="0"/>
                <a:ea typeface="Open Sans" panose="020B0606030504020204" pitchFamily="34" charset="0"/>
                <a:cs typeface="Open Sans" panose="020B0606030504020204" pitchFamily="34" charset="0"/>
              </a:rPr>
              <a:t>Preparation of the school map </a:t>
            </a:r>
          </a:p>
          <a:p>
            <a:pPr lvl="2"/>
            <a:r>
              <a:rPr lang="en-US" sz="4400" dirty="0">
                <a:latin typeface="Open Sans" panose="020B0606030504020204" pitchFamily="34" charset="0"/>
                <a:ea typeface="Open Sans" panose="020B0606030504020204" pitchFamily="34" charset="0"/>
                <a:cs typeface="Open Sans" panose="020B0606030504020204" pitchFamily="34" charset="0"/>
              </a:rPr>
              <a:t>Floor plans </a:t>
            </a:r>
          </a:p>
          <a:p>
            <a:pPr lvl="2"/>
            <a:r>
              <a:rPr lang="en-US" sz="4400" dirty="0">
                <a:latin typeface="Open Sans" panose="020B0606030504020204" pitchFamily="34" charset="0"/>
                <a:ea typeface="Open Sans" panose="020B0606030504020204" pitchFamily="34" charset="0"/>
                <a:cs typeface="Open Sans" panose="020B0606030504020204" pitchFamily="34" charset="0"/>
              </a:rPr>
              <a:t> </a:t>
            </a:r>
            <a:r>
              <a:rPr lang="en-US" sz="4400" dirty="0" err="1">
                <a:latin typeface="Open Sans" panose="020B0606030504020204" pitchFamily="34" charset="0"/>
                <a:ea typeface="Open Sans" panose="020B0606030504020204" pitchFamily="34" charset="0"/>
                <a:cs typeface="Open Sans" panose="020B0606030504020204" pitchFamily="34" charset="0"/>
              </a:rPr>
              <a:t>Organisation</a:t>
            </a:r>
            <a:r>
              <a:rPr lang="en-US" sz="4400" dirty="0">
                <a:latin typeface="Open Sans" panose="020B0606030504020204" pitchFamily="34" charset="0"/>
                <a:ea typeface="Open Sans" panose="020B0606030504020204" pitchFamily="34" charset="0"/>
                <a:cs typeface="Open Sans" panose="020B0606030504020204" pitchFamily="34" charset="0"/>
              </a:rPr>
              <a:t> charts</a:t>
            </a:r>
          </a:p>
          <a:p>
            <a:pPr lvl="2"/>
            <a:r>
              <a:rPr lang="en-US" sz="4400" dirty="0">
                <a:latin typeface="Open Sans" panose="020B0606030504020204" pitchFamily="34" charset="0"/>
                <a:ea typeface="Open Sans" panose="020B0606030504020204" pitchFamily="34" charset="0"/>
                <a:cs typeface="Open Sans" panose="020B0606030504020204" pitchFamily="34" charset="0"/>
              </a:rPr>
              <a:t>Details of children and their guardians</a:t>
            </a:r>
          </a:p>
          <a:p>
            <a:pPr lvl="2"/>
            <a:r>
              <a:rPr lang="en-US" sz="4400" dirty="0">
                <a:latin typeface="Open Sans" panose="020B0606030504020204" pitchFamily="34" charset="0"/>
                <a:ea typeface="Open Sans" panose="020B0606030504020204" pitchFamily="34" charset="0"/>
                <a:cs typeface="Open Sans" panose="020B0606030504020204" pitchFamily="34" charset="0"/>
              </a:rPr>
              <a:t>Creation of an inventory of both the school's resources and the local resources.   </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9</a:t>
            </a:fld>
            <a:endParaRPr lang="en-US"/>
          </a:p>
        </p:txBody>
      </p:sp>
      <p:pic>
        <p:nvPicPr>
          <p:cNvPr id="7" name="Picture 6">
            <a:extLst>
              <a:ext uri="{FF2B5EF4-FFF2-40B4-BE49-F238E27FC236}">
                <a16:creationId xmlns:a16="http://schemas.microsoft.com/office/drawing/2014/main" id="{13534C68-B2CB-B4C1-D75F-95DCD7E6BD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19224"/>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17E114F5-307C-005F-79E5-D9D00D1D18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962899" y="26077"/>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6924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2400" y="361950"/>
            <a:ext cx="8763000" cy="4572000"/>
          </a:xfrm>
          <a:prstGeom prst="rect">
            <a:avLst/>
          </a:prstGeom>
          <a:ln>
            <a:noFill/>
          </a:ln>
        </p:spPr>
        <p:txBody>
          <a:bodyPr/>
          <a:lstStyle/>
          <a:p>
            <a:endParaRPr lang="en-US"/>
          </a:p>
        </p:txBody>
      </p:sp>
      <p:sp>
        <p:nvSpPr>
          <p:cNvPr id="7" name="Freeform 6"/>
          <p:cNvSpPr/>
          <p:nvPr/>
        </p:nvSpPr>
        <p:spPr>
          <a:xfrm>
            <a:off x="152400" y="1581151"/>
            <a:ext cx="1812374" cy="1380037"/>
          </a:xfrm>
          <a:custGeom>
            <a:avLst/>
            <a:gdLst>
              <a:gd name="connsiteX0" fmla="*/ 0 w 1812374"/>
              <a:gd name="connsiteY0" fmla="*/ 230011 h 1380037"/>
              <a:gd name="connsiteX1" fmla="*/ 230011 w 1812374"/>
              <a:gd name="connsiteY1" fmla="*/ 0 h 1380037"/>
              <a:gd name="connsiteX2" fmla="*/ 1582363 w 1812374"/>
              <a:gd name="connsiteY2" fmla="*/ 0 h 1380037"/>
              <a:gd name="connsiteX3" fmla="*/ 1812374 w 1812374"/>
              <a:gd name="connsiteY3" fmla="*/ 230011 h 1380037"/>
              <a:gd name="connsiteX4" fmla="*/ 1812374 w 1812374"/>
              <a:gd name="connsiteY4" fmla="*/ 1150026 h 1380037"/>
              <a:gd name="connsiteX5" fmla="*/ 1582363 w 1812374"/>
              <a:gd name="connsiteY5" fmla="*/ 1380037 h 1380037"/>
              <a:gd name="connsiteX6" fmla="*/ 230011 w 1812374"/>
              <a:gd name="connsiteY6" fmla="*/ 1380037 h 1380037"/>
              <a:gd name="connsiteX7" fmla="*/ 0 w 1812374"/>
              <a:gd name="connsiteY7" fmla="*/ 1150026 h 1380037"/>
              <a:gd name="connsiteX8" fmla="*/ 0 w 1812374"/>
              <a:gd name="connsiteY8" fmla="*/ 230011 h 1380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2374" h="1380037">
                <a:moveTo>
                  <a:pt x="0" y="230011"/>
                </a:moveTo>
                <a:cubicBezTo>
                  <a:pt x="0" y="102979"/>
                  <a:pt x="102979" y="0"/>
                  <a:pt x="230011" y="0"/>
                </a:cubicBezTo>
                <a:lnTo>
                  <a:pt x="1582363" y="0"/>
                </a:lnTo>
                <a:cubicBezTo>
                  <a:pt x="1709395" y="0"/>
                  <a:pt x="1812374" y="102979"/>
                  <a:pt x="1812374" y="230011"/>
                </a:cubicBezTo>
                <a:lnTo>
                  <a:pt x="1812374" y="1150026"/>
                </a:lnTo>
                <a:cubicBezTo>
                  <a:pt x="1812374" y="1277058"/>
                  <a:pt x="1709395" y="1380037"/>
                  <a:pt x="1582363" y="1380037"/>
                </a:cubicBezTo>
                <a:lnTo>
                  <a:pt x="230011" y="1380037"/>
                </a:lnTo>
                <a:cubicBezTo>
                  <a:pt x="102979" y="1380037"/>
                  <a:pt x="0" y="1277058"/>
                  <a:pt x="0" y="1150026"/>
                </a:cubicBezTo>
                <a:lnTo>
                  <a:pt x="0" y="230011"/>
                </a:lnTo>
                <a:close/>
              </a:path>
            </a:pathLst>
          </a:custGeom>
          <a:solidFill>
            <a:srgbClr val="3AE688"/>
          </a:solidFill>
          <a:ln w="38100">
            <a:solidFill>
              <a:srgbClr val="FF0000"/>
            </a:solidFill>
          </a:ln>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78798" tIns="78798" rIns="78798" bIns="78798" numCol="1" spcCol="1270" anchor="ctr" anchorCtr="0">
            <a:noAutofit/>
          </a:bodyPr>
          <a:lstStyle/>
          <a:p>
            <a:pPr lvl="0" algn="ctr" defTabSz="800100">
              <a:lnSpc>
                <a:spcPct val="90000"/>
              </a:lnSpc>
              <a:spcBef>
                <a:spcPct val="0"/>
              </a:spcBef>
              <a:spcAft>
                <a:spcPct val="35000"/>
              </a:spcAft>
            </a:pPr>
            <a:r>
              <a:rPr lang="en-US" sz="1800" b="1" kern="1200" dirty="0">
                <a:solidFill>
                  <a:srgbClr val="C00000"/>
                </a:solidFill>
              </a:rPr>
              <a:t>School Disaster Management Committee</a:t>
            </a:r>
          </a:p>
        </p:txBody>
      </p:sp>
      <p:sp>
        <p:nvSpPr>
          <p:cNvPr id="8" name="Freeform 7"/>
          <p:cNvSpPr/>
          <p:nvPr/>
        </p:nvSpPr>
        <p:spPr>
          <a:xfrm rot="5392929">
            <a:off x="1349429" y="1648275"/>
            <a:ext cx="1228164" cy="17627"/>
          </a:xfrm>
          <a:custGeom>
            <a:avLst/>
            <a:gdLst>
              <a:gd name="connsiteX0" fmla="*/ 0 w 1228164"/>
              <a:gd name="connsiteY0" fmla="*/ 8813 h 17626"/>
              <a:gd name="connsiteX1" fmla="*/ 1228164 w 1228164"/>
              <a:gd name="connsiteY1" fmla="*/ 8813 h 17626"/>
            </a:gdLst>
            <a:ahLst/>
            <a:cxnLst>
              <a:cxn ang="0">
                <a:pos x="connsiteX0" y="connsiteY0"/>
              </a:cxn>
              <a:cxn ang="0">
                <a:pos x="connsiteX1" y="connsiteY1"/>
              </a:cxn>
            </a:cxnLst>
            <a:rect l="l" t="t" r="r" b="b"/>
            <a:pathLst>
              <a:path w="1228164" h="17626">
                <a:moveTo>
                  <a:pt x="1228164" y="8813"/>
                </a:moveTo>
                <a:lnTo>
                  <a:pt x="0" y="8813"/>
                </a:lnTo>
              </a:path>
            </a:pathLst>
          </a:custGeom>
          <a:noFill/>
          <a:ln>
            <a:solidFill>
              <a:srgbClr val="FF0000"/>
            </a:solidFill>
          </a:ln>
        </p:spPr>
        <p:style>
          <a:lnRef idx="2">
            <a:scrgbClr r="0" g="0" b="0"/>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596078" tIns="-21891" rIns="596077" bIns="-21891" numCol="1" spcCol="1270" anchor="ctr" anchorCtr="0">
            <a:noAutofit/>
          </a:bodyPr>
          <a:lstStyle/>
          <a:p>
            <a:pPr lvl="0" algn="ctr" defTabSz="800100">
              <a:lnSpc>
                <a:spcPct val="90000"/>
              </a:lnSpc>
              <a:spcBef>
                <a:spcPct val="0"/>
              </a:spcBef>
              <a:spcAft>
                <a:spcPct val="35000"/>
              </a:spcAft>
            </a:pPr>
            <a:endParaRPr lang="en-US" sz="1800" kern="1200"/>
          </a:p>
        </p:txBody>
      </p:sp>
      <p:sp>
        <p:nvSpPr>
          <p:cNvPr id="9" name="Freeform 8"/>
          <p:cNvSpPr/>
          <p:nvPr/>
        </p:nvSpPr>
        <p:spPr>
          <a:xfrm>
            <a:off x="1962248" y="819148"/>
            <a:ext cx="1847753" cy="447721"/>
          </a:xfrm>
          <a:custGeom>
            <a:avLst/>
            <a:gdLst>
              <a:gd name="connsiteX0" fmla="*/ 0 w 1847753"/>
              <a:gd name="connsiteY0" fmla="*/ 44772 h 447721"/>
              <a:gd name="connsiteX1" fmla="*/ 44772 w 1847753"/>
              <a:gd name="connsiteY1" fmla="*/ 0 h 447721"/>
              <a:gd name="connsiteX2" fmla="*/ 1802981 w 1847753"/>
              <a:gd name="connsiteY2" fmla="*/ 0 h 447721"/>
              <a:gd name="connsiteX3" fmla="*/ 1847753 w 1847753"/>
              <a:gd name="connsiteY3" fmla="*/ 44772 h 447721"/>
              <a:gd name="connsiteX4" fmla="*/ 1847753 w 1847753"/>
              <a:gd name="connsiteY4" fmla="*/ 402949 h 447721"/>
              <a:gd name="connsiteX5" fmla="*/ 1802981 w 1847753"/>
              <a:gd name="connsiteY5" fmla="*/ 447721 h 447721"/>
              <a:gd name="connsiteX6" fmla="*/ 44772 w 1847753"/>
              <a:gd name="connsiteY6" fmla="*/ 447721 h 447721"/>
              <a:gd name="connsiteX7" fmla="*/ 0 w 1847753"/>
              <a:gd name="connsiteY7" fmla="*/ 402949 h 447721"/>
              <a:gd name="connsiteX8" fmla="*/ 0 w 1847753"/>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7753" h="447721">
                <a:moveTo>
                  <a:pt x="0" y="44772"/>
                </a:moveTo>
                <a:cubicBezTo>
                  <a:pt x="0" y="20045"/>
                  <a:pt x="20045" y="0"/>
                  <a:pt x="44772" y="0"/>
                </a:cubicBezTo>
                <a:lnTo>
                  <a:pt x="1802981" y="0"/>
                </a:lnTo>
                <a:cubicBezTo>
                  <a:pt x="1827708" y="0"/>
                  <a:pt x="1847753" y="20045"/>
                  <a:pt x="1847753" y="44772"/>
                </a:cubicBezTo>
                <a:lnTo>
                  <a:pt x="1847753" y="402949"/>
                </a:lnTo>
                <a:cubicBezTo>
                  <a:pt x="1847753" y="427676"/>
                  <a:pt x="1827708" y="447721"/>
                  <a:pt x="1802981" y="447721"/>
                </a:cubicBezTo>
                <a:lnTo>
                  <a:pt x="44772" y="447721"/>
                </a:lnTo>
                <a:cubicBezTo>
                  <a:pt x="20045" y="447721"/>
                  <a:pt x="0" y="427676"/>
                  <a:pt x="0" y="402949"/>
                </a:cubicBezTo>
                <a:lnTo>
                  <a:pt x="0" y="44772"/>
                </a:lnTo>
                <a:close/>
              </a:path>
            </a:pathLst>
          </a:custGeom>
          <a:solidFill>
            <a:srgbClr val="002060"/>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kern="1200" dirty="0"/>
              <a:t>Awareness Group</a:t>
            </a:r>
          </a:p>
        </p:txBody>
      </p:sp>
      <p:sp>
        <p:nvSpPr>
          <p:cNvPr id="10" name="Freeform 9"/>
          <p:cNvSpPr/>
          <p:nvPr/>
        </p:nvSpPr>
        <p:spPr>
          <a:xfrm rot="18504115">
            <a:off x="3700131" y="806907"/>
            <a:ext cx="580058" cy="17626"/>
          </a:xfrm>
          <a:custGeom>
            <a:avLst/>
            <a:gdLst>
              <a:gd name="connsiteX0" fmla="*/ 0 w 580058"/>
              <a:gd name="connsiteY0" fmla="*/ 8813 h 17626"/>
              <a:gd name="connsiteX1" fmla="*/ 580058 w 580058"/>
              <a:gd name="connsiteY1" fmla="*/ 8813 h 17626"/>
            </a:gdLst>
            <a:ahLst/>
            <a:cxnLst>
              <a:cxn ang="0">
                <a:pos x="connsiteX0" y="connsiteY0"/>
              </a:cxn>
              <a:cxn ang="0">
                <a:pos x="connsiteX1" y="connsiteY1"/>
              </a:cxn>
            </a:cxnLst>
            <a:rect l="l" t="t" r="r" b="b"/>
            <a:pathLst>
              <a:path w="580058" h="17626">
                <a:moveTo>
                  <a:pt x="0" y="8813"/>
                </a:moveTo>
                <a:lnTo>
                  <a:pt x="580058"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288228" tIns="-5689" rIns="288228" bIns="-5688" numCol="1" spcCol="1270" anchor="ctr" anchorCtr="0">
            <a:noAutofit/>
          </a:bodyPr>
          <a:lstStyle/>
          <a:p>
            <a:pPr lvl="0" algn="ctr" defTabSz="800100">
              <a:lnSpc>
                <a:spcPct val="90000"/>
              </a:lnSpc>
              <a:spcBef>
                <a:spcPct val="0"/>
              </a:spcBef>
              <a:spcAft>
                <a:spcPct val="35000"/>
              </a:spcAft>
            </a:pPr>
            <a:endParaRPr lang="en-US" sz="1800" kern="1200"/>
          </a:p>
        </p:txBody>
      </p:sp>
      <p:sp>
        <p:nvSpPr>
          <p:cNvPr id="11" name="Freeform 10"/>
          <p:cNvSpPr/>
          <p:nvPr/>
        </p:nvSpPr>
        <p:spPr>
          <a:xfrm>
            <a:off x="4170318" y="285751"/>
            <a:ext cx="4364081" cy="441302"/>
          </a:xfrm>
          <a:custGeom>
            <a:avLst/>
            <a:gdLst>
              <a:gd name="connsiteX0" fmla="*/ 0 w 3638646"/>
              <a:gd name="connsiteY0" fmla="*/ 44772 h 447721"/>
              <a:gd name="connsiteX1" fmla="*/ 44772 w 3638646"/>
              <a:gd name="connsiteY1" fmla="*/ 0 h 447721"/>
              <a:gd name="connsiteX2" fmla="*/ 3593874 w 3638646"/>
              <a:gd name="connsiteY2" fmla="*/ 0 h 447721"/>
              <a:gd name="connsiteX3" fmla="*/ 3638646 w 3638646"/>
              <a:gd name="connsiteY3" fmla="*/ 44772 h 447721"/>
              <a:gd name="connsiteX4" fmla="*/ 3638646 w 3638646"/>
              <a:gd name="connsiteY4" fmla="*/ 402949 h 447721"/>
              <a:gd name="connsiteX5" fmla="*/ 3593874 w 3638646"/>
              <a:gd name="connsiteY5" fmla="*/ 447721 h 447721"/>
              <a:gd name="connsiteX6" fmla="*/ 44772 w 3638646"/>
              <a:gd name="connsiteY6" fmla="*/ 447721 h 447721"/>
              <a:gd name="connsiteX7" fmla="*/ 0 w 3638646"/>
              <a:gd name="connsiteY7" fmla="*/ 402949 h 447721"/>
              <a:gd name="connsiteX8" fmla="*/ 0 w 3638646"/>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8646" h="447721">
                <a:moveTo>
                  <a:pt x="0" y="44772"/>
                </a:moveTo>
                <a:cubicBezTo>
                  <a:pt x="0" y="20045"/>
                  <a:pt x="20045" y="0"/>
                  <a:pt x="44772" y="0"/>
                </a:cubicBezTo>
                <a:lnTo>
                  <a:pt x="3593874" y="0"/>
                </a:lnTo>
                <a:cubicBezTo>
                  <a:pt x="3618601" y="0"/>
                  <a:pt x="3638646" y="20045"/>
                  <a:pt x="3638646" y="44772"/>
                </a:cubicBezTo>
                <a:lnTo>
                  <a:pt x="3638646" y="402949"/>
                </a:lnTo>
                <a:cubicBezTo>
                  <a:pt x="3638646" y="427676"/>
                  <a:pt x="3618601" y="447721"/>
                  <a:pt x="3593874" y="447721"/>
                </a:cubicBezTo>
                <a:lnTo>
                  <a:pt x="44772" y="447721"/>
                </a:lnTo>
                <a:cubicBezTo>
                  <a:pt x="20045" y="447721"/>
                  <a:pt x="0" y="427676"/>
                  <a:pt x="0" y="402949"/>
                </a:cubicBezTo>
                <a:lnTo>
                  <a:pt x="0" y="44772"/>
                </a:lnTo>
                <a:close/>
              </a:path>
            </a:pathLst>
          </a:custGeom>
          <a:solidFill>
            <a:srgbClr val="0070C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Disaster Awareness Team</a:t>
            </a:r>
          </a:p>
        </p:txBody>
      </p:sp>
      <p:sp>
        <p:nvSpPr>
          <p:cNvPr id="12" name="Freeform 11"/>
          <p:cNvSpPr/>
          <p:nvPr/>
        </p:nvSpPr>
        <p:spPr>
          <a:xfrm rot="570067">
            <a:off x="3807496" y="1064347"/>
            <a:ext cx="365328" cy="17626"/>
          </a:xfrm>
          <a:custGeom>
            <a:avLst/>
            <a:gdLst>
              <a:gd name="connsiteX0" fmla="*/ 0 w 365328"/>
              <a:gd name="connsiteY0" fmla="*/ 8813 h 17626"/>
              <a:gd name="connsiteX1" fmla="*/ 365328 w 365328"/>
              <a:gd name="connsiteY1" fmla="*/ 8813 h 17626"/>
            </a:gdLst>
            <a:ahLst/>
            <a:cxnLst>
              <a:cxn ang="0">
                <a:pos x="connsiteX0" y="connsiteY0"/>
              </a:cxn>
              <a:cxn ang="0">
                <a:pos x="connsiteX1" y="connsiteY1"/>
              </a:cxn>
            </a:cxnLst>
            <a:rect l="l" t="t" r="r" b="b"/>
            <a:pathLst>
              <a:path w="365328" h="17626">
                <a:moveTo>
                  <a:pt x="0" y="8813"/>
                </a:moveTo>
                <a:lnTo>
                  <a:pt x="365328"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86231" tIns="-320" rIns="186230" bIns="-321" numCol="1" spcCol="1270" anchor="ctr" anchorCtr="0">
            <a:noAutofit/>
          </a:bodyPr>
          <a:lstStyle/>
          <a:p>
            <a:pPr lvl="0" algn="ctr" defTabSz="800100">
              <a:lnSpc>
                <a:spcPct val="90000"/>
              </a:lnSpc>
              <a:spcBef>
                <a:spcPct val="0"/>
              </a:spcBef>
              <a:spcAft>
                <a:spcPct val="35000"/>
              </a:spcAft>
            </a:pPr>
            <a:endParaRPr lang="en-US" sz="1800" kern="1200"/>
          </a:p>
        </p:txBody>
      </p:sp>
      <p:sp>
        <p:nvSpPr>
          <p:cNvPr id="13" name="Freeform 12"/>
          <p:cNvSpPr/>
          <p:nvPr/>
        </p:nvSpPr>
        <p:spPr>
          <a:xfrm>
            <a:off x="4170319" y="758849"/>
            <a:ext cx="4364081" cy="593701"/>
          </a:xfrm>
          <a:custGeom>
            <a:avLst/>
            <a:gdLst>
              <a:gd name="connsiteX0" fmla="*/ 0 w 3716371"/>
              <a:gd name="connsiteY0" fmla="*/ 44772 h 447721"/>
              <a:gd name="connsiteX1" fmla="*/ 44772 w 3716371"/>
              <a:gd name="connsiteY1" fmla="*/ 0 h 447721"/>
              <a:gd name="connsiteX2" fmla="*/ 3671599 w 3716371"/>
              <a:gd name="connsiteY2" fmla="*/ 0 h 447721"/>
              <a:gd name="connsiteX3" fmla="*/ 3716371 w 3716371"/>
              <a:gd name="connsiteY3" fmla="*/ 44772 h 447721"/>
              <a:gd name="connsiteX4" fmla="*/ 3716371 w 3716371"/>
              <a:gd name="connsiteY4" fmla="*/ 402949 h 447721"/>
              <a:gd name="connsiteX5" fmla="*/ 3671599 w 3716371"/>
              <a:gd name="connsiteY5" fmla="*/ 447721 h 447721"/>
              <a:gd name="connsiteX6" fmla="*/ 44772 w 3716371"/>
              <a:gd name="connsiteY6" fmla="*/ 447721 h 447721"/>
              <a:gd name="connsiteX7" fmla="*/ 0 w 3716371"/>
              <a:gd name="connsiteY7" fmla="*/ 402949 h 447721"/>
              <a:gd name="connsiteX8" fmla="*/ 0 w 3716371"/>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16371" h="447721">
                <a:moveTo>
                  <a:pt x="0" y="44772"/>
                </a:moveTo>
                <a:cubicBezTo>
                  <a:pt x="0" y="20045"/>
                  <a:pt x="20045" y="0"/>
                  <a:pt x="44772" y="0"/>
                </a:cubicBezTo>
                <a:lnTo>
                  <a:pt x="3671599" y="0"/>
                </a:lnTo>
                <a:cubicBezTo>
                  <a:pt x="3696326" y="0"/>
                  <a:pt x="3716371" y="20045"/>
                  <a:pt x="3716371" y="44772"/>
                </a:cubicBezTo>
                <a:lnTo>
                  <a:pt x="3716371" y="402949"/>
                </a:lnTo>
                <a:cubicBezTo>
                  <a:pt x="3716371" y="427676"/>
                  <a:pt x="3696326" y="447721"/>
                  <a:pt x="3671599" y="447721"/>
                </a:cubicBezTo>
                <a:lnTo>
                  <a:pt x="44772" y="447721"/>
                </a:lnTo>
                <a:cubicBezTo>
                  <a:pt x="20045" y="447721"/>
                  <a:pt x="0" y="427676"/>
                  <a:pt x="0" y="402949"/>
                </a:cubicBezTo>
                <a:lnTo>
                  <a:pt x="0" y="44772"/>
                </a:lnTo>
                <a:close/>
              </a:path>
            </a:pathLst>
          </a:custGeom>
          <a:solidFill>
            <a:srgbClr val="0070C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Warning and Information </a:t>
            </a:r>
            <a:r>
              <a:rPr lang="en-US" sz="1800" b="1" kern="1200" dirty="0" err="1"/>
              <a:t>Dissimination</a:t>
            </a:r>
            <a:r>
              <a:rPr lang="en-US" sz="1800" b="1" kern="1200" dirty="0"/>
              <a:t> Team</a:t>
            </a:r>
          </a:p>
        </p:txBody>
      </p:sp>
      <p:sp>
        <p:nvSpPr>
          <p:cNvPr id="14" name="Freeform 13"/>
          <p:cNvSpPr/>
          <p:nvPr/>
        </p:nvSpPr>
        <p:spPr>
          <a:xfrm rot="3476122">
            <a:off x="3650799" y="1321786"/>
            <a:ext cx="678721" cy="17626"/>
          </a:xfrm>
          <a:custGeom>
            <a:avLst/>
            <a:gdLst>
              <a:gd name="connsiteX0" fmla="*/ 0 w 678721"/>
              <a:gd name="connsiteY0" fmla="*/ 8813 h 17626"/>
              <a:gd name="connsiteX1" fmla="*/ 678721 w 678721"/>
              <a:gd name="connsiteY1" fmla="*/ 8813 h 17626"/>
            </a:gdLst>
            <a:ahLst/>
            <a:cxnLst>
              <a:cxn ang="0">
                <a:pos x="connsiteX0" y="connsiteY0"/>
              </a:cxn>
              <a:cxn ang="0">
                <a:pos x="connsiteX1" y="connsiteY1"/>
              </a:cxn>
            </a:cxnLst>
            <a:rect l="l" t="t" r="r" b="b"/>
            <a:pathLst>
              <a:path w="678721" h="17626">
                <a:moveTo>
                  <a:pt x="0" y="8813"/>
                </a:moveTo>
                <a:lnTo>
                  <a:pt x="678721"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335093" tIns="-8156" rIns="335091" bIns="-8155" numCol="1" spcCol="1270" anchor="ctr" anchorCtr="0">
            <a:noAutofit/>
          </a:bodyPr>
          <a:lstStyle/>
          <a:p>
            <a:pPr lvl="0" algn="ctr" defTabSz="800100">
              <a:lnSpc>
                <a:spcPct val="90000"/>
              </a:lnSpc>
              <a:spcBef>
                <a:spcPct val="0"/>
              </a:spcBef>
              <a:spcAft>
                <a:spcPct val="35000"/>
              </a:spcAft>
            </a:pPr>
            <a:endParaRPr lang="en-US" sz="1800" kern="1200"/>
          </a:p>
        </p:txBody>
      </p:sp>
      <p:sp>
        <p:nvSpPr>
          <p:cNvPr id="15" name="Freeform 14"/>
          <p:cNvSpPr/>
          <p:nvPr/>
        </p:nvSpPr>
        <p:spPr>
          <a:xfrm>
            <a:off x="4170319" y="1394331"/>
            <a:ext cx="4364080" cy="447721"/>
          </a:xfrm>
          <a:custGeom>
            <a:avLst/>
            <a:gdLst>
              <a:gd name="connsiteX0" fmla="*/ 0 w 3640195"/>
              <a:gd name="connsiteY0" fmla="*/ 44772 h 447721"/>
              <a:gd name="connsiteX1" fmla="*/ 44772 w 3640195"/>
              <a:gd name="connsiteY1" fmla="*/ 0 h 447721"/>
              <a:gd name="connsiteX2" fmla="*/ 3595423 w 3640195"/>
              <a:gd name="connsiteY2" fmla="*/ 0 h 447721"/>
              <a:gd name="connsiteX3" fmla="*/ 3640195 w 3640195"/>
              <a:gd name="connsiteY3" fmla="*/ 44772 h 447721"/>
              <a:gd name="connsiteX4" fmla="*/ 3640195 w 3640195"/>
              <a:gd name="connsiteY4" fmla="*/ 402949 h 447721"/>
              <a:gd name="connsiteX5" fmla="*/ 3595423 w 3640195"/>
              <a:gd name="connsiteY5" fmla="*/ 447721 h 447721"/>
              <a:gd name="connsiteX6" fmla="*/ 44772 w 3640195"/>
              <a:gd name="connsiteY6" fmla="*/ 447721 h 447721"/>
              <a:gd name="connsiteX7" fmla="*/ 0 w 3640195"/>
              <a:gd name="connsiteY7" fmla="*/ 402949 h 447721"/>
              <a:gd name="connsiteX8" fmla="*/ 0 w 3640195"/>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40195" h="447721">
                <a:moveTo>
                  <a:pt x="0" y="44772"/>
                </a:moveTo>
                <a:cubicBezTo>
                  <a:pt x="0" y="20045"/>
                  <a:pt x="20045" y="0"/>
                  <a:pt x="44772" y="0"/>
                </a:cubicBezTo>
                <a:lnTo>
                  <a:pt x="3595423" y="0"/>
                </a:lnTo>
                <a:cubicBezTo>
                  <a:pt x="3620150" y="0"/>
                  <a:pt x="3640195" y="20045"/>
                  <a:pt x="3640195" y="44772"/>
                </a:cubicBezTo>
                <a:lnTo>
                  <a:pt x="3640195" y="402949"/>
                </a:lnTo>
                <a:cubicBezTo>
                  <a:pt x="3640195" y="427676"/>
                  <a:pt x="3620150" y="447721"/>
                  <a:pt x="3595423" y="447721"/>
                </a:cubicBezTo>
                <a:lnTo>
                  <a:pt x="44772" y="447721"/>
                </a:lnTo>
                <a:cubicBezTo>
                  <a:pt x="20045" y="447721"/>
                  <a:pt x="0" y="427676"/>
                  <a:pt x="0" y="402949"/>
                </a:cubicBezTo>
                <a:lnTo>
                  <a:pt x="0" y="44772"/>
                </a:lnTo>
                <a:close/>
              </a:path>
            </a:pathLst>
          </a:custGeom>
          <a:solidFill>
            <a:srgbClr val="0070C0"/>
          </a:solidFill>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Activity and Event </a:t>
            </a:r>
            <a:r>
              <a:rPr lang="en-US" sz="1800" b="1" kern="1200" dirty="0" err="1"/>
              <a:t>Organising</a:t>
            </a:r>
            <a:r>
              <a:rPr lang="en-US" sz="1800" b="1" kern="1200" dirty="0"/>
              <a:t> Team</a:t>
            </a:r>
          </a:p>
        </p:txBody>
      </p:sp>
      <p:sp>
        <p:nvSpPr>
          <p:cNvPr id="16" name="Freeform 15"/>
          <p:cNvSpPr/>
          <p:nvPr/>
        </p:nvSpPr>
        <p:spPr>
          <a:xfrm rot="16207176">
            <a:off x="1358390" y="2867475"/>
            <a:ext cx="1210241" cy="17627"/>
          </a:xfrm>
          <a:custGeom>
            <a:avLst/>
            <a:gdLst>
              <a:gd name="connsiteX0" fmla="*/ 0 w 1210241"/>
              <a:gd name="connsiteY0" fmla="*/ 8813 h 17626"/>
              <a:gd name="connsiteX1" fmla="*/ 1210241 w 1210241"/>
              <a:gd name="connsiteY1" fmla="*/ 8813 h 17626"/>
            </a:gdLst>
            <a:ahLst/>
            <a:cxnLst>
              <a:cxn ang="0">
                <a:pos x="connsiteX0" y="connsiteY0"/>
              </a:cxn>
              <a:cxn ang="0">
                <a:pos x="connsiteX1" y="connsiteY1"/>
              </a:cxn>
            </a:cxnLst>
            <a:rect l="l" t="t" r="r" b="b"/>
            <a:pathLst>
              <a:path w="1210241" h="17626">
                <a:moveTo>
                  <a:pt x="1210241" y="8813"/>
                </a:moveTo>
                <a:lnTo>
                  <a:pt x="0" y="8813"/>
                </a:lnTo>
              </a:path>
            </a:pathLst>
          </a:custGeom>
          <a:noFill/>
          <a:ln>
            <a:solidFill>
              <a:srgbClr val="FF0000"/>
            </a:solidFill>
          </a:ln>
        </p:spPr>
        <p:style>
          <a:lnRef idx="2">
            <a:scrgbClr r="0" g="0" b="0"/>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spcFirstLastPara="0" vert="horz" wrap="square" lIns="587563" tIns="-21442" rIns="587565" bIns="-21444" numCol="1" spcCol="1270" anchor="ctr" anchorCtr="0">
            <a:noAutofit/>
          </a:bodyPr>
          <a:lstStyle/>
          <a:p>
            <a:pPr lvl="0" algn="ctr" defTabSz="800100">
              <a:lnSpc>
                <a:spcPct val="90000"/>
              </a:lnSpc>
              <a:spcBef>
                <a:spcPct val="0"/>
              </a:spcBef>
              <a:spcAft>
                <a:spcPct val="35000"/>
              </a:spcAft>
            </a:pPr>
            <a:endParaRPr lang="en-US" sz="1800" kern="1200"/>
          </a:p>
        </p:txBody>
      </p:sp>
      <p:sp>
        <p:nvSpPr>
          <p:cNvPr id="17" name="Freeform 16"/>
          <p:cNvSpPr/>
          <p:nvPr/>
        </p:nvSpPr>
        <p:spPr>
          <a:xfrm>
            <a:off x="1962248" y="3257549"/>
            <a:ext cx="1847753" cy="447721"/>
          </a:xfrm>
          <a:custGeom>
            <a:avLst/>
            <a:gdLst>
              <a:gd name="connsiteX0" fmla="*/ 0 w 1847753"/>
              <a:gd name="connsiteY0" fmla="*/ 44772 h 447721"/>
              <a:gd name="connsiteX1" fmla="*/ 44772 w 1847753"/>
              <a:gd name="connsiteY1" fmla="*/ 0 h 447721"/>
              <a:gd name="connsiteX2" fmla="*/ 1802981 w 1847753"/>
              <a:gd name="connsiteY2" fmla="*/ 0 h 447721"/>
              <a:gd name="connsiteX3" fmla="*/ 1847753 w 1847753"/>
              <a:gd name="connsiteY3" fmla="*/ 44772 h 447721"/>
              <a:gd name="connsiteX4" fmla="*/ 1847753 w 1847753"/>
              <a:gd name="connsiteY4" fmla="*/ 402949 h 447721"/>
              <a:gd name="connsiteX5" fmla="*/ 1802981 w 1847753"/>
              <a:gd name="connsiteY5" fmla="*/ 447721 h 447721"/>
              <a:gd name="connsiteX6" fmla="*/ 44772 w 1847753"/>
              <a:gd name="connsiteY6" fmla="*/ 447721 h 447721"/>
              <a:gd name="connsiteX7" fmla="*/ 0 w 1847753"/>
              <a:gd name="connsiteY7" fmla="*/ 402949 h 447721"/>
              <a:gd name="connsiteX8" fmla="*/ 0 w 1847753"/>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7753" h="447721">
                <a:moveTo>
                  <a:pt x="0" y="44772"/>
                </a:moveTo>
                <a:cubicBezTo>
                  <a:pt x="0" y="20045"/>
                  <a:pt x="20045" y="0"/>
                  <a:pt x="44772" y="0"/>
                </a:cubicBezTo>
                <a:lnTo>
                  <a:pt x="1802981" y="0"/>
                </a:lnTo>
                <a:cubicBezTo>
                  <a:pt x="1827708" y="0"/>
                  <a:pt x="1847753" y="20045"/>
                  <a:pt x="1847753" y="44772"/>
                </a:cubicBezTo>
                <a:lnTo>
                  <a:pt x="1847753" y="402949"/>
                </a:lnTo>
                <a:cubicBezTo>
                  <a:pt x="1847753" y="427676"/>
                  <a:pt x="1827708" y="447721"/>
                  <a:pt x="1802981"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kern="1200" dirty="0"/>
              <a:t>Response Group</a:t>
            </a:r>
          </a:p>
        </p:txBody>
      </p:sp>
      <p:sp>
        <p:nvSpPr>
          <p:cNvPr id="18" name="Freeform 17"/>
          <p:cNvSpPr/>
          <p:nvPr/>
        </p:nvSpPr>
        <p:spPr>
          <a:xfrm rot="19364956">
            <a:off x="3582786" y="2798426"/>
            <a:ext cx="2227539" cy="17626"/>
          </a:xfrm>
          <a:custGeom>
            <a:avLst/>
            <a:gdLst>
              <a:gd name="connsiteX0" fmla="*/ 0 w 2227539"/>
              <a:gd name="connsiteY0" fmla="*/ 8813 h 17626"/>
              <a:gd name="connsiteX1" fmla="*/ 2227539 w 2227539"/>
              <a:gd name="connsiteY1" fmla="*/ 8813 h 17626"/>
            </a:gdLst>
            <a:ahLst/>
            <a:cxnLst>
              <a:cxn ang="0">
                <a:pos x="connsiteX0" y="connsiteY0"/>
              </a:cxn>
              <a:cxn ang="0">
                <a:pos x="connsiteX1" y="connsiteY1"/>
              </a:cxn>
            </a:cxnLst>
            <a:rect l="l" t="t" r="r" b="b"/>
            <a:pathLst>
              <a:path w="2227539" h="17626">
                <a:moveTo>
                  <a:pt x="0" y="8813"/>
                </a:moveTo>
                <a:lnTo>
                  <a:pt x="2227539"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070781" tIns="-46875" rIns="1070781" bIns="-46876" numCol="1" spcCol="1270" anchor="ctr" anchorCtr="0">
            <a:noAutofit/>
          </a:bodyPr>
          <a:lstStyle/>
          <a:p>
            <a:pPr lvl="0" algn="ctr" defTabSz="800100">
              <a:lnSpc>
                <a:spcPct val="90000"/>
              </a:lnSpc>
              <a:spcBef>
                <a:spcPct val="0"/>
              </a:spcBef>
              <a:spcAft>
                <a:spcPct val="35000"/>
              </a:spcAft>
            </a:pPr>
            <a:endParaRPr lang="en-US" sz="1800" kern="1200"/>
          </a:p>
        </p:txBody>
      </p:sp>
      <p:sp>
        <p:nvSpPr>
          <p:cNvPr id="19" name="Freeform 18"/>
          <p:cNvSpPr/>
          <p:nvPr/>
        </p:nvSpPr>
        <p:spPr>
          <a:xfrm>
            <a:off x="5583110" y="1909210"/>
            <a:ext cx="3332289" cy="447721"/>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Evacuation Team</a:t>
            </a:r>
          </a:p>
        </p:txBody>
      </p:sp>
      <p:sp>
        <p:nvSpPr>
          <p:cNvPr id="20" name="Freeform 19"/>
          <p:cNvSpPr/>
          <p:nvPr/>
        </p:nvSpPr>
        <p:spPr>
          <a:xfrm rot="20089432">
            <a:off x="3716943" y="3055866"/>
            <a:ext cx="1959226" cy="17626"/>
          </a:xfrm>
          <a:custGeom>
            <a:avLst/>
            <a:gdLst>
              <a:gd name="connsiteX0" fmla="*/ 0 w 1959226"/>
              <a:gd name="connsiteY0" fmla="*/ 8813 h 17626"/>
              <a:gd name="connsiteX1" fmla="*/ 1959226 w 1959226"/>
              <a:gd name="connsiteY1" fmla="*/ 8813 h 17626"/>
            </a:gdLst>
            <a:ahLst/>
            <a:cxnLst>
              <a:cxn ang="0">
                <a:pos x="connsiteX0" y="connsiteY0"/>
              </a:cxn>
              <a:cxn ang="0">
                <a:pos x="connsiteX1" y="connsiteY1"/>
              </a:cxn>
            </a:cxnLst>
            <a:rect l="l" t="t" r="r" b="b"/>
            <a:pathLst>
              <a:path w="1959226" h="17626">
                <a:moveTo>
                  <a:pt x="0" y="8813"/>
                </a:moveTo>
                <a:lnTo>
                  <a:pt x="1959226"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943331" tIns="-40168" rIns="943333" bIns="-40168" numCol="1" spcCol="1270" anchor="ctr" anchorCtr="0">
            <a:noAutofit/>
          </a:bodyPr>
          <a:lstStyle/>
          <a:p>
            <a:pPr lvl="0" algn="ctr" defTabSz="800100">
              <a:lnSpc>
                <a:spcPct val="90000"/>
              </a:lnSpc>
              <a:spcBef>
                <a:spcPct val="0"/>
              </a:spcBef>
              <a:spcAft>
                <a:spcPct val="35000"/>
              </a:spcAft>
            </a:pPr>
            <a:endParaRPr lang="en-US" sz="1800" kern="1200"/>
          </a:p>
        </p:txBody>
      </p:sp>
      <p:sp>
        <p:nvSpPr>
          <p:cNvPr id="21" name="Freeform 20"/>
          <p:cNvSpPr/>
          <p:nvPr/>
        </p:nvSpPr>
        <p:spPr>
          <a:xfrm>
            <a:off x="5583110" y="2424089"/>
            <a:ext cx="3332289" cy="447721"/>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Search and Rescue Team</a:t>
            </a:r>
          </a:p>
        </p:txBody>
      </p:sp>
      <p:sp>
        <p:nvSpPr>
          <p:cNvPr id="22" name="Freeform 21"/>
          <p:cNvSpPr/>
          <p:nvPr/>
        </p:nvSpPr>
        <p:spPr>
          <a:xfrm rot="20988849">
            <a:off x="3795805" y="3313305"/>
            <a:ext cx="1801501" cy="17626"/>
          </a:xfrm>
          <a:custGeom>
            <a:avLst/>
            <a:gdLst>
              <a:gd name="connsiteX0" fmla="*/ 0 w 1801501"/>
              <a:gd name="connsiteY0" fmla="*/ 8813 h 17626"/>
              <a:gd name="connsiteX1" fmla="*/ 1801501 w 1801501"/>
              <a:gd name="connsiteY1" fmla="*/ 8813 h 17626"/>
            </a:gdLst>
            <a:ahLst/>
            <a:cxnLst>
              <a:cxn ang="0">
                <a:pos x="connsiteX0" y="connsiteY0"/>
              </a:cxn>
              <a:cxn ang="0">
                <a:pos x="connsiteX1" y="connsiteY1"/>
              </a:cxn>
            </a:cxnLst>
            <a:rect l="l" t="t" r="r" b="b"/>
            <a:pathLst>
              <a:path w="1801501" h="17626">
                <a:moveTo>
                  <a:pt x="0" y="8813"/>
                </a:moveTo>
                <a:lnTo>
                  <a:pt x="1801501"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868412" tIns="-36224" rIns="868413" bIns="-36226" numCol="1" spcCol="1270" anchor="ctr" anchorCtr="0">
            <a:noAutofit/>
          </a:bodyPr>
          <a:lstStyle/>
          <a:p>
            <a:pPr lvl="0" algn="ctr" defTabSz="800100">
              <a:lnSpc>
                <a:spcPct val="90000"/>
              </a:lnSpc>
              <a:spcBef>
                <a:spcPct val="0"/>
              </a:spcBef>
              <a:spcAft>
                <a:spcPct val="35000"/>
              </a:spcAft>
            </a:pPr>
            <a:endParaRPr lang="en-US" sz="1800" kern="1200"/>
          </a:p>
        </p:txBody>
      </p:sp>
      <p:sp>
        <p:nvSpPr>
          <p:cNvPr id="23" name="Freeform 22"/>
          <p:cNvSpPr/>
          <p:nvPr/>
        </p:nvSpPr>
        <p:spPr>
          <a:xfrm>
            <a:off x="5583110" y="2938968"/>
            <a:ext cx="3332289" cy="447721"/>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First Aid Team</a:t>
            </a:r>
          </a:p>
        </p:txBody>
      </p:sp>
      <p:sp>
        <p:nvSpPr>
          <p:cNvPr id="24" name="Freeform 23"/>
          <p:cNvSpPr/>
          <p:nvPr/>
        </p:nvSpPr>
        <p:spPr>
          <a:xfrm rot="379045">
            <a:off x="3804585" y="3570745"/>
            <a:ext cx="1783941" cy="17626"/>
          </a:xfrm>
          <a:custGeom>
            <a:avLst/>
            <a:gdLst>
              <a:gd name="connsiteX0" fmla="*/ 0 w 1783941"/>
              <a:gd name="connsiteY0" fmla="*/ 8813 h 17626"/>
              <a:gd name="connsiteX1" fmla="*/ 1783941 w 1783941"/>
              <a:gd name="connsiteY1" fmla="*/ 8813 h 17626"/>
            </a:gdLst>
            <a:ahLst/>
            <a:cxnLst>
              <a:cxn ang="0">
                <a:pos x="connsiteX0" y="connsiteY0"/>
              </a:cxn>
              <a:cxn ang="0">
                <a:pos x="connsiteX1" y="connsiteY1"/>
              </a:cxn>
            </a:cxnLst>
            <a:rect l="l" t="t" r="r" b="b"/>
            <a:pathLst>
              <a:path w="1783941" h="17626">
                <a:moveTo>
                  <a:pt x="0" y="8813"/>
                </a:moveTo>
                <a:lnTo>
                  <a:pt x="1783941"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860072" tIns="-35786" rIns="860071" bIns="-35786" numCol="1" spcCol="1270" anchor="ctr" anchorCtr="0">
            <a:noAutofit/>
          </a:bodyPr>
          <a:lstStyle/>
          <a:p>
            <a:pPr lvl="0" algn="ctr" defTabSz="800100">
              <a:lnSpc>
                <a:spcPct val="90000"/>
              </a:lnSpc>
              <a:spcBef>
                <a:spcPct val="0"/>
              </a:spcBef>
              <a:spcAft>
                <a:spcPct val="35000"/>
              </a:spcAft>
            </a:pPr>
            <a:endParaRPr lang="en-US" sz="1800" kern="1200"/>
          </a:p>
        </p:txBody>
      </p:sp>
      <p:sp>
        <p:nvSpPr>
          <p:cNvPr id="25" name="Freeform 24"/>
          <p:cNvSpPr/>
          <p:nvPr/>
        </p:nvSpPr>
        <p:spPr>
          <a:xfrm>
            <a:off x="5583110" y="3453847"/>
            <a:ext cx="3332289" cy="447721"/>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Site Security Team</a:t>
            </a:r>
          </a:p>
        </p:txBody>
      </p:sp>
      <p:sp>
        <p:nvSpPr>
          <p:cNvPr id="26" name="Freeform 25"/>
          <p:cNvSpPr/>
          <p:nvPr/>
        </p:nvSpPr>
        <p:spPr>
          <a:xfrm rot="1311317">
            <a:off x="3741348" y="3828185"/>
            <a:ext cx="1910415" cy="17626"/>
          </a:xfrm>
          <a:custGeom>
            <a:avLst/>
            <a:gdLst>
              <a:gd name="connsiteX0" fmla="*/ 0 w 1910415"/>
              <a:gd name="connsiteY0" fmla="*/ 8813 h 17626"/>
              <a:gd name="connsiteX1" fmla="*/ 1910415 w 1910415"/>
              <a:gd name="connsiteY1" fmla="*/ 8813 h 17626"/>
            </a:gdLst>
            <a:ahLst/>
            <a:cxnLst>
              <a:cxn ang="0">
                <a:pos x="connsiteX0" y="connsiteY0"/>
              </a:cxn>
              <a:cxn ang="0">
                <a:pos x="connsiteX1" y="connsiteY1"/>
              </a:cxn>
            </a:cxnLst>
            <a:rect l="l" t="t" r="r" b="b"/>
            <a:pathLst>
              <a:path w="1910415" h="17626">
                <a:moveTo>
                  <a:pt x="0" y="8813"/>
                </a:moveTo>
                <a:lnTo>
                  <a:pt x="1910415"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920147" tIns="-38948" rIns="920147" bIns="-38947" numCol="1" spcCol="1270" anchor="ctr" anchorCtr="0">
            <a:noAutofit/>
          </a:bodyPr>
          <a:lstStyle/>
          <a:p>
            <a:pPr lvl="0" algn="ctr" defTabSz="800100">
              <a:lnSpc>
                <a:spcPct val="90000"/>
              </a:lnSpc>
              <a:spcBef>
                <a:spcPct val="0"/>
              </a:spcBef>
              <a:spcAft>
                <a:spcPct val="35000"/>
              </a:spcAft>
            </a:pPr>
            <a:endParaRPr lang="en-US" sz="1800" kern="1200"/>
          </a:p>
        </p:txBody>
      </p:sp>
      <p:sp>
        <p:nvSpPr>
          <p:cNvPr id="27" name="Freeform 26"/>
          <p:cNvSpPr/>
          <p:nvPr/>
        </p:nvSpPr>
        <p:spPr>
          <a:xfrm>
            <a:off x="5583110" y="3968727"/>
            <a:ext cx="3332289" cy="447721"/>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Fire Safety Team</a:t>
            </a:r>
          </a:p>
        </p:txBody>
      </p:sp>
      <p:sp>
        <p:nvSpPr>
          <p:cNvPr id="28" name="Freeform 27"/>
          <p:cNvSpPr/>
          <p:nvPr/>
        </p:nvSpPr>
        <p:spPr>
          <a:xfrm rot="2079769">
            <a:off x="3618696" y="4085624"/>
            <a:ext cx="2155720" cy="17626"/>
          </a:xfrm>
          <a:custGeom>
            <a:avLst/>
            <a:gdLst>
              <a:gd name="connsiteX0" fmla="*/ 0 w 2155720"/>
              <a:gd name="connsiteY0" fmla="*/ 8813 h 17626"/>
              <a:gd name="connsiteX1" fmla="*/ 2155720 w 2155720"/>
              <a:gd name="connsiteY1" fmla="*/ 8813 h 17626"/>
            </a:gdLst>
            <a:ahLst/>
            <a:cxnLst>
              <a:cxn ang="0">
                <a:pos x="connsiteX0" y="connsiteY0"/>
              </a:cxn>
              <a:cxn ang="0">
                <a:pos x="connsiteX1" y="connsiteY1"/>
              </a:cxn>
            </a:cxnLst>
            <a:rect l="l" t="t" r="r" b="b"/>
            <a:pathLst>
              <a:path w="2155720" h="17626">
                <a:moveTo>
                  <a:pt x="0" y="8813"/>
                </a:moveTo>
                <a:lnTo>
                  <a:pt x="2155720" y="8813"/>
                </a:lnTo>
              </a:path>
            </a:pathLst>
          </a:custGeom>
          <a:noFill/>
        </p:spPr>
        <p:style>
          <a:lnRef idx="2">
            <a:schemeClr val="accent6">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txBody>
          <a:bodyPr spcFirstLastPara="0" vert="horz" wrap="square" lIns="1036667" tIns="-45080" rIns="1036666" bIns="-45081" numCol="1" spcCol="1270" anchor="ctr" anchorCtr="0">
            <a:noAutofit/>
          </a:bodyPr>
          <a:lstStyle/>
          <a:p>
            <a:pPr lvl="0" algn="ctr" defTabSz="800100">
              <a:lnSpc>
                <a:spcPct val="90000"/>
              </a:lnSpc>
              <a:spcBef>
                <a:spcPct val="0"/>
              </a:spcBef>
              <a:spcAft>
                <a:spcPct val="35000"/>
              </a:spcAft>
            </a:pPr>
            <a:endParaRPr lang="en-US" sz="1800" kern="1200"/>
          </a:p>
        </p:txBody>
      </p:sp>
      <p:sp>
        <p:nvSpPr>
          <p:cNvPr id="29" name="Freeform 28"/>
          <p:cNvSpPr/>
          <p:nvPr/>
        </p:nvSpPr>
        <p:spPr>
          <a:xfrm>
            <a:off x="5583110" y="4483606"/>
            <a:ext cx="3332289" cy="447721"/>
          </a:xfrm>
          <a:custGeom>
            <a:avLst/>
            <a:gdLst>
              <a:gd name="connsiteX0" fmla="*/ 0 w 3332289"/>
              <a:gd name="connsiteY0" fmla="*/ 44772 h 447721"/>
              <a:gd name="connsiteX1" fmla="*/ 44772 w 3332289"/>
              <a:gd name="connsiteY1" fmla="*/ 0 h 447721"/>
              <a:gd name="connsiteX2" fmla="*/ 3287517 w 3332289"/>
              <a:gd name="connsiteY2" fmla="*/ 0 h 447721"/>
              <a:gd name="connsiteX3" fmla="*/ 3332289 w 3332289"/>
              <a:gd name="connsiteY3" fmla="*/ 44772 h 447721"/>
              <a:gd name="connsiteX4" fmla="*/ 3332289 w 3332289"/>
              <a:gd name="connsiteY4" fmla="*/ 402949 h 447721"/>
              <a:gd name="connsiteX5" fmla="*/ 3287517 w 3332289"/>
              <a:gd name="connsiteY5" fmla="*/ 447721 h 447721"/>
              <a:gd name="connsiteX6" fmla="*/ 44772 w 3332289"/>
              <a:gd name="connsiteY6" fmla="*/ 447721 h 447721"/>
              <a:gd name="connsiteX7" fmla="*/ 0 w 3332289"/>
              <a:gd name="connsiteY7" fmla="*/ 402949 h 447721"/>
              <a:gd name="connsiteX8" fmla="*/ 0 w 3332289"/>
              <a:gd name="connsiteY8" fmla="*/ 44772 h 44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2289" h="447721">
                <a:moveTo>
                  <a:pt x="0" y="44772"/>
                </a:moveTo>
                <a:cubicBezTo>
                  <a:pt x="0" y="20045"/>
                  <a:pt x="20045" y="0"/>
                  <a:pt x="44772" y="0"/>
                </a:cubicBezTo>
                <a:lnTo>
                  <a:pt x="3287517" y="0"/>
                </a:lnTo>
                <a:cubicBezTo>
                  <a:pt x="3312244" y="0"/>
                  <a:pt x="3332289" y="20045"/>
                  <a:pt x="3332289" y="44772"/>
                </a:cubicBezTo>
                <a:lnTo>
                  <a:pt x="3332289" y="402949"/>
                </a:lnTo>
                <a:cubicBezTo>
                  <a:pt x="3332289" y="427676"/>
                  <a:pt x="3312244" y="447721"/>
                  <a:pt x="3287517" y="447721"/>
                </a:cubicBezTo>
                <a:lnTo>
                  <a:pt x="44772" y="447721"/>
                </a:lnTo>
                <a:cubicBezTo>
                  <a:pt x="20045" y="447721"/>
                  <a:pt x="0" y="427676"/>
                  <a:pt x="0" y="402949"/>
                </a:cubicBezTo>
                <a:lnTo>
                  <a:pt x="0" y="44772"/>
                </a:lnTo>
                <a:close/>
              </a:path>
            </a:pathLst>
          </a:custGeom>
          <a:solidFill>
            <a:schemeClr val="accent6">
              <a:lumMod val="50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24543" tIns="24543" rIns="24543" bIns="24543" numCol="1" spcCol="1270" anchor="ctr" anchorCtr="0">
            <a:noAutofit/>
          </a:bodyPr>
          <a:lstStyle/>
          <a:p>
            <a:pPr lvl="0" algn="ctr" defTabSz="800100">
              <a:lnSpc>
                <a:spcPct val="90000"/>
              </a:lnSpc>
              <a:spcBef>
                <a:spcPct val="0"/>
              </a:spcBef>
              <a:spcAft>
                <a:spcPct val="35000"/>
              </a:spcAft>
            </a:pPr>
            <a:r>
              <a:rPr lang="en-US" sz="1800" b="1" kern="1200" dirty="0"/>
              <a:t>Bus Safety Team</a:t>
            </a:r>
          </a:p>
        </p:txBody>
      </p:sp>
      <p:sp>
        <p:nvSpPr>
          <p:cNvPr id="30" name="Freeform 29"/>
          <p:cNvSpPr/>
          <p:nvPr/>
        </p:nvSpPr>
        <p:spPr>
          <a:xfrm>
            <a:off x="152400" y="4010068"/>
            <a:ext cx="2267044" cy="923881"/>
          </a:xfrm>
          <a:custGeom>
            <a:avLst/>
            <a:gdLst>
              <a:gd name="connsiteX0" fmla="*/ 0 w 2267044"/>
              <a:gd name="connsiteY0" fmla="*/ 92388 h 923881"/>
              <a:gd name="connsiteX1" fmla="*/ 92388 w 2267044"/>
              <a:gd name="connsiteY1" fmla="*/ 0 h 923881"/>
              <a:gd name="connsiteX2" fmla="*/ 2174656 w 2267044"/>
              <a:gd name="connsiteY2" fmla="*/ 0 h 923881"/>
              <a:gd name="connsiteX3" fmla="*/ 2267044 w 2267044"/>
              <a:gd name="connsiteY3" fmla="*/ 92388 h 923881"/>
              <a:gd name="connsiteX4" fmla="*/ 2267044 w 2267044"/>
              <a:gd name="connsiteY4" fmla="*/ 831493 h 923881"/>
              <a:gd name="connsiteX5" fmla="*/ 2174656 w 2267044"/>
              <a:gd name="connsiteY5" fmla="*/ 923881 h 923881"/>
              <a:gd name="connsiteX6" fmla="*/ 92388 w 2267044"/>
              <a:gd name="connsiteY6" fmla="*/ 923881 h 923881"/>
              <a:gd name="connsiteX7" fmla="*/ 0 w 2267044"/>
              <a:gd name="connsiteY7" fmla="*/ 831493 h 923881"/>
              <a:gd name="connsiteX8" fmla="*/ 0 w 2267044"/>
              <a:gd name="connsiteY8" fmla="*/ 92388 h 923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67044" h="923881">
                <a:moveTo>
                  <a:pt x="0" y="92388"/>
                </a:moveTo>
                <a:cubicBezTo>
                  <a:pt x="0" y="41364"/>
                  <a:pt x="41364" y="0"/>
                  <a:pt x="92388" y="0"/>
                </a:cubicBezTo>
                <a:lnTo>
                  <a:pt x="2174656" y="0"/>
                </a:lnTo>
                <a:cubicBezTo>
                  <a:pt x="2225680" y="0"/>
                  <a:pt x="2267044" y="41364"/>
                  <a:pt x="2267044" y="92388"/>
                </a:cubicBezTo>
                <a:lnTo>
                  <a:pt x="2267044" y="831493"/>
                </a:lnTo>
                <a:cubicBezTo>
                  <a:pt x="2267044" y="882517"/>
                  <a:pt x="2225680" y="923881"/>
                  <a:pt x="2174656" y="923881"/>
                </a:cubicBezTo>
                <a:lnTo>
                  <a:pt x="92388" y="923881"/>
                </a:lnTo>
                <a:cubicBezTo>
                  <a:pt x="41364" y="923881"/>
                  <a:pt x="0" y="882517"/>
                  <a:pt x="0" y="831493"/>
                </a:cubicBezTo>
                <a:lnTo>
                  <a:pt x="0" y="92388"/>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38490" tIns="38490" rIns="38490" bIns="38490" numCol="1" spcCol="1270" anchor="ctr" anchorCtr="0">
            <a:noAutofit/>
          </a:bodyPr>
          <a:lstStyle/>
          <a:p>
            <a:pPr lvl="0" algn="ctr" defTabSz="800100">
              <a:lnSpc>
                <a:spcPct val="90000"/>
              </a:lnSpc>
              <a:spcBef>
                <a:spcPct val="0"/>
              </a:spcBef>
              <a:spcAft>
                <a:spcPct val="35000"/>
              </a:spcAft>
            </a:pPr>
            <a:r>
              <a:rPr lang="en-US" sz="1800" b="1" kern="1200" dirty="0"/>
              <a:t>Principal </a:t>
            </a:r>
          </a:p>
          <a:p>
            <a:pPr lvl="0" algn="ctr" defTabSz="800100">
              <a:lnSpc>
                <a:spcPct val="90000"/>
              </a:lnSpc>
              <a:spcBef>
                <a:spcPct val="0"/>
              </a:spcBef>
              <a:spcAft>
                <a:spcPct val="35000"/>
              </a:spcAft>
            </a:pPr>
            <a:r>
              <a:rPr lang="en-US" sz="1800" b="1" kern="1200" dirty="0"/>
              <a:t>(Chief of SDMC)</a:t>
            </a:r>
          </a:p>
        </p:txBody>
      </p:sp>
      <p:cxnSp>
        <p:nvCxnSpPr>
          <p:cNvPr id="4" name="Straight Arrow Connector 3"/>
          <p:cNvCxnSpPr/>
          <p:nvPr/>
        </p:nvCxnSpPr>
        <p:spPr>
          <a:xfrm>
            <a:off x="990600" y="2952750"/>
            <a:ext cx="0"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199263E-AA35-E022-37F6-91DF6432A7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0891" y="82711"/>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a:extLst>
              <a:ext uri="{FF2B5EF4-FFF2-40B4-BE49-F238E27FC236}">
                <a16:creationId xmlns:a16="http://schemas.microsoft.com/office/drawing/2014/main" id="{B1BF0ECF-2A55-CEE1-1CD5-F7B74D0EE8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68387" y="0"/>
            <a:ext cx="1075613" cy="819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855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up)">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left)">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left)">
                                      <p:cBhvr>
                                        <p:cTn id="77" dur="500"/>
                                        <p:tgtEl>
                                          <p:spTgt spid="19"/>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wipe(left)">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left)">
                                      <p:cBhvr>
                                        <p:cTn id="87" dur="5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wipe(left)">
                                      <p:cBhvr>
                                        <p:cTn id="92" dur="5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left)">
                                      <p:cBhvr>
                                        <p:cTn id="97" dur="500"/>
                                        <p:tgtEl>
                                          <p:spTgt spid="23"/>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wipe(left)">
                                      <p:cBhvr>
                                        <p:cTn id="102" dur="5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wipe(left)">
                                      <p:cBhvr>
                                        <p:cTn id="107" dur="500"/>
                                        <p:tgtEl>
                                          <p:spTgt spid="25"/>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wipe(left)">
                                      <p:cBhvr>
                                        <p:cTn id="112" dur="500"/>
                                        <p:tgtEl>
                                          <p:spTgt spid="26"/>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27"/>
                                        </p:tgtEl>
                                        <p:attrNameLst>
                                          <p:attrName>style.visibility</p:attrName>
                                        </p:attrNameLst>
                                      </p:cBhvr>
                                      <p:to>
                                        <p:strVal val="visible"/>
                                      </p:to>
                                    </p:set>
                                    <p:animEffect transition="in" filter="wipe(left)">
                                      <p:cBhvr>
                                        <p:cTn id="117" dur="500"/>
                                        <p:tgtEl>
                                          <p:spTgt spid="27"/>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wipe(left)">
                                      <p:cBhvr>
                                        <p:cTn id="122" dur="500"/>
                                        <p:tgtEl>
                                          <p:spTgt spid="28"/>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wipe(left)">
                                      <p:cBhvr>
                                        <p:cTn id="127" dur="500"/>
                                        <p:tgtEl>
                                          <p:spTgt spid="29"/>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nodeType="clickEffect">
                                  <p:stCondLst>
                                    <p:cond delay="0"/>
                                  </p:stCondLst>
                                  <p:childTnLst>
                                    <p:set>
                                      <p:cBhvr>
                                        <p:cTn id="131" dur="1" fill="hold">
                                          <p:stCondLst>
                                            <p:cond delay="0"/>
                                          </p:stCondLst>
                                        </p:cTn>
                                        <p:tgtEl>
                                          <p:spTgt spid="6"/>
                                        </p:tgtEl>
                                        <p:attrNameLst>
                                          <p:attrName>style.visibility</p:attrName>
                                        </p:attrNameLst>
                                      </p:cBhvr>
                                      <p:to>
                                        <p:strVal val="visible"/>
                                      </p:to>
                                    </p:set>
                                    <p:animEffect transition="in" filter="wipe(left)">
                                      <p:cBhvr>
                                        <p:cTn id="1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023" y="1161391"/>
            <a:ext cx="3505200" cy="3882232"/>
          </a:xfrm>
          <a:noFill/>
          <a:ln w="38100">
            <a:solidFill>
              <a:srgbClr val="FF0000"/>
            </a:solidFill>
          </a:ln>
        </p:spPr>
        <p:style>
          <a:lnRef idx="0">
            <a:schemeClr val="accent5"/>
          </a:lnRef>
          <a:fillRef idx="3">
            <a:schemeClr val="accent5"/>
          </a:fillRef>
          <a:effectRef idx="3">
            <a:schemeClr val="accent5"/>
          </a:effectRef>
          <a:fontRef idx="minor">
            <a:schemeClr val="lt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6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STAGE TWO – HAZARD IDENTIFICATION &amp;</a:t>
            </a:r>
            <a:br>
              <a:rPr lang="en-US" sz="36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br>
            <a:r>
              <a:rPr lang="en-US" sz="36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 SAFETY ASSESSMENT</a:t>
            </a:r>
          </a:p>
        </p:txBody>
      </p:sp>
      <p:sp>
        <p:nvSpPr>
          <p:cNvPr id="3" name="Content Placeholder 2"/>
          <p:cNvSpPr>
            <a:spLocks noGrp="1"/>
          </p:cNvSpPr>
          <p:nvPr>
            <p:ph idx="1"/>
          </p:nvPr>
        </p:nvSpPr>
        <p:spPr>
          <a:xfrm>
            <a:off x="3733800" y="1021673"/>
            <a:ext cx="5257800" cy="4121826"/>
          </a:xfrm>
        </p:spPr>
        <p:txBody>
          <a:bodyPr>
            <a:no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Chemistry laboratories:- Bottles used for storing chemicals not secured or protected against shattering..</a:t>
            </a:r>
          </a:p>
          <a:p>
            <a:r>
              <a:rPr lang="en-US" sz="2000" dirty="0">
                <a:latin typeface="Open Sans" panose="020B0606030504020204" pitchFamily="34" charset="0"/>
                <a:ea typeface="Open Sans" panose="020B0606030504020204" pitchFamily="34" charset="0"/>
                <a:cs typeface="Open Sans" panose="020B0606030504020204" pitchFamily="34" charset="0"/>
              </a:rPr>
              <a:t>Area having flammable liquids.</a:t>
            </a:r>
          </a:p>
          <a:p>
            <a:r>
              <a:rPr lang="en-US" sz="2000" dirty="0">
                <a:latin typeface="Open Sans" panose="020B0606030504020204" pitchFamily="34" charset="0"/>
                <a:ea typeface="Open Sans" panose="020B0606030504020204" pitchFamily="34" charset="0"/>
                <a:cs typeface="Open Sans" panose="020B0606030504020204" pitchFamily="34" charset="0"/>
              </a:rPr>
              <a:t>Hostel kitchen area</a:t>
            </a:r>
          </a:p>
          <a:p>
            <a:r>
              <a:rPr lang="en-US" sz="2000" dirty="0">
                <a:latin typeface="Open Sans" panose="020B0606030504020204" pitchFamily="34" charset="0"/>
                <a:ea typeface="Open Sans" panose="020B0606030504020204" pitchFamily="34" charset="0"/>
                <a:cs typeface="Open Sans" panose="020B0606030504020204" pitchFamily="34" charset="0"/>
              </a:rPr>
              <a:t>Number of children in each class who are physically challenged.</a:t>
            </a:r>
          </a:p>
          <a:p>
            <a:r>
              <a:rPr lang="en-US" sz="2000" dirty="0">
                <a:latin typeface="Open Sans" panose="020B0606030504020204" pitchFamily="34" charset="0"/>
                <a:ea typeface="Open Sans" panose="020B0606030504020204" pitchFamily="34" charset="0"/>
                <a:cs typeface="Open Sans" panose="020B0606030504020204" pitchFamily="34" charset="0"/>
              </a:rPr>
              <a:t>Main switch boards &amp; hanging wires.</a:t>
            </a:r>
          </a:p>
          <a:p>
            <a:r>
              <a:rPr lang="en-US" sz="2000" dirty="0">
                <a:latin typeface="Open Sans" panose="020B0606030504020204" pitchFamily="34" charset="0"/>
                <a:ea typeface="Open Sans" panose="020B0606030504020204" pitchFamily="34" charset="0"/>
                <a:cs typeface="Open Sans" panose="020B0606030504020204" pitchFamily="34" charset="0"/>
              </a:rPr>
              <a:t>Number of hydrants/Taps in school.</a:t>
            </a:r>
          </a:p>
          <a:p>
            <a:r>
              <a:rPr lang="en-US" sz="2000" dirty="0">
                <a:latin typeface="Open Sans" panose="020B0606030504020204" pitchFamily="34" charset="0"/>
                <a:ea typeface="Open Sans" panose="020B0606030504020204" pitchFamily="34" charset="0"/>
                <a:cs typeface="Open Sans" panose="020B0606030504020204" pitchFamily="34" charset="0"/>
              </a:rPr>
              <a:t>Vulnerable classrooms.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pic>
        <p:nvPicPr>
          <p:cNvPr id="7" name="Picture 6">
            <a:extLst>
              <a:ext uri="{FF2B5EF4-FFF2-40B4-BE49-F238E27FC236}">
                <a16:creationId xmlns:a16="http://schemas.microsoft.com/office/drawing/2014/main" id="{A57A4134-D241-A343-82AD-B710BD8AED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37202"/>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7E4E5DE8-A0FA-AAAE-B28A-4D15B98B54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01000"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72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7350"/>
            <a:ext cx="2971800" cy="3048000"/>
          </a:xfrm>
          <a:noFill/>
          <a:ln w="38100">
            <a:noFill/>
          </a:ln>
        </p:spPr>
        <p:style>
          <a:lnRef idx="0">
            <a:schemeClr val="accent5"/>
          </a:lnRef>
          <a:fillRef idx="3">
            <a:schemeClr val="accent5"/>
          </a:fillRef>
          <a:effectRef idx="3">
            <a:schemeClr val="accent5"/>
          </a:effectRef>
          <a:fontRef idx="minor">
            <a:schemeClr val="lt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Resources Inventory in School</a:t>
            </a:r>
          </a:p>
        </p:txBody>
      </p:sp>
      <p:sp>
        <p:nvSpPr>
          <p:cNvPr id="3" name="Content Placeholder 2"/>
          <p:cNvSpPr>
            <a:spLocks noGrp="1"/>
          </p:cNvSpPr>
          <p:nvPr>
            <p:ph idx="1"/>
          </p:nvPr>
        </p:nvSpPr>
        <p:spPr>
          <a:xfrm>
            <a:off x="2743200" y="895351"/>
            <a:ext cx="6172200" cy="4145756"/>
          </a:xfrm>
        </p:spPr>
        <p:txBody>
          <a:bodyPr>
            <a:no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Skilled human resources (first aid, rescue and evacuation).</a:t>
            </a:r>
          </a:p>
          <a:p>
            <a:r>
              <a:rPr lang="en-US" sz="2400" dirty="0">
                <a:latin typeface="Open Sans" panose="020B0606030504020204" pitchFamily="34" charset="0"/>
                <a:ea typeface="Open Sans" panose="020B0606030504020204" pitchFamily="34" charset="0"/>
                <a:cs typeface="Open Sans" panose="020B0606030504020204" pitchFamily="34" charset="0"/>
              </a:rPr>
              <a:t>Stretchers, fire extinguishers, ladders, ropes, torches, hailers, communication system, first aid box, lifesaving medicines, dedicated vehicle/s etc.</a:t>
            </a:r>
          </a:p>
          <a:p>
            <a:r>
              <a:rPr lang="en-US" sz="2400" dirty="0">
                <a:latin typeface="Open Sans" panose="020B0606030504020204" pitchFamily="34" charset="0"/>
                <a:ea typeface="Open Sans" panose="020B0606030504020204" pitchFamily="34" charset="0"/>
                <a:cs typeface="Open Sans" panose="020B0606030504020204" pitchFamily="34" charset="0"/>
              </a:rPr>
              <a:t>Nearest hospitals &amp; their telephone numbers.</a:t>
            </a:r>
          </a:p>
          <a:p>
            <a:r>
              <a:rPr lang="en-US" sz="2400" dirty="0">
                <a:latin typeface="Open Sans" panose="020B0606030504020204" pitchFamily="34" charset="0"/>
                <a:ea typeface="Open Sans" panose="020B0606030504020204" pitchFamily="34" charset="0"/>
                <a:cs typeface="Open Sans" panose="020B0606030504020204" pitchFamily="34" charset="0"/>
              </a:rPr>
              <a:t>Inventory of rooms in school, open area for assembly after evacuation &amp; open verandah.</a:t>
            </a:r>
          </a:p>
          <a:p>
            <a:endParaRPr lang="en-US" sz="24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pic>
        <p:nvPicPr>
          <p:cNvPr id="5" name="Picture 4" descr="A logo with text on it&#10;&#10;AI-generated content may be incorrect.">
            <a:extLst>
              <a:ext uri="{FF2B5EF4-FFF2-40B4-BE49-F238E27FC236}">
                <a16:creationId xmlns:a16="http://schemas.microsoft.com/office/drawing/2014/main" id="{B79A759E-BE8C-987F-A274-FBA1C7AEFA3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297988"/>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533A0B63-E22E-E93F-29BA-0B19AD9AAC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AE717F0E-EF58-38E1-FF22-1585FB767DD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37315" y="102393"/>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3117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31178"/>
            <a:ext cx="2743200" cy="3436085"/>
          </a:xfrm>
          <a:noFill/>
        </p:spPr>
        <p:style>
          <a:lnRef idx="0">
            <a:schemeClr val="accent5"/>
          </a:lnRef>
          <a:fillRef idx="3">
            <a:schemeClr val="accent5"/>
          </a:fillRef>
          <a:effectRef idx="3">
            <a:schemeClr val="accent5"/>
          </a:effectRef>
          <a:fontRef idx="minor">
            <a:schemeClr val="lt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STAGE THREE – SCHOOL DM PLAN</a:t>
            </a:r>
          </a:p>
        </p:txBody>
      </p:sp>
      <p:graphicFrame>
        <p:nvGraphicFramePr>
          <p:cNvPr id="4" name="Diagram 3"/>
          <p:cNvGraphicFramePr/>
          <p:nvPr>
            <p:extLst>
              <p:ext uri="{D42A27DB-BD31-4B8C-83A1-F6EECF244321}">
                <p14:modId xmlns:p14="http://schemas.microsoft.com/office/powerpoint/2010/main" val="2163343509"/>
              </p:ext>
            </p:extLst>
          </p:nvPr>
        </p:nvGraphicFramePr>
        <p:xfrm>
          <a:off x="5562600" y="1733550"/>
          <a:ext cx="3276600" cy="3117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Arrow 4"/>
          <p:cNvSpPr/>
          <p:nvPr/>
        </p:nvSpPr>
        <p:spPr>
          <a:xfrm>
            <a:off x="3429000" y="2571750"/>
            <a:ext cx="2362200" cy="85367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a:t>Social mapping</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13</a:t>
            </a:fld>
            <a:endParaRPr lang="en-US"/>
          </a:p>
        </p:txBody>
      </p:sp>
      <p:pic>
        <p:nvPicPr>
          <p:cNvPr id="6" name="Picture 5" descr="A logo with text on it&#10;&#10;AI-generated content may be incorrect.">
            <a:extLst>
              <a:ext uri="{FF2B5EF4-FFF2-40B4-BE49-F238E27FC236}">
                <a16:creationId xmlns:a16="http://schemas.microsoft.com/office/drawing/2014/main" id="{6695794A-02B6-AFDD-9C87-A30EE1BD531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4800" y="297988"/>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D6867708-1EBC-2D9D-2FC8-522C0E8C514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a:extLst>
              <a:ext uri="{FF2B5EF4-FFF2-40B4-BE49-F238E27FC236}">
                <a16:creationId xmlns:a16="http://schemas.microsoft.com/office/drawing/2014/main" id="{A7D775CE-BC46-3732-CA99-1CCAA6A35D0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7954087" y="125326"/>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3359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438400" y="2124940"/>
            <a:ext cx="4572000" cy="1208810"/>
          </a:xfrm>
          <a:prstGeom prst="roundRect">
            <a:avLst/>
          </a:prstGeom>
          <a:blipFill>
            <a:blip r:embed="rId2" cstate="print"/>
            <a:tile tx="0" ty="0" sx="100000" sy="100000" flip="none" algn="tl"/>
          </a:blipFill>
          <a:ln w="38100">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4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RESOURCE MAP OF SCHOOL</a:t>
            </a:r>
          </a:p>
        </p:txBody>
      </p:sp>
      <p:sp>
        <p:nvSpPr>
          <p:cNvPr id="7" name="Explosion 1 6"/>
          <p:cNvSpPr/>
          <p:nvPr/>
        </p:nvSpPr>
        <p:spPr>
          <a:xfrm>
            <a:off x="148936" y="1142134"/>
            <a:ext cx="2040082" cy="685800"/>
          </a:xfrm>
          <a:prstGeom prst="irregularSeal1">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US" dirty="0"/>
              <a:t>Human resources</a:t>
            </a:r>
          </a:p>
        </p:txBody>
      </p:sp>
      <p:sp>
        <p:nvSpPr>
          <p:cNvPr id="8" name="Explosion 1 7"/>
          <p:cNvSpPr/>
          <p:nvPr/>
        </p:nvSpPr>
        <p:spPr>
          <a:xfrm>
            <a:off x="76200" y="2124940"/>
            <a:ext cx="2590800" cy="904010"/>
          </a:xfrm>
          <a:prstGeom prst="irregularSeal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Vulnerability/ Risk Map</a:t>
            </a:r>
          </a:p>
        </p:txBody>
      </p:sp>
      <p:sp>
        <p:nvSpPr>
          <p:cNvPr id="9" name="Explosion 1 8"/>
          <p:cNvSpPr/>
          <p:nvPr/>
        </p:nvSpPr>
        <p:spPr>
          <a:xfrm>
            <a:off x="76200" y="3714750"/>
            <a:ext cx="2040082" cy="1066800"/>
          </a:xfrm>
          <a:prstGeom prst="irregularSeal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Health Centre</a:t>
            </a:r>
          </a:p>
        </p:txBody>
      </p:sp>
      <p:sp>
        <p:nvSpPr>
          <p:cNvPr id="10" name="Explosion 1 9"/>
          <p:cNvSpPr/>
          <p:nvPr/>
        </p:nvSpPr>
        <p:spPr>
          <a:xfrm>
            <a:off x="2133600" y="3714750"/>
            <a:ext cx="2327564" cy="1143000"/>
          </a:xfrm>
          <a:prstGeom prst="irregularSeal1">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a:r>
              <a:rPr lang="en-US" dirty="0"/>
              <a:t>Physically challenged </a:t>
            </a:r>
          </a:p>
        </p:txBody>
      </p:sp>
      <p:sp>
        <p:nvSpPr>
          <p:cNvPr id="11" name="Explosion 1 10"/>
          <p:cNvSpPr/>
          <p:nvPr/>
        </p:nvSpPr>
        <p:spPr>
          <a:xfrm>
            <a:off x="4495800" y="3714750"/>
            <a:ext cx="2209800" cy="1143000"/>
          </a:xfrm>
          <a:prstGeom prst="irregularSeal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Play ground</a:t>
            </a:r>
          </a:p>
        </p:txBody>
      </p:sp>
      <p:sp>
        <p:nvSpPr>
          <p:cNvPr id="12" name="Explosion 1 11"/>
          <p:cNvSpPr/>
          <p:nvPr/>
        </p:nvSpPr>
        <p:spPr>
          <a:xfrm>
            <a:off x="6764482" y="3790950"/>
            <a:ext cx="2438400" cy="990600"/>
          </a:xfrm>
          <a:prstGeom prst="irregularSeal1">
            <a:avLst/>
          </a:prstGeom>
        </p:spPr>
        <p:style>
          <a:lnRef idx="1">
            <a:schemeClr val="accent6"/>
          </a:lnRef>
          <a:fillRef idx="2">
            <a:schemeClr val="accent6"/>
          </a:fillRef>
          <a:effectRef idx="1">
            <a:schemeClr val="accent6"/>
          </a:effectRef>
          <a:fontRef idx="minor">
            <a:schemeClr val="dk1"/>
          </a:fontRef>
        </p:style>
        <p:txBody>
          <a:bodyPr rtlCol="0" anchor="ctr"/>
          <a:lstStyle/>
          <a:p>
            <a:pPr lvl="0" algn="ctr"/>
            <a:r>
              <a:rPr lang="en-US" dirty="0"/>
              <a:t>Drinking water</a:t>
            </a:r>
          </a:p>
        </p:txBody>
      </p:sp>
      <p:sp>
        <p:nvSpPr>
          <p:cNvPr id="13" name="Explosion 1 12"/>
          <p:cNvSpPr/>
          <p:nvPr/>
        </p:nvSpPr>
        <p:spPr>
          <a:xfrm>
            <a:off x="7010400" y="2124940"/>
            <a:ext cx="2040082" cy="957695"/>
          </a:xfrm>
          <a:prstGeom prst="irregularSeal1">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US" dirty="0"/>
              <a:t>Stretchers</a:t>
            </a:r>
          </a:p>
        </p:txBody>
      </p:sp>
      <p:sp>
        <p:nvSpPr>
          <p:cNvPr id="14" name="Explosion 1 13"/>
          <p:cNvSpPr/>
          <p:nvPr/>
        </p:nvSpPr>
        <p:spPr>
          <a:xfrm>
            <a:off x="4343400" y="895350"/>
            <a:ext cx="2268682" cy="1033899"/>
          </a:xfrm>
          <a:prstGeom prst="irregularSeal1">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r>
              <a:rPr lang="en-US" dirty="0"/>
              <a:t>Generators</a:t>
            </a:r>
          </a:p>
        </p:txBody>
      </p:sp>
      <p:sp>
        <p:nvSpPr>
          <p:cNvPr id="15" name="Explosion 1 14"/>
          <p:cNvSpPr/>
          <p:nvPr/>
        </p:nvSpPr>
        <p:spPr>
          <a:xfrm>
            <a:off x="6612082" y="895350"/>
            <a:ext cx="2531918" cy="1046233"/>
          </a:xfrm>
          <a:prstGeom prst="irregularSeal1">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en-US" dirty="0"/>
              <a:t>Fire extinguishers</a:t>
            </a:r>
          </a:p>
        </p:txBody>
      </p:sp>
      <p:sp>
        <p:nvSpPr>
          <p:cNvPr id="16" name="Explosion 1 15"/>
          <p:cNvSpPr/>
          <p:nvPr/>
        </p:nvSpPr>
        <p:spPr>
          <a:xfrm>
            <a:off x="2209800" y="1018303"/>
            <a:ext cx="2040082" cy="904011"/>
          </a:xfrm>
          <a:prstGeom prst="irregularSeal1">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n-US" dirty="0"/>
              <a:t>School Buses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708D3AF8-72C8-A163-0A13-369C9E03AD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8077200" y="8024"/>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64E37327-4D42-09B6-3C47-21D5540B3E9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90112"/>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A4B1B197-D9D3-EFF7-4595-246BC8F4C36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a:extLst>
              <a:ext uri="{FF2B5EF4-FFF2-40B4-BE49-F238E27FC236}">
                <a16:creationId xmlns:a16="http://schemas.microsoft.com/office/drawing/2014/main" id="{7C38AF27-5061-C4D1-3B80-C8F6F664B1B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023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animEffect transition="in" filter="fade">
                                      <p:cBhvr>
                                        <p:cTn id="7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PANKAJ KUMAR\Desktop\SAFE SCHOOL\school-disaster-management-and-contingency-planning-48-63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108" t="14813" r="2465" b="9803"/>
          <a:stretch/>
        </p:blipFill>
        <p:spPr bwMode="auto">
          <a:xfrm>
            <a:off x="685800" y="1158875"/>
            <a:ext cx="7772400" cy="370753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67C53591-64F9-5C25-35B9-CE32C5CF68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118" r="22639"/>
          <a:stretch>
            <a:fillRect/>
          </a:stretch>
        </p:blipFill>
        <p:spPr bwMode="auto">
          <a:xfrm>
            <a:off x="8077200" y="215900"/>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8CA253DB-3574-C8AA-65DD-E2826F87673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 y="297988"/>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44B48E2-DB62-FF2B-FBD1-464F6937BEB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20254690-91CF-8E06-4D8C-069E0FEB087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559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349302691"/>
              </p:ext>
            </p:extLst>
          </p:nvPr>
        </p:nvGraphicFramePr>
        <p:xfrm>
          <a:off x="4441530" y="1237573"/>
          <a:ext cx="4648200" cy="36083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triped Right Arrow 5"/>
          <p:cNvSpPr/>
          <p:nvPr/>
        </p:nvSpPr>
        <p:spPr>
          <a:xfrm>
            <a:off x="54270" y="1504950"/>
            <a:ext cx="4648200" cy="2667000"/>
          </a:xfrm>
          <a:prstGeom prst="striped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Safe and alternate route Mapping </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pic>
        <p:nvPicPr>
          <p:cNvPr id="7" name="Picture 6">
            <a:extLst>
              <a:ext uri="{FF2B5EF4-FFF2-40B4-BE49-F238E27FC236}">
                <a16:creationId xmlns:a16="http://schemas.microsoft.com/office/drawing/2014/main" id="{1E548190-AEF6-55E2-CC7B-A499B576072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8691" y="21207"/>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A3C286EC-8BED-9683-51C7-CAC2B06E17E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8014117" y="125685"/>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6523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428750"/>
            <a:ext cx="7620000" cy="3048000"/>
          </a:xfrm>
          <a:noFill/>
          <a:ln w="57150">
            <a:solidFill>
              <a:srgbClr val="FF0000"/>
            </a:solidFill>
          </a:ln>
        </p:spPr>
        <p:style>
          <a:lnRef idx="1">
            <a:schemeClr val="accent5"/>
          </a:lnRef>
          <a:fillRef idx="2">
            <a:schemeClr val="accent5"/>
          </a:fillRef>
          <a:effectRef idx="1">
            <a:schemeClr val="accent5"/>
          </a:effectRef>
          <a:fontRef idx="minor">
            <a:schemeClr val="dk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Open Sans" panose="020B0606030504020204" pitchFamily="34" charset="0"/>
                <a:ea typeface="Open Sans" panose="020B0606030504020204" pitchFamily="34" charset="0"/>
                <a:cs typeface="Open Sans" panose="020B0606030504020204" pitchFamily="34" charset="0"/>
              </a:rPr>
              <a:t>STAGE : IV</a:t>
            </a:r>
            <a:br>
              <a:rPr lang="en-US" sz="4000" b="1" u="sng"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br>
            <a:r>
              <a:rPr lang="en-US"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t> DISASTER MANAGEMENT TEAMS</a:t>
            </a:r>
            <a:br>
              <a:rPr lang="en-US" sz="400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br>
            <a:r>
              <a:rPr lang="en-US" sz="4000"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Disaster Awareness Group </a:t>
            </a:r>
            <a:br>
              <a:rPr lang="en-US" sz="4000" u="sng"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br>
            <a:r>
              <a:rPr lang="en-US" sz="4000"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t>(Before Disaster)</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pic>
        <p:nvPicPr>
          <p:cNvPr id="3" name="Picture 2" descr="A logo with a lion and a circle with a red ribbon&#10;&#10;AI-generated content may be incorrect.">
            <a:extLst>
              <a:ext uri="{FF2B5EF4-FFF2-40B4-BE49-F238E27FC236}">
                <a16:creationId xmlns:a16="http://schemas.microsoft.com/office/drawing/2014/main" id="{6DEB9268-6B05-CD0B-2AF1-4A1BBEC3B3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077200" y="215900"/>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AB54C172-B3D6-391E-6B1C-3C58D3C8BA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97988"/>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B58017EB-08B9-2598-FC5B-18E51502D5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52400" y="222943"/>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A7AF9E2C-38E1-B4D9-05D3-40723645BE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920393" y="95947"/>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689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742" y="1581150"/>
            <a:ext cx="3137858" cy="2438400"/>
          </a:xfrm>
          <a:noFill/>
        </p:spPr>
        <p:style>
          <a:lnRef idx="0">
            <a:schemeClr val="accent3"/>
          </a:lnRef>
          <a:fillRef idx="3">
            <a:schemeClr val="accent3"/>
          </a:fillRef>
          <a:effectRef idx="3">
            <a:schemeClr val="accent3"/>
          </a:effectRef>
          <a:fontRef idx="minor">
            <a:schemeClr val="lt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Disaster Awareness Team </a:t>
            </a:r>
          </a:p>
        </p:txBody>
      </p:sp>
      <p:sp>
        <p:nvSpPr>
          <p:cNvPr id="3" name="Content Placeholder 2"/>
          <p:cNvSpPr>
            <a:spLocks noGrp="1"/>
          </p:cNvSpPr>
          <p:nvPr>
            <p:ph idx="1"/>
          </p:nvPr>
        </p:nvSpPr>
        <p:spPr>
          <a:xfrm>
            <a:off x="4114800" y="1200150"/>
            <a:ext cx="4724400" cy="3645361"/>
          </a:xfrm>
        </p:spPr>
        <p:txBody>
          <a:bodyPr>
            <a:noAutofit/>
          </a:bodyPr>
          <a:lstStyle/>
          <a:p>
            <a:pPr marL="0" lvl="0" indent="0">
              <a:buNone/>
            </a:pPr>
            <a:r>
              <a:rPr lang="en-US" sz="2400" b="1" u="sng" dirty="0">
                <a:latin typeface="Open Sans" panose="020B0606030504020204" pitchFamily="34" charset="0"/>
                <a:ea typeface="Open Sans" panose="020B0606030504020204" pitchFamily="34" charset="0"/>
                <a:cs typeface="Open Sans" panose="020B0606030504020204" pitchFamily="34" charset="0"/>
              </a:rPr>
              <a:t>Composition</a:t>
            </a:r>
          </a:p>
          <a:p>
            <a:pPr lvl="0"/>
            <a:r>
              <a:rPr lang="en-US" sz="2400" dirty="0">
                <a:latin typeface="Open Sans" panose="020B0606030504020204" pitchFamily="34" charset="0"/>
                <a:ea typeface="Open Sans" panose="020B0606030504020204" pitchFamily="34" charset="0"/>
                <a:cs typeface="Open Sans" panose="020B0606030504020204" pitchFamily="34" charset="0"/>
              </a:rPr>
              <a:t>Teacher in charge of Disaster Management.</a:t>
            </a:r>
          </a:p>
          <a:p>
            <a:pPr lvl="0"/>
            <a:r>
              <a:rPr lang="en-US" sz="2400" dirty="0">
                <a:latin typeface="Open Sans" panose="020B0606030504020204" pitchFamily="34" charset="0"/>
                <a:ea typeface="Open Sans" panose="020B0606030504020204" pitchFamily="34" charset="0"/>
                <a:cs typeface="Open Sans" panose="020B0606030504020204" pitchFamily="34" charset="0"/>
              </a:rPr>
              <a:t>Art &amp; Craft Teacher.</a:t>
            </a:r>
          </a:p>
          <a:p>
            <a:pPr lvl="0"/>
            <a:r>
              <a:rPr lang="en-US" sz="2400" dirty="0">
                <a:latin typeface="Open Sans" panose="020B0606030504020204" pitchFamily="34" charset="0"/>
                <a:ea typeface="Open Sans" panose="020B0606030504020204" pitchFamily="34" charset="0"/>
                <a:cs typeface="Open Sans" panose="020B0606030504020204" pitchFamily="34" charset="0"/>
              </a:rPr>
              <a:t>Drama &amp; Music Teacher.</a:t>
            </a:r>
          </a:p>
          <a:p>
            <a:pPr lvl="0"/>
            <a:r>
              <a:rPr lang="en-US" sz="2400" dirty="0">
                <a:latin typeface="Open Sans" panose="020B0606030504020204" pitchFamily="34" charset="0"/>
                <a:ea typeface="Open Sans" panose="020B0606030504020204" pitchFamily="34" charset="0"/>
                <a:cs typeface="Open Sans" panose="020B0606030504020204" pitchFamily="34" charset="0"/>
              </a:rPr>
              <a:t>1-2 parents (working with media/NGO)</a:t>
            </a:r>
          </a:p>
          <a:p>
            <a:pPr lvl="0"/>
            <a:r>
              <a:rPr lang="en-US" sz="2400" dirty="0">
                <a:latin typeface="Open Sans" panose="020B0606030504020204" pitchFamily="34" charset="0"/>
                <a:ea typeface="Open Sans" panose="020B0606030504020204" pitchFamily="34" charset="0"/>
                <a:cs typeface="Open Sans" panose="020B0606030504020204" pitchFamily="34" charset="0"/>
              </a:rPr>
              <a:t>1-2 students (good speaker &amp; creative).</a:t>
            </a:r>
          </a:p>
          <a:p>
            <a:pPr marL="0" lvl="0" indent="0">
              <a:buNone/>
            </a:pPr>
            <a:endParaRPr lang="en-US" sz="1600" b="1" dirty="0"/>
          </a:p>
          <a:p>
            <a:endParaRPr lang="en-US" sz="16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18</a:t>
            </a:fld>
            <a:endParaRPr lang="en-US"/>
          </a:p>
        </p:txBody>
      </p:sp>
      <p:pic>
        <p:nvPicPr>
          <p:cNvPr id="7" name="Picture 6">
            <a:extLst>
              <a:ext uri="{FF2B5EF4-FFF2-40B4-BE49-F238E27FC236}">
                <a16:creationId xmlns:a16="http://schemas.microsoft.com/office/drawing/2014/main" id="{B3032370-12DE-E5E9-9B88-05963F5236A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38742" y="1669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9A90ACBD-5FF2-A416-03C6-B779973A66B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929645" y="137202"/>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203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6200" y="1504950"/>
            <a:ext cx="3048000" cy="2667000"/>
          </a:xfrm>
          <a:noFill/>
        </p:spPr>
        <p:style>
          <a:lnRef idx="0">
            <a:schemeClr val="accent3"/>
          </a:lnRef>
          <a:fillRef idx="3">
            <a:schemeClr val="accent3"/>
          </a:fillRef>
          <a:effectRef idx="3">
            <a:schemeClr val="accent3"/>
          </a:effectRef>
          <a:fontRef idx="minor">
            <a:schemeClr val="lt1"/>
          </a:fontRef>
        </p:style>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Disaster Awareness Team </a:t>
            </a:r>
          </a:p>
        </p:txBody>
      </p:sp>
      <p:sp>
        <p:nvSpPr>
          <p:cNvPr id="3" name="Content Placeholder 2"/>
          <p:cNvSpPr>
            <a:spLocks noGrp="1"/>
          </p:cNvSpPr>
          <p:nvPr>
            <p:ph idx="1"/>
          </p:nvPr>
        </p:nvSpPr>
        <p:spPr>
          <a:xfrm>
            <a:off x="2819400" y="971550"/>
            <a:ext cx="6096000" cy="4069557"/>
          </a:xfrm>
        </p:spPr>
        <p:txBody>
          <a:bodyPr>
            <a:noAutofit/>
          </a:bodyPr>
          <a:lstStyle/>
          <a:p>
            <a:r>
              <a:rPr lang="en-US" sz="2000" u="sng" dirty="0">
                <a:latin typeface="Open Sans" panose="020B0606030504020204" pitchFamily="34" charset="0"/>
                <a:ea typeface="Open Sans" panose="020B0606030504020204" pitchFamily="34" charset="0"/>
                <a:cs typeface="Open Sans" panose="020B0606030504020204" pitchFamily="34" charset="0"/>
              </a:rPr>
              <a:t>Roles</a:t>
            </a:r>
          </a:p>
          <a:p>
            <a:pPr algn="just"/>
            <a:r>
              <a:rPr lang="en-US" sz="2000" dirty="0">
                <a:latin typeface="Open Sans" panose="020B0606030504020204" pitchFamily="34" charset="0"/>
                <a:ea typeface="Open Sans" panose="020B0606030504020204" pitchFamily="34" charset="0"/>
                <a:cs typeface="Open Sans" panose="020B0606030504020204" pitchFamily="34" charset="0"/>
              </a:rPr>
              <a:t>Obtain IEC materials posters, pamphlets, simple tips on do's and don'ts in different disasters, street plays and "</a:t>
            </a:r>
            <a:r>
              <a:rPr lang="en-US" sz="2000" dirty="0" err="1">
                <a:latin typeface="Open Sans" panose="020B0606030504020204" pitchFamily="34" charset="0"/>
                <a:ea typeface="Open Sans" panose="020B0606030504020204" pitchFamily="34" charset="0"/>
                <a:cs typeface="Open Sans" panose="020B0606030504020204" pitchFamily="34" charset="0"/>
              </a:rPr>
              <a:t>nukkad</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nataks</a:t>
            </a:r>
            <a:r>
              <a:rPr lang="en-US" sz="2000" dirty="0">
                <a:latin typeface="Open Sans" panose="020B0606030504020204" pitchFamily="34" charset="0"/>
                <a:ea typeface="Open Sans" panose="020B0606030504020204" pitchFamily="34" charset="0"/>
                <a:cs typeface="Open Sans" panose="020B0606030504020204" pitchFamily="34" charset="0"/>
              </a:rPr>
              <a:t>". </a:t>
            </a:r>
          </a:p>
          <a:p>
            <a:pPr algn="just"/>
            <a:r>
              <a:rPr lang="en-US" sz="2000" dirty="0">
                <a:latin typeface="Open Sans" panose="020B0606030504020204" pitchFamily="34" charset="0"/>
                <a:ea typeface="Open Sans" panose="020B0606030504020204" pitchFamily="34" charset="0"/>
                <a:cs typeface="Open Sans" panose="020B0606030504020204" pitchFamily="34" charset="0"/>
              </a:rPr>
              <a:t>Conduct awareness generation activities systematically in the whole school, targeting different classes and also staff and teachers. </a:t>
            </a:r>
          </a:p>
          <a:p>
            <a:pPr algn="just"/>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Organise</a:t>
            </a:r>
            <a:r>
              <a:rPr lang="en-US" sz="2000" dirty="0">
                <a:latin typeface="Open Sans" panose="020B0606030504020204" pitchFamily="34" charset="0"/>
                <a:ea typeface="Open Sans" panose="020B0606030504020204" pitchFamily="34" charset="0"/>
                <a:cs typeface="Open Sans" panose="020B0606030504020204" pitchFamily="34" charset="0"/>
              </a:rPr>
              <a:t> demonstrations.</a:t>
            </a:r>
          </a:p>
          <a:p>
            <a:pPr algn="just"/>
            <a:r>
              <a:rPr lang="en-US" sz="2000" dirty="0">
                <a:latin typeface="Open Sans" panose="020B0606030504020204" pitchFamily="34" charset="0"/>
                <a:ea typeface="Open Sans" panose="020B0606030504020204" pitchFamily="34" charset="0"/>
                <a:cs typeface="Open Sans" panose="020B0606030504020204" pitchFamily="34" charset="0"/>
              </a:rPr>
              <a:t>The school can </a:t>
            </a:r>
            <a:r>
              <a:rPr lang="en-US" sz="2000" dirty="0" err="1">
                <a:latin typeface="Open Sans" panose="020B0606030504020204" pitchFamily="34" charset="0"/>
                <a:ea typeface="Open Sans" panose="020B0606030504020204" pitchFamily="34" charset="0"/>
                <a:cs typeface="Open Sans" panose="020B0606030504020204" pitchFamily="34" charset="0"/>
              </a:rPr>
              <a:t>organise</a:t>
            </a:r>
            <a:r>
              <a:rPr lang="en-US" sz="2000" dirty="0">
                <a:latin typeface="Open Sans" panose="020B0606030504020204" pitchFamily="34" charset="0"/>
                <a:ea typeface="Open Sans" panose="020B0606030504020204" pitchFamily="34" charset="0"/>
                <a:cs typeface="Open Sans" panose="020B0606030504020204" pitchFamily="34" charset="0"/>
              </a:rPr>
              <a:t> - artwork: posters, bulletin boards, exhibitions, wallpaper, cards, bookmarks, creative writing competitions, essays, poetry, slogans.</a:t>
            </a:r>
          </a:p>
          <a:p>
            <a:endParaRPr lang="en-US" sz="24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19</a:t>
            </a:fld>
            <a:endParaRPr lang="en-US"/>
          </a:p>
        </p:txBody>
      </p:sp>
      <p:pic>
        <p:nvPicPr>
          <p:cNvPr id="7" name="Picture 6">
            <a:extLst>
              <a:ext uri="{FF2B5EF4-FFF2-40B4-BE49-F238E27FC236}">
                <a16:creationId xmlns:a16="http://schemas.microsoft.com/office/drawing/2014/main" id="{EF4AC6E5-9B40-D1D7-53EC-E523285566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6913" y="278871"/>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4ABA0065-597F-1921-88BD-41456BD6A8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21474" y="178478"/>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485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0" y="1028700"/>
            <a:ext cx="6041730" cy="3829049"/>
          </a:xfrm>
        </p:spPr>
        <p:txBody>
          <a:bodyPr>
            <a:noAutofit/>
          </a:bodyPr>
          <a:lstStyle/>
          <a:p>
            <a:pPr marL="180000"/>
            <a:r>
              <a:rPr lang="en-US" sz="2000" b="1" dirty="0">
                <a:latin typeface="Open Sans" panose="020B0606030504020204" pitchFamily="34" charset="0"/>
                <a:ea typeface="Open Sans" panose="020B0606030504020204" pitchFamily="34" charset="0"/>
                <a:cs typeface="Open Sans" panose="020B0606030504020204" pitchFamily="34" charset="0"/>
              </a:rPr>
              <a:t>Composition</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180000"/>
            <a:r>
              <a:rPr lang="en-GB" sz="2000" dirty="0">
                <a:latin typeface="Open Sans" panose="020B0606030504020204" pitchFamily="34" charset="0"/>
                <a:ea typeface="Open Sans" panose="020B0606030504020204" pitchFamily="34" charset="0"/>
                <a:cs typeface="Open Sans" panose="020B0606030504020204" pitchFamily="34" charset="0"/>
              </a:rPr>
              <a:t>Disaster management teacher</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180000"/>
            <a:r>
              <a:rPr lang="en-GB" sz="2000" dirty="0">
                <a:latin typeface="Open Sans" panose="020B0606030504020204" pitchFamily="34" charset="0"/>
                <a:ea typeface="Open Sans" panose="020B0606030504020204" pitchFamily="34" charset="0"/>
                <a:cs typeface="Open Sans" panose="020B0606030504020204" pitchFamily="34" charset="0"/>
              </a:rPr>
              <a:t>Art and Craft teacher, Music teacher</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180000" indent="-288000">
              <a:spcBef>
                <a:spcPts val="600"/>
              </a:spcBef>
            </a:pPr>
            <a:r>
              <a:rPr lang="en-GB" sz="2000" dirty="0">
                <a:latin typeface="Open Sans" panose="020B0606030504020204" pitchFamily="34" charset="0"/>
                <a:ea typeface="Open Sans" panose="020B0606030504020204" pitchFamily="34" charset="0"/>
                <a:cs typeface="Open Sans" panose="020B0606030504020204" pitchFamily="34" charset="0"/>
              </a:rPr>
              <a:t>Prefects/ active students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180000"/>
            <a:r>
              <a:rPr lang="en-US" sz="2000" b="1" dirty="0">
                <a:latin typeface="Open Sans" panose="020B0606030504020204" pitchFamily="34" charset="0"/>
                <a:ea typeface="Open Sans" panose="020B0606030504020204" pitchFamily="34" charset="0"/>
                <a:cs typeface="Open Sans" panose="020B0606030504020204" pitchFamily="34" charset="0"/>
              </a:rPr>
              <a:t> Roles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180000"/>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Organising</a:t>
            </a:r>
            <a:r>
              <a:rPr lang="en-US" sz="2000" dirty="0">
                <a:latin typeface="Open Sans" panose="020B0606030504020204" pitchFamily="34" charset="0"/>
                <a:ea typeface="Open Sans" panose="020B0606030504020204" pitchFamily="34" charset="0"/>
                <a:cs typeface="Open Sans" panose="020B0606030504020204" pitchFamily="34" charset="0"/>
              </a:rPr>
              <a:t> road show/ cycle rally</a:t>
            </a:r>
          </a:p>
          <a:p>
            <a:pPr marL="180000"/>
            <a:r>
              <a:rPr lang="en-US" sz="2000" dirty="0">
                <a:latin typeface="Open Sans" panose="020B0606030504020204" pitchFamily="34" charset="0"/>
                <a:ea typeface="Open Sans" panose="020B0606030504020204" pitchFamily="34" charset="0"/>
                <a:cs typeface="Open Sans" panose="020B0606030504020204" pitchFamily="34" charset="0"/>
              </a:rPr>
              <a:t> Drawing competition on a disaster situation.</a:t>
            </a:r>
          </a:p>
          <a:p>
            <a:pPr marL="180000"/>
            <a:r>
              <a:rPr lang="en-US" sz="2000" dirty="0">
                <a:latin typeface="Open Sans" panose="020B0606030504020204" pitchFamily="34" charset="0"/>
                <a:ea typeface="Open Sans" panose="020B0606030504020204" pitchFamily="34" charset="0"/>
                <a:cs typeface="Open Sans" panose="020B0606030504020204" pitchFamily="34" charset="0"/>
              </a:rPr>
              <a:t> Quiz competition</a:t>
            </a:r>
          </a:p>
          <a:p>
            <a:pPr marL="180000"/>
            <a:r>
              <a:rPr lang="en-US" sz="2000" dirty="0">
                <a:latin typeface="Open Sans" panose="020B0606030504020204" pitchFamily="34" charset="0"/>
                <a:ea typeface="Open Sans" panose="020B0606030504020204" pitchFamily="34" charset="0"/>
                <a:cs typeface="Open Sans" panose="020B0606030504020204" pitchFamily="34" charset="0"/>
              </a:rPr>
              <a:t> Mock Drills/ simulation exercise.</a:t>
            </a:r>
          </a:p>
          <a:p>
            <a:r>
              <a:rPr lang="en-US" sz="2000" dirty="0">
                <a:latin typeface="Open Sans" panose="020B0606030504020204" pitchFamily="34" charset="0"/>
                <a:ea typeface="Open Sans" panose="020B0606030504020204" pitchFamily="34" charset="0"/>
                <a:cs typeface="Open Sans" panose="020B0606030504020204" pitchFamily="34" charset="0"/>
              </a:rPr>
              <a:t> Cultural </a:t>
            </a:r>
            <a:r>
              <a:rPr lang="en-US" sz="2000" dirty="0" err="1">
                <a:latin typeface="Open Sans" panose="020B0606030504020204" pitchFamily="34" charset="0"/>
                <a:ea typeface="Open Sans" panose="020B0606030504020204" pitchFamily="34" charset="0"/>
                <a:cs typeface="Open Sans" panose="020B0606030504020204" pitchFamily="34" charset="0"/>
              </a:rPr>
              <a:t>programmes</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itle 1"/>
          <p:cNvSpPr txBox="1">
            <a:spLocks/>
          </p:cNvSpPr>
          <p:nvPr/>
        </p:nvSpPr>
        <p:spPr>
          <a:xfrm>
            <a:off x="81232" y="2110781"/>
            <a:ext cx="3042968" cy="1756369"/>
          </a:xfrm>
          <a:prstGeom prst="rect">
            <a:avLst/>
          </a:prstGeom>
          <a:no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rmAutofit fontScale="850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ACTIVITY/EVENT ORGANISING TEAM</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0161FBF6-4E85-6471-0EF6-5F6AC35A889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229600" y="85726"/>
            <a:ext cx="533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5E325DA7-2191-BA6C-527E-63F986E9E7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7814"/>
            <a:ext cx="5334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9C64D1FE-CD5B-FB9D-8C68-C4AF7CB3F8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39708C3A-BA4C-B0AC-A701-D72625D5F67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375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1351557"/>
            <a:ext cx="4648200" cy="3277593"/>
          </a:xfrm>
        </p:spPr>
        <p:txBody>
          <a:bodyPr>
            <a:normAutofit fontScale="92500" lnSpcReduction="10000"/>
          </a:bodyPr>
          <a:lstStyle/>
          <a:p>
            <a:pPr marL="0" lvl="0" indent="0">
              <a:buNone/>
            </a:pPr>
            <a:r>
              <a:rPr lang="en-US" sz="2400" b="1" dirty="0">
                <a:latin typeface="Open Sans" panose="020B0606030504020204" pitchFamily="34" charset="0"/>
                <a:ea typeface="Open Sans" panose="020B0606030504020204" pitchFamily="34" charset="0"/>
                <a:cs typeface="Open Sans" panose="020B0606030504020204" pitchFamily="34" charset="0"/>
              </a:rPr>
              <a:t>             Composition</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lvl="0"/>
            <a:r>
              <a:rPr lang="en-US" sz="2400" dirty="0">
                <a:latin typeface="Open Sans" panose="020B0606030504020204" pitchFamily="34" charset="0"/>
                <a:ea typeface="Open Sans" panose="020B0606030504020204" pitchFamily="34" charset="0"/>
                <a:cs typeface="Open Sans" panose="020B0606030504020204" pitchFamily="34" charset="0"/>
              </a:rPr>
              <a:t>  Computer Teacher</a:t>
            </a:r>
          </a:p>
          <a:p>
            <a:pPr lvl="0"/>
            <a:r>
              <a:rPr lang="en-US" sz="2400" dirty="0">
                <a:latin typeface="Open Sans" panose="020B0606030504020204" pitchFamily="34" charset="0"/>
                <a:ea typeface="Open Sans" panose="020B0606030504020204" pitchFamily="34" charset="0"/>
                <a:cs typeface="Open Sans" panose="020B0606030504020204" pitchFamily="34" charset="0"/>
              </a:rPr>
              <a:t>  Geography Teacher</a:t>
            </a:r>
          </a:p>
          <a:p>
            <a:pPr lvl="0"/>
            <a:r>
              <a:rPr lang="en-US" sz="2400" dirty="0">
                <a:latin typeface="Open Sans" panose="020B0606030504020204" pitchFamily="34" charset="0"/>
                <a:ea typeface="Open Sans" panose="020B0606030504020204" pitchFamily="34" charset="0"/>
                <a:cs typeface="Open Sans" panose="020B0606030504020204" pitchFamily="34" charset="0"/>
              </a:rPr>
              <a:t>  Teacher with an electronic background.</a:t>
            </a:r>
          </a:p>
          <a:p>
            <a:pPr lvl="0"/>
            <a:r>
              <a:rPr lang="en-US" sz="2400" dirty="0">
                <a:latin typeface="Open Sans" panose="020B0606030504020204" pitchFamily="34" charset="0"/>
                <a:ea typeface="Open Sans" panose="020B0606030504020204" pitchFamily="34" charset="0"/>
                <a:cs typeface="Open Sans" panose="020B0606030504020204" pitchFamily="34" charset="0"/>
              </a:rPr>
              <a:t>  1-2 parents (working with IMD, CWC)</a:t>
            </a:r>
          </a:p>
          <a:p>
            <a:pPr lvl="0"/>
            <a:r>
              <a:rPr lang="en-US" sz="2400" dirty="0">
                <a:latin typeface="Open Sans" panose="020B0606030504020204" pitchFamily="34" charset="0"/>
                <a:ea typeface="Open Sans" panose="020B0606030504020204" pitchFamily="34" charset="0"/>
                <a:cs typeface="Open Sans" panose="020B0606030504020204" pitchFamily="34" charset="0"/>
              </a:rPr>
              <a:t>  4-6 students ( who can operate VHF sets).</a:t>
            </a:r>
          </a:p>
          <a:p>
            <a:pPr marL="0" indent="0">
              <a:buNone/>
            </a:pPr>
            <a:endParaRPr lang="en-US" dirty="0"/>
          </a:p>
          <a:p>
            <a:endParaRPr lang="en-US" dirty="0"/>
          </a:p>
        </p:txBody>
      </p:sp>
      <p:sp>
        <p:nvSpPr>
          <p:cNvPr id="4" name="Title 1"/>
          <p:cNvSpPr txBox="1">
            <a:spLocks/>
          </p:cNvSpPr>
          <p:nvPr/>
        </p:nvSpPr>
        <p:spPr>
          <a:xfrm>
            <a:off x="105196" y="1581150"/>
            <a:ext cx="4162004" cy="2743200"/>
          </a:xfrm>
          <a:prstGeom prst="rect">
            <a:avLst/>
          </a:prstGeom>
          <a:no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Warning &amp; Information Dissemination Team</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21</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D80131EF-F69C-0DB9-633C-F24500EF91B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153400" y="61984"/>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C1368FF-AD7B-66C0-19F0-EE5CE90064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640" y="151821"/>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725B4293-DA41-1C79-4B85-9A3209C8C6F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996593" y="61984"/>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006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0" y="1200151"/>
            <a:ext cx="5766758" cy="3276599"/>
          </a:xfrm>
        </p:spPr>
        <p:txBody>
          <a:bodyPr>
            <a:normAutofit lnSpcReduction="10000"/>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Roles &amp; Responsibility</a:t>
            </a:r>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Monitor &amp; take regular updates from TV/Radio/Internet</a:t>
            </a:r>
          </a:p>
          <a:p>
            <a:r>
              <a:rPr lang="en-US" sz="2400" dirty="0">
                <a:latin typeface="Open Sans" panose="020B0606030504020204" pitchFamily="34" charset="0"/>
                <a:ea typeface="Open Sans" panose="020B0606030504020204" pitchFamily="34" charset="0"/>
                <a:cs typeface="Open Sans" panose="020B0606030504020204" pitchFamily="34" charset="0"/>
              </a:rPr>
              <a:t>Inform management/principal of any disaster/ emerging disaster situation.</a:t>
            </a:r>
          </a:p>
          <a:p>
            <a:r>
              <a:rPr lang="en-US" sz="2400" dirty="0">
                <a:latin typeface="Open Sans" panose="020B0606030504020204" pitchFamily="34" charset="0"/>
                <a:ea typeface="Open Sans" panose="020B0606030504020204" pitchFamily="34" charset="0"/>
                <a:cs typeface="Open Sans" panose="020B0606030504020204" pitchFamily="34" charset="0"/>
              </a:rPr>
              <a:t>Disseminate information on the main Notice Board and circulate in classrooms  </a:t>
            </a:r>
          </a:p>
          <a:p>
            <a:endParaRPr lang="en-US" sz="2400" dirty="0"/>
          </a:p>
        </p:txBody>
      </p:sp>
      <p:sp>
        <p:nvSpPr>
          <p:cNvPr id="4" name="Title 1"/>
          <p:cNvSpPr txBox="1">
            <a:spLocks/>
          </p:cNvSpPr>
          <p:nvPr/>
        </p:nvSpPr>
        <p:spPr>
          <a:xfrm>
            <a:off x="24442" y="1200151"/>
            <a:ext cx="3328358" cy="3276599"/>
          </a:xfrm>
          <a:prstGeom prst="rect">
            <a:avLst/>
          </a:prstGeom>
          <a:no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Warning &amp; Information Dissemination Team</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22</a:t>
            </a:fld>
            <a:endParaRPr lang="en-US"/>
          </a:p>
        </p:txBody>
      </p:sp>
      <p:pic>
        <p:nvPicPr>
          <p:cNvPr id="7" name="Picture 6">
            <a:extLst>
              <a:ext uri="{FF2B5EF4-FFF2-40B4-BE49-F238E27FC236}">
                <a16:creationId xmlns:a16="http://schemas.microsoft.com/office/drawing/2014/main" id="{F7CC2804-3096-EF8C-660C-5F7EF6AD1F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24442" y="125683"/>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CB5540D2-4815-C1F2-3DC1-4626262E63A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3753" y="33221"/>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826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85950"/>
            <a:ext cx="2743200" cy="2133600"/>
          </a:xfrm>
          <a:noFill/>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rPr>
              <a:t>DISASTER RESPONSE GROUPS</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p:cNvSpPr>
            <a:spLocks noGrp="1"/>
          </p:cNvSpPr>
          <p:nvPr>
            <p:ph idx="1"/>
          </p:nvPr>
        </p:nvSpPr>
        <p:spPr>
          <a:xfrm>
            <a:off x="3505200" y="1115657"/>
            <a:ext cx="5486400" cy="3925450"/>
          </a:xfrm>
        </p:spPr>
        <p:txBody>
          <a:bodyPr>
            <a:normAutofit fontScale="47500" lnSpcReduction="20000"/>
          </a:bodyPr>
          <a:lstStyle/>
          <a:p>
            <a:r>
              <a:rPr lang="en-US" sz="4200" b="1" u="sng" dirty="0">
                <a:solidFill>
                  <a:srgbClr val="FF0000"/>
                </a:solidFill>
                <a:latin typeface="Open Sans" panose="020B0606030504020204" pitchFamily="34" charset="0"/>
                <a:ea typeface="Open Sans" panose="020B0606030504020204" pitchFamily="34" charset="0"/>
                <a:cs typeface="Open Sans" panose="020B0606030504020204" pitchFamily="34" charset="0"/>
              </a:rPr>
              <a:t>Evacuation Team</a:t>
            </a:r>
          </a:p>
          <a:p>
            <a:r>
              <a:rPr lang="en-US" sz="4200" b="1" u="sng" dirty="0">
                <a:latin typeface="Open Sans" panose="020B0606030504020204" pitchFamily="34" charset="0"/>
                <a:ea typeface="Open Sans" panose="020B0606030504020204" pitchFamily="34" charset="0"/>
                <a:cs typeface="Open Sans" panose="020B0606030504020204" pitchFamily="34" charset="0"/>
              </a:rPr>
              <a:t>Composition</a:t>
            </a:r>
            <a:endParaRPr lang="en-US" sz="4200" dirty="0">
              <a:latin typeface="Open Sans" panose="020B0606030504020204" pitchFamily="34" charset="0"/>
              <a:ea typeface="Open Sans" panose="020B0606030504020204" pitchFamily="34" charset="0"/>
              <a:cs typeface="Open Sans" panose="020B0606030504020204" pitchFamily="34" charset="0"/>
            </a:endParaRPr>
          </a:p>
          <a:p>
            <a:r>
              <a:rPr lang="en-US" sz="4200" dirty="0">
                <a:latin typeface="Open Sans" panose="020B0606030504020204" pitchFamily="34" charset="0"/>
                <a:ea typeface="Open Sans" panose="020B0606030504020204" pitchFamily="34" charset="0"/>
                <a:cs typeface="Open Sans" panose="020B0606030504020204" pitchFamily="34" charset="0"/>
              </a:rPr>
              <a:t>All class teachers.</a:t>
            </a:r>
          </a:p>
          <a:p>
            <a:r>
              <a:rPr lang="en-US" sz="4200" dirty="0">
                <a:latin typeface="Open Sans" panose="020B0606030504020204" pitchFamily="34" charset="0"/>
                <a:ea typeface="Open Sans" panose="020B0606030504020204" pitchFamily="34" charset="0"/>
                <a:cs typeface="Open Sans" panose="020B0606030504020204" pitchFamily="34" charset="0"/>
              </a:rPr>
              <a:t>Class monitors &amp; hall monitor.</a:t>
            </a:r>
          </a:p>
          <a:p>
            <a:r>
              <a:rPr lang="en-US" sz="4200" dirty="0">
                <a:latin typeface="Open Sans" panose="020B0606030504020204" pitchFamily="34" charset="0"/>
                <a:ea typeface="Open Sans" panose="020B0606030504020204" pitchFamily="34" charset="0"/>
                <a:cs typeface="Open Sans" panose="020B0606030504020204" pitchFamily="34" charset="0"/>
              </a:rPr>
              <a:t>Prefects.</a:t>
            </a:r>
          </a:p>
          <a:p>
            <a:r>
              <a:rPr lang="en-US" sz="4200" dirty="0">
                <a:latin typeface="Open Sans" panose="020B0606030504020204" pitchFamily="34" charset="0"/>
                <a:ea typeface="Open Sans" panose="020B0606030504020204" pitchFamily="34" charset="0"/>
                <a:cs typeface="Open Sans" panose="020B0606030504020204" pitchFamily="34" charset="0"/>
              </a:rPr>
              <a:t> </a:t>
            </a:r>
            <a:r>
              <a:rPr lang="en-US" sz="4200" b="1" u="sng" dirty="0">
                <a:latin typeface="Open Sans" panose="020B0606030504020204" pitchFamily="34" charset="0"/>
                <a:ea typeface="Open Sans" panose="020B0606030504020204" pitchFamily="34" charset="0"/>
                <a:cs typeface="Open Sans" panose="020B0606030504020204" pitchFamily="34" charset="0"/>
              </a:rPr>
              <a:t>Roles</a:t>
            </a:r>
            <a:endParaRPr lang="en-US" sz="42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4200" dirty="0">
                <a:latin typeface="Open Sans" panose="020B0606030504020204" pitchFamily="34" charset="0"/>
                <a:ea typeface="Open Sans" panose="020B0606030504020204" pitchFamily="34" charset="0"/>
                <a:cs typeface="Open Sans" panose="020B0606030504020204" pitchFamily="34" charset="0"/>
              </a:rPr>
              <a:t>Duck, cover &amp; hold at the first sign of an earthquake.</a:t>
            </a:r>
          </a:p>
          <a:p>
            <a:pPr algn="just"/>
            <a:r>
              <a:rPr lang="en-US" sz="4200" dirty="0">
                <a:latin typeface="Open Sans" panose="020B0606030504020204" pitchFamily="34" charset="0"/>
                <a:ea typeface="Open Sans" panose="020B0606030504020204" pitchFamily="34" charset="0"/>
                <a:cs typeface="Open Sans" panose="020B0606030504020204" pitchFamily="34" charset="0"/>
              </a:rPr>
              <a:t>Evacuate in an orderly manner, in buddy system, with the monitor leading &amp; teacher bringing the last buddies along the designated evacuation route.</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23</a:t>
            </a:fld>
            <a:endParaRPr lang="en-US"/>
          </a:p>
        </p:txBody>
      </p:sp>
      <p:pic>
        <p:nvPicPr>
          <p:cNvPr id="7" name="Picture 6">
            <a:extLst>
              <a:ext uri="{FF2B5EF4-FFF2-40B4-BE49-F238E27FC236}">
                <a16:creationId xmlns:a16="http://schemas.microsoft.com/office/drawing/2014/main" id="{B6D42C6D-6A27-64F1-2A02-7F126C05BAB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4270" y="155262"/>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792C17E3-8BC4-DB64-C659-38B983E87E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4117" y="93984"/>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109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3257550"/>
            <a:ext cx="4343400" cy="188595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399" y="3257550"/>
            <a:ext cx="4510139" cy="1873667"/>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399" y="1158875"/>
            <a:ext cx="4510139" cy="205874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9625" y="1118946"/>
            <a:ext cx="4329062" cy="2138603"/>
          </a:xfrm>
          <a:prstGeom prst="rect">
            <a:avLst/>
          </a:prstGeom>
        </p:spPr>
      </p:pic>
      <p:pic>
        <p:nvPicPr>
          <p:cNvPr id="2" name="Picture 1" descr="A logo with a lion and a circle with a red ribbon&#10;&#10;AI-generated content may be incorrect.">
            <a:extLst>
              <a:ext uri="{FF2B5EF4-FFF2-40B4-BE49-F238E27FC236}">
                <a16:creationId xmlns:a16="http://schemas.microsoft.com/office/drawing/2014/main" id="{B1C9A6F8-AD3D-9EF5-D537-7B6FCD048DC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8118" r="22639"/>
          <a:stretch>
            <a:fillRect/>
          </a:stretch>
        </p:blipFill>
        <p:spPr bwMode="auto">
          <a:xfrm>
            <a:off x="8077200" y="28575"/>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617081F2-E0BB-3936-7429-4FBF6620935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4325" y="113838"/>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CEE23B0-A3E5-837F-5D65-263D0FFBCB2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a:extLst>
              <a:ext uri="{FF2B5EF4-FFF2-40B4-BE49-F238E27FC236}">
                <a16:creationId xmlns:a16="http://schemas.microsoft.com/office/drawing/2014/main" id="{E517107D-5C0C-F225-4C9A-D3386FDF66D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7889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616" y="1703189"/>
            <a:ext cx="2438400" cy="2743200"/>
          </a:xfrm>
          <a:noFill/>
        </p:spPr>
        <p:style>
          <a:lnRef idx="0">
            <a:schemeClr val="accent5"/>
          </a:lnRef>
          <a:fillRef idx="3">
            <a:schemeClr val="accent5"/>
          </a:fillRef>
          <a:effectRef idx="3">
            <a:schemeClr val="accent5"/>
          </a:effectRef>
          <a:fontRef idx="minor">
            <a:schemeClr val="lt1"/>
          </a:fontRef>
        </p:style>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Search &amp; Rescue Team</a:t>
            </a:r>
          </a:p>
        </p:txBody>
      </p:sp>
      <p:sp>
        <p:nvSpPr>
          <p:cNvPr id="3" name="Content Placeholder 2"/>
          <p:cNvSpPr>
            <a:spLocks noGrp="1"/>
          </p:cNvSpPr>
          <p:nvPr>
            <p:ph idx="1"/>
          </p:nvPr>
        </p:nvSpPr>
        <p:spPr>
          <a:xfrm>
            <a:off x="2971800" y="1006079"/>
            <a:ext cx="5943600" cy="4137421"/>
          </a:xfrm>
        </p:spPr>
        <p:txBody>
          <a:bodyPr>
            <a:noAutofit/>
          </a:bodyPr>
          <a:lstStyle/>
          <a:p>
            <a:pPr marL="0" lvl="0" indent="0">
              <a:buNone/>
            </a:pPr>
            <a:r>
              <a:rPr lang="en-US" sz="1600" b="1" u="sng" dirty="0">
                <a:latin typeface="Open Sans" panose="020B0606030504020204" pitchFamily="34" charset="0"/>
                <a:ea typeface="Open Sans" panose="020B0606030504020204" pitchFamily="34" charset="0"/>
                <a:cs typeface="Open Sans" panose="020B0606030504020204" pitchFamily="34" charset="0"/>
              </a:rPr>
              <a:t>Composition</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lvl="0"/>
            <a:r>
              <a:rPr lang="en-US" sz="1600" dirty="0">
                <a:latin typeface="Open Sans" panose="020B0606030504020204" pitchFamily="34" charset="0"/>
                <a:ea typeface="Open Sans" panose="020B0606030504020204" pitchFamily="34" charset="0"/>
                <a:cs typeface="Open Sans" panose="020B0606030504020204" pitchFamily="34" charset="0"/>
              </a:rPr>
              <a:t>Sports/PT teacher</a:t>
            </a:r>
          </a:p>
          <a:p>
            <a:pPr lvl="0"/>
            <a:r>
              <a:rPr lang="en-US" sz="1600" dirty="0">
                <a:latin typeface="Open Sans" panose="020B0606030504020204" pitchFamily="34" charset="0"/>
                <a:ea typeface="Open Sans" panose="020B0606030504020204" pitchFamily="34" charset="0"/>
                <a:cs typeface="Open Sans" panose="020B0606030504020204" pitchFamily="34" charset="0"/>
              </a:rPr>
              <a:t>NCC/NSS/Scouts &amp; Guides Teacher.</a:t>
            </a:r>
          </a:p>
          <a:p>
            <a:pPr lvl="0"/>
            <a:r>
              <a:rPr lang="en-US" sz="1600" dirty="0">
                <a:latin typeface="Open Sans" panose="020B0606030504020204" pitchFamily="34" charset="0"/>
                <a:ea typeface="Open Sans" panose="020B0606030504020204" pitchFamily="34" charset="0"/>
                <a:cs typeface="Open Sans" panose="020B0606030504020204" pitchFamily="34" charset="0"/>
              </a:rPr>
              <a:t>Fire Services representative</a:t>
            </a:r>
          </a:p>
          <a:p>
            <a:pPr lvl="0"/>
            <a:r>
              <a:rPr lang="en-US" sz="1600" dirty="0">
                <a:latin typeface="Open Sans" panose="020B0606030504020204" pitchFamily="34" charset="0"/>
                <a:ea typeface="Open Sans" panose="020B0606030504020204" pitchFamily="34" charset="0"/>
                <a:cs typeface="Open Sans" panose="020B0606030504020204" pitchFamily="34" charset="0"/>
              </a:rPr>
              <a:t>CD Trainer.</a:t>
            </a:r>
          </a:p>
          <a:p>
            <a:pPr lvl="0"/>
            <a:r>
              <a:rPr lang="en-US" sz="1600" dirty="0">
                <a:latin typeface="Open Sans" panose="020B0606030504020204" pitchFamily="34" charset="0"/>
                <a:ea typeface="Open Sans" panose="020B0606030504020204" pitchFamily="34" charset="0"/>
                <a:cs typeface="Open Sans" panose="020B0606030504020204" pitchFamily="34" charset="0"/>
              </a:rPr>
              <a:t>1-2 parents (from uniformed forces)</a:t>
            </a:r>
          </a:p>
          <a:p>
            <a:pPr lvl="0"/>
            <a:r>
              <a:rPr lang="en-US" sz="1600" dirty="0">
                <a:latin typeface="Open Sans" panose="020B0606030504020204" pitchFamily="34" charset="0"/>
                <a:ea typeface="Open Sans" panose="020B0606030504020204" pitchFamily="34" charset="0"/>
                <a:cs typeface="Open Sans" panose="020B0606030504020204" pitchFamily="34" charset="0"/>
              </a:rPr>
              <a:t> Able-bodied students </a:t>
            </a:r>
          </a:p>
          <a:p>
            <a:pPr marL="0" lvl="0" indent="0">
              <a:buNone/>
            </a:pPr>
            <a:r>
              <a:rPr lang="en-US" sz="1600" b="1" u="sng" dirty="0">
                <a:latin typeface="Open Sans" panose="020B0606030504020204" pitchFamily="34" charset="0"/>
                <a:ea typeface="Open Sans" panose="020B0606030504020204" pitchFamily="34" charset="0"/>
                <a:cs typeface="Open Sans" panose="020B0606030504020204" pitchFamily="34" charset="0"/>
              </a:rPr>
              <a:t>Roles &amp; Responsibility</a:t>
            </a:r>
            <a:endParaRPr lang="en-US" sz="1600" dirty="0">
              <a:latin typeface="Open Sans" panose="020B0606030504020204" pitchFamily="34" charset="0"/>
              <a:ea typeface="Open Sans" panose="020B0606030504020204" pitchFamily="34" charset="0"/>
              <a:cs typeface="Open Sans" panose="020B0606030504020204" pitchFamily="34" charset="0"/>
            </a:endParaRPr>
          </a:p>
          <a:p>
            <a:r>
              <a:rPr lang="en-US" sz="1600" dirty="0">
                <a:latin typeface="Open Sans" panose="020B0606030504020204" pitchFamily="34" charset="0"/>
                <a:ea typeface="Open Sans" panose="020B0606030504020204" pitchFamily="34" charset="0"/>
                <a:cs typeface="Open Sans" panose="020B0606030504020204" pitchFamily="34" charset="0"/>
              </a:rPr>
              <a:t>Check every room in the building (visually &amp; physically)</a:t>
            </a:r>
          </a:p>
          <a:p>
            <a:r>
              <a:rPr lang="en-US" sz="1600" dirty="0">
                <a:latin typeface="Open Sans" panose="020B0606030504020204" pitchFamily="34" charset="0"/>
                <a:ea typeface="Open Sans" panose="020B0606030504020204" pitchFamily="34" charset="0"/>
                <a:cs typeface="Open Sans" panose="020B0606030504020204" pitchFamily="34" charset="0"/>
              </a:rPr>
              <a:t>Start search and rescue</a:t>
            </a:r>
          </a:p>
          <a:p>
            <a:r>
              <a:rPr lang="en-US" sz="1600" dirty="0">
                <a:latin typeface="Open Sans" panose="020B0606030504020204" pitchFamily="34" charset="0"/>
                <a:ea typeface="Open Sans" panose="020B0606030504020204" pitchFamily="34" charset="0"/>
                <a:cs typeface="Open Sans" panose="020B0606030504020204" pitchFamily="34" charset="0"/>
              </a:rPr>
              <a:t>Report the location of the injured to the first aid team,</a:t>
            </a:r>
          </a:p>
          <a:p>
            <a:r>
              <a:rPr lang="en-US" sz="1600" dirty="0">
                <a:latin typeface="Open Sans" panose="020B0606030504020204" pitchFamily="34" charset="0"/>
                <a:ea typeface="Open Sans" panose="020B0606030504020204" pitchFamily="34" charset="0"/>
                <a:cs typeface="Open Sans" panose="020B0606030504020204" pitchFamily="34" charset="0"/>
              </a:rPr>
              <a:t>Look for obvious structural problems/damages as a sweep made through buildings/floors and report to the Administrator/person responsible.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25</a:t>
            </a:fld>
            <a:endParaRPr lang="en-US"/>
          </a:p>
        </p:txBody>
      </p:sp>
      <p:pic>
        <p:nvPicPr>
          <p:cNvPr id="7" name="Picture 6">
            <a:extLst>
              <a:ext uri="{FF2B5EF4-FFF2-40B4-BE49-F238E27FC236}">
                <a16:creationId xmlns:a16="http://schemas.microsoft.com/office/drawing/2014/main" id="{FC1FCC81-947A-1650-4F64-F8A1E063D49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25683"/>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8A7AAB5D-EEED-5479-EC7E-230F273282A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33881" y="64407"/>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992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3">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 calcmode="lin" valueType="num">
                                      <p:cBhvr>
                                        <p:cTn id="77"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9" dur="500"/>
                                        <p:tgtEl>
                                          <p:spTgt spid="3">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 calcmode="lin" valueType="num">
                                      <p:cBhvr>
                                        <p:cTn id="84"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8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3200" y="895350"/>
            <a:ext cx="6629400" cy="4572000"/>
          </a:xfrm>
        </p:spPr>
        <p:txBody>
          <a:bodyPr>
            <a:normAutofit fontScale="25000" lnSpcReduction="20000"/>
          </a:bodyPr>
          <a:lstStyle/>
          <a:p>
            <a:pPr marL="0" lvl="0" indent="0">
              <a:buNone/>
            </a:pPr>
            <a:r>
              <a:rPr lang="en-US" sz="8000" b="1" u="sng" dirty="0">
                <a:latin typeface="Open Sans" panose="020B0606030504020204" pitchFamily="34" charset="0"/>
                <a:ea typeface="Open Sans" panose="020B0606030504020204" pitchFamily="34" charset="0"/>
                <a:cs typeface="Open Sans" panose="020B0606030504020204" pitchFamily="34" charset="0"/>
              </a:rPr>
              <a:t>Composition</a:t>
            </a:r>
            <a:endParaRPr lang="en-US" sz="8000" dirty="0">
              <a:latin typeface="Open Sans" panose="020B0606030504020204" pitchFamily="34" charset="0"/>
              <a:ea typeface="Open Sans" panose="020B0606030504020204" pitchFamily="34" charset="0"/>
              <a:cs typeface="Open Sans" panose="020B0606030504020204" pitchFamily="34" charset="0"/>
            </a:endParaRPr>
          </a:p>
          <a:p>
            <a:pPr lvl="0"/>
            <a:r>
              <a:rPr lang="en-US" sz="8000" dirty="0">
                <a:latin typeface="Open Sans" panose="020B0606030504020204" pitchFamily="34" charset="0"/>
                <a:ea typeface="Open Sans" panose="020B0606030504020204" pitchFamily="34" charset="0"/>
                <a:cs typeface="Open Sans" panose="020B0606030504020204" pitchFamily="34" charset="0"/>
              </a:rPr>
              <a:t>School doctor.</a:t>
            </a:r>
          </a:p>
          <a:p>
            <a:pPr lvl="0"/>
            <a:r>
              <a:rPr lang="en-US" sz="8000" dirty="0">
                <a:latin typeface="Open Sans" panose="020B0606030504020204" pitchFamily="34" charset="0"/>
                <a:ea typeface="Open Sans" panose="020B0606030504020204" pitchFamily="34" charset="0"/>
                <a:cs typeface="Open Sans" panose="020B0606030504020204" pitchFamily="34" charset="0"/>
              </a:rPr>
              <a:t>School Nurse.</a:t>
            </a:r>
          </a:p>
          <a:p>
            <a:pPr lvl="0"/>
            <a:r>
              <a:rPr lang="en-US" sz="8000" dirty="0">
                <a:latin typeface="Open Sans" panose="020B0606030504020204" pitchFamily="34" charset="0"/>
                <a:ea typeface="Open Sans" panose="020B0606030504020204" pitchFamily="34" charset="0"/>
                <a:cs typeface="Open Sans" panose="020B0606030504020204" pitchFamily="34" charset="0"/>
              </a:rPr>
              <a:t>St. John/Red Cross volunteers.</a:t>
            </a:r>
          </a:p>
          <a:p>
            <a:pPr lvl="0"/>
            <a:r>
              <a:rPr lang="en-US" sz="8000" dirty="0">
                <a:latin typeface="Open Sans" panose="020B0606030504020204" pitchFamily="34" charset="0"/>
                <a:ea typeface="Open Sans" panose="020B0606030504020204" pitchFamily="34" charset="0"/>
                <a:cs typeface="Open Sans" panose="020B0606030504020204" pitchFamily="34" charset="0"/>
              </a:rPr>
              <a:t>Civil </a:t>
            </a:r>
            <a:r>
              <a:rPr lang="en-US" sz="8000" dirty="0" err="1">
                <a:latin typeface="Open Sans" panose="020B0606030504020204" pitchFamily="34" charset="0"/>
                <a:ea typeface="Open Sans" panose="020B0606030504020204" pitchFamily="34" charset="0"/>
                <a:cs typeface="Open Sans" panose="020B0606030504020204" pitchFamily="34" charset="0"/>
              </a:rPr>
              <a:t>Defence</a:t>
            </a:r>
            <a:r>
              <a:rPr lang="en-US" sz="8000" dirty="0">
                <a:latin typeface="Open Sans" panose="020B0606030504020204" pitchFamily="34" charset="0"/>
                <a:ea typeface="Open Sans" panose="020B0606030504020204" pitchFamily="34" charset="0"/>
                <a:cs typeface="Open Sans" panose="020B0606030504020204" pitchFamily="34" charset="0"/>
              </a:rPr>
              <a:t> Volunteers.</a:t>
            </a:r>
          </a:p>
          <a:p>
            <a:pPr lvl="0"/>
            <a:r>
              <a:rPr lang="en-US" sz="8000" dirty="0">
                <a:latin typeface="Open Sans" panose="020B0606030504020204" pitchFamily="34" charset="0"/>
                <a:ea typeface="Open Sans" panose="020B0606030504020204" pitchFamily="34" charset="0"/>
                <a:cs typeface="Open Sans" panose="020B0606030504020204" pitchFamily="34" charset="0"/>
              </a:rPr>
              <a:t>1-2 parents (doctors)</a:t>
            </a:r>
          </a:p>
          <a:p>
            <a:pPr lvl="0"/>
            <a:r>
              <a:rPr lang="en-US" sz="8000" dirty="0">
                <a:latin typeface="Open Sans" panose="020B0606030504020204" pitchFamily="34" charset="0"/>
                <a:ea typeface="Open Sans" panose="020B0606030504020204" pitchFamily="34" charset="0"/>
                <a:cs typeface="Open Sans" panose="020B0606030504020204" pitchFamily="34" charset="0"/>
              </a:rPr>
              <a:t>Students trained in first aid/ who have taken biology. </a:t>
            </a:r>
          </a:p>
          <a:p>
            <a:pPr marL="0" lvl="0" indent="0">
              <a:buNone/>
            </a:pPr>
            <a:r>
              <a:rPr lang="en-US" sz="8000" b="1" u="sng" dirty="0">
                <a:latin typeface="Open Sans" panose="020B0606030504020204" pitchFamily="34" charset="0"/>
                <a:ea typeface="Open Sans" panose="020B0606030504020204" pitchFamily="34" charset="0"/>
                <a:cs typeface="Open Sans" panose="020B0606030504020204" pitchFamily="34" charset="0"/>
              </a:rPr>
              <a:t>Roles &amp; Responsibility</a:t>
            </a:r>
            <a:endParaRPr lang="en-US" sz="8000" dirty="0">
              <a:latin typeface="Open Sans" panose="020B0606030504020204" pitchFamily="34" charset="0"/>
              <a:ea typeface="Open Sans" panose="020B0606030504020204" pitchFamily="34" charset="0"/>
              <a:cs typeface="Open Sans" panose="020B0606030504020204" pitchFamily="34" charset="0"/>
            </a:endParaRPr>
          </a:p>
          <a:p>
            <a:r>
              <a:rPr lang="en-US" sz="8000" dirty="0">
                <a:latin typeface="Open Sans" panose="020B0606030504020204" pitchFamily="34" charset="0"/>
                <a:ea typeface="Open Sans" panose="020B0606030504020204" pitchFamily="34" charset="0"/>
                <a:cs typeface="Open Sans" panose="020B0606030504020204" pitchFamily="34" charset="0"/>
              </a:rPr>
              <a:t>Administer first aid and record all cases &amp; treatment.</a:t>
            </a:r>
          </a:p>
          <a:p>
            <a:r>
              <a:rPr lang="en-US" sz="8000" dirty="0">
                <a:latin typeface="Open Sans" panose="020B0606030504020204" pitchFamily="34" charset="0"/>
                <a:ea typeface="Open Sans" panose="020B0606030504020204" pitchFamily="34" charset="0"/>
                <a:cs typeface="Open Sans" panose="020B0606030504020204" pitchFamily="34" charset="0"/>
              </a:rPr>
              <a:t>Accompany search &amp; rescue teams during search.</a:t>
            </a:r>
          </a:p>
          <a:p>
            <a:r>
              <a:rPr lang="en-US" sz="8000" dirty="0">
                <a:latin typeface="Open Sans" panose="020B0606030504020204" pitchFamily="34" charset="0"/>
                <a:ea typeface="Open Sans" panose="020B0606030504020204" pitchFamily="34" charset="0"/>
                <a:cs typeface="Open Sans" panose="020B0606030504020204" pitchFamily="34" charset="0"/>
              </a:rPr>
              <a:t>Help in evacuating seriously injured.</a:t>
            </a:r>
          </a:p>
          <a:p>
            <a:r>
              <a:rPr lang="en-US" sz="8000" dirty="0">
                <a:latin typeface="Open Sans" panose="020B0606030504020204" pitchFamily="34" charset="0"/>
                <a:ea typeface="Open Sans" panose="020B0606030504020204" pitchFamily="34" charset="0"/>
                <a:cs typeface="Open Sans" panose="020B0606030504020204" pitchFamily="34" charset="0"/>
              </a:rPr>
              <a:t>Aid the physically handicapped.</a:t>
            </a:r>
          </a:p>
          <a:p>
            <a:endParaRPr lang="en-US" dirty="0"/>
          </a:p>
        </p:txBody>
      </p:sp>
      <p:sp>
        <p:nvSpPr>
          <p:cNvPr id="4" name="Title 1"/>
          <p:cNvSpPr txBox="1">
            <a:spLocks/>
          </p:cNvSpPr>
          <p:nvPr/>
        </p:nvSpPr>
        <p:spPr>
          <a:xfrm>
            <a:off x="114301" y="1657350"/>
            <a:ext cx="3075742" cy="1981200"/>
          </a:xfrm>
          <a:prstGeom prst="rect">
            <a:avLst/>
          </a:prstGeom>
          <a:noFill/>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b="1" spc="50" dirty="0">
                <a:ln w="11430"/>
                <a:gradFill>
                  <a:gsLst>
                    <a:gs pos="25000">
                      <a:schemeClr val="accent2">
                        <a:satMod val="155000"/>
                      </a:schemeClr>
                    </a:gs>
                    <a:gs pos="100000">
                      <a:schemeClr val="accent2">
                        <a:shade val="45000"/>
                        <a:satMod val="165000"/>
                      </a:schemeClr>
                    </a:gs>
                  </a:gsLst>
                  <a:lin ang="5400000"/>
                </a:gradFill>
              </a:rPr>
              <a:t>First Aid Team</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26</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820FB437-0D19-383F-71C7-6675FBCC23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077200" y="102393"/>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5B0A2B78-4262-16F8-4E47-6BE95DCF3A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215900"/>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D38848A6-67CB-C461-7223-43E01B1DFD8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D52B5A7E-C13B-DCF1-D29E-9A9D7C08771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475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3">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 calcmode="lin" valueType="num">
                                      <p:cBhvr>
                                        <p:cTn id="77"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79" dur="500"/>
                                        <p:tgtEl>
                                          <p:spTgt spid="3">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 calcmode="lin" valueType="num">
                                      <p:cBhvr>
                                        <p:cTn id="84"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85"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8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0800" y="887643"/>
            <a:ext cx="6553200" cy="4201882"/>
          </a:xfrm>
        </p:spPr>
        <p:txBody>
          <a:bodyPr>
            <a:normAutofit fontScale="70000" lnSpcReduction="20000"/>
          </a:bodyPr>
          <a:lstStyle/>
          <a:p>
            <a:pPr marL="0" lvl="0" indent="0">
              <a:buNone/>
            </a:pPr>
            <a:r>
              <a:rPr lang="en-US" b="1" u="sng" dirty="0">
                <a:latin typeface="Open Sans" panose="020B0606030504020204" pitchFamily="34" charset="0"/>
                <a:ea typeface="Open Sans" panose="020B0606030504020204" pitchFamily="34" charset="0"/>
                <a:cs typeface="Open Sans" panose="020B0606030504020204" pitchFamily="34" charset="0"/>
              </a:rPr>
              <a:t>Composition</a:t>
            </a:r>
            <a:endParaRPr lang="en-US" dirty="0">
              <a:latin typeface="Open Sans" panose="020B0606030504020204" pitchFamily="34" charset="0"/>
              <a:ea typeface="Open Sans" panose="020B0606030504020204" pitchFamily="34" charset="0"/>
              <a:cs typeface="Open Sans" panose="020B0606030504020204" pitchFamily="34" charset="0"/>
            </a:endParaRPr>
          </a:p>
          <a:p>
            <a:pPr lvl="0"/>
            <a:r>
              <a:rPr lang="en-US" dirty="0">
                <a:latin typeface="Open Sans" panose="020B0606030504020204" pitchFamily="34" charset="0"/>
                <a:ea typeface="Open Sans" panose="020B0606030504020204" pitchFamily="34" charset="0"/>
                <a:cs typeface="Open Sans" panose="020B0606030504020204" pitchFamily="34" charset="0"/>
              </a:rPr>
              <a:t>Teachers (2)</a:t>
            </a:r>
          </a:p>
          <a:p>
            <a:pPr lvl="0"/>
            <a:r>
              <a:rPr lang="en-US" dirty="0">
                <a:latin typeface="Open Sans" panose="020B0606030504020204" pitchFamily="34" charset="0"/>
                <a:ea typeface="Open Sans" panose="020B0606030504020204" pitchFamily="34" charset="0"/>
                <a:cs typeface="Open Sans" panose="020B0606030504020204" pitchFamily="34" charset="0"/>
              </a:rPr>
              <a:t>1-2 parents (from fire services/ </a:t>
            </a:r>
            <a:r>
              <a:rPr lang="en-US" dirty="0" err="1">
                <a:latin typeface="Open Sans" panose="020B0606030504020204" pitchFamily="34" charset="0"/>
                <a:ea typeface="Open Sans" panose="020B0606030504020204" pitchFamily="34" charset="0"/>
                <a:cs typeface="Open Sans" panose="020B0606030504020204" pitchFamily="34" charset="0"/>
              </a:rPr>
              <a:t>Defence</a:t>
            </a:r>
            <a:r>
              <a:rPr lang="en-US" dirty="0">
                <a:latin typeface="Open Sans" panose="020B0606030504020204" pitchFamily="34" charset="0"/>
                <a:ea typeface="Open Sans" panose="020B0606030504020204" pitchFamily="34" charset="0"/>
                <a:cs typeface="Open Sans" panose="020B0606030504020204" pitchFamily="34" charset="0"/>
              </a:rPr>
              <a:t>/</a:t>
            </a:r>
          </a:p>
          <a:p>
            <a:pPr marL="0" lvl="0" indent="0">
              <a:buNone/>
            </a:pPr>
            <a:r>
              <a:rPr lang="en-US" dirty="0">
                <a:latin typeface="Open Sans" panose="020B0606030504020204" pitchFamily="34" charset="0"/>
                <a:ea typeface="Open Sans" panose="020B0606030504020204" pitchFamily="34" charset="0"/>
                <a:cs typeface="Open Sans" panose="020B0606030504020204" pitchFamily="34" charset="0"/>
              </a:rPr>
              <a:t>       Para Military   services/Civil </a:t>
            </a:r>
            <a:r>
              <a:rPr lang="en-US" dirty="0" err="1">
                <a:latin typeface="Open Sans" panose="020B0606030504020204" pitchFamily="34" charset="0"/>
                <a:ea typeface="Open Sans" panose="020B0606030504020204" pitchFamily="34" charset="0"/>
                <a:cs typeface="Open Sans" panose="020B0606030504020204" pitchFamily="34" charset="0"/>
              </a:rPr>
              <a:t>Defence</a:t>
            </a:r>
            <a:r>
              <a:rPr lang="en-US" dirty="0">
                <a:latin typeface="Open Sans" panose="020B0606030504020204" pitchFamily="34" charset="0"/>
                <a:ea typeface="Open Sans" panose="020B0606030504020204" pitchFamily="34" charset="0"/>
                <a:cs typeface="Open Sans" panose="020B0606030504020204" pitchFamily="34" charset="0"/>
              </a:rPr>
              <a:t>)</a:t>
            </a:r>
          </a:p>
          <a:p>
            <a:pPr lvl="0"/>
            <a:r>
              <a:rPr lang="en-US" dirty="0">
                <a:latin typeface="Open Sans" panose="020B0606030504020204" pitchFamily="34" charset="0"/>
                <a:ea typeface="Open Sans" panose="020B0606030504020204" pitchFamily="34" charset="0"/>
                <a:cs typeface="Open Sans" panose="020B0606030504020204" pitchFamily="34" charset="0"/>
              </a:rPr>
              <a:t>Students</a:t>
            </a:r>
          </a:p>
          <a:p>
            <a:pPr marL="0" lvl="0" indent="0">
              <a:buNone/>
            </a:pPr>
            <a:r>
              <a:rPr lang="en-US" b="1" u="sng" dirty="0">
                <a:latin typeface="Open Sans" panose="020B0606030504020204" pitchFamily="34" charset="0"/>
                <a:ea typeface="Open Sans" panose="020B0606030504020204" pitchFamily="34" charset="0"/>
                <a:cs typeface="Open Sans" panose="020B0606030504020204" pitchFamily="34" charset="0"/>
              </a:rPr>
              <a:t>Roles &amp; Responsibility </a:t>
            </a: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Make sure fire extinguishers are in working condition.</a:t>
            </a:r>
          </a:p>
          <a:p>
            <a:r>
              <a:rPr lang="en-US" dirty="0">
                <a:latin typeface="Open Sans" panose="020B0606030504020204" pitchFamily="34" charset="0"/>
                <a:ea typeface="Open Sans" panose="020B0606030504020204" pitchFamily="34" charset="0"/>
                <a:cs typeface="Open Sans" panose="020B0606030504020204" pitchFamily="34" charset="0"/>
              </a:rPr>
              <a:t>Look for condition which may cause a fire.</a:t>
            </a:r>
          </a:p>
          <a:p>
            <a:r>
              <a:rPr lang="en-US" dirty="0">
                <a:latin typeface="Open Sans" panose="020B0606030504020204" pitchFamily="34" charset="0"/>
                <a:ea typeface="Open Sans" panose="020B0606030504020204" pitchFamily="34" charset="0"/>
                <a:cs typeface="Open Sans" panose="020B0606030504020204" pitchFamily="34" charset="0"/>
              </a:rPr>
              <a:t>Extinguish fire, if it occurs.</a:t>
            </a:r>
          </a:p>
          <a:p>
            <a:r>
              <a:rPr lang="en-US" dirty="0">
                <a:latin typeface="Open Sans" panose="020B0606030504020204" pitchFamily="34" charset="0"/>
                <a:ea typeface="Open Sans" panose="020B0606030504020204" pitchFamily="34" charset="0"/>
                <a:cs typeface="Open Sans" panose="020B0606030504020204" pitchFamily="34" charset="0"/>
              </a:rPr>
              <a:t>Switch off electric main switches and gas connections in case of emergency.</a:t>
            </a:r>
          </a:p>
          <a:p>
            <a:endParaRPr lang="en-US" dirty="0"/>
          </a:p>
        </p:txBody>
      </p:sp>
      <p:sp>
        <p:nvSpPr>
          <p:cNvPr id="4" name="Title 1"/>
          <p:cNvSpPr txBox="1">
            <a:spLocks/>
          </p:cNvSpPr>
          <p:nvPr/>
        </p:nvSpPr>
        <p:spPr>
          <a:xfrm>
            <a:off x="207034" y="1581150"/>
            <a:ext cx="2612366" cy="2667000"/>
          </a:xfrm>
          <a:prstGeom prst="rect">
            <a:avLst/>
          </a:prstGeom>
          <a:noFill/>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Fire safety Team</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27</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49E4C4FB-3651-9133-E7DC-B7BD2F9E7B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229600" y="53975"/>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1D252C5-A9E0-D8AA-F4D3-A7BF3F8F5D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122554"/>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B8406F2B-A54F-027B-A9A3-0A833540BB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299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1" y="2673065"/>
            <a:ext cx="9143999" cy="2484649"/>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 name="Rounded Rectangle 9"/>
          <p:cNvSpPr/>
          <p:nvPr/>
        </p:nvSpPr>
        <p:spPr>
          <a:xfrm>
            <a:off x="0" y="-19049"/>
            <a:ext cx="9143999" cy="2692114"/>
          </a:xfrm>
          <a:prstGeom prst="roundRect">
            <a:avLst>
              <a:gd name="adj" fmla="val 10000"/>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Rounded Rectangle 10"/>
          <p:cNvSpPr/>
          <p:nvPr/>
        </p:nvSpPr>
        <p:spPr>
          <a:xfrm>
            <a:off x="76200" y="1276350"/>
            <a:ext cx="2743200" cy="3429000"/>
          </a:xfrm>
          <a:prstGeom prst="roundRect">
            <a:avLst>
              <a:gd name="adj" fmla="val 10000"/>
            </a:avLst>
          </a:prstGeom>
          <a:blipFill>
            <a:blip r:embed="rId2" cstate="print">
              <a:extLst>
                <a:ext uri="{28A0092B-C50C-407E-A947-70E740481C1C}">
                  <a14:useLocalDpi xmlns:a14="http://schemas.microsoft.com/office/drawing/2010/main" val="0"/>
                </a:ext>
              </a:extLst>
            </a:blip>
            <a:srcRect/>
            <a:stretch>
              <a:fillRect l="-24000" r="-2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3" name="Rounded Rectangle 12"/>
          <p:cNvSpPr/>
          <p:nvPr/>
        </p:nvSpPr>
        <p:spPr>
          <a:xfrm>
            <a:off x="2949398" y="1252465"/>
            <a:ext cx="3025597" cy="3429001"/>
          </a:xfrm>
          <a:prstGeom prst="roundRect">
            <a:avLst>
              <a:gd name="adj" fmla="val 10000"/>
            </a:avLst>
          </a:prstGeom>
          <a:blipFill>
            <a:blip r:embed="rId3" cstate="print">
              <a:extLst>
                <a:ext uri="{28A0092B-C50C-407E-A947-70E740481C1C}">
                  <a14:useLocalDpi xmlns:a14="http://schemas.microsoft.com/office/drawing/2010/main" val="0"/>
                </a:ext>
              </a:extLst>
            </a:blip>
            <a:srcRect/>
            <a:stretch>
              <a:fillRect l="-24000" r="-2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15" name="Rounded Rectangle 14"/>
          <p:cNvSpPr/>
          <p:nvPr/>
        </p:nvSpPr>
        <p:spPr>
          <a:xfrm>
            <a:off x="6019801" y="1158875"/>
            <a:ext cx="2971799" cy="3522592"/>
          </a:xfrm>
          <a:prstGeom prst="roundRect">
            <a:avLst>
              <a:gd name="adj" fmla="val 10000"/>
            </a:avLst>
          </a:prstGeom>
          <a:blipFill>
            <a:blip r:embed="rId4" cstate="print">
              <a:extLst>
                <a:ext uri="{28A0092B-C50C-407E-A947-70E740481C1C}">
                  <a14:useLocalDpi xmlns:a14="http://schemas.microsoft.com/office/drawing/2010/main" val="0"/>
                </a:ext>
              </a:extLst>
            </a:blip>
            <a:srcRect/>
            <a:stretch>
              <a:fillRect l="-24000" r="-2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67F434CD-9A1B-8312-FEBB-C3D56BAF95F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8118" r="22639"/>
          <a:stretch>
            <a:fillRect/>
          </a:stretch>
        </p:blipFill>
        <p:spPr bwMode="auto">
          <a:xfrm>
            <a:off x="8191500" y="96838"/>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with text on it&#10;&#10;AI-generated content may be incorrect.">
            <a:extLst>
              <a:ext uri="{FF2B5EF4-FFF2-40B4-BE49-F238E27FC236}">
                <a16:creationId xmlns:a16="http://schemas.microsoft.com/office/drawing/2014/main" id="{4566718B-711F-BFA6-618B-007060EC9E4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0025" y="147549"/>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D62AEADD-60F2-CB12-817C-3E5A6BBEBA6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a:extLst>
              <a:ext uri="{FF2B5EF4-FFF2-40B4-BE49-F238E27FC236}">
                <a16:creationId xmlns:a16="http://schemas.microsoft.com/office/drawing/2014/main" id="{978EF0A4-9649-BA0F-7FA4-9047539CD71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150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6200" y="1200151"/>
            <a:ext cx="5203530" cy="3394472"/>
          </a:xfrm>
        </p:spPr>
        <p:txBody>
          <a:bodyPr>
            <a:normAutofit fontScale="40000" lnSpcReduction="20000"/>
          </a:bodyPr>
          <a:lstStyle/>
          <a:p>
            <a:pPr marL="0" indent="0">
              <a:buNone/>
            </a:pPr>
            <a:r>
              <a:rPr lang="en-US" sz="5100" b="1" u="sng" dirty="0">
                <a:latin typeface="Open Sans" panose="020B0606030504020204" pitchFamily="34" charset="0"/>
                <a:ea typeface="Open Sans" panose="020B0606030504020204" pitchFamily="34" charset="0"/>
                <a:cs typeface="Open Sans" panose="020B0606030504020204" pitchFamily="34" charset="0"/>
              </a:rPr>
              <a:t>Composition</a:t>
            </a:r>
            <a:endParaRPr lang="en-US" sz="5100" dirty="0">
              <a:latin typeface="Open Sans" panose="020B0606030504020204" pitchFamily="34" charset="0"/>
              <a:ea typeface="Open Sans" panose="020B0606030504020204" pitchFamily="34" charset="0"/>
              <a:cs typeface="Open Sans" panose="020B0606030504020204" pitchFamily="34" charset="0"/>
            </a:endParaRPr>
          </a:p>
          <a:p>
            <a:pPr lvl="0"/>
            <a:r>
              <a:rPr lang="en-GB" sz="5100" dirty="0">
                <a:latin typeface="Open Sans" panose="020B0606030504020204" pitchFamily="34" charset="0"/>
                <a:ea typeface="Open Sans" panose="020B0606030504020204" pitchFamily="34" charset="0"/>
                <a:cs typeface="Open Sans" panose="020B0606030504020204" pitchFamily="34" charset="0"/>
              </a:rPr>
              <a:t>School security staff</a:t>
            </a:r>
            <a:endParaRPr lang="en-US" sz="5100" dirty="0">
              <a:latin typeface="Open Sans" panose="020B0606030504020204" pitchFamily="34" charset="0"/>
              <a:ea typeface="Open Sans" panose="020B0606030504020204" pitchFamily="34" charset="0"/>
              <a:cs typeface="Open Sans" panose="020B0606030504020204" pitchFamily="34" charset="0"/>
            </a:endParaRPr>
          </a:p>
          <a:p>
            <a:pPr lvl="0"/>
            <a:r>
              <a:rPr lang="en-GB" sz="5100" dirty="0">
                <a:latin typeface="Open Sans" panose="020B0606030504020204" pitchFamily="34" charset="0"/>
                <a:ea typeface="Open Sans" panose="020B0606030504020204" pitchFamily="34" charset="0"/>
                <a:cs typeface="Open Sans" panose="020B0606030504020204" pitchFamily="34" charset="0"/>
              </a:rPr>
              <a:t>Teacher (1 number)</a:t>
            </a:r>
            <a:endParaRPr lang="en-US" sz="5100" dirty="0">
              <a:latin typeface="Open Sans" panose="020B0606030504020204" pitchFamily="34" charset="0"/>
              <a:ea typeface="Open Sans" panose="020B0606030504020204" pitchFamily="34" charset="0"/>
              <a:cs typeface="Open Sans" panose="020B0606030504020204" pitchFamily="34" charset="0"/>
            </a:endParaRPr>
          </a:p>
          <a:p>
            <a:pPr lvl="0"/>
            <a:r>
              <a:rPr lang="en-GB" sz="5100" dirty="0">
                <a:latin typeface="Open Sans" panose="020B0606030504020204" pitchFamily="34" charset="0"/>
                <a:ea typeface="Open Sans" panose="020B0606030504020204" pitchFamily="34" charset="0"/>
                <a:cs typeface="Open Sans" panose="020B0606030504020204" pitchFamily="34" charset="0"/>
              </a:rPr>
              <a:t>Students (2 numbers)</a:t>
            </a:r>
            <a:endParaRPr lang="en-US" sz="51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5100" dirty="0">
                <a:latin typeface="Open Sans" panose="020B0606030504020204" pitchFamily="34" charset="0"/>
                <a:ea typeface="Open Sans" panose="020B0606030504020204" pitchFamily="34" charset="0"/>
                <a:cs typeface="Open Sans" panose="020B0606030504020204" pitchFamily="34" charset="0"/>
              </a:rPr>
              <a:t> </a:t>
            </a:r>
            <a:r>
              <a:rPr lang="en-US" sz="5100" b="1" u="sng" dirty="0">
                <a:latin typeface="Open Sans" panose="020B0606030504020204" pitchFamily="34" charset="0"/>
                <a:ea typeface="Open Sans" panose="020B0606030504020204" pitchFamily="34" charset="0"/>
                <a:cs typeface="Open Sans" panose="020B0606030504020204" pitchFamily="34" charset="0"/>
              </a:rPr>
              <a:t>Roles &amp; Responsibility</a:t>
            </a:r>
            <a:endParaRPr lang="en-US" sz="5100" dirty="0">
              <a:latin typeface="Open Sans" panose="020B0606030504020204" pitchFamily="34" charset="0"/>
              <a:ea typeface="Open Sans" panose="020B0606030504020204" pitchFamily="34" charset="0"/>
              <a:cs typeface="Open Sans" panose="020B0606030504020204" pitchFamily="34" charset="0"/>
            </a:endParaRPr>
          </a:p>
          <a:p>
            <a:r>
              <a:rPr lang="en-US" sz="5100" dirty="0">
                <a:latin typeface="Open Sans" panose="020B0606030504020204" pitchFamily="34" charset="0"/>
                <a:ea typeface="Open Sans" panose="020B0606030504020204" pitchFamily="34" charset="0"/>
                <a:cs typeface="Open Sans" panose="020B0606030504020204" pitchFamily="34" charset="0"/>
              </a:rPr>
              <a:t>Control entry/ Exit point.</a:t>
            </a:r>
          </a:p>
          <a:p>
            <a:r>
              <a:rPr lang="en-US" sz="5100" dirty="0">
                <a:latin typeface="Open Sans" panose="020B0606030504020204" pitchFamily="34" charset="0"/>
                <a:ea typeface="Open Sans" panose="020B0606030504020204" pitchFamily="34" charset="0"/>
                <a:cs typeface="Open Sans" panose="020B0606030504020204" pitchFamily="34" charset="0"/>
              </a:rPr>
              <a:t>Crowd control</a:t>
            </a:r>
          </a:p>
          <a:p>
            <a:r>
              <a:rPr lang="en-US" sz="5100" dirty="0">
                <a:latin typeface="Open Sans" panose="020B0606030504020204" pitchFamily="34" charset="0"/>
                <a:ea typeface="Open Sans" panose="020B0606030504020204" pitchFamily="34" charset="0"/>
                <a:cs typeface="Open Sans" panose="020B0606030504020204" pitchFamily="34" charset="0"/>
              </a:rPr>
              <a:t>Control over students</a:t>
            </a:r>
          </a:p>
          <a:p>
            <a:r>
              <a:rPr lang="en-US" sz="5100" dirty="0">
                <a:latin typeface="Open Sans" panose="020B0606030504020204" pitchFamily="34" charset="0"/>
                <a:ea typeface="Open Sans" panose="020B0606030504020204" pitchFamily="34" charset="0"/>
                <a:cs typeface="Open Sans" panose="020B0606030504020204" pitchFamily="34" charset="0"/>
              </a:rPr>
              <a:t>Control traffic flow on the campus.</a:t>
            </a:r>
          </a:p>
          <a:p>
            <a:endParaRPr lang="en-US" dirty="0"/>
          </a:p>
        </p:txBody>
      </p:sp>
      <p:sp>
        <p:nvSpPr>
          <p:cNvPr id="4" name="Title 1"/>
          <p:cNvSpPr txBox="1">
            <a:spLocks/>
          </p:cNvSpPr>
          <p:nvPr/>
        </p:nvSpPr>
        <p:spPr>
          <a:xfrm>
            <a:off x="304800" y="1962150"/>
            <a:ext cx="3124200" cy="1600200"/>
          </a:xfrm>
          <a:prstGeom prst="rect">
            <a:avLst/>
          </a:prstGeom>
          <a:noFill/>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Site Security Team</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29</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68A81C4F-7AFB-C830-6D07-6DC1B876023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077200" y="20305"/>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8B1314CD-05D2-DC5E-1670-50C207D268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122554"/>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E860C354-9BB4-E4B4-3847-FF68FB1643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8929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28600" y="1504951"/>
            <a:ext cx="2971800" cy="2682296"/>
          </a:xfrm>
          <a:noFill/>
        </p:spPr>
        <p:style>
          <a:lnRef idx="0">
            <a:schemeClr val="accent5"/>
          </a:lnRef>
          <a:fillRef idx="3">
            <a:schemeClr val="accent5"/>
          </a:fillRef>
          <a:effectRef idx="3">
            <a:schemeClr val="accent5"/>
          </a:effectRef>
          <a:fontRef idx="minor">
            <a:schemeClr val="lt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lvl="0"/>
            <a:r>
              <a:rPr lang="en-U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Open Sans" panose="020B0606030504020204" pitchFamily="34" charset="0"/>
                <a:ea typeface="Open Sans" panose="020B0606030504020204" pitchFamily="34" charset="0"/>
                <a:cs typeface="Open Sans" panose="020B0606030504020204" pitchFamily="34" charset="0"/>
              </a:rPr>
              <a:t>Bus Safety Team (Each bus)</a:t>
            </a:r>
          </a:p>
        </p:txBody>
      </p:sp>
      <p:sp>
        <p:nvSpPr>
          <p:cNvPr id="3" name="Content Placeholder 2"/>
          <p:cNvSpPr>
            <a:spLocks noGrp="1"/>
          </p:cNvSpPr>
          <p:nvPr>
            <p:ph idx="1"/>
          </p:nvPr>
        </p:nvSpPr>
        <p:spPr>
          <a:xfrm>
            <a:off x="3733800" y="1108652"/>
            <a:ext cx="5181600" cy="3749098"/>
          </a:xfrm>
        </p:spPr>
        <p:txBody>
          <a:bodyPr>
            <a:normAutofit fontScale="32500" lnSpcReduction="20000"/>
          </a:bodyPr>
          <a:lstStyle/>
          <a:p>
            <a:pPr marL="0" lvl="0" indent="0">
              <a:buNone/>
            </a:pPr>
            <a:r>
              <a:rPr lang="en-US" sz="5100" b="1" u="sng" dirty="0">
                <a:latin typeface="Open Sans" panose="020B0606030504020204" pitchFamily="34" charset="0"/>
                <a:ea typeface="Open Sans" panose="020B0606030504020204" pitchFamily="34" charset="0"/>
                <a:cs typeface="Open Sans" panose="020B0606030504020204" pitchFamily="34" charset="0"/>
              </a:rPr>
              <a:t>Composition</a:t>
            </a:r>
          </a:p>
          <a:p>
            <a:pPr lvl="0"/>
            <a:r>
              <a:rPr lang="en-US" sz="5100" dirty="0">
                <a:latin typeface="Open Sans" panose="020B0606030504020204" pitchFamily="34" charset="0"/>
                <a:ea typeface="Open Sans" panose="020B0606030504020204" pitchFamily="34" charset="0"/>
                <a:cs typeface="Open Sans" panose="020B0606030504020204" pitchFamily="34" charset="0"/>
              </a:rPr>
              <a:t>Teacher (travelling in respective buses).</a:t>
            </a:r>
          </a:p>
          <a:p>
            <a:pPr lvl="0"/>
            <a:r>
              <a:rPr lang="en-US" sz="5100" dirty="0">
                <a:latin typeface="Open Sans" panose="020B0606030504020204" pitchFamily="34" charset="0"/>
                <a:ea typeface="Open Sans" panose="020B0606030504020204" pitchFamily="34" charset="0"/>
                <a:cs typeface="Open Sans" panose="020B0606030504020204" pitchFamily="34" charset="0"/>
              </a:rPr>
              <a:t>Student getting down at last stop.</a:t>
            </a:r>
          </a:p>
          <a:p>
            <a:pPr lvl="0"/>
            <a:r>
              <a:rPr lang="en-US" sz="5100" dirty="0">
                <a:latin typeface="Open Sans" panose="020B0606030504020204" pitchFamily="34" charset="0"/>
                <a:ea typeface="Open Sans" panose="020B0606030504020204" pitchFamily="34" charset="0"/>
                <a:cs typeface="Open Sans" panose="020B0606030504020204" pitchFamily="34" charset="0"/>
              </a:rPr>
              <a:t>One of the senior-most students in bus.</a:t>
            </a:r>
          </a:p>
          <a:p>
            <a:pPr marL="0" indent="0">
              <a:buNone/>
            </a:pPr>
            <a:r>
              <a:rPr lang="en-US" sz="5100" dirty="0">
                <a:latin typeface="Open Sans" panose="020B0606030504020204" pitchFamily="34" charset="0"/>
                <a:ea typeface="Open Sans" panose="020B0606030504020204" pitchFamily="34" charset="0"/>
                <a:cs typeface="Open Sans" panose="020B0606030504020204" pitchFamily="34" charset="0"/>
              </a:rPr>
              <a:t> </a:t>
            </a:r>
            <a:r>
              <a:rPr lang="en-US" sz="5100" b="1" u="sng" dirty="0">
                <a:latin typeface="Open Sans" panose="020B0606030504020204" pitchFamily="34" charset="0"/>
                <a:ea typeface="Open Sans" panose="020B0606030504020204" pitchFamily="34" charset="0"/>
                <a:cs typeface="Open Sans" panose="020B0606030504020204" pitchFamily="34" charset="0"/>
              </a:rPr>
              <a:t>Roles &amp; Responsibility</a:t>
            </a:r>
            <a:endParaRPr lang="en-US" sz="51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5100" b="1" u="sng" dirty="0">
                <a:latin typeface="Open Sans" panose="020B0606030504020204" pitchFamily="34" charset="0"/>
                <a:ea typeface="Open Sans" panose="020B0606030504020204" pitchFamily="34" charset="0"/>
                <a:cs typeface="Open Sans" panose="020B0606030504020204" pitchFamily="34" charset="0"/>
              </a:rPr>
              <a:t> </a:t>
            </a:r>
            <a:r>
              <a:rPr lang="en-US" sz="5100" dirty="0">
                <a:latin typeface="Open Sans" panose="020B0606030504020204" pitchFamily="34" charset="0"/>
                <a:ea typeface="Open Sans" panose="020B0606030504020204" pitchFamily="34" charset="0"/>
                <a:cs typeface="Open Sans" panose="020B0606030504020204" pitchFamily="34" charset="0"/>
              </a:rPr>
              <a:t>Pull over to the side of the road, if possible in open.</a:t>
            </a:r>
          </a:p>
          <a:p>
            <a:r>
              <a:rPr lang="en-US" sz="5100" dirty="0">
                <a:latin typeface="Open Sans" panose="020B0606030504020204" pitchFamily="34" charset="0"/>
                <a:ea typeface="Open Sans" panose="020B0606030504020204" pitchFamily="34" charset="0"/>
                <a:cs typeface="Open Sans" panose="020B0606030504020204" pitchFamily="34" charset="0"/>
              </a:rPr>
              <a:t>Instruct passengers to crouch down between seats and until shaking stops, move out and stay till contact with the DM department/school authorities.</a:t>
            </a:r>
          </a:p>
          <a:p>
            <a:r>
              <a:rPr lang="en-US" sz="5100" dirty="0">
                <a:latin typeface="Open Sans" panose="020B0606030504020204" pitchFamily="34" charset="0"/>
                <a:ea typeface="Open Sans" panose="020B0606030504020204" pitchFamily="34" charset="0"/>
                <a:cs typeface="Open Sans" panose="020B0606030504020204" pitchFamily="34" charset="0"/>
              </a:rPr>
              <a:t>Ensure special needs students are assisted.</a:t>
            </a:r>
          </a:p>
          <a:p>
            <a:r>
              <a:rPr lang="en-US" sz="5100" dirty="0">
                <a:latin typeface="Open Sans" panose="020B0606030504020204" pitchFamily="34" charset="0"/>
                <a:ea typeface="Open Sans" panose="020B0606030504020204" pitchFamily="34" charset="0"/>
                <a:cs typeface="Open Sans" panose="020B0606030504020204" pitchFamily="34" charset="0"/>
              </a:rPr>
              <a:t>Assist in giving first aid to injured students.</a:t>
            </a:r>
          </a:p>
          <a:p>
            <a:r>
              <a:rPr lang="en-US" sz="5100" dirty="0">
                <a:latin typeface="Open Sans" panose="020B0606030504020204" pitchFamily="34" charset="0"/>
                <a:ea typeface="Open Sans" panose="020B0606030504020204" pitchFamily="34" charset="0"/>
                <a:cs typeface="Open Sans" panose="020B0606030504020204" pitchFamily="34" charset="0"/>
              </a:rPr>
              <a:t>Establish communication with the school Control Room</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30</a:t>
            </a:fld>
            <a:endParaRPr lang="en-US"/>
          </a:p>
        </p:txBody>
      </p:sp>
      <p:pic>
        <p:nvPicPr>
          <p:cNvPr id="2" name="Picture 1" descr="A logo with a lion and a circle with a red ribbon&#10;&#10;AI-generated content may be incorrect.">
            <a:extLst>
              <a:ext uri="{FF2B5EF4-FFF2-40B4-BE49-F238E27FC236}">
                <a16:creationId xmlns:a16="http://schemas.microsoft.com/office/drawing/2014/main" id="{3A6A42FD-5EEB-D947-4811-5C60453F7CB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049362" y="102393"/>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BC6989FA-6B57-1C04-C524-2E05DA39C3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6962" y="184481"/>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82F7EA02-E97F-6CCE-53E5-BB2E27ED06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145AE5A2-0F98-2B39-B568-7F4D69F3B92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1939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3">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 calcmode="lin" valueType="num">
                                      <p:cBhvr>
                                        <p:cTn id="56"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3">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 calcmode="lin" valueType="num">
                                      <p:cBhvr>
                                        <p:cTn id="70"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1150"/>
            <a:ext cx="3886200" cy="2971800"/>
          </a:xfrm>
          <a:noFill/>
        </p:spPr>
        <p:style>
          <a:lnRef idx="0">
            <a:schemeClr val="accent5"/>
          </a:lnRef>
          <a:fillRef idx="3">
            <a:schemeClr val="accent5"/>
          </a:fillRef>
          <a:effectRef idx="3">
            <a:schemeClr val="accent5"/>
          </a:effectRef>
          <a:fontRef idx="minor">
            <a:schemeClr val="lt1"/>
          </a:fontRef>
        </p:style>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40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Training of School Disaster Management Teams</a:t>
            </a:r>
          </a:p>
        </p:txBody>
      </p:sp>
      <p:graphicFrame>
        <p:nvGraphicFramePr>
          <p:cNvPr id="5" name="Diagram 4"/>
          <p:cNvGraphicFramePr/>
          <p:nvPr>
            <p:extLst>
              <p:ext uri="{D42A27DB-BD31-4B8C-83A1-F6EECF244321}">
                <p14:modId xmlns:p14="http://schemas.microsoft.com/office/powerpoint/2010/main" val="1493830966"/>
              </p:ext>
            </p:extLst>
          </p:nvPr>
        </p:nvGraphicFramePr>
        <p:xfrm>
          <a:off x="5562600" y="1352550"/>
          <a:ext cx="297180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p:cNvSpPr>
            <a:spLocks noGrp="1"/>
          </p:cNvSpPr>
          <p:nvPr>
            <p:ph type="sldNum" sz="quarter" idx="12"/>
          </p:nvPr>
        </p:nvSpPr>
        <p:spPr/>
        <p:txBody>
          <a:bodyPr/>
          <a:lstStyle/>
          <a:p>
            <a:fld id="{B6F15528-21DE-4FAA-801E-634DDDAF4B2B}" type="slidenum">
              <a:rPr lang="en-US" smtClean="0"/>
              <a:pPr/>
              <a:t>31</a:t>
            </a:fld>
            <a:endParaRPr lang="en-US"/>
          </a:p>
        </p:txBody>
      </p:sp>
      <p:pic>
        <p:nvPicPr>
          <p:cNvPr id="3" name="Picture 2" descr="A logo with a lion and a circle with a red ribbon&#10;&#10;AI-generated content may be incorrect.">
            <a:extLst>
              <a:ext uri="{FF2B5EF4-FFF2-40B4-BE49-F238E27FC236}">
                <a16:creationId xmlns:a16="http://schemas.microsoft.com/office/drawing/2014/main" id="{B5BCFBBE-4C06-E288-A38E-817AADB7753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8118" r="22639"/>
          <a:stretch>
            <a:fillRect/>
          </a:stretch>
        </p:blipFill>
        <p:spPr bwMode="auto">
          <a:xfrm>
            <a:off x="8077200" y="111918"/>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logo with text on it&#10;&#10;AI-generated content may be incorrect.">
            <a:extLst>
              <a:ext uri="{FF2B5EF4-FFF2-40B4-BE49-F238E27FC236}">
                <a16:creationId xmlns:a16="http://schemas.microsoft.com/office/drawing/2014/main" id="{A9E88C0D-8429-842F-B83F-EA815A3F9E6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4800" y="194006"/>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E16CA7C2-894D-2B17-456B-50481E6E126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F03B64ED-8AD6-2BD3-F59E-312F2E5A310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7996593" y="3322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582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06760"/>
            <a:ext cx="3045125" cy="2110979"/>
          </a:xfrm>
          <a:noFill/>
        </p:spPr>
        <p:style>
          <a:lnRef idx="0">
            <a:schemeClr val="accent4"/>
          </a:lnRef>
          <a:fillRef idx="3">
            <a:schemeClr val="accent4"/>
          </a:fillRef>
          <a:effectRef idx="3">
            <a:schemeClr val="accent4"/>
          </a:effectRef>
          <a:fontRef idx="minor">
            <a:schemeClr val="lt1"/>
          </a:fontRef>
        </p:style>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en-US"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latin typeface="Open Sans" panose="020B0606030504020204" pitchFamily="34" charset="0"/>
                <a:ea typeface="Open Sans" panose="020B0606030504020204" pitchFamily="34" charset="0"/>
                <a:cs typeface="Open Sans" panose="020B0606030504020204" pitchFamily="34" charset="0"/>
              </a:rPr>
              <a:t>PLAN UPDATION</a:t>
            </a:r>
          </a:p>
        </p:txBody>
      </p:sp>
      <p:sp>
        <p:nvSpPr>
          <p:cNvPr id="3" name="Content Placeholder 2"/>
          <p:cNvSpPr>
            <a:spLocks noGrp="1"/>
          </p:cNvSpPr>
          <p:nvPr>
            <p:ph idx="1"/>
          </p:nvPr>
        </p:nvSpPr>
        <p:spPr>
          <a:xfrm>
            <a:off x="4191000" y="1581150"/>
            <a:ext cx="4495800" cy="2362200"/>
          </a:xfrm>
          <a:noFill/>
        </p:spPr>
        <p:style>
          <a:lnRef idx="1">
            <a:schemeClr val="accent5"/>
          </a:lnRef>
          <a:fillRef idx="2">
            <a:schemeClr val="accent5"/>
          </a:fillRef>
          <a:effectRef idx="1">
            <a:schemeClr val="accent5"/>
          </a:effectRef>
          <a:fontRef idx="minor">
            <a:schemeClr val="dk1"/>
          </a:fontRef>
        </p:style>
        <p:txBody>
          <a:bodyPr anchor="ctr">
            <a:norm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Plans to be updated every six months</a:t>
            </a:r>
          </a:p>
          <a:p>
            <a:r>
              <a:rPr lang="en-US" sz="2400" dirty="0">
                <a:latin typeface="Open Sans" panose="020B0606030504020204" pitchFamily="34" charset="0"/>
                <a:ea typeface="Open Sans" panose="020B0606030504020204" pitchFamily="34" charset="0"/>
                <a:cs typeface="Open Sans" panose="020B0606030504020204" pitchFamily="34" charset="0"/>
              </a:rPr>
              <a:t>Plan to be approved by the Disaster Management Committee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32</a:t>
            </a:fld>
            <a:endParaRPr lang="en-US"/>
          </a:p>
        </p:txBody>
      </p:sp>
      <p:pic>
        <p:nvPicPr>
          <p:cNvPr id="7" name="Picture 6">
            <a:extLst>
              <a:ext uri="{FF2B5EF4-FFF2-40B4-BE49-F238E27FC236}">
                <a16:creationId xmlns:a16="http://schemas.microsoft.com/office/drawing/2014/main" id="{CFAA690C-B22A-221C-D7A8-51DE0900262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751" y="186533"/>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F3593FCF-D7C8-6776-7CA7-44E2112437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68387" y="34146"/>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703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66950"/>
            <a:ext cx="2286000" cy="1828800"/>
          </a:xfrm>
          <a:noFill/>
          <a:ln w="38100">
            <a:solidFill>
              <a:srgbClr val="FF0000"/>
            </a:solidFill>
          </a:ln>
        </p:spPr>
        <p:style>
          <a:lnRef idx="0">
            <a:schemeClr val="accent3"/>
          </a:lnRef>
          <a:fillRef idx="3">
            <a:schemeClr val="accent3"/>
          </a:fillRef>
          <a:effectRef idx="3">
            <a:schemeClr val="accent3"/>
          </a:effectRef>
          <a:fontRef idx="minor">
            <a:schemeClr val="lt1"/>
          </a:fontRef>
        </p:style>
        <p:txBody>
          <a:bodyPr anchor="ct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GB" b="1" i="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PHASES OF DRILL</a:t>
            </a:r>
            <a:endParaRPr lang="en-US"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p:cNvSpPr>
            <a:spLocks noGrp="1"/>
          </p:cNvSpPr>
          <p:nvPr>
            <p:ph idx="1"/>
          </p:nvPr>
        </p:nvSpPr>
        <p:spPr>
          <a:xfrm>
            <a:off x="3200400" y="1047750"/>
            <a:ext cx="5715000" cy="3638433"/>
          </a:xfrm>
          <a:noFill/>
        </p:spPr>
        <p:style>
          <a:lnRef idx="1">
            <a:schemeClr val="accent2"/>
          </a:lnRef>
          <a:fillRef idx="2">
            <a:schemeClr val="accent2"/>
          </a:fillRef>
          <a:effectRef idx="1">
            <a:schemeClr val="accent2"/>
          </a:effectRef>
          <a:fontRef idx="minor">
            <a:schemeClr val="dk1"/>
          </a:fontRef>
        </p:style>
        <p:txBody>
          <a:bodyPr>
            <a:noAutofit/>
          </a:bodyPr>
          <a:lstStyle/>
          <a:p>
            <a:pPr marL="0" indent="0">
              <a:buNone/>
            </a:pPr>
            <a:r>
              <a:rPr lang="en-GB" sz="2000" b="1"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Phase 1: Alarm</a:t>
            </a:r>
            <a:endPar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r>
              <a:rPr lang="en-GB" sz="2000" dirty="0">
                <a:latin typeface="Open Sans" panose="020B0606030504020204" pitchFamily="34" charset="0"/>
                <a:ea typeface="Open Sans" panose="020B0606030504020204" pitchFamily="34" charset="0"/>
                <a:cs typeface="Open Sans" panose="020B0606030504020204" pitchFamily="34" charset="0"/>
              </a:rPr>
              <a:t>Earthquake shaking warning is given for one minute.</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GB" sz="2000" dirty="0">
                <a:latin typeface="Open Sans" panose="020B0606030504020204" pitchFamily="34" charset="0"/>
                <a:ea typeface="Open Sans" panose="020B0606030504020204" pitchFamily="34" charset="0"/>
                <a:cs typeface="Open Sans" panose="020B0606030504020204" pitchFamily="34" charset="0"/>
              </a:rPr>
              <a:t>This will be a pre-arranged signal such as siren/bell, which is known to whole school.</a:t>
            </a:r>
          </a:p>
          <a:p>
            <a:pPr marL="0" indent="0">
              <a:buNone/>
            </a:pPr>
            <a:r>
              <a:rPr lang="en-US" sz="2000" b="1"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Phase 2 : </a:t>
            </a:r>
            <a:r>
              <a:rPr lang="en-US" sz="20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Response</a:t>
            </a:r>
            <a:endPar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fontAlgn="base"/>
            <a:r>
              <a:rPr lang="en-GB" sz="2000" dirty="0">
                <a:latin typeface="Open Sans" panose="020B0606030504020204" pitchFamily="34" charset="0"/>
                <a:ea typeface="Open Sans" panose="020B0606030504020204" pitchFamily="34" charset="0"/>
                <a:cs typeface="Open Sans" panose="020B0606030504020204" pitchFamily="34" charset="0"/>
              </a:rPr>
              <a:t>Duck, cover, hold &amp; other response actions will be performed in classrooms.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fontAlgn="base"/>
            <a:r>
              <a:rPr lang="en-GB" sz="2000" dirty="0">
                <a:latin typeface="Open Sans" panose="020B0606030504020204" pitchFamily="34" charset="0"/>
                <a:ea typeface="Open Sans" panose="020B0606030504020204" pitchFamily="34" charset="0"/>
                <a:cs typeface="Open Sans" panose="020B0606030504020204" pitchFamily="34" charset="0"/>
              </a:rPr>
              <a:t>If outside, go away from tall buildings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2000" dirty="0"/>
              <a:t> </a:t>
            </a:r>
          </a:p>
          <a:p>
            <a:pPr marL="0" indent="0">
              <a:buNone/>
            </a:pPr>
            <a:endParaRPr lang="en-US" sz="2400" dirty="0"/>
          </a:p>
          <a:p>
            <a:endParaRPr lang="en-US" sz="2400"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33</a:t>
            </a:fld>
            <a:endParaRPr lang="en-US"/>
          </a:p>
        </p:txBody>
      </p:sp>
      <p:pic>
        <p:nvPicPr>
          <p:cNvPr id="5" name="Picture 4" descr="A logo with a lion and a circle with a red ribbon&#10;&#10;AI-generated content may be incorrect.">
            <a:extLst>
              <a:ext uri="{FF2B5EF4-FFF2-40B4-BE49-F238E27FC236}">
                <a16:creationId xmlns:a16="http://schemas.microsoft.com/office/drawing/2014/main" id="{7DC10740-985E-B4AB-905A-26580673371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8105775" y="-5557"/>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logo with text on it&#10;&#10;AI-generated content may be incorrect.">
            <a:extLst>
              <a:ext uri="{FF2B5EF4-FFF2-40B4-BE49-F238E27FC236}">
                <a16:creationId xmlns:a16="http://schemas.microsoft.com/office/drawing/2014/main" id="{E142912F-23DA-A30A-5B9D-44C7B0878F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98756"/>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DBEBC25F-C015-8C4A-DA92-4050D424C20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4300" y="61276"/>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a:extLst>
              <a:ext uri="{FF2B5EF4-FFF2-40B4-BE49-F238E27FC236}">
                <a16:creationId xmlns:a16="http://schemas.microsoft.com/office/drawing/2014/main" id="{288D40EA-B2DB-B4D3-38FA-CC6950F4C30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386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p:cTn id="2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3">
                                            <p:txEl>
                                              <p:pRg st="5" end="5"/>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3">
                                            <p:txEl>
                                              <p:pRg st="3" end="3"/>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4" dur="500"/>
                                        <p:tgtEl>
                                          <p:spTgt spid="3">
                                            <p:txEl>
                                              <p:pRg st="4" end="4"/>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67000" y="1021673"/>
            <a:ext cx="6248400" cy="3683677"/>
          </a:xfrm>
          <a:noFill/>
        </p:spPr>
        <p:style>
          <a:lnRef idx="1">
            <a:schemeClr val="accent6"/>
          </a:lnRef>
          <a:fillRef idx="2">
            <a:schemeClr val="accent6"/>
          </a:fillRef>
          <a:effectRef idx="1">
            <a:schemeClr val="accent6"/>
          </a:effectRef>
          <a:fontRef idx="minor">
            <a:schemeClr val="dk1"/>
          </a:fontRef>
        </p:style>
        <p:txBody>
          <a:bodyPr>
            <a:noAutofit/>
          </a:bodyPr>
          <a:lstStyle/>
          <a:p>
            <a:pPr marL="0" indent="0">
              <a:buNone/>
            </a:pPr>
            <a:r>
              <a:rPr lang="en-US" sz="2000" b="1"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Phase 3 : Evacuation</a:t>
            </a:r>
            <a:endPar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r>
              <a:rPr lang="en-GB" sz="2000" dirty="0">
                <a:latin typeface="Open Sans" panose="020B0606030504020204" pitchFamily="34" charset="0"/>
                <a:ea typeface="Open Sans" panose="020B0606030504020204" pitchFamily="34" charset="0"/>
                <a:cs typeface="Open Sans" panose="020B0606030504020204" pitchFamily="34" charset="0"/>
              </a:rPr>
              <a:t>	Once the “shaking” warning signal stops, teachers and students should Check the building damage and take decision to evacuate the building following proper evacuation procedures or if building is damaged stay in the building. </a:t>
            </a:r>
          </a:p>
          <a:p>
            <a:pPr marL="0" indent="0">
              <a:buNone/>
            </a:pPr>
            <a:r>
              <a:rPr lang="en-GB" sz="2000" b="1"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Phase 4: Assembly</a:t>
            </a:r>
          </a:p>
          <a:p>
            <a:pPr algn="just"/>
            <a:r>
              <a:rPr lang="en-GB" sz="2000" dirty="0">
                <a:latin typeface="Open Sans" panose="020B0606030504020204" pitchFamily="34" charset="0"/>
                <a:ea typeface="Open Sans" panose="020B0606030504020204" pitchFamily="34" charset="0"/>
                <a:cs typeface="Open Sans" panose="020B0606030504020204" pitchFamily="34" charset="0"/>
              </a:rPr>
              <a:t>	Whole school Staff /teachers/ students will assemble as per their class at the pre-determined assembly point.</a:t>
            </a:r>
          </a:p>
          <a:p>
            <a:pPr marL="0" indent="0" algn="just">
              <a:buNone/>
            </a:pPr>
            <a:endParaRPr lang="en-GB" sz="2000" dirty="0"/>
          </a:p>
          <a:p>
            <a:pPr marL="0" indent="0" algn="just">
              <a:buNone/>
            </a:pPr>
            <a:endParaRPr lang="en-US" sz="2000" dirty="0"/>
          </a:p>
          <a:p>
            <a:endParaRPr lang="en-US" sz="2400"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34</a:t>
            </a:fld>
            <a:endParaRPr lang="en-US"/>
          </a:p>
        </p:txBody>
      </p:sp>
      <p:pic>
        <p:nvPicPr>
          <p:cNvPr id="4" name="Picture 3" descr="A logo with a lion and a circle with a red ribbon&#10;&#10;AI-generated content may be incorrect.">
            <a:extLst>
              <a:ext uri="{FF2B5EF4-FFF2-40B4-BE49-F238E27FC236}">
                <a16:creationId xmlns:a16="http://schemas.microsoft.com/office/drawing/2014/main" id="{8A458D81-CB7B-DC77-2EB2-27AF916A566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7962900" y="-22788"/>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logo with text on it&#10;&#10;AI-generated content may be incorrect.">
            <a:extLst>
              <a:ext uri="{FF2B5EF4-FFF2-40B4-BE49-F238E27FC236}">
                <a16:creationId xmlns:a16="http://schemas.microsoft.com/office/drawing/2014/main" id="{E22122D5-69BA-FAD8-2CCD-AB2815ABB5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 y="59300"/>
            <a:ext cx="762000" cy="8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C15AD8AB-388F-B240-4E4E-D38D8603C4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4300" y="12568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3CF92D57-02D1-3AF8-B97B-9C560191A03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090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C3B29-376F-71D1-BF3D-A4DA8E0D59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A4866B-CFC8-D978-3308-0E8D1D5EABE6}"/>
              </a:ext>
            </a:extLst>
          </p:cNvPr>
          <p:cNvSpPr>
            <a:spLocks noGrp="1"/>
          </p:cNvSpPr>
          <p:nvPr>
            <p:ph idx="1"/>
          </p:nvPr>
        </p:nvSpPr>
        <p:spPr>
          <a:xfrm>
            <a:off x="2667000" y="1044461"/>
            <a:ext cx="6248400" cy="3660889"/>
          </a:xfrm>
          <a:noFill/>
        </p:spPr>
        <p:style>
          <a:lnRef idx="1">
            <a:schemeClr val="accent6"/>
          </a:lnRef>
          <a:fillRef idx="2">
            <a:schemeClr val="accent6"/>
          </a:fillRef>
          <a:effectRef idx="1">
            <a:schemeClr val="accent6"/>
          </a:effectRef>
          <a:fontRef idx="minor">
            <a:schemeClr val="dk1"/>
          </a:fontRef>
        </p:style>
        <p:txBody>
          <a:bodyPr>
            <a:noAutofit/>
          </a:bodyPr>
          <a:lstStyle/>
          <a:p>
            <a:pPr marL="0" indent="0" algn="just">
              <a:buNone/>
            </a:pPr>
            <a:r>
              <a:rPr lang="en-US" sz="2000" b="1"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Phase 5: Exercise by the search &amp; rescue team</a:t>
            </a:r>
          </a:p>
          <a:p>
            <a:pPr marL="0" indent="0" algn="just">
              <a:buNone/>
            </a:pP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The search and rescue team will conduct the exercise in the school and rescue all possible approaches to students </a:t>
            </a:r>
          </a:p>
          <a:p>
            <a:pPr marL="0" indent="0" algn="just">
              <a:buNone/>
            </a:pP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sz="2000" b="1" u="sng" dirty="0">
                <a:solidFill>
                  <a:srgbClr val="C00000"/>
                </a:solidFill>
                <a:latin typeface="Open Sans" panose="020B0606030504020204" pitchFamily="34" charset="0"/>
                <a:ea typeface="Open Sans" panose="020B0606030504020204" pitchFamily="34" charset="0"/>
                <a:cs typeface="Open Sans" panose="020B0606030504020204" pitchFamily="34" charset="0"/>
              </a:rPr>
              <a:t>Phase 6: First aid</a:t>
            </a:r>
          </a:p>
          <a:p>
            <a:pPr marL="0" indent="0">
              <a:buNone/>
            </a:pPr>
            <a:endParaRPr lang="en-US" sz="20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dirty="0">
                <a:latin typeface="Open Sans" panose="020B0606030504020204" pitchFamily="34" charset="0"/>
                <a:ea typeface="Open Sans" panose="020B0606030504020204" pitchFamily="34" charset="0"/>
                <a:cs typeface="Open Sans" panose="020B0606030504020204" pitchFamily="34" charset="0"/>
              </a:rPr>
              <a:t>First aid will be given by the medical team and as per the available medical kit.</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0" indent="0" algn="just">
              <a:buNone/>
            </a:pPr>
            <a:endParaRPr lang="en-GB" sz="2000" dirty="0"/>
          </a:p>
          <a:p>
            <a:pPr marL="0" indent="0" algn="just">
              <a:buNone/>
            </a:pPr>
            <a:endParaRPr lang="en-US" sz="2000" dirty="0"/>
          </a:p>
          <a:p>
            <a:endParaRPr lang="en-US" sz="2400" dirty="0"/>
          </a:p>
        </p:txBody>
      </p:sp>
      <p:sp>
        <p:nvSpPr>
          <p:cNvPr id="6" name="Slide Number Placeholder 5">
            <a:extLst>
              <a:ext uri="{FF2B5EF4-FFF2-40B4-BE49-F238E27FC236}">
                <a16:creationId xmlns:a16="http://schemas.microsoft.com/office/drawing/2014/main" id="{428CE122-6A25-8B63-56EC-3AE859660A80}"/>
              </a:ext>
            </a:extLst>
          </p:cNvPr>
          <p:cNvSpPr>
            <a:spLocks noGrp="1"/>
          </p:cNvSpPr>
          <p:nvPr>
            <p:ph type="sldNum" sz="quarter" idx="12"/>
          </p:nvPr>
        </p:nvSpPr>
        <p:spPr/>
        <p:txBody>
          <a:bodyPr/>
          <a:lstStyle/>
          <a:p>
            <a:fld id="{B6F15528-21DE-4FAA-801E-634DDDAF4B2B}" type="slidenum">
              <a:rPr lang="en-US" smtClean="0"/>
              <a:pPr/>
              <a:t>35</a:t>
            </a:fld>
            <a:endParaRPr lang="en-US"/>
          </a:p>
        </p:txBody>
      </p:sp>
      <p:pic>
        <p:nvPicPr>
          <p:cNvPr id="4" name="Picture 3" descr="A logo with a lion and a circle with a red ribbon&#10;&#10;AI-generated content may be incorrect.">
            <a:extLst>
              <a:ext uri="{FF2B5EF4-FFF2-40B4-BE49-F238E27FC236}">
                <a16:creationId xmlns:a16="http://schemas.microsoft.com/office/drawing/2014/main" id="{EA1ADE97-3B22-CF21-2472-912E5C0A17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8118" r="22639"/>
          <a:stretch>
            <a:fillRect/>
          </a:stretch>
        </p:blipFill>
        <p:spPr bwMode="auto">
          <a:xfrm>
            <a:off x="7962900" y="-22788"/>
            <a:ext cx="7620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76B6AC6F-8D56-5D0C-88F2-4F2257EAD06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4442" y="129383"/>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D5A6CE8B-7209-D78D-37CB-05150939FE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014117"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0439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0B4A8-1B18-EB92-2073-AA0716BDC3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FB3528-2C58-91B5-C75E-B8ADC9F04185}"/>
              </a:ext>
            </a:extLst>
          </p:cNvPr>
          <p:cNvSpPr>
            <a:spLocks noGrp="1"/>
          </p:cNvSpPr>
          <p:nvPr>
            <p:ph idx="1"/>
          </p:nvPr>
        </p:nvSpPr>
        <p:spPr>
          <a:xfrm>
            <a:off x="2667000" y="1021673"/>
            <a:ext cx="6248400" cy="3683677"/>
          </a:xfrm>
          <a:noFill/>
        </p:spPr>
        <p:style>
          <a:lnRef idx="1">
            <a:schemeClr val="accent6"/>
          </a:lnRef>
          <a:fillRef idx="2">
            <a:schemeClr val="accent6"/>
          </a:fillRef>
          <a:effectRef idx="1">
            <a:schemeClr val="accent6"/>
          </a:effectRef>
          <a:fontRef idx="minor">
            <a:schemeClr val="dk1"/>
          </a:fontRef>
        </p:style>
        <p:txBody>
          <a:bodyPr>
            <a:noAutofit/>
          </a:bodyPr>
          <a:lstStyle/>
          <a:p>
            <a:pPr marL="0" indent="0">
              <a:buNone/>
            </a:pPr>
            <a:r>
              <a:rPr lang="en-GB" sz="2000" b="1" u="sng" dirty="0">
                <a:solidFill>
                  <a:srgbClr val="C00000"/>
                </a:solidFill>
              </a:rPr>
              <a:t>Phase 7:  Head Count</a:t>
            </a:r>
            <a:endParaRPr lang="en-US" sz="2000" dirty="0">
              <a:solidFill>
                <a:srgbClr val="C00000"/>
              </a:solidFill>
            </a:endParaRPr>
          </a:p>
          <a:p>
            <a:pPr marL="0" indent="0">
              <a:buNone/>
            </a:pPr>
            <a:endParaRPr lang="en-US" sz="700" dirty="0"/>
          </a:p>
          <a:p>
            <a:r>
              <a:rPr lang="en-GB" sz="2000" dirty="0"/>
              <a:t>Teachers will take the attendance and check with the daily attendance sheet.</a:t>
            </a:r>
            <a:endParaRPr lang="en-US" sz="2000" dirty="0"/>
          </a:p>
          <a:p>
            <a:r>
              <a:rPr lang="en-US" sz="2000" dirty="0"/>
              <a:t> </a:t>
            </a:r>
            <a:r>
              <a:rPr lang="en-GB" sz="2000" dirty="0"/>
              <a:t>Make a list of absentees and activate the search and rescue team /first aid team </a:t>
            </a:r>
            <a:endParaRPr lang="en-US" sz="2000" dirty="0"/>
          </a:p>
          <a:p>
            <a:pPr marL="0" indent="0">
              <a:buNone/>
            </a:pPr>
            <a:r>
              <a:rPr lang="en-GB" sz="2000" b="1" u="sng" dirty="0">
                <a:solidFill>
                  <a:srgbClr val="C00000"/>
                </a:solidFill>
              </a:rPr>
              <a:t>Phase 8: Evaluation</a:t>
            </a:r>
          </a:p>
          <a:p>
            <a:pPr marL="0" indent="0">
              <a:buNone/>
            </a:pPr>
            <a:endParaRPr lang="en-US" sz="1050" dirty="0">
              <a:solidFill>
                <a:srgbClr val="C00000"/>
              </a:solidFill>
            </a:endParaRPr>
          </a:p>
          <a:p>
            <a:pPr algn="just"/>
            <a:r>
              <a:rPr lang="en-GB" sz="2000" b="1" dirty="0"/>
              <a:t>	</a:t>
            </a:r>
            <a:r>
              <a:rPr lang="en-GB" sz="2000" dirty="0"/>
              <a:t>An evaluation of the drill must be conducted to identify problems encountered during the drill and how these can be corrected in future earthquake drills.</a:t>
            </a:r>
            <a:endParaRPr lang="en-US" sz="2000" dirty="0"/>
          </a:p>
          <a:p>
            <a:pPr marL="0" indent="0" algn="just">
              <a:buNone/>
            </a:pPr>
            <a:endParaRPr lang="en-GB" sz="2000" dirty="0"/>
          </a:p>
          <a:p>
            <a:pPr marL="0" indent="0" algn="just">
              <a:buNone/>
            </a:pPr>
            <a:endParaRPr lang="en-US" sz="2000" dirty="0"/>
          </a:p>
          <a:p>
            <a:endParaRPr lang="en-US" sz="2400" dirty="0"/>
          </a:p>
        </p:txBody>
      </p:sp>
      <p:sp>
        <p:nvSpPr>
          <p:cNvPr id="6" name="Slide Number Placeholder 5">
            <a:extLst>
              <a:ext uri="{FF2B5EF4-FFF2-40B4-BE49-F238E27FC236}">
                <a16:creationId xmlns:a16="http://schemas.microsoft.com/office/drawing/2014/main" id="{D3E6D60F-1429-6EEA-4452-580DEFDB9DD0}"/>
              </a:ext>
            </a:extLst>
          </p:cNvPr>
          <p:cNvSpPr>
            <a:spLocks noGrp="1"/>
          </p:cNvSpPr>
          <p:nvPr>
            <p:ph type="sldNum" sz="quarter" idx="12"/>
          </p:nvPr>
        </p:nvSpPr>
        <p:spPr/>
        <p:txBody>
          <a:bodyPr/>
          <a:lstStyle/>
          <a:p>
            <a:fld id="{B6F15528-21DE-4FAA-801E-634DDDAF4B2B}" type="slidenum">
              <a:rPr lang="en-US" smtClean="0"/>
              <a:pPr/>
              <a:t>36</a:t>
            </a:fld>
            <a:endParaRPr lang="en-US"/>
          </a:p>
        </p:txBody>
      </p:sp>
      <p:pic>
        <p:nvPicPr>
          <p:cNvPr id="7" name="Picture 6">
            <a:extLst>
              <a:ext uri="{FF2B5EF4-FFF2-40B4-BE49-F238E27FC236}">
                <a16:creationId xmlns:a16="http://schemas.microsoft.com/office/drawing/2014/main" id="{6E5C7FB1-C0FC-D98A-7F89-2AC555AB7E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4270" y="209550"/>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6E9A3641-E53F-9FDA-F483-A51673B6B27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998302" y="0"/>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7484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60529"/>
            <a:ext cx="3200400" cy="1754221"/>
          </a:xfrm>
          <a:noFill/>
        </p:spPr>
        <p:style>
          <a:lnRef idx="0">
            <a:schemeClr val="accent3"/>
          </a:lnRef>
          <a:fillRef idx="3">
            <a:schemeClr val="accent3"/>
          </a:fillRef>
          <a:effectRef idx="3">
            <a:schemeClr val="accent3"/>
          </a:effectRef>
          <a:fontRef idx="minor">
            <a:schemeClr val="lt1"/>
          </a:fontRef>
        </p:style>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GB" sz="40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FIRE PLAN DRILL</a:t>
            </a:r>
            <a:endParaRPr lang="en-US" sz="4000"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endParaRPr>
          </a:p>
        </p:txBody>
      </p:sp>
      <p:pic>
        <p:nvPicPr>
          <p:cNvPr id="1026"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20656" b="22400"/>
          <a:stretch/>
        </p:blipFill>
        <p:spPr bwMode="auto">
          <a:xfrm>
            <a:off x="3962400" y="1276350"/>
            <a:ext cx="4876800" cy="3352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B6F15528-21DE-4FAA-801E-634DDDAF4B2B}" type="slidenum">
              <a:rPr lang="en-US" smtClean="0"/>
              <a:pPr/>
              <a:t>37</a:t>
            </a:fld>
            <a:endParaRPr lang="en-US"/>
          </a:p>
        </p:txBody>
      </p:sp>
      <p:pic>
        <p:nvPicPr>
          <p:cNvPr id="6" name="Picture 5">
            <a:extLst>
              <a:ext uri="{FF2B5EF4-FFF2-40B4-BE49-F238E27FC236}">
                <a16:creationId xmlns:a16="http://schemas.microsoft.com/office/drawing/2014/main" id="{3328F3E2-556A-CB60-AEB5-B7B1ED3A6B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231048"/>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AB99765E-C0F7-A481-3DA2-83140AAA59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954087" y="88258"/>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9024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199" y="1962151"/>
            <a:ext cx="3962400" cy="1141214"/>
          </a:xfrm>
          <a:noFill/>
        </p:spPr>
        <p:style>
          <a:lnRef idx="0">
            <a:schemeClr val="accent3"/>
          </a:lnRef>
          <a:fillRef idx="3">
            <a:schemeClr val="accent3"/>
          </a:fillRef>
          <a:effectRef idx="3">
            <a:schemeClr val="accent3"/>
          </a:effectRef>
          <a:fontRef idx="minor">
            <a:schemeClr val="lt1"/>
          </a:fontRef>
        </p:style>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GB"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PRECAUTIONS</a:t>
            </a:r>
            <a:endParaRPr lang="en-US"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p:cNvSpPr>
            <a:spLocks noGrp="1"/>
          </p:cNvSpPr>
          <p:nvPr>
            <p:ph idx="1"/>
          </p:nvPr>
        </p:nvSpPr>
        <p:spPr>
          <a:xfrm>
            <a:off x="3733800" y="1200150"/>
            <a:ext cx="5105400" cy="3657600"/>
          </a:xfrm>
        </p:spPr>
        <p:txBody>
          <a:bodyPr>
            <a:normAutofit fontScale="62500" lnSpcReduction="20000"/>
          </a:bodyPr>
          <a:lstStyle/>
          <a:p>
            <a:pPr algn="just"/>
            <a:r>
              <a:rPr lang="en-US" sz="2900" dirty="0">
                <a:latin typeface="Open Sans" panose="020B0606030504020204" pitchFamily="34" charset="0"/>
                <a:ea typeface="Open Sans" panose="020B0606030504020204" pitchFamily="34" charset="0"/>
                <a:cs typeface="Open Sans" panose="020B0606030504020204" pitchFamily="34" charset="0"/>
              </a:rPr>
              <a:t>Display the Dos &amp; Don'ts and Evacuation Plan of your school building with safe and unsafe places. </a:t>
            </a:r>
          </a:p>
          <a:p>
            <a:pPr algn="just"/>
            <a:r>
              <a:rPr lang="en-US" sz="2900" dirty="0">
                <a:latin typeface="Open Sans" panose="020B0606030504020204" pitchFamily="34" charset="0"/>
                <a:ea typeface="Open Sans" panose="020B0606030504020204" pitchFamily="34" charset="0"/>
                <a:cs typeface="Open Sans" panose="020B0606030504020204" pitchFamily="34" charset="0"/>
              </a:rPr>
              <a:t>Every class must be oriented &amp; a movie on mock drill should be shown.</a:t>
            </a:r>
          </a:p>
          <a:p>
            <a:pPr algn="just"/>
            <a:r>
              <a:rPr lang="en-US" sz="2900" dirty="0">
                <a:latin typeface="Open Sans" panose="020B0606030504020204" pitchFamily="34" charset="0"/>
                <a:ea typeface="Open Sans" panose="020B0606030504020204" pitchFamily="34" charset="0"/>
                <a:cs typeface="Open Sans" panose="020B0606030504020204" pitchFamily="34" charset="0"/>
              </a:rPr>
              <a:t>Observers should be located at dangerous places to prevent any injury</a:t>
            </a:r>
          </a:p>
          <a:p>
            <a:pPr algn="just"/>
            <a:r>
              <a:rPr lang="en-US" sz="2900" dirty="0">
                <a:latin typeface="Open Sans" panose="020B0606030504020204" pitchFamily="34" charset="0"/>
                <a:ea typeface="Open Sans" panose="020B0606030504020204" pitchFamily="34" charset="0"/>
                <a:cs typeface="Open Sans" panose="020B0606030504020204" pitchFamily="34" charset="0"/>
              </a:rPr>
              <a:t>All Students &amp; staff members must be aware of the assembly point &amp; warning sign for drills.</a:t>
            </a:r>
          </a:p>
          <a:p>
            <a:pPr algn="just"/>
            <a:r>
              <a:rPr lang="en-US" sz="2900" dirty="0">
                <a:latin typeface="Open Sans" panose="020B0606030504020204" pitchFamily="34" charset="0"/>
                <a:ea typeface="Open Sans" panose="020B0606030504020204" pitchFamily="34" charset="0"/>
                <a:cs typeface="Open Sans" panose="020B0606030504020204" pitchFamily="34" charset="0"/>
              </a:rPr>
              <a:t>Each classroom should be checked for damaged benches &amp; other furniture which may harm students during drill.</a:t>
            </a:r>
          </a:p>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38</a:t>
            </a:fld>
            <a:endParaRPr lang="en-US"/>
          </a:p>
        </p:txBody>
      </p:sp>
      <p:pic>
        <p:nvPicPr>
          <p:cNvPr id="7" name="Picture 6">
            <a:extLst>
              <a:ext uri="{FF2B5EF4-FFF2-40B4-BE49-F238E27FC236}">
                <a16:creationId xmlns:a16="http://schemas.microsoft.com/office/drawing/2014/main" id="{7EB9CB68-F058-7DA3-A4F2-F047348CE3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9899" y="131743"/>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CB6AD4C8-0C69-25F1-D3FA-55E1928A21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954087" y="16886"/>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2990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62A3C-BC4B-BA6B-7365-C0A6E37F15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6032B-B1E1-91CF-7557-DB82C10CFF7D}"/>
              </a:ext>
            </a:extLst>
          </p:cNvPr>
          <p:cNvSpPr>
            <a:spLocks noGrp="1"/>
          </p:cNvSpPr>
          <p:nvPr>
            <p:ph type="title"/>
          </p:nvPr>
        </p:nvSpPr>
        <p:spPr>
          <a:xfrm>
            <a:off x="-76199" y="1962151"/>
            <a:ext cx="3962400" cy="1141214"/>
          </a:xfrm>
          <a:noFill/>
        </p:spPr>
        <p:style>
          <a:lnRef idx="0">
            <a:schemeClr val="accent3"/>
          </a:lnRef>
          <a:fillRef idx="3">
            <a:schemeClr val="accent3"/>
          </a:fillRef>
          <a:effectRef idx="3">
            <a:schemeClr val="accent3"/>
          </a:effectRef>
          <a:fontRef idx="minor">
            <a:schemeClr val="lt1"/>
          </a:fontRef>
        </p:style>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GB"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PRECAUTIONS</a:t>
            </a:r>
            <a:endParaRPr lang="en-US" b="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endParaRPr>
          </a:p>
        </p:txBody>
      </p:sp>
      <p:sp>
        <p:nvSpPr>
          <p:cNvPr id="3" name="Content Placeholder 2">
            <a:extLst>
              <a:ext uri="{FF2B5EF4-FFF2-40B4-BE49-F238E27FC236}">
                <a16:creationId xmlns:a16="http://schemas.microsoft.com/office/drawing/2014/main" id="{457448C5-0303-6ADB-4214-04DB4DF3AE7D}"/>
              </a:ext>
            </a:extLst>
          </p:cNvPr>
          <p:cNvSpPr>
            <a:spLocks noGrp="1"/>
          </p:cNvSpPr>
          <p:nvPr>
            <p:ph idx="1"/>
          </p:nvPr>
        </p:nvSpPr>
        <p:spPr>
          <a:xfrm>
            <a:off x="3733800" y="1200150"/>
            <a:ext cx="5105400" cy="3657600"/>
          </a:xfrm>
        </p:spPr>
        <p:txBody>
          <a:bodyPr>
            <a:normAutofit fontScale="62500" lnSpcReduction="20000"/>
          </a:bodyPr>
          <a:lstStyle/>
          <a:p>
            <a:pPr algn="just"/>
            <a:r>
              <a:rPr lang="en-GB" sz="2800" dirty="0">
                <a:latin typeface="Open Sans" panose="020B0606030504020204" pitchFamily="34" charset="0"/>
                <a:ea typeface="Open Sans" panose="020B0606030504020204" pitchFamily="34" charset="0"/>
                <a:cs typeface="Open Sans" panose="020B0606030504020204" pitchFamily="34" charset="0"/>
              </a:rPr>
              <a:t>Identify the safe &amp; danger zone in school &amp; find out the solution for the danger zone.</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algn="just"/>
            <a:r>
              <a:rPr lang="en-GB" sz="2800" dirty="0">
                <a:latin typeface="Open Sans" panose="020B0606030504020204" pitchFamily="34" charset="0"/>
                <a:ea typeface="Open Sans" panose="020B0606030504020204" pitchFamily="34" charset="0"/>
                <a:cs typeface="Open Sans" panose="020B0606030504020204" pitchFamily="34" charset="0"/>
              </a:rPr>
              <a:t>Explain the evacuation plan to students, teachers &amp; other staff of the school</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algn="just"/>
            <a:r>
              <a:rPr lang="en-GB" sz="2800" dirty="0">
                <a:latin typeface="Open Sans" panose="020B0606030504020204" pitchFamily="34" charset="0"/>
                <a:ea typeface="Open Sans" panose="020B0606030504020204" pitchFamily="34" charset="0"/>
                <a:cs typeface="Open Sans" panose="020B0606030504020204" pitchFamily="34" charset="0"/>
              </a:rPr>
              <a:t>Give specific instructions on what to do during an earthquake e.g., Duck, Cover &amp; Hold.</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algn="just"/>
            <a:r>
              <a:rPr lang="en-GB" sz="2800" dirty="0">
                <a:latin typeface="Open Sans" panose="020B0606030504020204" pitchFamily="34" charset="0"/>
                <a:ea typeface="Open Sans" panose="020B0606030504020204" pitchFamily="34" charset="0"/>
                <a:cs typeface="Open Sans" panose="020B0606030504020204" pitchFamily="34" charset="0"/>
              </a:rPr>
              <a:t>Give specific instructions about what to do as soon as the shaking stops e.g., don’t run, walk fast.</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algn="just"/>
            <a:r>
              <a:rPr lang="en-GB" sz="2800" dirty="0">
                <a:latin typeface="Open Sans" panose="020B0606030504020204" pitchFamily="34" charset="0"/>
                <a:ea typeface="Open Sans" panose="020B0606030504020204" pitchFamily="34" charset="0"/>
                <a:cs typeface="Open Sans" panose="020B0606030504020204" pitchFamily="34" charset="0"/>
              </a:rPr>
              <a:t>Inform students &amp; teachers about the evacuation route &amp; assembly point.</a:t>
            </a:r>
            <a:endParaRPr lang="en-US" sz="280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6" name="Slide Number Placeholder 5">
            <a:extLst>
              <a:ext uri="{FF2B5EF4-FFF2-40B4-BE49-F238E27FC236}">
                <a16:creationId xmlns:a16="http://schemas.microsoft.com/office/drawing/2014/main" id="{DB0FCD21-5E7B-CAA2-DCC8-15945E8D1843}"/>
              </a:ext>
            </a:extLst>
          </p:cNvPr>
          <p:cNvSpPr>
            <a:spLocks noGrp="1"/>
          </p:cNvSpPr>
          <p:nvPr>
            <p:ph type="sldNum" sz="quarter" idx="12"/>
          </p:nvPr>
        </p:nvSpPr>
        <p:spPr/>
        <p:txBody>
          <a:bodyPr/>
          <a:lstStyle/>
          <a:p>
            <a:fld id="{B6F15528-21DE-4FAA-801E-634DDDAF4B2B}" type="slidenum">
              <a:rPr lang="en-US" smtClean="0"/>
              <a:pPr/>
              <a:t>39</a:t>
            </a:fld>
            <a:endParaRPr lang="en-US"/>
          </a:p>
        </p:txBody>
      </p:sp>
      <p:pic>
        <p:nvPicPr>
          <p:cNvPr id="7" name="Picture 6">
            <a:extLst>
              <a:ext uri="{FF2B5EF4-FFF2-40B4-BE49-F238E27FC236}">
                <a16:creationId xmlns:a16="http://schemas.microsoft.com/office/drawing/2014/main" id="{85ACC40D-605C-3365-F127-95BA750082F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9899" y="131743"/>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A6EF2BCF-AA4D-52C6-5D23-61876CB2B2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954087" y="16886"/>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796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5200" y="2114550"/>
            <a:ext cx="5410200" cy="2788327"/>
          </a:xfrm>
        </p:spPr>
        <p:txBody>
          <a:bodyPr>
            <a:normAutofit/>
          </a:bodyPr>
          <a:lstStyle/>
          <a:p>
            <a:pPr algn="just"/>
            <a:r>
              <a:rPr lang="en-IN" sz="2000" dirty="0">
                <a:latin typeface="Open Sans" panose="020B0606030504020204" pitchFamily="34" charset="0"/>
                <a:ea typeface="Open Sans" panose="020B0606030504020204" pitchFamily="34" charset="0"/>
                <a:cs typeface="Open Sans" panose="020B0606030504020204" pitchFamily="34" charset="0"/>
              </a:rPr>
              <a:t>Be prepared for any natural or human-made disaster, climate change impacts.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algn="just"/>
            <a:r>
              <a:rPr lang="en-IN" sz="2000" dirty="0">
                <a:latin typeface="Open Sans" panose="020B0606030504020204" pitchFamily="34" charset="0"/>
                <a:ea typeface="Open Sans" panose="020B0606030504020204" pitchFamily="34" charset="0"/>
                <a:cs typeface="Open Sans" panose="020B0606030504020204" pitchFamily="34" charset="0"/>
              </a:rPr>
              <a:t>Build Capacity – Individual, Family, Neighbourhood, Community, Institutions, work Place etc.</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algn="just"/>
            <a:r>
              <a:rPr lang="en-IN" sz="2000" dirty="0">
                <a:latin typeface="Open Sans" panose="020B0606030504020204" pitchFamily="34" charset="0"/>
                <a:ea typeface="Open Sans" panose="020B0606030504020204" pitchFamily="34" charset="0"/>
                <a:cs typeface="Open Sans" panose="020B0606030504020204" pitchFamily="34" charset="0"/>
              </a:rPr>
              <a:t>Plan actions systematically </a:t>
            </a:r>
            <a:endParaRPr lang="en-US" sz="200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5" name="Title 1"/>
          <p:cNvSpPr txBox="1">
            <a:spLocks/>
          </p:cNvSpPr>
          <p:nvPr/>
        </p:nvSpPr>
        <p:spPr>
          <a:xfrm>
            <a:off x="0" y="1816464"/>
            <a:ext cx="3657600" cy="2507886"/>
          </a:xfrm>
          <a:prstGeom prst="rect">
            <a:avLst/>
          </a:prstGeom>
          <a:no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4000" b="1" i="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CONCLUSION  </a:t>
            </a:r>
          </a:p>
        </p:txBody>
      </p:sp>
      <p:graphicFrame>
        <p:nvGraphicFramePr>
          <p:cNvPr id="2" name="Diagram 1"/>
          <p:cNvGraphicFramePr/>
          <p:nvPr>
            <p:extLst>
              <p:ext uri="{D42A27DB-BD31-4B8C-83A1-F6EECF244321}">
                <p14:modId xmlns:p14="http://schemas.microsoft.com/office/powerpoint/2010/main" val="3659091318"/>
              </p:ext>
            </p:extLst>
          </p:nvPr>
        </p:nvGraphicFramePr>
        <p:xfrm>
          <a:off x="3352800" y="1504950"/>
          <a:ext cx="5181600" cy="7443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lide Number Placeholder 7"/>
          <p:cNvSpPr>
            <a:spLocks noGrp="1"/>
          </p:cNvSpPr>
          <p:nvPr>
            <p:ph type="sldNum" sz="quarter" idx="12"/>
          </p:nvPr>
        </p:nvSpPr>
        <p:spPr/>
        <p:txBody>
          <a:bodyPr/>
          <a:lstStyle/>
          <a:p>
            <a:fld id="{B6F15528-21DE-4FAA-801E-634DDDAF4B2B}" type="slidenum">
              <a:rPr lang="en-US" smtClean="0"/>
              <a:pPr/>
              <a:t>40</a:t>
            </a:fld>
            <a:endParaRPr lang="en-US"/>
          </a:p>
        </p:txBody>
      </p:sp>
      <p:pic>
        <p:nvPicPr>
          <p:cNvPr id="9" name="Picture 8">
            <a:extLst>
              <a:ext uri="{FF2B5EF4-FFF2-40B4-BE49-F238E27FC236}">
                <a16:creationId xmlns:a16="http://schemas.microsoft.com/office/drawing/2014/main" id="{A9D4F012-91E0-9301-1C07-F3A82A816F7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0" y="19434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a:extLst>
              <a:ext uri="{FF2B5EF4-FFF2-40B4-BE49-F238E27FC236}">
                <a16:creationId xmlns:a16="http://schemas.microsoft.com/office/drawing/2014/main" id="{7CD224F1-727C-5A99-7364-41785125EE1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8071346" y="68565"/>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a:extLst>
              <a:ext uri="{FF2B5EF4-FFF2-40B4-BE49-F238E27FC236}">
                <a16:creationId xmlns:a16="http://schemas.microsoft.com/office/drawing/2014/main" id="{72480CFC-83CA-E795-8A1A-FC21E1BC5E83}"/>
              </a:ext>
            </a:extLst>
          </p:cNvPr>
          <p:cNvSpPr txBox="1"/>
          <p:nvPr/>
        </p:nvSpPr>
        <p:spPr>
          <a:xfrm>
            <a:off x="2819400" y="860225"/>
            <a:ext cx="5905501" cy="400110"/>
          </a:xfrm>
          <a:prstGeom prst="rect">
            <a:avLst/>
          </a:prstGeom>
          <a:noFill/>
        </p:spPr>
        <p:txBody>
          <a:bodyPr wrap="square">
            <a:spAutoFit/>
          </a:bodyPr>
          <a:lstStyle/>
          <a:p>
            <a:r>
              <a:rPr lang="en-GB" sz="1800" b="1" spc="300" dirty="0">
                <a:ln w="11430" cmpd="sng">
                  <a:solidFill>
                    <a:schemeClr val="accent1">
                      <a:tint val="10000"/>
                    </a:schemeClr>
                  </a:solidFill>
                  <a:prstDash val="solid"/>
                  <a:miter lim="800000"/>
                </a:ln>
                <a:effectLst>
                  <a:glow rad="45500">
                    <a:schemeClr val="accent1">
                      <a:satMod val="220000"/>
                      <a:alpha val="35000"/>
                    </a:schemeClr>
                  </a:glow>
                </a:effectLst>
              </a:rPr>
              <a:t>(</a:t>
            </a:r>
            <a:r>
              <a:rPr lang="en-IN" sz="2000" b="1" spc="300" dirty="0">
                <a:ln w="11430" cmpd="sng">
                  <a:solidFill>
                    <a:schemeClr val="accent1">
                      <a:tint val="10000"/>
                    </a:schemeClr>
                  </a:solidFill>
                  <a:prstDash val="solid"/>
                  <a:miter lim="800000"/>
                </a:ln>
                <a:effectLst>
                  <a:glow rad="45500">
                    <a:schemeClr val="accent1">
                      <a:satMod val="220000"/>
                      <a:alpha val="35000"/>
                    </a:schemeClr>
                  </a:glow>
                </a:effectLst>
                <a:latin typeface="Open Sans" panose="020B0606030504020204" pitchFamily="34" charset="0"/>
                <a:ea typeface="Open Sans" panose="020B0606030504020204" pitchFamily="34" charset="0"/>
                <a:cs typeface="Open Sans" panose="020B0606030504020204" pitchFamily="34" charset="0"/>
              </a:rPr>
              <a:t>Know your Risks &amp; Environment)</a:t>
            </a:r>
            <a:endParaRPr lang="en-US" sz="2000" b="1" spc="300" dirty="0">
              <a:ln w="11430" cmpd="sng">
                <a:solidFill>
                  <a:schemeClr val="accent1">
                    <a:tint val="10000"/>
                  </a:schemeClr>
                </a:solidFill>
                <a:prstDash val="solid"/>
                <a:miter lim="800000"/>
              </a:ln>
              <a:effectLst>
                <a:glow rad="45500">
                  <a:schemeClr val="accent1">
                    <a:satMod val="220000"/>
                    <a:alpha val="35000"/>
                  </a:schemeClr>
                </a:glo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2456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89A1D-8B81-CDB2-BF0B-D412D6215F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DEBBE1-55F6-3202-D519-1198861CB828}"/>
              </a:ext>
            </a:extLst>
          </p:cNvPr>
          <p:cNvSpPr>
            <a:spLocks noGrp="1"/>
          </p:cNvSpPr>
          <p:nvPr>
            <p:ph idx="1"/>
          </p:nvPr>
        </p:nvSpPr>
        <p:spPr>
          <a:xfrm>
            <a:off x="3505200" y="1276350"/>
            <a:ext cx="5562600" cy="3626527"/>
          </a:xfrm>
        </p:spPr>
        <p:txBody>
          <a:bodyPr>
            <a:normAutofit lnSpcReduction="10000"/>
          </a:bodyPr>
          <a:lstStyle/>
          <a:p>
            <a:r>
              <a:rPr lang="en-IN" sz="2400" dirty="0">
                <a:latin typeface="Open Sans" panose="020B0606030504020204" pitchFamily="34" charset="0"/>
                <a:ea typeface="Open Sans" panose="020B0606030504020204" pitchFamily="34" charset="0"/>
                <a:cs typeface="Open Sans" panose="020B0606030504020204" pitchFamily="34" charset="0"/>
              </a:rPr>
              <a:t>Share what you learn and experience – Don’t allow mistakes to repeat</a:t>
            </a:r>
            <a:endParaRPr lang="en-US" sz="2400" dirty="0">
              <a:latin typeface="Open Sans" panose="020B0606030504020204" pitchFamily="34" charset="0"/>
              <a:ea typeface="Open Sans" panose="020B0606030504020204" pitchFamily="34" charset="0"/>
              <a:cs typeface="Open Sans" panose="020B0606030504020204" pitchFamily="34" charset="0"/>
            </a:endParaRPr>
          </a:p>
          <a:p>
            <a:r>
              <a:rPr lang="en-US" sz="2400" dirty="0">
                <a:latin typeface="Open Sans" panose="020B0606030504020204" pitchFamily="34" charset="0"/>
                <a:ea typeface="Open Sans" panose="020B0606030504020204" pitchFamily="34" charset="0"/>
                <a:cs typeface="Open Sans" panose="020B0606030504020204" pitchFamily="34" charset="0"/>
              </a:rPr>
              <a:t>Protect life and livelihood</a:t>
            </a:r>
          </a:p>
          <a:p>
            <a:r>
              <a:rPr lang="en-US" sz="2400" dirty="0">
                <a:latin typeface="Open Sans" panose="020B0606030504020204" pitchFamily="34" charset="0"/>
                <a:ea typeface="Open Sans" panose="020B0606030504020204" pitchFamily="34" charset="0"/>
                <a:cs typeface="Open Sans" panose="020B0606030504020204" pitchFamily="34" charset="0"/>
              </a:rPr>
              <a:t>Be sensitive to the environment</a:t>
            </a:r>
          </a:p>
          <a:p>
            <a:r>
              <a:rPr lang="en-US" sz="2400" dirty="0">
                <a:latin typeface="Open Sans" panose="020B0606030504020204" pitchFamily="34" charset="0"/>
                <a:ea typeface="Open Sans" panose="020B0606030504020204" pitchFamily="34" charset="0"/>
                <a:cs typeface="Open Sans" panose="020B0606030504020204" pitchFamily="34" charset="0"/>
              </a:rPr>
              <a:t>Manage natural resources diligently</a:t>
            </a:r>
          </a:p>
          <a:p>
            <a:r>
              <a:rPr lang="en-US" sz="2400" dirty="0">
                <a:latin typeface="Open Sans" panose="020B0606030504020204" pitchFamily="34" charset="0"/>
                <a:ea typeface="Open Sans" panose="020B0606030504020204" pitchFamily="34" charset="0"/>
                <a:cs typeface="Open Sans" panose="020B0606030504020204" pitchFamily="34" charset="0"/>
              </a:rPr>
              <a:t>Improve Governance</a:t>
            </a:r>
          </a:p>
          <a:p>
            <a:r>
              <a:rPr lang="en-US" sz="2400" dirty="0">
                <a:latin typeface="Open Sans" panose="020B0606030504020204" pitchFamily="34" charset="0"/>
                <a:ea typeface="Open Sans" panose="020B0606030504020204" pitchFamily="34" charset="0"/>
                <a:cs typeface="Open Sans" panose="020B0606030504020204" pitchFamily="34" charset="0"/>
              </a:rPr>
              <a:t>Promote inclusive growth</a:t>
            </a:r>
          </a:p>
        </p:txBody>
      </p:sp>
      <p:sp>
        <p:nvSpPr>
          <p:cNvPr id="5" name="Title 1">
            <a:extLst>
              <a:ext uri="{FF2B5EF4-FFF2-40B4-BE49-F238E27FC236}">
                <a16:creationId xmlns:a16="http://schemas.microsoft.com/office/drawing/2014/main" id="{24B07110-BA6A-A800-C922-8252C1CCE1B2}"/>
              </a:ext>
            </a:extLst>
          </p:cNvPr>
          <p:cNvSpPr txBox="1">
            <a:spLocks/>
          </p:cNvSpPr>
          <p:nvPr/>
        </p:nvSpPr>
        <p:spPr>
          <a:xfrm>
            <a:off x="0" y="1428750"/>
            <a:ext cx="3429000" cy="2895600"/>
          </a:xfrm>
          <a:prstGeom prst="rect">
            <a:avLst/>
          </a:prstGeom>
          <a:noFill/>
        </p:spPr>
        <p:style>
          <a:lnRef idx="0">
            <a:schemeClr val="accent3"/>
          </a:lnRef>
          <a:fillRef idx="3">
            <a:schemeClr val="accent3"/>
          </a:fillRef>
          <a:effectRef idx="3">
            <a:schemeClr val="accent3"/>
          </a:effectRef>
          <a:fontRef idx="minor">
            <a:schemeClr val="lt1"/>
          </a:fontRef>
        </p:style>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4000" b="1" i="1" spc="50" dirty="0">
                <a:ln w="11430"/>
                <a:gradFill>
                  <a:gsLst>
                    <a:gs pos="25000">
                      <a:schemeClr val="accent2">
                        <a:satMod val="155000"/>
                      </a:schemeClr>
                    </a:gs>
                    <a:gs pos="100000">
                      <a:schemeClr val="accent2">
                        <a:shade val="45000"/>
                        <a:satMod val="165000"/>
                      </a:schemeClr>
                    </a:gs>
                  </a:gsLst>
                  <a:lin ang="5400000"/>
                </a:gradFill>
                <a:latin typeface="Open Sans" panose="020B0606030504020204" pitchFamily="34" charset="0"/>
                <a:ea typeface="Open Sans" panose="020B0606030504020204" pitchFamily="34" charset="0"/>
                <a:cs typeface="Open Sans" panose="020B0606030504020204" pitchFamily="34" charset="0"/>
              </a:rPr>
              <a:t>CONCLUSION  </a:t>
            </a:r>
          </a:p>
        </p:txBody>
      </p:sp>
      <p:sp>
        <p:nvSpPr>
          <p:cNvPr id="8" name="Slide Number Placeholder 7">
            <a:extLst>
              <a:ext uri="{FF2B5EF4-FFF2-40B4-BE49-F238E27FC236}">
                <a16:creationId xmlns:a16="http://schemas.microsoft.com/office/drawing/2014/main" id="{BEAE57BD-2397-112C-539E-4F3020B27E24}"/>
              </a:ext>
            </a:extLst>
          </p:cNvPr>
          <p:cNvSpPr>
            <a:spLocks noGrp="1"/>
          </p:cNvSpPr>
          <p:nvPr>
            <p:ph type="sldNum" sz="quarter" idx="12"/>
          </p:nvPr>
        </p:nvSpPr>
        <p:spPr/>
        <p:txBody>
          <a:bodyPr/>
          <a:lstStyle/>
          <a:p>
            <a:fld id="{B6F15528-21DE-4FAA-801E-634DDDAF4B2B}" type="slidenum">
              <a:rPr lang="en-US" smtClean="0"/>
              <a:pPr/>
              <a:t>41</a:t>
            </a:fld>
            <a:endParaRPr lang="en-US"/>
          </a:p>
        </p:txBody>
      </p:sp>
      <p:pic>
        <p:nvPicPr>
          <p:cNvPr id="9" name="Picture 8">
            <a:extLst>
              <a:ext uri="{FF2B5EF4-FFF2-40B4-BE49-F238E27FC236}">
                <a16:creationId xmlns:a16="http://schemas.microsoft.com/office/drawing/2014/main" id="{EDF4C17D-FC60-42A4-2DA2-35B8EE3B4B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194345"/>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a:extLst>
              <a:ext uri="{FF2B5EF4-FFF2-40B4-BE49-F238E27FC236}">
                <a16:creationId xmlns:a16="http://schemas.microsoft.com/office/drawing/2014/main" id="{A39553E5-0F13-0BC1-8025-826CAEAFD2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71346" y="68565"/>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531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419350"/>
            <a:ext cx="3429000" cy="948929"/>
          </a:xfrm>
          <a:noFill/>
        </p:spPr>
        <p:style>
          <a:lnRef idx="1">
            <a:schemeClr val="accent5"/>
          </a:lnRef>
          <a:fillRef idx="2">
            <a:schemeClr val="accent5"/>
          </a:fillRef>
          <a:effectRef idx="1">
            <a:schemeClr val="accent5"/>
          </a:effectRef>
          <a:fontRef idx="minor">
            <a:schemeClr val="dk1"/>
          </a:fontRef>
        </p:style>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4000" b="1" dirty="0">
                <a:ln w="11430"/>
                <a:solidFill>
                  <a:schemeClr val="tx1"/>
                </a:solidFill>
                <a:effectLst>
                  <a:outerShdw blurRad="50800" dist="39000" dir="5460000" algn="tl">
                    <a:srgbClr val="000000">
                      <a:alpha val="38000"/>
                    </a:srgbClr>
                  </a:outerShdw>
                </a:effectLst>
                <a:latin typeface="Open Sans" panose="020B0606030504020204" pitchFamily="34" charset="0"/>
                <a:ea typeface="Open Sans" panose="020B0606030504020204" pitchFamily="34" charset="0"/>
                <a:cs typeface="Open Sans" panose="020B0606030504020204" pitchFamily="34" charset="0"/>
              </a:rPr>
              <a:t>REVIEW</a:t>
            </a:r>
          </a:p>
        </p:txBody>
      </p:sp>
      <p:sp>
        <p:nvSpPr>
          <p:cNvPr id="3" name="Content Placeholder 2"/>
          <p:cNvSpPr>
            <a:spLocks noGrp="1"/>
          </p:cNvSpPr>
          <p:nvPr>
            <p:ph idx="1"/>
          </p:nvPr>
        </p:nvSpPr>
        <p:spPr>
          <a:xfrm>
            <a:off x="4419600" y="1638300"/>
            <a:ext cx="4191000" cy="2914650"/>
          </a:xfrm>
          <a:noFill/>
        </p:spPr>
        <p:style>
          <a:lnRef idx="1">
            <a:schemeClr val="accent6"/>
          </a:lnRef>
          <a:fillRef idx="2">
            <a:schemeClr val="accent6"/>
          </a:fillRef>
          <a:effectRef idx="1">
            <a:schemeClr val="accent6"/>
          </a:effectRef>
          <a:fontRef idx="minor">
            <a:schemeClr val="dk1"/>
          </a:fontRef>
        </p:style>
        <p:txBody>
          <a:bodyPr anchor="ctr">
            <a:norm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Preparation of School DM Plans.</a:t>
            </a:r>
          </a:p>
          <a:p>
            <a:r>
              <a:rPr lang="en-US" sz="2400" dirty="0">
                <a:latin typeface="Open Sans" panose="020B0606030504020204" pitchFamily="34" charset="0"/>
                <a:ea typeface="Open Sans" panose="020B0606030504020204" pitchFamily="34" charset="0"/>
                <a:cs typeface="Open Sans" panose="020B0606030504020204" pitchFamily="34" charset="0"/>
              </a:rPr>
              <a:t>Composition, role and responsibility of school safety teams.</a:t>
            </a:r>
          </a:p>
          <a:p>
            <a:r>
              <a:rPr lang="en-US" sz="2400" dirty="0">
                <a:latin typeface="Open Sans" panose="020B0606030504020204" pitchFamily="34" charset="0"/>
                <a:ea typeface="Open Sans" panose="020B0606030504020204" pitchFamily="34" charset="0"/>
                <a:cs typeface="Open Sans" panose="020B0606030504020204" pitchFamily="34" charset="0"/>
              </a:rPr>
              <a:t>Phases of drill.</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42</a:t>
            </a:fld>
            <a:endParaRPr lang="en-US"/>
          </a:p>
        </p:txBody>
      </p:sp>
      <p:pic>
        <p:nvPicPr>
          <p:cNvPr id="7" name="Picture 6">
            <a:extLst>
              <a:ext uri="{FF2B5EF4-FFF2-40B4-BE49-F238E27FC236}">
                <a16:creationId xmlns:a16="http://schemas.microsoft.com/office/drawing/2014/main" id="{0B3B49A3-9766-0CF0-85A4-91419097781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6983" y="248239"/>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51D7A6B4-A099-9A9A-8B17-5533044E81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25255" y="79713"/>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9135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
        <p:nvSpPr>
          <p:cNvPr id="2" name="TextBox 1">
            <a:extLst>
              <a:ext uri="{FF2B5EF4-FFF2-40B4-BE49-F238E27FC236}">
                <a16:creationId xmlns:a16="http://schemas.microsoft.com/office/drawing/2014/main" id="{9C2CD1A2-EE13-C889-61DF-03D32C3E72D8}"/>
              </a:ext>
            </a:extLst>
          </p:cNvPr>
          <p:cNvSpPr txBox="1"/>
          <p:nvPr/>
        </p:nvSpPr>
        <p:spPr>
          <a:xfrm>
            <a:off x="1752600" y="2156251"/>
            <a:ext cx="4724400" cy="830997"/>
          </a:xfrm>
          <a:prstGeom prst="rect">
            <a:avLst/>
          </a:prstGeom>
          <a:noFill/>
        </p:spPr>
        <p:txBody>
          <a:bodyPr wrap="square" rtlCol="0">
            <a:spAutoFit/>
          </a:bodyPr>
          <a:lstStyle/>
          <a:p>
            <a:r>
              <a:rPr lang="en-US" sz="4800" b="1" dirty="0"/>
              <a:t> </a:t>
            </a:r>
            <a:r>
              <a:rPr lang="en-US" sz="4000" b="1" dirty="0">
                <a:latin typeface="Open Sans" panose="020B0606030504020204" pitchFamily="34" charset="0"/>
                <a:ea typeface="Open Sans" panose="020B0606030504020204" pitchFamily="34" charset="0"/>
                <a:cs typeface="Open Sans" panose="020B0606030504020204" pitchFamily="34" charset="0"/>
              </a:rPr>
              <a:t>ANY QUESTION</a:t>
            </a:r>
            <a:r>
              <a:rPr lang="en-US" sz="4800" b="1" dirty="0"/>
              <a:t>? </a:t>
            </a:r>
            <a:endParaRPr lang="en-IN" sz="4800" b="1" dirty="0"/>
          </a:p>
        </p:txBody>
      </p:sp>
      <p:pic>
        <p:nvPicPr>
          <p:cNvPr id="6" name="Picture 5">
            <a:extLst>
              <a:ext uri="{FF2B5EF4-FFF2-40B4-BE49-F238E27FC236}">
                <a16:creationId xmlns:a16="http://schemas.microsoft.com/office/drawing/2014/main" id="{A7A2D698-4C5C-3185-F0AC-BC4307FBB7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4270" y="215900"/>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a:extLst>
              <a:ext uri="{FF2B5EF4-FFF2-40B4-BE49-F238E27FC236}">
                <a16:creationId xmlns:a16="http://schemas.microsoft.com/office/drawing/2014/main" id="{EA53BD44-F1D7-AE84-D446-CCFCCC5595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014117" y="189646"/>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75071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480071"/>
            <a:ext cx="3352800" cy="1063229"/>
          </a:xfrm>
          <a:noFill/>
          <a:ln>
            <a:noFill/>
          </a:ln>
        </p:spPr>
        <p:style>
          <a:lnRef idx="0">
            <a:schemeClr val="accent4"/>
          </a:lnRef>
          <a:fillRef idx="3">
            <a:schemeClr val="accent4"/>
          </a:fillRef>
          <a:effectRef idx="3">
            <a:schemeClr val="accent4"/>
          </a:effectRef>
          <a:fontRef idx="minor">
            <a:schemeClr val="lt1"/>
          </a:fontRef>
        </p:style>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r>
              <a:rPr lang="en-US" sz="4000" b="1" dirty="0">
                <a:ln w="11430"/>
                <a:solidFill>
                  <a:schemeClr val="tx1"/>
                </a:solidFill>
                <a:effectLst>
                  <a:outerShdw blurRad="80000" dist="40000" dir="5040000" algn="tl">
                    <a:srgbClr val="000000">
                      <a:alpha val="30000"/>
                    </a:srgbClr>
                  </a:outerShdw>
                </a:effectLst>
                <a:latin typeface="Open Sans" panose="020B0606030504020204" pitchFamily="34" charset="0"/>
                <a:ea typeface="Open Sans" panose="020B0606030504020204" pitchFamily="34" charset="0"/>
                <a:cs typeface="Open Sans" panose="020B0606030504020204" pitchFamily="34" charset="0"/>
              </a:rPr>
              <a:t>Evaluation</a:t>
            </a:r>
          </a:p>
        </p:txBody>
      </p:sp>
      <p:sp>
        <p:nvSpPr>
          <p:cNvPr id="3" name="Content Placeholder 2"/>
          <p:cNvSpPr>
            <a:spLocks noGrp="1"/>
          </p:cNvSpPr>
          <p:nvPr>
            <p:ph idx="1"/>
          </p:nvPr>
        </p:nvSpPr>
        <p:spPr>
          <a:xfrm>
            <a:off x="4863683" y="1560204"/>
            <a:ext cx="3823117" cy="3165872"/>
          </a:xfrm>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How many teams are in the Disaster Response Group?</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44</a:t>
            </a:fld>
            <a:endParaRPr lang="en-US"/>
          </a:p>
        </p:txBody>
      </p:sp>
      <p:pic>
        <p:nvPicPr>
          <p:cNvPr id="7" name="Picture 6">
            <a:extLst>
              <a:ext uri="{FF2B5EF4-FFF2-40B4-BE49-F238E27FC236}">
                <a16:creationId xmlns:a16="http://schemas.microsoft.com/office/drawing/2014/main" id="{3F689CA4-6B8C-6CA4-A131-3153344C82B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1611" y="264099"/>
            <a:ext cx="1371600" cy="899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FF6E15ED-ADD7-BCEA-624A-AFEF18C5B5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995621" y="102393"/>
            <a:ext cx="1075613" cy="1021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452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57150" y="0"/>
            <a:ext cx="9029700" cy="50863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2700">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IN" sz="2700"/>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a:xfrm>
            <a:off x="8564026" y="4776403"/>
            <a:ext cx="263052" cy="276998"/>
          </a:xfrm>
        </p:spPr>
        <p:txBody>
          <a:bodyPr/>
          <a:lstStyle/>
          <a:p>
            <a:fld id="{2BB1E14F-796C-409E-9B94-89634ADD74DA}" type="slidenum">
              <a:rPr lang="en-IN" smtClean="0"/>
              <a:t>45</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3163024" y="109252"/>
            <a:ext cx="5103980" cy="4696397"/>
          </a:xfrm>
          <a:prstGeom prst="roundRect">
            <a:avLst>
              <a:gd name="adj" fmla="val 1583"/>
            </a:avLst>
          </a:prstGeom>
          <a:solidFill>
            <a:srgbClr val="EAEAEA"/>
          </a:solidFill>
          <a:ln w="12700">
            <a:miter lim="400000"/>
          </a:ln>
        </p:spPr>
        <p:txBody>
          <a:bodyPr lIns="29357" tIns="29357" rIns="29357" bIns="29357"/>
          <a:lstStyle/>
          <a:p>
            <a:endParaRPr>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254677" y="2422662"/>
            <a:ext cx="2793427" cy="520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9357" tIns="29357" rIns="29357" bIns="29357">
            <a:spAutoFit/>
          </a:bodyPr>
          <a:lstStyle/>
          <a:p>
            <a:pPr algn="ctr"/>
            <a:r>
              <a:rPr lang="en-US" sz="3000" b="1" dirty="0">
                <a:latin typeface="Open sans"/>
              </a:rPr>
              <a:t>THANK YOU </a:t>
            </a:r>
            <a:r>
              <a:rPr lang="en-US" sz="3000" dirty="0">
                <a:latin typeface="Open sans"/>
              </a:rPr>
              <a:t> </a:t>
            </a:r>
          </a:p>
        </p:txBody>
      </p:sp>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2"/>
          <a:stretch>
            <a:fillRect/>
          </a:stretch>
        </p:blipFill>
        <p:spPr>
          <a:xfrm>
            <a:off x="3" y="0"/>
            <a:ext cx="1830262" cy="1097264"/>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3"/>
          <a:stretch>
            <a:fillRect/>
          </a:stretch>
        </p:blipFill>
        <p:spPr>
          <a:xfrm>
            <a:off x="8113213" y="4966"/>
            <a:ext cx="1040312" cy="920831"/>
          </a:xfrm>
          <a:prstGeom prst="rect">
            <a:avLst/>
          </a:prstGeom>
          <a:noFill/>
          <a:ln>
            <a:noFill/>
          </a:ln>
        </p:spPr>
      </p:pic>
      <p:pic>
        <p:nvPicPr>
          <p:cNvPr id="8" name="Picture 7">
            <a:extLst>
              <a:ext uri="{FF2B5EF4-FFF2-40B4-BE49-F238E27FC236}">
                <a16:creationId xmlns:a16="http://schemas.microsoft.com/office/drawing/2014/main" id="{B34CA96A-DBE4-90D4-F8B7-34DFA0DBB891}"/>
              </a:ext>
            </a:extLst>
          </p:cNvPr>
          <p:cNvPicPr>
            <a:picLocks noChangeAspect="1"/>
          </p:cNvPicPr>
          <p:nvPr/>
        </p:nvPicPr>
        <p:blipFill>
          <a:blip r:embed="rId3"/>
          <a:stretch>
            <a:fillRect/>
          </a:stretch>
        </p:blipFill>
        <p:spPr>
          <a:xfrm>
            <a:off x="3388120" y="474774"/>
            <a:ext cx="4304541" cy="4011788"/>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982</TotalTime>
  <Words>1886</Words>
  <Application>Microsoft Office PowerPoint</Application>
  <PresentationFormat>On-screen Show (16:9)</PresentationFormat>
  <Paragraphs>315</Paragraphs>
  <Slides>45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Open Sans</vt:lpstr>
      <vt:lpstr>Open Sans</vt:lpstr>
      <vt:lpstr>Open Sans SemiBold</vt:lpstr>
      <vt:lpstr>Times New Roman</vt:lpstr>
      <vt:lpstr>Verdana</vt:lpstr>
      <vt:lpstr>Office Theme</vt:lpstr>
      <vt:lpstr>PowerPoint Presentation</vt:lpstr>
      <vt:lpstr>OBJECTIVES</vt:lpstr>
      <vt:lpstr>Preparation of School DM plans</vt:lpstr>
      <vt:lpstr>PowerPoint Presentation</vt:lpstr>
      <vt:lpstr>PowerPoint Presentation</vt:lpstr>
      <vt:lpstr>Suggested Composition</vt:lpstr>
      <vt:lpstr>Roles &amp; Responsibilities</vt:lpstr>
      <vt:lpstr>PowerPoint Presentation</vt:lpstr>
      <vt:lpstr>Major activities of SDMC</vt:lpstr>
      <vt:lpstr>PowerPoint Presentation</vt:lpstr>
      <vt:lpstr>STAGE TWO – HAZARD IDENTIFICATION &amp;  SAFETY ASSESSMENT</vt:lpstr>
      <vt:lpstr>Resources Inventory in School</vt:lpstr>
      <vt:lpstr>STAGE THREE – SCHOOL DM PLAN</vt:lpstr>
      <vt:lpstr>PowerPoint Presentation</vt:lpstr>
      <vt:lpstr>PowerPoint Presentation</vt:lpstr>
      <vt:lpstr>PowerPoint Presentation</vt:lpstr>
      <vt:lpstr>STAGE : IV  DISASTER MANAGEMENT TEAMS Disaster Awareness Group  (Before Disaster)</vt:lpstr>
      <vt:lpstr>Disaster Awareness Team </vt:lpstr>
      <vt:lpstr>Disaster Awareness Team </vt:lpstr>
      <vt:lpstr>PowerPoint Presentation</vt:lpstr>
      <vt:lpstr>PowerPoint Presentation</vt:lpstr>
      <vt:lpstr>PowerPoint Presentation</vt:lpstr>
      <vt:lpstr>DISASTER RESPONSE GROUPS</vt:lpstr>
      <vt:lpstr>PowerPoint Presentation</vt:lpstr>
      <vt:lpstr>Search &amp; Rescue Team</vt:lpstr>
      <vt:lpstr>PowerPoint Presentation</vt:lpstr>
      <vt:lpstr>PowerPoint Presentation</vt:lpstr>
      <vt:lpstr>PowerPoint Presentation</vt:lpstr>
      <vt:lpstr>PowerPoint Presentation</vt:lpstr>
      <vt:lpstr>Bus Safety Team (Each bus)</vt:lpstr>
      <vt:lpstr>Training of School Disaster Management Teams</vt:lpstr>
      <vt:lpstr>PLAN UPDATION</vt:lpstr>
      <vt:lpstr>PHASES OF DRILL</vt:lpstr>
      <vt:lpstr>PowerPoint Presentation</vt:lpstr>
      <vt:lpstr>PowerPoint Presentation</vt:lpstr>
      <vt:lpstr>PowerPoint Presentation</vt:lpstr>
      <vt:lpstr>FIRE PLAN DRILL</vt:lpstr>
      <vt:lpstr>PRECAUTIONS</vt:lpstr>
      <vt:lpstr>PRECAUTIONS</vt:lpstr>
      <vt:lpstr>PowerPoint Presentation</vt:lpstr>
      <vt:lpstr>PowerPoint Presentation</vt:lpstr>
      <vt:lpstr>REVIEW</vt:lpstr>
      <vt:lpstr>PowerPoint Presentation</vt:lpstr>
      <vt:lpstr>Evaluation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SDMC AND ROLE OF STAKEHOLDER IN SCHOOL SAFETY</dc:title>
  <dc:creator>PANKAJ KUMAR</dc:creator>
  <cp:lastModifiedBy>NDRF ACADEMY</cp:lastModifiedBy>
  <cp:revision>134</cp:revision>
  <dcterms:created xsi:type="dcterms:W3CDTF">2006-08-16T00:00:00Z</dcterms:created>
  <dcterms:modified xsi:type="dcterms:W3CDTF">2026-01-07T10:58:59Z</dcterms:modified>
</cp:coreProperties>
</file>