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0" r:id="rId2"/>
    <p:sldId id="301" r:id="rId3"/>
    <p:sldId id="302" r:id="rId4"/>
    <p:sldId id="303" r:id="rId5"/>
    <p:sldId id="304" r:id="rId6"/>
    <p:sldId id="326" r:id="rId7"/>
    <p:sldId id="327" r:id="rId8"/>
    <p:sldId id="317" r:id="rId9"/>
    <p:sldId id="321" r:id="rId10"/>
    <p:sldId id="305" r:id="rId11"/>
    <p:sldId id="310" r:id="rId12"/>
    <p:sldId id="328" r:id="rId13"/>
    <p:sldId id="329" r:id="rId14"/>
    <p:sldId id="320" r:id="rId15"/>
    <p:sldId id="323" r:id="rId16"/>
    <p:sldId id="324" r:id="rId17"/>
    <p:sldId id="330" r:id="rId18"/>
    <p:sldId id="331" r:id="rId19"/>
    <p:sldId id="266" r:id="rId20"/>
    <p:sldId id="335" r:id="rId21"/>
    <p:sldId id="272" r:id="rId22"/>
    <p:sldId id="279" r:id="rId23"/>
    <p:sldId id="280" r:id="rId24"/>
    <p:sldId id="281" r:id="rId25"/>
    <p:sldId id="282" r:id="rId26"/>
    <p:sldId id="284" r:id="rId27"/>
    <p:sldId id="319" r:id="rId28"/>
    <p:sldId id="283" r:id="rId29"/>
    <p:sldId id="285" r:id="rId30"/>
    <p:sldId id="298" r:id="rId31"/>
    <p:sldId id="286" r:id="rId32"/>
    <p:sldId id="288" r:id="rId33"/>
    <p:sldId id="297" r:id="rId34"/>
    <p:sldId id="325" r:id="rId35"/>
    <p:sldId id="332" r:id="rId36"/>
    <p:sldId id="333" r:id="rId37"/>
    <p:sldId id="334" r:id="rId38"/>
    <p:sldId id="318" r:id="rId39"/>
    <p:sldId id="289" r:id="rId40"/>
    <p:sldId id="290" r:id="rId41"/>
    <p:sldId id="291" r:id="rId42"/>
    <p:sldId id="118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8" d="100"/>
          <a:sy n="78" d="100"/>
        </p:scale>
        <p:origin x="94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AF9D5-2258-4932-8FDF-0CAA767ED907}" type="datetimeFigureOut">
              <a:rPr lang="en-IN" smtClean="0"/>
              <a:t>06-01-2026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60260-BA36-4B3B-A8B1-4E8057926F35}" type="slidenum">
              <a:rPr lang="en-IN" smtClean="0"/>
              <a:t>‹#›</a:t>
            </a:fld>
            <a:endParaRPr lang="en-IN"/>
          </a:p>
        </p:txBody>
      </p:sp>
    </p:spTree>
    <p:extLst>
      <p:ext uri="{BB962C8B-B14F-4D97-AF65-F5344CB8AC3E}">
        <p14:creationId xmlns:p14="http://schemas.microsoft.com/office/powerpoint/2010/main" val="652560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IN" sz="1200" dirty="0"/>
              <a:t>At low temp treat inside of visor with </a:t>
            </a:r>
            <a:r>
              <a:rPr lang="en-IN" sz="1200" dirty="0" err="1"/>
              <a:t>klarpilot</a:t>
            </a:r>
            <a:r>
              <a:rPr lang="en-IN" sz="1200" dirty="0"/>
              <a:t> anti misting to prevent fogging.</a:t>
            </a:r>
          </a:p>
          <a:p>
            <a:r>
              <a:rPr lang="en-IN" sz="1200" dirty="0"/>
              <a:t>Immerse the mask in the disinfectant such as </a:t>
            </a:r>
            <a:r>
              <a:rPr lang="en-IN" sz="1200" dirty="0" err="1"/>
              <a:t>incidur</a:t>
            </a:r>
            <a:r>
              <a:rPr lang="en-IN" sz="1200" dirty="0"/>
              <a:t> then rinse in running water.</a:t>
            </a:r>
          </a:p>
          <a:p>
            <a:r>
              <a:rPr lang="en-IN" sz="1200" dirty="0"/>
              <a:t>At low temp treat inside of visor with </a:t>
            </a:r>
            <a:r>
              <a:rPr lang="en-IN" sz="1200" dirty="0" err="1"/>
              <a:t>klarpilot</a:t>
            </a:r>
            <a:r>
              <a:rPr lang="en-IN" sz="1200" dirty="0"/>
              <a:t> anti misting to prevent fogging.</a:t>
            </a:r>
          </a:p>
          <a:p>
            <a:r>
              <a:rPr lang="en-IN" sz="1200" dirty="0"/>
              <a:t>Immerse the mask in the disinfectant such as </a:t>
            </a:r>
            <a:r>
              <a:rPr lang="en-IN" sz="1200" dirty="0" err="1"/>
              <a:t>incidur</a:t>
            </a:r>
            <a:r>
              <a:rPr lang="en-IN" sz="1200" dirty="0"/>
              <a:t> then rinse in running water.</a:t>
            </a:r>
          </a:p>
          <a:p>
            <a:endParaRPr lang="en-US" dirty="0"/>
          </a:p>
        </p:txBody>
      </p:sp>
      <p:sp>
        <p:nvSpPr>
          <p:cNvPr id="4" name="Slide Number Placeholder 3"/>
          <p:cNvSpPr>
            <a:spLocks noGrp="1"/>
          </p:cNvSpPr>
          <p:nvPr>
            <p:ph type="sldNum" sz="quarter" idx="10"/>
          </p:nvPr>
        </p:nvSpPr>
        <p:spPr/>
        <p:txBody>
          <a:bodyPr/>
          <a:lstStyle/>
          <a:p>
            <a:fld id="{A47B2161-DE86-4321-9033-1C3A34072FE4}" type="slidenum">
              <a:rPr lang="en-IN" smtClean="0"/>
              <a:pPr/>
              <a:t>36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0069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4415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263582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013509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4258618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37500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70968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097000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419873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1595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100062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914" y="2766218"/>
            <a:ext cx="4568301"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5042516" y="876935"/>
            <a:ext cx="6311283" cy="53000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85604" y="6331411"/>
            <a:ext cx="453698" cy="368646"/>
          </a:xfrm>
          <a:prstGeom prst="rect">
            <a:avLst/>
          </a:prstGeom>
        </p:spPr>
        <p:txBody>
          <a:bodyPr vert="horz" lIns="91440" tIns="45720" rIns="91440" bIns="45720" rtlCol="0" anchor="ctr"/>
          <a:lstStyle>
            <a:lvl1pPr algn="r">
              <a:defRPr sz="1200">
                <a:solidFill>
                  <a:schemeClr val="tx1">
                    <a:tint val="75000"/>
                  </a:schemeClr>
                </a:solidFill>
              </a:defRPr>
            </a:lvl1pPr>
          </a:lstStyle>
          <a:p>
            <a:fld id="{68AED0BF-B613-4EA2-A21D-6A60A5241C27}" type="slidenum">
              <a:rPr lang="en-IN" smtClean="0"/>
              <a:t>‹#›</a:t>
            </a:fld>
            <a:endParaRPr lang="en-IN"/>
          </a:p>
        </p:txBody>
      </p:sp>
      <p:pic>
        <p:nvPicPr>
          <p:cNvPr id="7" name="Picture 6" descr="NDRF LOGO | NDRF - National Disaster Response Force"/>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1594485" cy="876935"/>
          </a:xfrm>
          <a:prstGeom prst="rect">
            <a:avLst/>
          </a:prstGeom>
          <a:noFill/>
          <a:ln>
            <a:noFill/>
          </a:ln>
        </p:spPr>
      </p:pic>
      <p:pic>
        <p:nvPicPr>
          <p:cNvPr id="8" name="Picture 7"/>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1295497" y="5944"/>
            <a:ext cx="882650" cy="877570"/>
          </a:xfrm>
          <a:prstGeom prst="rect">
            <a:avLst/>
          </a:prstGeom>
          <a:noFill/>
        </p:spPr>
      </p:pic>
      <p:sp>
        <p:nvSpPr>
          <p:cNvPr id="9" name="PEER | CSSR | INDIA"/>
          <p:cNvSpPr txBox="1"/>
          <p:nvPr userDrawn="1"/>
        </p:nvSpPr>
        <p:spPr>
          <a:xfrm>
            <a:off x="216130" y="6286056"/>
            <a:ext cx="2177935" cy="3427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sz="1200" dirty="0"/>
              <a:t> </a:t>
            </a:r>
            <a:r>
              <a:rPr lang="en-US" sz="1200" dirty="0"/>
              <a:t>DEEP DIVING</a:t>
            </a:r>
            <a:r>
              <a:rPr sz="1200" dirty="0"/>
              <a:t> | INDIA</a:t>
            </a:r>
          </a:p>
        </p:txBody>
      </p:sp>
      <p:sp>
        <p:nvSpPr>
          <p:cNvPr id="10" name="Rectangle"/>
          <p:cNvSpPr/>
          <p:nvPr userDrawn="1"/>
        </p:nvSpPr>
        <p:spPr>
          <a:xfrm>
            <a:off x="505049" y="6587004"/>
            <a:ext cx="1600098" cy="82412"/>
          </a:xfrm>
          <a:prstGeom prst="rect">
            <a:avLst/>
          </a:prstGeom>
          <a:solidFill>
            <a:srgbClr val="C00000"/>
          </a:solidFill>
          <a:ln w="12700">
            <a:miter lim="400000"/>
          </a:ln>
        </p:spPr>
        <p:txBody>
          <a:bodyPr lIns="78283" tIns="78283" rIns="78283" bIns="78283"/>
          <a:lstStyle/>
          <a:p>
            <a:endParaRPr/>
          </a:p>
        </p:txBody>
      </p:sp>
      <p:sp>
        <p:nvSpPr>
          <p:cNvPr id="4" name="PEER | CSSR | INDIA">
            <a:extLst>
              <a:ext uri="{FF2B5EF4-FFF2-40B4-BE49-F238E27FC236}">
                <a16:creationId xmlns:a16="http://schemas.microsoft.com/office/drawing/2014/main" id="{0BA414AD-4381-2602-8E04-DDEBCA3A581A}"/>
              </a:ext>
            </a:extLst>
          </p:cNvPr>
          <p:cNvSpPr txBox="1"/>
          <p:nvPr userDrawn="1"/>
        </p:nvSpPr>
        <p:spPr>
          <a:xfrm>
            <a:off x="9667783" y="6357296"/>
            <a:ext cx="790686" cy="3427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sz="1200" dirty="0"/>
              <a:t>PPT – </a:t>
            </a:r>
            <a:endParaRPr sz="1200" dirty="0"/>
          </a:p>
        </p:txBody>
      </p:sp>
      <p:sp>
        <p:nvSpPr>
          <p:cNvPr id="11" name="Rectangle">
            <a:extLst>
              <a:ext uri="{FF2B5EF4-FFF2-40B4-BE49-F238E27FC236}">
                <a16:creationId xmlns:a16="http://schemas.microsoft.com/office/drawing/2014/main" id="{C1834989-362F-F20A-DDA6-FAE0C58B9829}"/>
              </a:ext>
            </a:extLst>
          </p:cNvPr>
          <p:cNvSpPr/>
          <p:nvPr userDrawn="1"/>
        </p:nvSpPr>
        <p:spPr>
          <a:xfrm>
            <a:off x="9797934" y="6623993"/>
            <a:ext cx="1301797" cy="76064"/>
          </a:xfrm>
          <a:prstGeom prst="rect">
            <a:avLst/>
          </a:prstGeom>
          <a:solidFill>
            <a:srgbClr val="C00000"/>
          </a:solidFill>
          <a:ln w="12700">
            <a:miter lim="400000"/>
          </a:ln>
        </p:spPr>
        <p:txBody>
          <a:bodyPr lIns="78283" tIns="78283" rIns="78283" bIns="78283"/>
          <a:lstStyle/>
          <a:p>
            <a:endParaRPr/>
          </a:p>
        </p:txBody>
      </p:sp>
    </p:spTree>
    <p:extLst>
      <p:ext uri="{BB962C8B-B14F-4D97-AF65-F5344CB8AC3E}">
        <p14:creationId xmlns:p14="http://schemas.microsoft.com/office/powerpoint/2010/main" val="1059101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hyperlink" Target="Scuba_Diving_Hand_Signals_&#128076;_How_Divers_Communicate_Underwater!(360p).mp4"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CHECK%20SAFETY%20OF%20SCUBA.mp4"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387" y="2416349"/>
            <a:ext cx="11300300" cy="3813001"/>
          </a:xfrm>
          <a:prstGeom prst="rect">
            <a:avLst/>
          </a:prstGeom>
        </p:spPr>
      </p:pic>
      <p:sp>
        <p:nvSpPr>
          <p:cNvPr id="2" name="Slide Number Placeholder 1">
            <a:extLst>
              <a:ext uri="{FF2B5EF4-FFF2-40B4-BE49-F238E27FC236}">
                <a16:creationId xmlns:a16="http://schemas.microsoft.com/office/drawing/2014/main" id="{919A53CE-0895-974A-E2B3-C3E40C4FD224}"/>
              </a:ext>
            </a:extLst>
          </p:cNvPr>
          <p:cNvSpPr>
            <a:spLocks noGrp="1"/>
          </p:cNvSpPr>
          <p:nvPr>
            <p:ph type="sldNum" sz="quarter" idx="12"/>
          </p:nvPr>
        </p:nvSpPr>
        <p:spPr/>
        <p:txBody>
          <a:bodyPr/>
          <a:lstStyle/>
          <a:p>
            <a:fld id="{68AED0BF-B613-4EA2-A21D-6A60A5241C27}" type="slidenum">
              <a:rPr lang="en-IN" smtClean="0"/>
              <a:t>1</a:t>
            </a:fld>
            <a:endParaRPr lang="en-IN"/>
          </a:p>
        </p:txBody>
      </p:sp>
      <p:sp>
        <p:nvSpPr>
          <p:cNvPr id="3" name="Parallelogram 2">
            <a:extLst>
              <a:ext uri="{FF2B5EF4-FFF2-40B4-BE49-F238E27FC236}">
                <a16:creationId xmlns:a16="http://schemas.microsoft.com/office/drawing/2014/main" id="{C67C86E0-295C-3016-3728-664CFDB9AF38}"/>
              </a:ext>
            </a:extLst>
          </p:cNvPr>
          <p:cNvSpPr/>
          <p:nvPr/>
        </p:nvSpPr>
        <p:spPr>
          <a:xfrm>
            <a:off x="-744854" y="1044749"/>
            <a:ext cx="10039350" cy="1371600"/>
          </a:xfrm>
          <a:prstGeom prst="parallelogram">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4000" b="1" dirty="0">
                <a:latin typeface="Open Sans" panose="020B0606030504020204" pitchFamily="34" charset="0"/>
                <a:ea typeface="Open Sans" panose="020B0606030504020204" pitchFamily="34" charset="0"/>
                <a:cs typeface="Open Sans" panose="020B0606030504020204" pitchFamily="34" charset="0"/>
              </a:rPr>
              <a:t>SCUBA AND ITS MAINTENANCE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 y="2766218"/>
            <a:ext cx="3585786" cy="1325563"/>
          </a:xfrm>
        </p:spPr>
        <p:txBody>
          <a:bodyPr/>
          <a:lstStyle/>
          <a:p>
            <a:r>
              <a:rPr lang="en-IN" b="1" dirty="0">
                <a:solidFill>
                  <a:srgbClr val="C00000"/>
                </a:solidFill>
                <a:cs typeface="Times New Roman" pitchFamily="18" charset="0"/>
              </a:rPr>
              <a:t>OBJECTIVE</a:t>
            </a:r>
            <a:endParaRPr lang="en-IN" b="1" dirty="0">
              <a:solidFill>
                <a:srgbClr val="C00000"/>
              </a:solidFill>
            </a:endParaRPr>
          </a:p>
        </p:txBody>
      </p:sp>
      <p:sp>
        <p:nvSpPr>
          <p:cNvPr id="3" name="Content Placeholder 2"/>
          <p:cNvSpPr>
            <a:spLocks noGrp="1"/>
          </p:cNvSpPr>
          <p:nvPr>
            <p:ph idx="1"/>
          </p:nvPr>
        </p:nvSpPr>
        <p:spPr>
          <a:xfrm>
            <a:off x="4090611" y="1362076"/>
            <a:ext cx="7991475" cy="4525963"/>
          </a:xfrm>
        </p:spPr>
        <p:txBody>
          <a:bodyPr>
            <a:normAutofit/>
          </a:bodyPr>
          <a:lstStyle/>
          <a:p>
            <a:pPr>
              <a:buNone/>
            </a:pPr>
            <a:r>
              <a:rPr lang="en-IN" sz="2800" b="1" dirty="0"/>
              <a:t>After completion of this lesson you will be able  to know </a:t>
            </a:r>
            <a:r>
              <a:rPr lang="en-IN" sz="2800" dirty="0"/>
              <a:t>: </a:t>
            </a:r>
          </a:p>
          <a:p>
            <a:endParaRPr lang="en-IN" sz="2400" dirty="0"/>
          </a:p>
          <a:p>
            <a:pPr marL="457200" indent="-457200">
              <a:buFont typeface="+mj-lt"/>
              <a:buAutoNum type="arabicPeriod"/>
            </a:pPr>
            <a:r>
              <a:rPr lang="en-IN" sz="2400" dirty="0"/>
              <a:t>Scuba diving history</a:t>
            </a:r>
          </a:p>
          <a:p>
            <a:pPr marL="457200" indent="-457200">
              <a:buFont typeface="+mj-lt"/>
              <a:buAutoNum type="arabicPeriod"/>
            </a:pPr>
            <a:r>
              <a:rPr lang="en-US" sz="2400" dirty="0"/>
              <a:t>Introduction to scuba items.</a:t>
            </a:r>
            <a:endParaRPr lang="en-IN" sz="2400" dirty="0"/>
          </a:p>
          <a:p>
            <a:pPr marL="457200" indent="-457200">
              <a:buFont typeface="+mj-lt"/>
              <a:buAutoNum type="arabicPeriod"/>
            </a:pPr>
            <a:r>
              <a:rPr lang="en-IN" sz="2400" dirty="0"/>
              <a:t>Use and maintenance of scuba.</a:t>
            </a:r>
          </a:p>
          <a:p>
            <a:pPr marL="457200" indent="-457200">
              <a:buFont typeface="+mj-lt"/>
              <a:buAutoNum type="arabicPeriod"/>
            </a:pPr>
            <a:r>
              <a:rPr lang="en-IN" sz="2400" dirty="0"/>
              <a:t>Procedure of safe diving ,communication and signals.</a:t>
            </a:r>
          </a:p>
          <a:p>
            <a:pPr marL="457200" indent="-457200">
              <a:buFont typeface="+mj-lt"/>
              <a:buAutoNum type="arabicPeriod"/>
            </a:pPr>
            <a:r>
              <a:rPr lang="en-IN" sz="2400" dirty="0"/>
              <a:t>Diving in pool tank .</a:t>
            </a:r>
          </a:p>
          <a:p>
            <a:pPr marL="457200" indent="-457200">
              <a:buFont typeface="+mj-lt"/>
              <a:buAutoNum type="arabicPeriod"/>
            </a:pPr>
            <a:r>
              <a:rPr lang="en-IN" sz="2400" dirty="0"/>
              <a:t>Clearing the mask, hose, regulator.</a:t>
            </a:r>
          </a:p>
          <a:p>
            <a:endParaRPr lang="en-IN" sz="2400" dirty="0"/>
          </a:p>
          <a:p>
            <a:endParaRPr lang="en-IN" sz="2400" dirty="0"/>
          </a:p>
          <a:p>
            <a:endParaRPr lang="en-IN" sz="2400" dirty="0"/>
          </a:p>
          <a:p>
            <a:endParaRPr lang="en-IN" sz="2400" dirty="0"/>
          </a:p>
          <a:p>
            <a:endParaRPr lang="en-IN" sz="2400" dirty="0"/>
          </a:p>
        </p:txBody>
      </p:sp>
      <p:sp>
        <p:nvSpPr>
          <p:cNvPr id="4" name="Slide Number Placeholder 3">
            <a:extLst>
              <a:ext uri="{FF2B5EF4-FFF2-40B4-BE49-F238E27FC236}">
                <a16:creationId xmlns:a16="http://schemas.microsoft.com/office/drawing/2014/main" id="{AFD5A85F-4CDA-763B-472D-366E5E183A10}"/>
              </a:ext>
            </a:extLst>
          </p:cNvPr>
          <p:cNvSpPr>
            <a:spLocks noGrp="1"/>
          </p:cNvSpPr>
          <p:nvPr>
            <p:ph type="sldNum" sz="quarter" idx="12"/>
          </p:nvPr>
        </p:nvSpPr>
        <p:spPr/>
        <p:txBody>
          <a:bodyPr/>
          <a:lstStyle/>
          <a:p>
            <a:fld id="{68AED0BF-B613-4EA2-A21D-6A60A5241C27}" type="slidenum">
              <a:rPr lang="en-IN" smtClean="0"/>
              <a:t>2</a:t>
            </a:fld>
            <a:endParaRPr lang="en-IN"/>
          </a:p>
        </p:txBody>
      </p:sp>
    </p:spTree>
    <p:extLst>
      <p:ext uri="{BB962C8B-B14F-4D97-AF65-F5344CB8AC3E}">
        <p14:creationId xmlns:p14="http://schemas.microsoft.com/office/powerpoint/2010/main" val="355687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94038"/>
            <a:ext cx="4343401" cy="1654164"/>
          </a:xfrm>
        </p:spPr>
        <p:txBody>
          <a:bodyPr>
            <a:normAutofit/>
          </a:bodyPr>
          <a:lstStyle/>
          <a:p>
            <a:pPr algn="ctr"/>
            <a:r>
              <a:rPr lang="en-IN" sz="4000" b="1" dirty="0">
                <a:solidFill>
                  <a:srgbClr val="C00000"/>
                </a:solidFill>
                <a:cs typeface="Times New Roman" pitchFamily="18" charset="0"/>
              </a:rPr>
              <a:t>INTRODUCTION </a:t>
            </a:r>
            <a:r>
              <a:rPr lang="en-IN" sz="4000" b="1" dirty="0">
                <a:solidFill>
                  <a:srgbClr val="C00000"/>
                </a:solidFill>
              </a:rPr>
              <a:t>SCUBA</a:t>
            </a:r>
          </a:p>
        </p:txBody>
      </p:sp>
      <p:sp>
        <p:nvSpPr>
          <p:cNvPr id="6" name="Content Placeholder 5"/>
          <p:cNvSpPr>
            <a:spLocks noGrp="1"/>
          </p:cNvSpPr>
          <p:nvPr>
            <p:ph idx="1"/>
          </p:nvPr>
        </p:nvSpPr>
        <p:spPr>
          <a:xfrm>
            <a:off x="4343400" y="838201"/>
            <a:ext cx="7724775" cy="5493210"/>
          </a:xfrm>
        </p:spPr>
        <p:txBody>
          <a:bodyPr>
            <a:noAutofit/>
          </a:bodyPr>
          <a:lstStyle/>
          <a:p>
            <a:pPr marL="0" indent="0">
              <a:buNone/>
            </a:pPr>
            <a:r>
              <a:rPr lang="en-IN" sz="2400" b="1" u="sng" dirty="0"/>
              <a:t>Self-contained  Underwater  Breathing  Apparatus</a:t>
            </a:r>
            <a:r>
              <a:rPr lang="en-IN" sz="2400" b="1" dirty="0"/>
              <a:t>.</a:t>
            </a:r>
          </a:p>
          <a:p>
            <a:pPr marL="0" indent="0">
              <a:buNone/>
            </a:pPr>
            <a:endParaRPr lang="en-IN" sz="2400" dirty="0"/>
          </a:p>
          <a:p>
            <a:pPr marL="0" indent="0">
              <a:buFont typeface="Wingdings" pitchFamily="2" charset="2"/>
              <a:buChar char="Ø"/>
            </a:pPr>
            <a:r>
              <a:rPr lang="en-IN" sz="2400" dirty="0"/>
              <a:t>Scuba Provides Respiratory Protection To Rescuer Working  Under Water.</a:t>
            </a:r>
          </a:p>
          <a:p>
            <a:pPr marL="0" indent="0">
              <a:buFont typeface="Wingdings" pitchFamily="2" charset="2"/>
              <a:buChar char="Ø"/>
            </a:pPr>
            <a:endParaRPr lang="en-IN" sz="2400" dirty="0"/>
          </a:p>
          <a:p>
            <a:pPr marL="0" indent="0">
              <a:buFont typeface="Wingdings" pitchFamily="2" charset="2"/>
              <a:buChar char="Ø"/>
            </a:pPr>
            <a:r>
              <a:rPr lang="en-IN" sz="2400" dirty="0"/>
              <a:t>Working Duration Depends Upon Capacity  Of Cylinder And Breathing Rate Of Diver.</a:t>
            </a:r>
          </a:p>
          <a:p>
            <a:pPr marL="0" indent="0">
              <a:buFont typeface="Wingdings" pitchFamily="2" charset="2"/>
              <a:buChar char="Ø"/>
            </a:pPr>
            <a:endParaRPr lang="en-IN" sz="2400" dirty="0"/>
          </a:p>
          <a:p>
            <a:pPr marL="0" indent="0">
              <a:buFont typeface="Wingdings" pitchFamily="2" charset="2"/>
              <a:buChar char="Ø"/>
            </a:pPr>
            <a:r>
              <a:rPr lang="en-IN" sz="2400" dirty="0"/>
              <a:t> Scuba Diving Done </a:t>
            </a:r>
            <a:r>
              <a:rPr lang="en-IN" sz="2400" b="1" dirty="0"/>
              <a:t>Recreationally</a:t>
            </a:r>
            <a:r>
              <a:rPr lang="en-IN" sz="2400" dirty="0"/>
              <a:t> Or </a:t>
            </a:r>
            <a:r>
              <a:rPr lang="en-IN" sz="2400" b="1" dirty="0"/>
              <a:t>Professionally</a:t>
            </a:r>
            <a:r>
              <a:rPr lang="en-IN" sz="2400" dirty="0"/>
              <a:t>   </a:t>
            </a:r>
          </a:p>
          <a:p>
            <a:pPr marL="0" indent="0">
              <a:buNone/>
            </a:pPr>
            <a:r>
              <a:rPr lang="en-IN" sz="2400" dirty="0"/>
              <a:t>       </a:t>
            </a:r>
          </a:p>
          <a:p>
            <a:pPr marL="0" indent="0">
              <a:buFont typeface="Wingdings" pitchFamily="2" charset="2"/>
              <a:buChar char="Ø"/>
            </a:pPr>
            <a:r>
              <a:rPr lang="en-IN" sz="2400" dirty="0"/>
              <a:t>Scuba Diving May Be Done </a:t>
            </a:r>
            <a:r>
              <a:rPr lang="en-IN" sz="2400" b="1" dirty="0"/>
              <a:t>Scientific</a:t>
            </a:r>
            <a:r>
              <a:rPr lang="en-IN" sz="2400" dirty="0"/>
              <a:t>, </a:t>
            </a:r>
            <a:r>
              <a:rPr lang="en-IN" sz="2400" b="1" dirty="0"/>
              <a:t>Military</a:t>
            </a:r>
            <a:r>
              <a:rPr lang="en-IN" sz="2400" dirty="0"/>
              <a:t> And </a:t>
            </a:r>
            <a:r>
              <a:rPr lang="en-IN" sz="2400" b="1" dirty="0"/>
              <a:t>Public Safety </a:t>
            </a:r>
            <a:r>
              <a:rPr lang="en-IN" sz="2400" dirty="0"/>
              <a:t>Roles.</a:t>
            </a:r>
          </a:p>
        </p:txBody>
      </p:sp>
      <p:sp>
        <p:nvSpPr>
          <p:cNvPr id="3" name="Slide Number Placeholder 2">
            <a:extLst>
              <a:ext uri="{FF2B5EF4-FFF2-40B4-BE49-F238E27FC236}">
                <a16:creationId xmlns:a16="http://schemas.microsoft.com/office/drawing/2014/main" id="{3A77CAA7-3527-B7A1-A065-5151E706E427}"/>
              </a:ext>
            </a:extLst>
          </p:cNvPr>
          <p:cNvSpPr>
            <a:spLocks noGrp="1"/>
          </p:cNvSpPr>
          <p:nvPr>
            <p:ph type="sldNum" sz="quarter" idx="12"/>
          </p:nvPr>
        </p:nvSpPr>
        <p:spPr/>
        <p:txBody>
          <a:bodyPr/>
          <a:lstStyle/>
          <a:p>
            <a:fld id="{68AED0BF-B613-4EA2-A21D-6A60A5241C27}" type="slidenum">
              <a:rPr lang="en-IN" smtClean="0"/>
              <a:t>3</a:t>
            </a:fld>
            <a:endParaRPr lang="en-IN"/>
          </a:p>
        </p:txBody>
      </p:sp>
    </p:spTree>
    <p:extLst>
      <p:ext uri="{BB962C8B-B14F-4D97-AF65-F5344CB8AC3E}">
        <p14:creationId xmlns:p14="http://schemas.microsoft.com/office/powerpoint/2010/main" val="101220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20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20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20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20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2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C00000"/>
                </a:solidFill>
              </a:rPr>
              <a:t>HISTORY</a:t>
            </a:r>
          </a:p>
        </p:txBody>
      </p:sp>
      <p:sp>
        <p:nvSpPr>
          <p:cNvPr id="3" name="Content Placeholder 2"/>
          <p:cNvSpPr>
            <a:spLocks noGrp="1"/>
          </p:cNvSpPr>
          <p:nvPr>
            <p:ph idx="1"/>
          </p:nvPr>
        </p:nvSpPr>
        <p:spPr/>
        <p:txBody>
          <a:bodyPr>
            <a:normAutofit lnSpcReduction="10000"/>
          </a:bodyPr>
          <a:lstStyle/>
          <a:p>
            <a:pPr>
              <a:lnSpc>
                <a:spcPct val="200000"/>
              </a:lnSpc>
            </a:pPr>
            <a:r>
              <a:rPr lang="en-US" sz="2400" dirty="0"/>
              <a:t> SCUBA - Self Contained Underwater Breathing Apparatus</a:t>
            </a:r>
          </a:p>
          <a:p>
            <a:pPr>
              <a:lnSpc>
                <a:spcPct val="200000"/>
              </a:lnSpc>
            </a:pPr>
            <a:r>
              <a:rPr lang="en-US" sz="2400" dirty="0"/>
              <a:t>Long history dating back from 332 BC</a:t>
            </a:r>
          </a:p>
          <a:p>
            <a:pPr>
              <a:lnSpc>
                <a:spcPct val="200000"/>
              </a:lnSpc>
            </a:pPr>
            <a:r>
              <a:rPr lang="en-US" sz="2400" dirty="0"/>
              <a:t> Modern fins, mask and snorkel tubes were developed by fishermen from America, Russia, France and England in the 1920s and 1930s</a:t>
            </a:r>
          </a:p>
        </p:txBody>
      </p:sp>
      <p:sp>
        <p:nvSpPr>
          <p:cNvPr id="4" name="Slide Number Placeholder 3">
            <a:extLst>
              <a:ext uri="{FF2B5EF4-FFF2-40B4-BE49-F238E27FC236}">
                <a16:creationId xmlns:a16="http://schemas.microsoft.com/office/drawing/2014/main" id="{D4000EB8-B0F8-211E-50C4-8A0975BCBA8B}"/>
              </a:ext>
            </a:extLst>
          </p:cNvPr>
          <p:cNvSpPr>
            <a:spLocks noGrp="1"/>
          </p:cNvSpPr>
          <p:nvPr>
            <p:ph type="sldNum" sz="quarter" idx="12"/>
          </p:nvPr>
        </p:nvSpPr>
        <p:spPr/>
        <p:txBody>
          <a:bodyPr/>
          <a:lstStyle/>
          <a:p>
            <a:fld id="{68AED0BF-B613-4EA2-A21D-6A60A5241C27}" type="slidenum">
              <a:rPr lang="en-IN" smtClean="0"/>
              <a:t>4</a:t>
            </a:fld>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HISTORY CONTINUED…</a:t>
            </a:r>
          </a:p>
        </p:txBody>
      </p:sp>
      <p:sp>
        <p:nvSpPr>
          <p:cNvPr id="3" name="Content Placeholder 2"/>
          <p:cNvSpPr>
            <a:spLocks noGrp="1"/>
          </p:cNvSpPr>
          <p:nvPr>
            <p:ph idx="1"/>
          </p:nvPr>
        </p:nvSpPr>
        <p:spPr>
          <a:xfrm>
            <a:off x="4343400" y="876935"/>
            <a:ext cx="7738686" cy="5300028"/>
          </a:xfrm>
        </p:spPr>
        <p:txBody>
          <a:bodyPr>
            <a:normAutofit fontScale="92500" lnSpcReduction="10000"/>
          </a:bodyPr>
          <a:lstStyle/>
          <a:p>
            <a:pPr algn="just">
              <a:lnSpc>
                <a:spcPct val="150000"/>
              </a:lnSpc>
            </a:pPr>
            <a:r>
              <a:rPr lang="en-US" dirty="0"/>
              <a:t>Recreational SCUBA Diving began between 1942 - 1943, after Emile </a:t>
            </a:r>
            <a:r>
              <a:rPr lang="en-US" dirty="0" err="1"/>
              <a:t>Gagnan</a:t>
            </a:r>
            <a:r>
              <a:rPr lang="en-US" dirty="0"/>
              <a:t> and Captain </a:t>
            </a:r>
            <a:r>
              <a:rPr lang="en-US" dirty="0" err="1"/>
              <a:t>Hacques</a:t>
            </a:r>
            <a:r>
              <a:rPr lang="en-US" dirty="0"/>
              <a:t>- Yves Cousteau developed the self-contained "Aqua-Lung" and new regulator that was automatic.</a:t>
            </a:r>
          </a:p>
          <a:p>
            <a:pPr algn="just">
              <a:lnSpc>
                <a:spcPct val="150000"/>
              </a:lnSpc>
            </a:pPr>
            <a:r>
              <a:rPr lang="en-US" dirty="0"/>
              <a:t>Cousteau took many successful, experimental dives with his friends, wife and two sons, making this an experimental family trip and experience.</a:t>
            </a:r>
          </a:p>
        </p:txBody>
      </p:sp>
      <p:sp>
        <p:nvSpPr>
          <p:cNvPr id="4" name="Slide Number Placeholder 3">
            <a:extLst>
              <a:ext uri="{FF2B5EF4-FFF2-40B4-BE49-F238E27FC236}">
                <a16:creationId xmlns:a16="http://schemas.microsoft.com/office/drawing/2014/main" id="{23A99635-539F-5A6A-5716-7F0DBADAE82D}"/>
              </a:ext>
            </a:extLst>
          </p:cNvPr>
          <p:cNvSpPr>
            <a:spLocks noGrp="1"/>
          </p:cNvSpPr>
          <p:nvPr>
            <p:ph type="sldNum" sz="quarter" idx="12"/>
          </p:nvPr>
        </p:nvSpPr>
        <p:spPr/>
        <p:txBody>
          <a:bodyPr/>
          <a:lstStyle/>
          <a:p>
            <a:fld id="{68AED0BF-B613-4EA2-A21D-6A60A5241C27}" type="slidenum">
              <a:rPr lang="en-IN" smtClean="0"/>
              <a:t>5</a:t>
            </a:fld>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SCUBA DIVING POPULARITY</a:t>
            </a:r>
          </a:p>
        </p:txBody>
      </p:sp>
      <p:sp>
        <p:nvSpPr>
          <p:cNvPr id="3" name="Content Placeholder 2"/>
          <p:cNvSpPr>
            <a:spLocks noGrp="1"/>
          </p:cNvSpPr>
          <p:nvPr>
            <p:ph idx="1"/>
          </p:nvPr>
        </p:nvSpPr>
        <p:spPr/>
        <p:txBody>
          <a:bodyPr/>
          <a:lstStyle/>
          <a:p>
            <a:pPr>
              <a:lnSpc>
                <a:spcPct val="200000"/>
              </a:lnSpc>
              <a:buNone/>
            </a:pPr>
            <a:r>
              <a:rPr lang="en-US" dirty="0"/>
              <a:t>• It is popular, as its easy and fun.</a:t>
            </a:r>
          </a:p>
          <a:p>
            <a:pPr>
              <a:lnSpc>
                <a:spcPct val="200000"/>
              </a:lnSpc>
              <a:buNone/>
            </a:pPr>
            <a:r>
              <a:rPr lang="en-US" dirty="0"/>
              <a:t>• As 70 percent of the earth is covered in water</a:t>
            </a:r>
          </a:p>
          <a:p>
            <a:pPr>
              <a:lnSpc>
                <a:spcPct val="200000"/>
              </a:lnSpc>
            </a:pPr>
            <a:r>
              <a:rPr lang="en-US" dirty="0"/>
              <a:t> The underwater world interests many people.</a:t>
            </a:r>
          </a:p>
        </p:txBody>
      </p:sp>
      <p:sp>
        <p:nvSpPr>
          <p:cNvPr id="4" name="Slide Number Placeholder 3">
            <a:extLst>
              <a:ext uri="{FF2B5EF4-FFF2-40B4-BE49-F238E27FC236}">
                <a16:creationId xmlns:a16="http://schemas.microsoft.com/office/drawing/2014/main" id="{201462B5-6057-6836-22B7-DA5188D92465}"/>
              </a:ext>
            </a:extLst>
          </p:cNvPr>
          <p:cNvSpPr>
            <a:spLocks noGrp="1"/>
          </p:cNvSpPr>
          <p:nvPr>
            <p:ph type="sldNum" sz="quarter" idx="12"/>
          </p:nvPr>
        </p:nvSpPr>
        <p:spPr/>
        <p:txBody>
          <a:bodyPr/>
          <a:lstStyle/>
          <a:p>
            <a:fld id="{68AED0BF-B613-4EA2-A21D-6A60A5241C27}" type="slidenum">
              <a:rPr lang="en-IN" smtClean="0"/>
              <a:t>6</a:t>
            </a:fld>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CHEMISTRY</a:t>
            </a:r>
          </a:p>
        </p:txBody>
      </p:sp>
      <p:sp>
        <p:nvSpPr>
          <p:cNvPr id="3" name="Content Placeholder 2"/>
          <p:cNvSpPr>
            <a:spLocks noGrp="1"/>
          </p:cNvSpPr>
          <p:nvPr>
            <p:ph idx="1"/>
          </p:nvPr>
        </p:nvSpPr>
        <p:spPr>
          <a:xfrm>
            <a:off x="4286250" y="876935"/>
            <a:ext cx="7475220" cy="5300028"/>
          </a:xfrm>
        </p:spPr>
        <p:txBody>
          <a:bodyPr>
            <a:normAutofit fontScale="92500"/>
          </a:bodyPr>
          <a:lstStyle/>
          <a:p>
            <a:pPr algn="just">
              <a:lnSpc>
                <a:spcPct val="150000"/>
              </a:lnSpc>
            </a:pPr>
            <a:r>
              <a:rPr lang="en-US" dirty="0"/>
              <a:t>Boyle's Law- is an inverse relationship of pressure and volume. As volume decreases, pressure increases, or inversely . P₁V₁=P₂V₂</a:t>
            </a:r>
          </a:p>
          <a:p>
            <a:pPr algn="just">
              <a:lnSpc>
                <a:spcPct val="150000"/>
              </a:lnSpc>
            </a:pPr>
            <a:r>
              <a:rPr lang="en-US" dirty="0"/>
              <a:t> When divers descend below sea level, they are adding more pressure than normal atmospheric pressure. (1 </a:t>
            </a:r>
            <a:r>
              <a:rPr lang="en-US" dirty="0" err="1"/>
              <a:t>atm</a:t>
            </a:r>
            <a:r>
              <a:rPr lang="en-US" dirty="0"/>
              <a:t>)When we go to the bottom of a pool, we feel a lot of pressure. </a:t>
            </a:r>
          </a:p>
        </p:txBody>
      </p:sp>
      <p:sp>
        <p:nvSpPr>
          <p:cNvPr id="4" name="Slide Number Placeholder 3">
            <a:extLst>
              <a:ext uri="{FF2B5EF4-FFF2-40B4-BE49-F238E27FC236}">
                <a16:creationId xmlns:a16="http://schemas.microsoft.com/office/drawing/2014/main" id="{170974EB-4DE7-263D-5779-40E04C771951}"/>
              </a:ext>
            </a:extLst>
          </p:cNvPr>
          <p:cNvSpPr>
            <a:spLocks noGrp="1"/>
          </p:cNvSpPr>
          <p:nvPr>
            <p:ph type="sldNum" sz="quarter" idx="12"/>
          </p:nvPr>
        </p:nvSpPr>
        <p:spPr/>
        <p:txBody>
          <a:bodyPr/>
          <a:lstStyle/>
          <a:p>
            <a:fld id="{68AED0BF-B613-4EA2-A21D-6A60A5241C27}" type="slidenum">
              <a:rPr lang="en-IN" smtClean="0"/>
              <a:t>7</a:t>
            </a:fld>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11" y="2766217"/>
            <a:ext cx="4568301" cy="1325563"/>
          </a:xfrm>
        </p:spPr>
        <p:txBody>
          <a:bodyPr>
            <a:normAutofit/>
          </a:bodyPr>
          <a:lstStyle/>
          <a:p>
            <a:pPr algn="ctr"/>
            <a:r>
              <a:rPr lang="en-US" sz="4000" b="1" dirty="0">
                <a:solidFill>
                  <a:srgbClr val="C00000"/>
                </a:solidFill>
              </a:rPr>
              <a:t>BOYLE'S LAW CONTINUED</a:t>
            </a:r>
          </a:p>
        </p:txBody>
      </p:sp>
      <p:sp>
        <p:nvSpPr>
          <p:cNvPr id="3" name="Content Placeholder 2"/>
          <p:cNvSpPr>
            <a:spLocks noGrp="1"/>
          </p:cNvSpPr>
          <p:nvPr>
            <p:ph idx="1"/>
          </p:nvPr>
        </p:nvSpPr>
        <p:spPr>
          <a:xfrm>
            <a:off x="4530090" y="606252"/>
            <a:ext cx="7303689" cy="5909482"/>
          </a:xfrm>
        </p:spPr>
        <p:txBody>
          <a:bodyPr>
            <a:noAutofit/>
          </a:bodyPr>
          <a:lstStyle/>
          <a:p>
            <a:pPr algn="just">
              <a:lnSpc>
                <a:spcPct val="150000"/>
              </a:lnSpc>
            </a:pPr>
            <a:r>
              <a:rPr lang="en-US" sz="2400" dirty="0"/>
              <a:t>When scuba-diver's dive, the tank that supplies the oxygen, gives it at the same pressure as the surrounding pressure </a:t>
            </a:r>
          </a:p>
          <a:p>
            <a:pPr algn="just">
              <a:lnSpc>
                <a:spcPct val="150000"/>
              </a:lnSpc>
            </a:pPr>
            <a:r>
              <a:rPr lang="en-US" sz="2400" dirty="0"/>
              <a:t>As stated earlier, the most important rule of scuba-diving is to not hold your breath.</a:t>
            </a:r>
          </a:p>
          <a:p>
            <a:pPr algn="just">
              <a:lnSpc>
                <a:spcPct val="150000"/>
              </a:lnSpc>
            </a:pPr>
            <a:r>
              <a:rPr lang="en-US" sz="2400" dirty="0"/>
              <a:t>The pressure on us while diving causes cavities in our body that contains air to be compressed .If we hold our breath and expand our lungs but do not breathe out, the pressure can cause damage to our lungs and can burst lung sacs .</a:t>
            </a:r>
          </a:p>
        </p:txBody>
      </p:sp>
      <p:sp>
        <p:nvSpPr>
          <p:cNvPr id="4" name="Slide Number Placeholder 3">
            <a:extLst>
              <a:ext uri="{FF2B5EF4-FFF2-40B4-BE49-F238E27FC236}">
                <a16:creationId xmlns:a16="http://schemas.microsoft.com/office/drawing/2014/main" id="{0724F5CD-8210-4A2E-EA40-75295D74718F}"/>
              </a:ext>
            </a:extLst>
          </p:cNvPr>
          <p:cNvSpPr>
            <a:spLocks noGrp="1"/>
          </p:cNvSpPr>
          <p:nvPr>
            <p:ph type="sldNum" sz="quarter" idx="12"/>
          </p:nvPr>
        </p:nvSpPr>
        <p:spPr/>
        <p:txBody>
          <a:bodyPr/>
          <a:lstStyle/>
          <a:p>
            <a:fld id="{68AED0BF-B613-4EA2-A21D-6A60A5241C27}" type="slidenum">
              <a:rPr lang="en-IN" smtClean="0"/>
              <a:t>8</a:t>
            </a:fld>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a:solidFill>
                  <a:srgbClr val="C00000"/>
                </a:solidFill>
              </a:rPr>
              <a:t>ASCENDING WITH BOYLE'S LAW</a:t>
            </a:r>
          </a:p>
        </p:txBody>
      </p:sp>
      <p:sp>
        <p:nvSpPr>
          <p:cNvPr id="3" name="Content Placeholder 2"/>
          <p:cNvSpPr>
            <a:spLocks noGrp="1"/>
          </p:cNvSpPr>
          <p:nvPr>
            <p:ph idx="1"/>
          </p:nvPr>
        </p:nvSpPr>
        <p:spPr>
          <a:xfrm>
            <a:off x="4678215" y="944105"/>
            <a:ext cx="7034408" cy="4828046"/>
          </a:xfrm>
        </p:spPr>
        <p:txBody>
          <a:bodyPr>
            <a:normAutofit/>
          </a:bodyPr>
          <a:lstStyle/>
          <a:p>
            <a:pPr algn="just">
              <a:lnSpc>
                <a:spcPct val="150000"/>
              </a:lnSpc>
            </a:pPr>
            <a:r>
              <a:rPr lang="en-US" dirty="0"/>
              <a:t> When a diver ascends to the surface, the pressure is decreased which causes the volume of gas in our cavities to expand.</a:t>
            </a:r>
          </a:p>
          <a:p>
            <a:pPr algn="just">
              <a:lnSpc>
                <a:spcPct val="150000"/>
              </a:lnSpc>
            </a:pPr>
            <a:r>
              <a:rPr lang="en-US" dirty="0"/>
              <a:t>That is why divers ascend in increments to lessen the risk of over expanding the lungs .</a:t>
            </a:r>
          </a:p>
        </p:txBody>
      </p:sp>
      <p:sp>
        <p:nvSpPr>
          <p:cNvPr id="5" name="Slide Number Placeholder 4">
            <a:extLst>
              <a:ext uri="{FF2B5EF4-FFF2-40B4-BE49-F238E27FC236}">
                <a16:creationId xmlns:a16="http://schemas.microsoft.com/office/drawing/2014/main" id="{163513DE-2363-4C44-B3BD-DF4822A74E93}"/>
              </a:ext>
            </a:extLst>
          </p:cNvPr>
          <p:cNvSpPr>
            <a:spLocks noGrp="1"/>
          </p:cNvSpPr>
          <p:nvPr>
            <p:ph type="sldNum" sz="quarter" idx="12"/>
          </p:nvPr>
        </p:nvSpPr>
        <p:spPr/>
        <p:txBody>
          <a:bodyPr/>
          <a:lstStyle/>
          <a:p>
            <a:fld id="{68AED0BF-B613-4EA2-A21D-6A60A5241C27}" type="slidenum">
              <a:rPr lang="en-IN" smtClean="0"/>
              <a:t>9</a:t>
            </a:fld>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SNORKELING</a:t>
            </a:r>
          </a:p>
        </p:txBody>
      </p:sp>
      <p:sp>
        <p:nvSpPr>
          <p:cNvPr id="3" name="Content Placeholder 2"/>
          <p:cNvSpPr>
            <a:spLocks noGrp="1"/>
          </p:cNvSpPr>
          <p:nvPr>
            <p:ph idx="1"/>
          </p:nvPr>
        </p:nvSpPr>
        <p:spPr/>
        <p:txBody>
          <a:bodyPr/>
          <a:lstStyle/>
          <a:p>
            <a:pPr algn="just">
              <a:lnSpc>
                <a:spcPct val="150000"/>
              </a:lnSpc>
            </a:pPr>
            <a:r>
              <a:rPr lang="en-US" dirty="0"/>
              <a:t> Snorkeling is an underwater activity that involves a breathing tube. </a:t>
            </a:r>
          </a:p>
          <a:p>
            <a:pPr algn="just">
              <a:lnSpc>
                <a:spcPct val="150000"/>
              </a:lnSpc>
            </a:pPr>
            <a:r>
              <a:rPr lang="en-US" dirty="0"/>
              <a:t> A very popular recreational activity because it can be done by people of all ages‘ </a:t>
            </a:r>
          </a:p>
          <a:p>
            <a:pPr>
              <a:lnSpc>
                <a:spcPct val="150000"/>
              </a:lnSpc>
            </a:pPr>
            <a:r>
              <a:rPr lang="en-US" dirty="0"/>
              <a:t>less dangerous than scuba diving.</a:t>
            </a:r>
          </a:p>
        </p:txBody>
      </p:sp>
      <p:sp>
        <p:nvSpPr>
          <p:cNvPr id="4" name="Slide Number Placeholder 3">
            <a:extLst>
              <a:ext uri="{FF2B5EF4-FFF2-40B4-BE49-F238E27FC236}">
                <a16:creationId xmlns:a16="http://schemas.microsoft.com/office/drawing/2014/main" id="{9BAD06A4-EBA2-72AA-2AD1-7BAC3523F1AA}"/>
              </a:ext>
            </a:extLst>
          </p:cNvPr>
          <p:cNvSpPr>
            <a:spLocks noGrp="1"/>
          </p:cNvSpPr>
          <p:nvPr>
            <p:ph type="sldNum" sz="quarter" idx="12"/>
          </p:nvPr>
        </p:nvSpPr>
        <p:spPr/>
        <p:txBody>
          <a:bodyPr/>
          <a:lstStyle/>
          <a:p>
            <a:fld id="{68AED0BF-B613-4EA2-A21D-6A60A5241C27}" type="slidenum">
              <a:rPr lang="en-IN" smtClean="0"/>
              <a:t>10</a:t>
            </a:fld>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C00000"/>
                </a:solidFill>
              </a:rPr>
              <a:t>SCUBA DIVING DESTINATIONS</a:t>
            </a:r>
          </a:p>
        </p:txBody>
      </p:sp>
      <p:sp>
        <p:nvSpPr>
          <p:cNvPr id="3" name="Content Placeholder 2"/>
          <p:cNvSpPr>
            <a:spLocks noGrp="1"/>
          </p:cNvSpPr>
          <p:nvPr>
            <p:ph idx="1"/>
          </p:nvPr>
        </p:nvSpPr>
        <p:spPr/>
        <p:txBody>
          <a:bodyPr>
            <a:normAutofit/>
          </a:bodyPr>
          <a:lstStyle/>
          <a:p>
            <a:r>
              <a:rPr lang="en-US" dirty="0"/>
              <a:t>Cozumel Mexico Fiji islands South pacific</a:t>
            </a:r>
          </a:p>
          <a:p>
            <a:r>
              <a:rPr lang="en-US" dirty="0"/>
              <a:t>Grand Cayman Islands</a:t>
            </a:r>
          </a:p>
          <a:p>
            <a:r>
              <a:rPr lang="en-US" dirty="0"/>
              <a:t>Dubai</a:t>
            </a:r>
          </a:p>
          <a:p>
            <a:r>
              <a:rPr lang="en-US" dirty="0"/>
              <a:t>Andaman </a:t>
            </a:r>
          </a:p>
          <a:p>
            <a:r>
              <a:rPr lang="en-US" dirty="0"/>
              <a:t>These are some of the popular places in the world. And there are many more.</a:t>
            </a:r>
          </a:p>
          <a:p>
            <a:r>
              <a:rPr lang="en-US" dirty="0"/>
              <a:t>KOCHI</a:t>
            </a:r>
          </a:p>
          <a:p>
            <a:r>
              <a:rPr lang="en-US" dirty="0"/>
              <a:t>SEI</a:t>
            </a:r>
          </a:p>
        </p:txBody>
      </p:sp>
      <p:sp>
        <p:nvSpPr>
          <p:cNvPr id="4" name="Slide Number Placeholder 3">
            <a:extLst>
              <a:ext uri="{FF2B5EF4-FFF2-40B4-BE49-F238E27FC236}">
                <a16:creationId xmlns:a16="http://schemas.microsoft.com/office/drawing/2014/main" id="{52B99B6F-372D-87F9-1585-70D0C01405E0}"/>
              </a:ext>
            </a:extLst>
          </p:cNvPr>
          <p:cNvSpPr>
            <a:spLocks noGrp="1"/>
          </p:cNvSpPr>
          <p:nvPr>
            <p:ph type="sldNum" sz="quarter" idx="12"/>
          </p:nvPr>
        </p:nvSpPr>
        <p:spPr/>
        <p:txBody>
          <a:bodyPr/>
          <a:lstStyle/>
          <a:p>
            <a:fld id="{68AED0BF-B613-4EA2-A21D-6A60A5241C27}" type="slidenum">
              <a:rPr lang="en-IN" smtClean="0"/>
              <a:t>11</a:t>
            </a:fld>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 y="2766218"/>
            <a:ext cx="3485756" cy="1325563"/>
          </a:xfrm>
        </p:spPr>
        <p:txBody>
          <a:bodyPr>
            <a:normAutofit/>
          </a:bodyPr>
          <a:lstStyle/>
          <a:p>
            <a:pPr algn="ctr"/>
            <a:r>
              <a:rPr lang="en-IN" sz="4000" b="1" dirty="0">
                <a:solidFill>
                  <a:srgbClr val="C00000"/>
                </a:solidFill>
                <a:cs typeface="Times New Roman" pitchFamily="18" charset="0"/>
              </a:rPr>
              <a:t>SCUBA  ITEMS</a:t>
            </a:r>
          </a:p>
        </p:txBody>
      </p:sp>
      <p:sp>
        <p:nvSpPr>
          <p:cNvPr id="3" name="Content Placeholder 2"/>
          <p:cNvSpPr>
            <a:spLocks noGrp="1"/>
          </p:cNvSpPr>
          <p:nvPr>
            <p:ph idx="1"/>
          </p:nvPr>
        </p:nvSpPr>
        <p:spPr>
          <a:xfrm>
            <a:off x="3622873" y="1277333"/>
            <a:ext cx="6615129" cy="5105400"/>
          </a:xfrm>
        </p:spPr>
        <p:txBody>
          <a:bodyPr>
            <a:normAutofit lnSpcReduction="10000"/>
          </a:bodyPr>
          <a:lstStyle/>
          <a:p>
            <a:r>
              <a:rPr lang="en-IN" sz="2400" dirty="0"/>
              <a:t>Wetsuit</a:t>
            </a:r>
          </a:p>
          <a:p>
            <a:r>
              <a:rPr lang="en-IN" sz="2400" dirty="0"/>
              <a:t>Cylinder/tank</a:t>
            </a:r>
          </a:p>
          <a:p>
            <a:r>
              <a:rPr lang="en-IN" sz="2400" dirty="0"/>
              <a:t>Mask.</a:t>
            </a:r>
          </a:p>
          <a:p>
            <a:r>
              <a:rPr lang="en-IN" sz="2400" dirty="0"/>
              <a:t>Buoyancy compensator.</a:t>
            </a:r>
          </a:p>
          <a:p>
            <a:r>
              <a:rPr lang="en-US" sz="2400" dirty="0" err="1"/>
              <a:t>Octo</a:t>
            </a:r>
            <a:r>
              <a:rPr lang="en-US" sz="2400" dirty="0"/>
              <a:t>.</a:t>
            </a:r>
            <a:endParaRPr lang="en-IN" sz="2400" dirty="0"/>
          </a:p>
          <a:p>
            <a:r>
              <a:rPr lang="en-IN" sz="2400" dirty="0"/>
              <a:t>Fins.</a:t>
            </a:r>
          </a:p>
          <a:p>
            <a:r>
              <a:rPr lang="en-IN" sz="2400" dirty="0"/>
              <a:t>Boots.</a:t>
            </a:r>
          </a:p>
          <a:p>
            <a:r>
              <a:rPr lang="en-IN" sz="2400" dirty="0"/>
              <a:t>Snorkel.</a:t>
            </a:r>
          </a:p>
          <a:p>
            <a:r>
              <a:rPr lang="en-IN" sz="2400" dirty="0"/>
              <a:t>Gloves.</a:t>
            </a:r>
          </a:p>
          <a:p>
            <a:r>
              <a:rPr lang="en-IN" sz="2400" dirty="0"/>
              <a:t>Weight belt.</a:t>
            </a:r>
          </a:p>
          <a:p>
            <a:r>
              <a:rPr lang="en-IN" sz="2400" dirty="0"/>
              <a:t>Pressure gauge.</a:t>
            </a:r>
          </a:p>
          <a:p>
            <a:r>
              <a:rPr lang="en-IN" sz="2400" dirty="0"/>
              <a:t>Special items (torch, computer, watch etc)</a:t>
            </a:r>
          </a:p>
          <a:p>
            <a:endParaRPr lang="en-IN" sz="2400" dirty="0"/>
          </a:p>
          <a:p>
            <a:endParaRPr lang="en-IN" sz="2400" dirty="0"/>
          </a:p>
          <a:p>
            <a:endParaRPr lang="en-IN" dirty="0"/>
          </a:p>
          <a:p>
            <a:endParaRPr lang="en-IN" dirty="0"/>
          </a:p>
          <a:p>
            <a:endParaRPr lang="en-IN" dirty="0"/>
          </a:p>
          <a:p>
            <a:endParaRPr lang="en-IN" dirty="0"/>
          </a:p>
        </p:txBody>
      </p:sp>
      <p:pic>
        <p:nvPicPr>
          <p:cNvPr id="5" name="Picture 2" descr="C:\Users\User\Desktop\scuba\scuba photo\s-l1600.jpg.jpg"/>
          <p:cNvPicPr>
            <a:picLocks noChangeAspect="1" noChangeArrowheads="1"/>
          </p:cNvPicPr>
          <p:nvPr/>
        </p:nvPicPr>
        <p:blipFill>
          <a:blip r:embed="rId2" cstate="print"/>
          <a:srcRect/>
          <a:stretch>
            <a:fillRect/>
          </a:stretch>
        </p:blipFill>
        <p:spPr bwMode="auto">
          <a:xfrm>
            <a:off x="10238002" y="4807971"/>
            <a:ext cx="1721902" cy="1291427"/>
          </a:xfrm>
          <a:prstGeom prst="rect">
            <a:avLst/>
          </a:prstGeom>
          <a:noFill/>
        </p:spPr>
      </p:pic>
      <p:pic>
        <p:nvPicPr>
          <p:cNvPr id="6" name="Picture 3" descr="C:\Users\User\Desktop\scuba\scuba photo\Screenshot_20210228-231552_Chrome.jpg"/>
          <p:cNvPicPr>
            <a:picLocks noChangeAspect="1" noChangeArrowheads="1"/>
          </p:cNvPicPr>
          <p:nvPr/>
        </p:nvPicPr>
        <p:blipFill>
          <a:blip r:embed="rId3" cstate="print"/>
          <a:srcRect/>
          <a:stretch>
            <a:fillRect/>
          </a:stretch>
        </p:blipFill>
        <p:spPr bwMode="auto">
          <a:xfrm>
            <a:off x="6216420" y="3562485"/>
            <a:ext cx="1219287" cy="1785949"/>
          </a:xfrm>
          <a:prstGeom prst="rect">
            <a:avLst/>
          </a:prstGeom>
          <a:noFill/>
        </p:spPr>
      </p:pic>
      <p:pic>
        <p:nvPicPr>
          <p:cNvPr id="7" name="Picture 4" descr="C:\Users\User\Desktop\scuba\scuba photo\Screenshot_20210228-231321_Chrome.jpg"/>
          <p:cNvPicPr>
            <a:picLocks noChangeAspect="1" noChangeArrowheads="1"/>
          </p:cNvPicPr>
          <p:nvPr/>
        </p:nvPicPr>
        <p:blipFill>
          <a:blip r:embed="rId4" cstate="print"/>
          <a:srcRect/>
          <a:stretch>
            <a:fillRect/>
          </a:stretch>
        </p:blipFill>
        <p:spPr bwMode="auto">
          <a:xfrm>
            <a:off x="7810512" y="3286124"/>
            <a:ext cx="2427490" cy="1768896"/>
          </a:xfrm>
          <a:prstGeom prst="rect">
            <a:avLst/>
          </a:prstGeom>
          <a:noFill/>
        </p:spPr>
      </p:pic>
      <p:pic>
        <p:nvPicPr>
          <p:cNvPr id="8" name="Picture 5" descr="C:\Users\User\Desktop\scuba\scuba photo\rk3_fin1__62415.1580330520.jpg.jpg"/>
          <p:cNvPicPr>
            <a:picLocks noChangeAspect="1" noChangeArrowheads="1"/>
          </p:cNvPicPr>
          <p:nvPr/>
        </p:nvPicPr>
        <p:blipFill>
          <a:blip r:embed="rId5" cstate="print"/>
          <a:srcRect/>
          <a:stretch>
            <a:fillRect/>
          </a:stretch>
        </p:blipFill>
        <p:spPr bwMode="auto">
          <a:xfrm>
            <a:off x="5486822" y="181058"/>
            <a:ext cx="2323690" cy="1819295"/>
          </a:xfrm>
          <a:prstGeom prst="rect">
            <a:avLst/>
          </a:prstGeom>
          <a:noFill/>
        </p:spPr>
      </p:pic>
      <p:pic>
        <p:nvPicPr>
          <p:cNvPr id="9" name="Picture 6" descr="C:\Users\User\Desktop\scuba\scuba photo\Screenshot_20210228-231452_Chrome.jpg"/>
          <p:cNvPicPr>
            <a:picLocks noChangeAspect="1" noChangeArrowheads="1"/>
          </p:cNvPicPr>
          <p:nvPr/>
        </p:nvPicPr>
        <p:blipFill>
          <a:blip r:embed="rId6" cstate="print"/>
          <a:srcRect/>
          <a:stretch>
            <a:fillRect/>
          </a:stretch>
        </p:blipFill>
        <p:spPr bwMode="auto">
          <a:xfrm>
            <a:off x="10124849" y="312920"/>
            <a:ext cx="1186124" cy="1928826"/>
          </a:xfrm>
          <a:prstGeom prst="rect">
            <a:avLst/>
          </a:prstGeom>
          <a:noFill/>
        </p:spPr>
      </p:pic>
      <p:pic>
        <p:nvPicPr>
          <p:cNvPr id="11" name="Picture 8" descr="C:\Users\User\Desktop\scuba\scuba photo\71TquMlcq1L.jpg.jpg"/>
          <p:cNvPicPr>
            <a:picLocks noChangeAspect="1" noChangeArrowheads="1"/>
          </p:cNvPicPr>
          <p:nvPr/>
        </p:nvPicPr>
        <p:blipFill>
          <a:blip r:embed="rId7" cstate="print"/>
          <a:srcRect/>
          <a:stretch>
            <a:fillRect/>
          </a:stretch>
        </p:blipFill>
        <p:spPr bwMode="auto">
          <a:xfrm>
            <a:off x="7731400" y="38068"/>
            <a:ext cx="2286016" cy="1643074"/>
          </a:xfrm>
          <a:prstGeom prst="rect">
            <a:avLst/>
          </a:prstGeom>
          <a:noFill/>
        </p:spPr>
      </p:pic>
      <p:sp>
        <p:nvSpPr>
          <p:cNvPr id="4" name="Slide Number Placeholder 3">
            <a:extLst>
              <a:ext uri="{FF2B5EF4-FFF2-40B4-BE49-F238E27FC236}">
                <a16:creationId xmlns:a16="http://schemas.microsoft.com/office/drawing/2014/main" id="{50C7CBD7-2908-921D-1B5E-C9A5AF791110}"/>
              </a:ext>
            </a:extLst>
          </p:cNvPr>
          <p:cNvSpPr>
            <a:spLocks noGrp="1"/>
          </p:cNvSpPr>
          <p:nvPr>
            <p:ph type="sldNum" sz="quarter" idx="12"/>
          </p:nvPr>
        </p:nvSpPr>
        <p:spPr/>
        <p:txBody>
          <a:bodyPr/>
          <a:lstStyle/>
          <a:p>
            <a:fld id="{68AED0BF-B613-4EA2-A21D-6A60A5241C27}" type="slidenum">
              <a:rPr lang="en-IN" smtClean="0"/>
              <a:t>12</a:t>
            </a:fld>
            <a:endParaRPr lang="en-IN"/>
          </a:p>
        </p:txBody>
      </p:sp>
    </p:spTree>
    <p:extLst>
      <p:ext uri="{BB962C8B-B14F-4D97-AF65-F5344CB8AC3E}">
        <p14:creationId xmlns:p14="http://schemas.microsoft.com/office/powerpoint/2010/main" val="174385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20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2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20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20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20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20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fade">
                                      <p:cBhvr>
                                        <p:cTn id="77" dur="2000"/>
                                        <p:tgtEl>
                                          <p:spTgt spid="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fade">
                                      <p:cBhvr>
                                        <p:cTn id="82" dur="20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2000"/>
                                        <p:tgtEl>
                                          <p:spTgt spid="7"/>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0326" y="438150"/>
            <a:ext cx="9916591" cy="5451373"/>
          </a:xfrm>
        </p:spPr>
      </p:pic>
      <p:sp>
        <p:nvSpPr>
          <p:cNvPr id="2" name="Slide Number Placeholder 1">
            <a:extLst>
              <a:ext uri="{FF2B5EF4-FFF2-40B4-BE49-F238E27FC236}">
                <a16:creationId xmlns:a16="http://schemas.microsoft.com/office/drawing/2014/main" id="{FDC277E7-DFC0-CDC8-82F6-E5D547FEE9C3}"/>
              </a:ext>
            </a:extLst>
          </p:cNvPr>
          <p:cNvSpPr>
            <a:spLocks noGrp="1"/>
          </p:cNvSpPr>
          <p:nvPr>
            <p:ph type="sldNum" sz="quarter" idx="12"/>
          </p:nvPr>
        </p:nvSpPr>
        <p:spPr/>
        <p:txBody>
          <a:bodyPr/>
          <a:lstStyle/>
          <a:p>
            <a:fld id="{68AED0BF-B613-4EA2-A21D-6A60A5241C27}" type="slidenum">
              <a:rPr lang="en-IN" smtClean="0"/>
              <a:t>13</a:t>
            </a:fld>
            <a:endParaRPr lang="en-IN"/>
          </a:p>
        </p:txBody>
      </p:sp>
    </p:spTree>
    <p:extLst>
      <p:ext uri="{BB962C8B-B14F-4D97-AF65-F5344CB8AC3E}">
        <p14:creationId xmlns:p14="http://schemas.microsoft.com/office/powerpoint/2010/main" val="1860945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Snehasish\Downloads\WhatsApp Image 2023-05-25 at 17.21.18.jpeg"/>
          <p:cNvPicPr>
            <a:picLocks noGrp="1" noChangeAspect="1" noChangeArrowheads="1"/>
          </p:cNvPicPr>
          <p:nvPr>
            <p:ph idx="1"/>
          </p:nvPr>
        </p:nvPicPr>
        <p:blipFill>
          <a:blip r:embed="rId2"/>
          <a:srcRect/>
          <a:stretch>
            <a:fillRect/>
          </a:stretch>
        </p:blipFill>
        <p:spPr bwMode="auto">
          <a:xfrm>
            <a:off x="2098807" y="715731"/>
            <a:ext cx="8486797" cy="5426536"/>
          </a:xfrm>
          <a:prstGeom prst="rect">
            <a:avLst/>
          </a:prstGeom>
        </p:spPr>
        <p:style>
          <a:lnRef idx="1">
            <a:schemeClr val="accent5"/>
          </a:lnRef>
          <a:fillRef idx="2">
            <a:schemeClr val="accent5"/>
          </a:fillRef>
          <a:effectRef idx="1">
            <a:schemeClr val="accent5"/>
          </a:effectRef>
          <a:fontRef idx="minor">
            <a:schemeClr val="dk1"/>
          </a:fontRef>
        </p:style>
      </p:pic>
      <p:sp>
        <p:nvSpPr>
          <p:cNvPr id="3" name="Slide Number Placeholder 2">
            <a:extLst>
              <a:ext uri="{FF2B5EF4-FFF2-40B4-BE49-F238E27FC236}">
                <a16:creationId xmlns:a16="http://schemas.microsoft.com/office/drawing/2014/main" id="{441C22F6-7EF9-B43D-6806-D871A7A78EF9}"/>
              </a:ext>
            </a:extLst>
          </p:cNvPr>
          <p:cNvSpPr>
            <a:spLocks noGrp="1"/>
          </p:cNvSpPr>
          <p:nvPr>
            <p:ph type="sldNum" sz="quarter" idx="12"/>
          </p:nvPr>
        </p:nvSpPr>
        <p:spPr/>
        <p:txBody>
          <a:bodyPr/>
          <a:lstStyle/>
          <a:p>
            <a:fld id="{68AED0BF-B613-4EA2-A21D-6A60A5241C27}" type="slidenum">
              <a:rPr lang="en-IN" smtClean="0"/>
              <a:t>14</a:t>
            </a:fld>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TYPES OF DIVING</a:t>
            </a:r>
          </a:p>
        </p:txBody>
      </p:sp>
      <p:sp>
        <p:nvSpPr>
          <p:cNvPr id="3" name="Content Placeholder 2"/>
          <p:cNvSpPr>
            <a:spLocks noGrp="1"/>
          </p:cNvSpPr>
          <p:nvPr>
            <p:ph idx="1"/>
          </p:nvPr>
        </p:nvSpPr>
        <p:spPr>
          <a:xfrm>
            <a:off x="5088236" y="1438275"/>
            <a:ext cx="6311283" cy="4167188"/>
          </a:xfrm>
        </p:spPr>
        <p:txBody>
          <a:bodyPr/>
          <a:lstStyle/>
          <a:p>
            <a:r>
              <a:rPr lang="en-US" dirty="0"/>
              <a:t>Professional Diving</a:t>
            </a:r>
          </a:p>
          <a:p>
            <a:pPr marL="0" indent="0">
              <a:buNone/>
            </a:pPr>
            <a:r>
              <a:rPr lang="en-US" dirty="0"/>
              <a:t>• Recreational Diving</a:t>
            </a:r>
          </a:p>
          <a:p>
            <a:r>
              <a:rPr lang="en-US" dirty="0"/>
              <a:t>Cave diving masters /instructor diving</a:t>
            </a:r>
          </a:p>
          <a:p>
            <a:r>
              <a:rPr lang="en-US" dirty="0"/>
              <a:t> Deep diving offshore construction</a:t>
            </a:r>
          </a:p>
          <a:p>
            <a:r>
              <a:rPr lang="en-US" dirty="0"/>
              <a:t> Ice diving</a:t>
            </a:r>
          </a:p>
          <a:p>
            <a:r>
              <a:rPr lang="en-US" dirty="0"/>
              <a:t> Naval diving , fishing</a:t>
            </a:r>
          </a:p>
        </p:txBody>
      </p:sp>
      <p:sp>
        <p:nvSpPr>
          <p:cNvPr id="4" name="Slide Number Placeholder 3">
            <a:extLst>
              <a:ext uri="{FF2B5EF4-FFF2-40B4-BE49-F238E27FC236}">
                <a16:creationId xmlns:a16="http://schemas.microsoft.com/office/drawing/2014/main" id="{526842ED-44AA-CFC1-0EB9-4846DD80A609}"/>
              </a:ext>
            </a:extLst>
          </p:cNvPr>
          <p:cNvSpPr>
            <a:spLocks noGrp="1"/>
          </p:cNvSpPr>
          <p:nvPr>
            <p:ph type="sldNum" sz="quarter" idx="12"/>
          </p:nvPr>
        </p:nvSpPr>
        <p:spPr/>
        <p:txBody>
          <a:bodyPr/>
          <a:lstStyle/>
          <a:p>
            <a:fld id="{68AED0BF-B613-4EA2-A21D-6A60A5241C27}" type="slidenum">
              <a:rPr lang="en-IN" smtClean="0"/>
              <a:t>15</a:t>
            </a:fld>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766218"/>
            <a:ext cx="4568301" cy="1939132"/>
          </a:xfrm>
        </p:spPr>
        <p:txBody>
          <a:bodyPr>
            <a:normAutofit/>
          </a:bodyPr>
          <a:lstStyle/>
          <a:p>
            <a:pPr algn="ctr"/>
            <a:r>
              <a:rPr lang="en-US" b="1" dirty="0">
                <a:solidFill>
                  <a:srgbClr val="C00000"/>
                </a:solidFill>
              </a:rPr>
              <a:t>HOW TO DIVE/TYPES OF DIVES</a:t>
            </a:r>
          </a:p>
        </p:txBody>
      </p:sp>
      <p:sp>
        <p:nvSpPr>
          <p:cNvPr id="3" name="Content Placeholder 2"/>
          <p:cNvSpPr>
            <a:spLocks noGrp="1"/>
          </p:cNvSpPr>
          <p:nvPr>
            <p:ph idx="1"/>
          </p:nvPr>
        </p:nvSpPr>
        <p:spPr>
          <a:xfrm>
            <a:off x="4678216" y="876935"/>
            <a:ext cx="6675584" cy="5300028"/>
          </a:xfrm>
        </p:spPr>
        <p:txBody>
          <a:bodyPr/>
          <a:lstStyle/>
          <a:p>
            <a:pPr>
              <a:lnSpc>
                <a:spcPct val="200000"/>
              </a:lnSpc>
            </a:pPr>
            <a:r>
              <a:rPr lang="en-US" b="1" dirty="0"/>
              <a:t>Types of dives </a:t>
            </a:r>
            <a:r>
              <a:rPr lang="en-US" dirty="0"/>
              <a:t>- Boat, shore, pier </a:t>
            </a:r>
          </a:p>
          <a:p>
            <a:pPr>
              <a:lnSpc>
                <a:spcPct val="200000"/>
              </a:lnSpc>
            </a:pPr>
            <a:r>
              <a:rPr lang="en-US" b="1" dirty="0"/>
              <a:t>How to enter the water </a:t>
            </a:r>
            <a:r>
              <a:rPr lang="en-US" dirty="0"/>
              <a:t>- if on shore, walk into the water without fins, then put them on in the water- If entering rough water, put fins on and walk in backwards</a:t>
            </a:r>
          </a:p>
        </p:txBody>
      </p:sp>
      <p:sp>
        <p:nvSpPr>
          <p:cNvPr id="4" name="Slide Number Placeholder 3">
            <a:extLst>
              <a:ext uri="{FF2B5EF4-FFF2-40B4-BE49-F238E27FC236}">
                <a16:creationId xmlns:a16="http://schemas.microsoft.com/office/drawing/2014/main" id="{AEE4E3B8-0A0E-24A5-1580-22ED80518523}"/>
              </a:ext>
            </a:extLst>
          </p:cNvPr>
          <p:cNvSpPr>
            <a:spLocks noGrp="1"/>
          </p:cNvSpPr>
          <p:nvPr>
            <p:ph type="sldNum" sz="quarter" idx="12"/>
          </p:nvPr>
        </p:nvSpPr>
        <p:spPr/>
        <p:txBody>
          <a:bodyPr/>
          <a:lstStyle/>
          <a:p>
            <a:fld id="{68AED0BF-B613-4EA2-A21D-6A60A5241C27}" type="slidenum">
              <a:rPr lang="en-IN" smtClean="0"/>
              <a:t>16</a:t>
            </a:fld>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a:solidFill>
                  <a:srgbClr val="C00000"/>
                </a:solidFill>
                <a:cs typeface="Arial" panose="020B0604020202020204" pitchFamily="34" charset="0"/>
              </a:rPr>
              <a:t>SPECIFICATIONS</a:t>
            </a:r>
          </a:p>
        </p:txBody>
      </p:sp>
      <p:sp>
        <p:nvSpPr>
          <p:cNvPr id="3" name="Content Placeholder 2"/>
          <p:cNvSpPr>
            <a:spLocks noGrp="1"/>
          </p:cNvSpPr>
          <p:nvPr>
            <p:ph idx="1"/>
          </p:nvPr>
        </p:nvSpPr>
        <p:spPr>
          <a:xfrm>
            <a:off x="4857750" y="1027111"/>
            <a:ext cx="6505575" cy="4525963"/>
          </a:xfrm>
        </p:spPr>
        <p:txBody>
          <a:bodyPr>
            <a:noAutofit/>
          </a:bodyPr>
          <a:lstStyle/>
          <a:p>
            <a:r>
              <a:rPr lang="en-IN" dirty="0"/>
              <a:t>High pressure connection at : 200 to 300 Bar.</a:t>
            </a:r>
          </a:p>
          <a:p>
            <a:r>
              <a:rPr lang="en-IN" dirty="0"/>
              <a:t>Operating temperature :  -30</a:t>
            </a:r>
            <a:r>
              <a:rPr lang="en-IN" dirty="0">
                <a:latin typeface="Segoe UI Light"/>
                <a:ea typeface="Microsoft Himalaya"/>
                <a:cs typeface="Segoe UI Light"/>
              </a:rPr>
              <a:t>°</a:t>
            </a:r>
            <a:r>
              <a:rPr lang="en-IN" dirty="0"/>
              <a:t> C to 120</a:t>
            </a:r>
            <a:r>
              <a:rPr lang="en-IN" dirty="0">
                <a:latin typeface="Segoe UI Light"/>
                <a:ea typeface="Microsoft Himalaya"/>
                <a:cs typeface="Segoe UI Light"/>
              </a:rPr>
              <a:t>° </a:t>
            </a:r>
            <a:r>
              <a:rPr lang="en-IN" dirty="0"/>
              <a:t>C.</a:t>
            </a:r>
          </a:p>
          <a:p>
            <a:r>
              <a:rPr lang="en-IN" dirty="0"/>
              <a:t>Capacity of cylinder  : 4L to 12L.</a:t>
            </a:r>
          </a:p>
          <a:p>
            <a:r>
              <a:rPr lang="en-IN" dirty="0"/>
              <a:t>Whistle warning set at : 50 to 60 Bar.</a:t>
            </a:r>
          </a:p>
          <a:p>
            <a:r>
              <a:rPr lang="en-IN" dirty="0"/>
              <a:t>Adaptor for twin cylinder configuration : T or Y piece adaptors.</a:t>
            </a:r>
          </a:p>
          <a:p>
            <a:pPr marL="0" indent="0">
              <a:buNone/>
            </a:pPr>
            <a:r>
              <a:rPr lang="en-IN"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652" y="4941568"/>
            <a:ext cx="1979229" cy="157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D35DF3E8-725D-AC16-8867-4C89581EC24D}"/>
              </a:ext>
            </a:extLst>
          </p:cNvPr>
          <p:cNvSpPr>
            <a:spLocks noGrp="1"/>
          </p:cNvSpPr>
          <p:nvPr>
            <p:ph type="sldNum" sz="quarter" idx="12"/>
          </p:nvPr>
        </p:nvSpPr>
        <p:spPr/>
        <p:txBody>
          <a:bodyPr/>
          <a:lstStyle/>
          <a:p>
            <a:fld id="{68AED0BF-B613-4EA2-A21D-6A60A5241C27}" type="slidenum">
              <a:rPr lang="en-IN" smtClean="0"/>
              <a:t>17</a:t>
            </a:fld>
            <a:endParaRPr lang="en-IN"/>
          </a:p>
        </p:txBody>
      </p:sp>
    </p:spTree>
    <p:extLst>
      <p:ext uri="{BB962C8B-B14F-4D97-AF65-F5344CB8AC3E}">
        <p14:creationId xmlns:p14="http://schemas.microsoft.com/office/powerpoint/2010/main" val="113252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1950" y="101676"/>
            <a:ext cx="7610475" cy="6344844"/>
          </a:xfrm>
        </p:spPr>
        <p:txBody>
          <a:bodyPr>
            <a:noAutofit/>
          </a:bodyPr>
          <a:lstStyle/>
          <a:p>
            <a:pPr marL="514350" indent="-514350">
              <a:lnSpc>
                <a:spcPct val="150000"/>
              </a:lnSpc>
              <a:buAutoNum type="arabicPeriod"/>
            </a:pPr>
            <a:r>
              <a:rPr lang="en-IN" sz="2400" dirty="0"/>
              <a:t>Check face shield tightness , check face mask ports and sealing ring are clean and undamaged.</a:t>
            </a:r>
          </a:p>
          <a:p>
            <a:pPr marL="514350" indent="-514350">
              <a:lnSpc>
                <a:spcPct val="150000"/>
              </a:lnSpc>
              <a:buAutoNum type="arabicPeriod"/>
            </a:pPr>
            <a:r>
              <a:rPr lang="en-IN" sz="2400" dirty="0"/>
              <a:t> Before opening cylinder valve  ensure the demand valve is activated to  switch off positive pressure. Open the cylinder valve wheel by at least 2 turns.</a:t>
            </a:r>
          </a:p>
          <a:p>
            <a:pPr marL="514350" indent="-514350">
              <a:lnSpc>
                <a:spcPct val="150000"/>
              </a:lnSpc>
              <a:buAutoNum type="arabicPeriod"/>
            </a:pPr>
            <a:r>
              <a:rPr lang="en-IN" sz="2400" dirty="0"/>
              <a:t>Connect the demand valve to the mask ,press release button to set the positive pressure.</a:t>
            </a:r>
          </a:p>
          <a:p>
            <a:pPr marL="514350" indent="-514350">
              <a:lnSpc>
                <a:spcPct val="150000"/>
              </a:lnSpc>
              <a:buAutoNum type="arabicPeriod"/>
            </a:pPr>
            <a:r>
              <a:rPr lang="en-IN" sz="2400" dirty="0"/>
              <a:t>Go for whistle warning unit test before operation.</a:t>
            </a:r>
          </a:p>
          <a:p>
            <a:pPr marL="514350" indent="-514350">
              <a:lnSpc>
                <a:spcPct val="150000"/>
              </a:lnSpc>
              <a:buAutoNum type="arabicPeriod"/>
            </a:pPr>
            <a:endParaRPr lang="en-IN" sz="2400" dirty="0"/>
          </a:p>
        </p:txBody>
      </p:sp>
      <p:sp>
        <p:nvSpPr>
          <p:cNvPr id="2" name="Slide Number Placeholder 1">
            <a:extLst>
              <a:ext uri="{FF2B5EF4-FFF2-40B4-BE49-F238E27FC236}">
                <a16:creationId xmlns:a16="http://schemas.microsoft.com/office/drawing/2014/main" id="{BCFD25B1-4A9D-8AA5-0DCE-6736C695A5EC}"/>
              </a:ext>
            </a:extLst>
          </p:cNvPr>
          <p:cNvSpPr>
            <a:spLocks noGrp="1"/>
          </p:cNvSpPr>
          <p:nvPr>
            <p:ph type="sldNum" sz="quarter" idx="12"/>
          </p:nvPr>
        </p:nvSpPr>
        <p:spPr/>
        <p:txBody>
          <a:bodyPr/>
          <a:lstStyle/>
          <a:p>
            <a:fld id="{68AED0BF-B613-4EA2-A21D-6A60A5241C27}" type="slidenum">
              <a:rPr lang="en-IN" smtClean="0"/>
              <a:t>18</a:t>
            </a:fld>
            <a:endParaRPr lang="en-IN"/>
          </a:p>
        </p:txBody>
      </p:sp>
      <p:sp>
        <p:nvSpPr>
          <p:cNvPr id="5" name="TextBox 4">
            <a:extLst>
              <a:ext uri="{FF2B5EF4-FFF2-40B4-BE49-F238E27FC236}">
                <a16:creationId xmlns:a16="http://schemas.microsoft.com/office/drawing/2014/main" id="{F3C3E931-90CE-9680-58F9-07A1E8E94DED}"/>
              </a:ext>
            </a:extLst>
          </p:cNvPr>
          <p:cNvSpPr txBox="1"/>
          <p:nvPr/>
        </p:nvSpPr>
        <p:spPr>
          <a:xfrm>
            <a:off x="95250" y="2970380"/>
            <a:ext cx="4429125" cy="917239"/>
          </a:xfrm>
          <a:prstGeom prst="rect">
            <a:avLst/>
          </a:prstGeom>
          <a:noFill/>
        </p:spPr>
        <p:txBody>
          <a:bodyPr wrap="square">
            <a:spAutoFit/>
          </a:bodyPr>
          <a:lstStyle/>
          <a:p>
            <a:pPr marL="0" indent="0">
              <a:lnSpc>
                <a:spcPct val="150000"/>
              </a:lnSpc>
              <a:buNone/>
            </a:pPr>
            <a:r>
              <a:rPr lang="en-IN" sz="4000" b="1" dirty="0">
                <a:solidFill>
                  <a:srgbClr val="C00000"/>
                </a:solidFill>
              </a:rPr>
              <a:t>BEFORE USE:</a:t>
            </a:r>
          </a:p>
        </p:txBody>
      </p:sp>
    </p:spTree>
    <p:extLst>
      <p:ext uri="{BB962C8B-B14F-4D97-AF65-F5344CB8AC3E}">
        <p14:creationId xmlns:p14="http://schemas.microsoft.com/office/powerpoint/2010/main" val="395003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1342" y="1370379"/>
            <a:ext cx="7789465" cy="2657475"/>
          </a:xfrm>
        </p:spPr>
        <p:txBody>
          <a:bodyPr>
            <a:normAutofit lnSpcReduction="10000"/>
          </a:bodyPr>
          <a:lstStyle/>
          <a:p>
            <a:endParaRPr lang="en-IN" sz="2500" dirty="0">
              <a:solidFill>
                <a:srgbClr val="FF0000"/>
              </a:solidFill>
            </a:endParaRPr>
          </a:p>
          <a:p>
            <a:pPr marL="514350" indent="-514350">
              <a:buFont typeface="+mj-lt"/>
              <a:buAutoNum type="arabicPeriod"/>
            </a:pPr>
            <a:r>
              <a:rPr lang="en-IN" dirty="0"/>
              <a:t>Check for pressure gauge time to time and plan the work load.</a:t>
            </a:r>
          </a:p>
          <a:p>
            <a:pPr marL="514350" indent="-514350">
              <a:buFont typeface="+mj-lt"/>
              <a:buAutoNum type="arabicPeriod"/>
            </a:pPr>
            <a:endParaRPr lang="en-IN" dirty="0"/>
          </a:p>
          <a:p>
            <a:pPr marL="514350" indent="-514350">
              <a:buFont typeface="+mj-lt"/>
              <a:buAutoNum type="arabicPeriod"/>
            </a:pPr>
            <a:r>
              <a:rPr lang="en-IN" dirty="0"/>
              <a:t>Gauge reading should not decrease more than 10bar in 1min.</a:t>
            </a:r>
          </a:p>
          <a:p>
            <a:pPr marL="514350" indent="-514350">
              <a:buFont typeface="+mj-lt"/>
              <a:buAutoNum type="arabicPeriod"/>
            </a:pPr>
            <a:endParaRPr lang="en-IN" sz="2500" dirty="0"/>
          </a:p>
          <a:p>
            <a:pPr marL="514350" indent="-514350">
              <a:buFont typeface="+mj-lt"/>
              <a:buAutoNum type="arabicPeriod"/>
            </a:pPr>
            <a:endParaRPr lang="en-IN" sz="2500" dirty="0"/>
          </a:p>
          <a:p>
            <a:endParaRPr lang="en-IN" sz="2500" dirty="0">
              <a:solidFill>
                <a:srgbClr val="FF0000"/>
              </a:solidFill>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58222" y="4267199"/>
            <a:ext cx="1651589" cy="190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FC3586D2-7167-5589-A5FE-9AFCDCF35C91}"/>
              </a:ext>
            </a:extLst>
          </p:cNvPr>
          <p:cNvSpPr>
            <a:spLocks noGrp="1"/>
          </p:cNvSpPr>
          <p:nvPr>
            <p:ph type="sldNum" sz="quarter" idx="12"/>
          </p:nvPr>
        </p:nvSpPr>
        <p:spPr/>
        <p:txBody>
          <a:bodyPr/>
          <a:lstStyle/>
          <a:p>
            <a:fld id="{68AED0BF-B613-4EA2-A21D-6A60A5241C27}" type="slidenum">
              <a:rPr lang="en-IN" smtClean="0"/>
              <a:t>19</a:t>
            </a:fld>
            <a:endParaRPr lang="en-IN"/>
          </a:p>
        </p:txBody>
      </p:sp>
      <p:sp>
        <p:nvSpPr>
          <p:cNvPr id="5" name="TextBox 4">
            <a:extLst>
              <a:ext uri="{FF2B5EF4-FFF2-40B4-BE49-F238E27FC236}">
                <a16:creationId xmlns:a16="http://schemas.microsoft.com/office/drawing/2014/main" id="{1F3069DF-BADB-CB42-430F-F29C22EB124A}"/>
              </a:ext>
            </a:extLst>
          </p:cNvPr>
          <p:cNvSpPr txBox="1"/>
          <p:nvPr/>
        </p:nvSpPr>
        <p:spPr>
          <a:xfrm>
            <a:off x="335360" y="2882384"/>
            <a:ext cx="3455590" cy="707886"/>
          </a:xfrm>
          <a:prstGeom prst="rect">
            <a:avLst/>
          </a:prstGeom>
          <a:noFill/>
        </p:spPr>
        <p:txBody>
          <a:bodyPr wrap="square">
            <a:spAutoFit/>
          </a:bodyPr>
          <a:lstStyle/>
          <a:p>
            <a:pPr marL="0" indent="0">
              <a:buNone/>
            </a:pPr>
            <a:r>
              <a:rPr lang="en-IN" sz="4000" b="1" dirty="0">
                <a:solidFill>
                  <a:srgbClr val="C00000"/>
                </a:solidFill>
              </a:rPr>
              <a:t>DURING USE: </a:t>
            </a:r>
          </a:p>
        </p:txBody>
      </p:sp>
    </p:spTree>
    <p:extLst>
      <p:ext uri="{BB962C8B-B14F-4D97-AF65-F5344CB8AC3E}">
        <p14:creationId xmlns:p14="http://schemas.microsoft.com/office/powerpoint/2010/main" val="3775155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2E364-2E37-D55D-9F1A-201BC82C94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F2A491-3286-877B-859D-0652E243B05C}"/>
              </a:ext>
            </a:extLst>
          </p:cNvPr>
          <p:cNvSpPr>
            <a:spLocks noGrp="1"/>
          </p:cNvSpPr>
          <p:nvPr>
            <p:ph idx="1"/>
          </p:nvPr>
        </p:nvSpPr>
        <p:spPr>
          <a:xfrm>
            <a:off x="4067175" y="1154430"/>
            <a:ext cx="7789465" cy="4502765"/>
          </a:xfrm>
        </p:spPr>
        <p:txBody>
          <a:bodyPr>
            <a:normAutofit/>
          </a:bodyPr>
          <a:lstStyle/>
          <a:p>
            <a:endParaRPr lang="en-IN" sz="2400" dirty="0">
              <a:solidFill>
                <a:srgbClr val="FF0000"/>
              </a:solidFill>
            </a:endParaRPr>
          </a:p>
          <a:p>
            <a:pPr marL="514350" indent="-514350">
              <a:buFont typeface="+mj-lt"/>
              <a:buAutoNum type="arabicPeriod"/>
            </a:pPr>
            <a:r>
              <a:rPr lang="en-IN" dirty="0"/>
              <a:t>Don’t remove eqpt until in safe area, clear of hazards.</a:t>
            </a:r>
          </a:p>
          <a:p>
            <a:pPr marL="514350" indent="-514350">
              <a:buFont typeface="+mj-lt"/>
              <a:buAutoNum type="arabicPeriod"/>
            </a:pPr>
            <a:r>
              <a:rPr lang="en-IN" dirty="0"/>
              <a:t>Close the cylinder valve and disconnect demand valve from the mask excess air will went off.</a:t>
            </a:r>
          </a:p>
          <a:p>
            <a:pPr marL="514350" indent="-514350">
              <a:buFont typeface="+mj-lt"/>
              <a:buAutoNum type="arabicPeriod"/>
            </a:pPr>
            <a:r>
              <a:rPr lang="en-IN" dirty="0"/>
              <a:t>Remove the demand valve from the mask.</a:t>
            </a:r>
          </a:p>
          <a:p>
            <a:pPr marL="514350" indent="-514350">
              <a:buFont typeface="+mj-lt"/>
              <a:buAutoNum type="arabicPeriod"/>
            </a:pPr>
            <a:r>
              <a:rPr lang="en-IN" dirty="0"/>
              <a:t>Put off the mask and set the cylinder up on a  clean surface.</a:t>
            </a:r>
          </a:p>
          <a:p>
            <a:pPr marL="514350" indent="-514350">
              <a:buFont typeface="+mj-lt"/>
              <a:buAutoNum type="arabicPeriod"/>
            </a:pPr>
            <a:endParaRPr lang="en-IN" sz="2400" dirty="0"/>
          </a:p>
          <a:p>
            <a:endParaRPr lang="en-IN" sz="2400" dirty="0">
              <a:solidFill>
                <a:srgbClr val="FF0000"/>
              </a:solidFill>
            </a:endParaRPr>
          </a:p>
        </p:txBody>
      </p:sp>
      <p:sp>
        <p:nvSpPr>
          <p:cNvPr id="2" name="Slide Number Placeholder 1">
            <a:extLst>
              <a:ext uri="{FF2B5EF4-FFF2-40B4-BE49-F238E27FC236}">
                <a16:creationId xmlns:a16="http://schemas.microsoft.com/office/drawing/2014/main" id="{0DD04B56-F241-559C-FF54-812285008FF4}"/>
              </a:ext>
            </a:extLst>
          </p:cNvPr>
          <p:cNvSpPr>
            <a:spLocks noGrp="1"/>
          </p:cNvSpPr>
          <p:nvPr>
            <p:ph type="sldNum" sz="quarter" idx="12"/>
          </p:nvPr>
        </p:nvSpPr>
        <p:spPr/>
        <p:txBody>
          <a:bodyPr/>
          <a:lstStyle/>
          <a:p>
            <a:fld id="{68AED0BF-B613-4EA2-A21D-6A60A5241C27}" type="slidenum">
              <a:rPr lang="en-IN" smtClean="0"/>
              <a:t>20</a:t>
            </a:fld>
            <a:endParaRPr lang="en-IN"/>
          </a:p>
        </p:txBody>
      </p:sp>
      <p:sp>
        <p:nvSpPr>
          <p:cNvPr id="5" name="TextBox 4">
            <a:extLst>
              <a:ext uri="{FF2B5EF4-FFF2-40B4-BE49-F238E27FC236}">
                <a16:creationId xmlns:a16="http://schemas.microsoft.com/office/drawing/2014/main" id="{9F05804F-CE53-463A-8CFF-F48D2BDFF531}"/>
              </a:ext>
            </a:extLst>
          </p:cNvPr>
          <p:cNvSpPr txBox="1"/>
          <p:nvPr/>
        </p:nvSpPr>
        <p:spPr>
          <a:xfrm>
            <a:off x="335360" y="2882384"/>
            <a:ext cx="3455590" cy="707886"/>
          </a:xfrm>
          <a:prstGeom prst="rect">
            <a:avLst/>
          </a:prstGeom>
          <a:noFill/>
        </p:spPr>
        <p:txBody>
          <a:bodyPr wrap="square">
            <a:spAutoFit/>
          </a:bodyPr>
          <a:lstStyle/>
          <a:p>
            <a:pPr marL="0" indent="0">
              <a:buNone/>
            </a:pPr>
            <a:r>
              <a:rPr lang="en-IN" sz="4000" b="1" dirty="0">
                <a:solidFill>
                  <a:srgbClr val="C00000"/>
                </a:solidFill>
              </a:rPr>
              <a:t>AFTER USE: </a:t>
            </a:r>
          </a:p>
        </p:txBody>
      </p:sp>
    </p:spTree>
    <p:extLst>
      <p:ext uri="{BB962C8B-B14F-4D97-AF65-F5344CB8AC3E}">
        <p14:creationId xmlns:p14="http://schemas.microsoft.com/office/powerpoint/2010/main" val="1996746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766218"/>
            <a:ext cx="3938211" cy="1325563"/>
          </a:xfrm>
        </p:spPr>
        <p:txBody>
          <a:bodyPr>
            <a:normAutofit/>
          </a:bodyPr>
          <a:lstStyle/>
          <a:p>
            <a:pPr algn="ctr"/>
            <a:r>
              <a:rPr lang="en-IN" sz="4000" b="1" dirty="0">
                <a:solidFill>
                  <a:srgbClr val="C00000"/>
                </a:solidFill>
                <a:cs typeface="Times New Roman" pitchFamily="18" charset="0"/>
              </a:rPr>
              <a:t>ENTRIES IN WATER </a:t>
            </a:r>
          </a:p>
        </p:txBody>
      </p:sp>
      <p:sp>
        <p:nvSpPr>
          <p:cNvPr id="3" name="Content Placeholder 2"/>
          <p:cNvSpPr>
            <a:spLocks noGrp="1"/>
          </p:cNvSpPr>
          <p:nvPr>
            <p:ph idx="1"/>
          </p:nvPr>
        </p:nvSpPr>
        <p:spPr>
          <a:xfrm>
            <a:off x="4743450" y="876935"/>
            <a:ext cx="6610349" cy="5300028"/>
          </a:xfrm>
        </p:spPr>
        <p:txBody>
          <a:bodyPr>
            <a:normAutofit lnSpcReduction="10000"/>
          </a:bodyPr>
          <a:lstStyle/>
          <a:p>
            <a:pPr marL="0" indent="0" algn="just">
              <a:lnSpc>
                <a:spcPct val="150000"/>
              </a:lnSpc>
              <a:buNone/>
            </a:pPr>
            <a:r>
              <a:rPr lang="en-US" sz="2500" dirty="0"/>
              <a:t>Skin divers and scuba divers use the same methods to enter the water. No matter which method is used, the goal of the entry is to get into the water with ease and safety.</a:t>
            </a:r>
          </a:p>
          <a:p>
            <a:pPr marL="0" indent="0" algn="just">
              <a:lnSpc>
                <a:spcPct val="150000"/>
              </a:lnSpc>
              <a:buNone/>
            </a:pPr>
            <a:endParaRPr lang="en-US" sz="2500" dirty="0"/>
          </a:p>
          <a:p>
            <a:pPr marL="0" indent="0" algn="just">
              <a:lnSpc>
                <a:spcPct val="150000"/>
              </a:lnSpc>
              <a:buNone/>
            </a:pPr>
            <a:r>
              <a:rPr lang="en-US" sz="2500" dirty="0"/>
              <a:t>The most common methods of entry are the giant stride, back roll, seated entry, and shore entry</a:t>
            </a:r>
            <a:endParaRPr lang="en-IN" sz="2500" dirty="0"/>
          </a:p>
        </p:txBody>
      </p:sp>
      <p:sp>
        <p:nvSpPr>
          <p:cNvPr id="4" name="Slide Number Placeholder 3">
            <a:extLst>
              <a:ext uri="{FF2B5EF4-FFF2-40B4-BE49-F238E27FC236}">
                <a16:creationId xmlns:a16="http://schemas.microsoft.com/office/drawing/2014/main" id="{E424C779-E2A7-59F8-2512-1534C3BACB63}"/>
              </a:ext>
            </a:extLst>
          </p:cNvPr>
          <p:cNvSpPr>
            <a:spLocks noGrp="1"/>
          </p:cNvSpPr>
          <p:nvPr>
            <p:ph type="sldNum" sz="quarter" idx="12"/>
          </p:nvPr>
        </p:nvSpPr>
        <p:spPr/>
        <p:txBody>
          <a:bodyPr/>
          <a:lstStyle/>
          <a:p>
            <a:fld id="{68AED0BF-B613-4EA2-A21D-6A60A5241C27}" type="slidenum">
              <a:rPr lang="en-IN" smtClean="0"/>
              <a:t>21</a:t>
            </a:fld>
            <a:endParaRPr lang="en-IN"/>
          </a:p>
        </p:txBody>
      </p:sp>
    </p:spTree>
    <p:extLst>
      <p:ext uri="{BB962C8B-B14F-4D97-AF65-F5344CB8AC3E}">
        <p14:creationId xmlns:p14="http://schemas.microsoft.com/office/powerpoint/2010/main" val="3113731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766218"/>
            <a:ext cx="4568301" cy="2701132"/>
          </a:xfrm>
        </p:spPr>
        <p:txBody>
          <a:bodyPr>
            <a:normAutofit/>
          </a:bodyPr>
          <a:lstStyle/>
          <a:p>
            <a:pPr algn="ctr"/>
            <a:r>
              <a:rPr lang="en-IN" sz="4000" b="1" dirty="0">
                <a:solidFill>
                  <a:srgbClr val="C00000"/>
                </a:solidFill>
              </a:rPr>
              <a:t>WATCH AND LOOK                     GO IN THIS DIRECTION</a:t>
            </a:r>
          </a:p>
        </p:txBody>
      </p:sp>
      <p:pic>
        <p:nvPicPr>
          <p:cNvPr id="6146" name="Picture 2" descr="watch scuba hand sig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75" y="895350"/>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F114C76-6D79-2EE6-C01F-2A6630FED52B}"/>
              </a:ext>
            </a:extLst>
          </p:cNvPr>
          <p:cNvSpPr>
            <a:spLocks noGrp="1"/>
          </p:cNvSpPr>
          <p:nvPr>
            <p:ph type="sldNum" sz="quarter" idx="12"/>
          </p:nvPr>
        </p:nvSpPr>
        <p:spPr/>
        <p:txBody>
          <a:bodyPr/>
          <a:lstStyle/>
          <a:p>
            <a:fld id="{68AED0BF-B613-4EA2-A21D-6A60A5241C27}" type="slidenum">
              <a:rPr lang="en-IN" smtClean="0"/>
              <a:t>22</a:t>
            </a:fld>
            <a:endParaRPr lang="en-IN"/>
          </a:p>
        </p:txBody>
      </p:sp>
    </p:spTree>
    <p:extLst>
      <p:ext uri="{BB962C8B-B14F-4D97-AF65-F5344CB8AC3E}">
        <p14:creationId xmlns:p14="http://schemas.microsoft.com/office/powerpoint/2010/main" val="875177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a:solidFill>
                  <a:srgbClr val="C00000"/>
                </a:solidFill>
              </a:rPr>
              <a:t>STAY TOGETHER                      LEVEL OFF</a:t>
            </a:r>
          </a:p>
        </p:txBody>
      </p:sp>
      <p:pic>
        <p:nvPicPr>
          <p:cNvPr id="7170" name="Picture 2" descr="Buddy up scuba hand sig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557607"/>
            <a:ext cx="2867025" cy="346206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158193" y="2600325"/>
            <a:ext cx="2964625" cy="1887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DD36F68D-72CC-586E-26DB-59896FB9E505}"/>
              </a:ext>
            </a:extLst>
          </p:cNvPr>
          <p:cNvSpPr>
            <a:spLocks noGrp="1"/>
          </p:cNvSpPr>
          <p:nvPr>
            <p:ph type="sldNum" sz="quarter" idx="12"/>
          </p:nvPr>
        </p:nvSpPr>
        <p:spPr/>
        <p:txBody>
          <a:bodyPr/>
          <a:lstStyle/>
          <a:p>
            <a:fld id="{68AED0BF-B613-4EA2-A21D-6A60A5241C27}" type="slidenum">
              <a:rPr lang="en-IN" smtClean="0"/>
              <a:t>23</a:t>
            </a:fld>
            <a:endParaRPr lang="en-IN"/>
          </a:p>
        </p:txBody>
      </p:sp>
    </p:spTree>
    <p:extLst>
      <p:ext uri="{BB962C8B-B14F-4D97-AF65-F5344CB8AC3E}">
        <p14:creationId xmlns:p14="http://schemas.microsoft.com/office/powerpoint/2010/main" val="314678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 y="2766218"/>
            <a:ext cx="4062036" cy="1325563"/>
          </a:xfrm>
        </p:spPr>
        <p:txBody>
          <a:bodyPr>
            <a:normAutofit/>
          </a:bodyPr>
          <a:lstStyle/>
          <a:p>
            <a:pPr algn="ctr"/>
            <a:r>
              <a:rPr lang="en-IN" sz="4000" b="1" dirty="0">
                <a:solidFill>
                  <a:srgbClr val="C00000"/>
                </a:solidFill>
              </a:rPr>
              <a:t>SAFETY STOP                    I AM COLD</a:t>
            </a: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79883" y="2275680"/>
            <a:ext cx="2032570" cy="2611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descr="I’m cold scuba hand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8650" y="1229387"/>
            <a:ext cx="3658960" cy="470402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80249E11-B2B6-F4CD-0C1D-B1B2AE7ADCB2}"/>
              </a:ext>
            </a:extLst>
          </p:cNvPr>
          <p:cNvSpPr>
            <a:spLocks noGrp="1"/>
          </p:cNvSpPr>
          <p:nvPr>
            <p:ph type="sldNum" sz="quarter" idx="12"/>
          </p:nvPr>
        </p:nvSpPr>
        <p:spPr/>
        <p:txBody>
          <a:bodyPr/>
          <a:lstStyle/>
          <a:p>
            <a:fld id="{68AED0BF-B613-4EA2-A21D-6A60A5241C27}" type="slidenum">
              <a:rPr lang="en-IN" smtClean="0"/>
              <a:t>24</a:t>
            </a:fld>
            <a:endParaRPr lang="en-IN"/>
          </a:p>
        </p:txBody>
      </p:sp>
    </p:spTree>
    <p:extLst>
      <p:ext uri="{BB962C8B-B14F-4D97-AF65-F5344CB8AC3E}">
        <p14:creationId xmlns:p14="http://schemas.microsoft.com/office/powerpoint/2010/main" val="3015190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a:solidFill>
                  <a:srgbClr val="C00000"/>
                </a:solidFill>
              </a:rPr>
              <a:t>QUESTION                     LEAK BUBBLES</a:t>
            </a:r>
          </a:p>
        </p:txBody>
      </p:sp>
      <p:pic>
        <p:nvPicPr>
          <p:cNvPr id="9218" name="Picture 2" descr="question scuba hand sig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368425"/>
            <a:ext cx="1962150" cy="4262602"/>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9150322" y="2409826"/>
            <a:ext cx="2146328" cy="1562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2D45E280-14CD-C959-4565-68DCCC1B29E7}"/>
              </a:ext>
            </a:extLst>
          </p:cNvPr>
          <p:cNvSpPr>
            <a:spLocks noGrp="1"/>
          </p:cNvSpPr>
          <p:nvPr>
            <p:ph type="sldNum" sz="quarter" idx="12"/>
          </p:nvPr>
        </p:nvSpPr>
        <p:spPr/>
        <p:txBody>
          <a:bodyPr/>
          <a:lstStyle/>
          <a:p>
            <a:fld id="{68AED0BF-B613-4EA2-A21D-6A60A5241C27}" type="slidenum">
              <a:rPr lang="en-IN" smtClean="0"/>
              <a:t>25</a:t>
            </a:fld>
            <a:endParaRPr lang="en-IN"/>
          </a:p>
        </p:txBody>
      </p:sp>
    </p:spTree>
    <p:extLst>
      <p:ext uri="{BB962C8B-B14F-4D97-AF65-F5344CB8AC3E}">
        <p14:creationId xmlns:p14="http://schemas.microsoft.com/office/powerpoint/2010/main" val="3340807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11" y="2766218"/>
            <a:ext cx="4568301" cy="1325563"/>
          </a:xfrm>
        </p:spPr>
        <p:txBody>
          <a:bodyPr>
            <a:normAutofit/>
          </a:bodyPr>
          <a:lstStyle/>
          <a:p>
            <a:pPr algn="ctr"/>
            <a:r>
              <a:rPr lang="en-IN" sz="4000" b="1" dirty="0">
                <a:solidFill>
                  <a:srgbClr val="C00000"/>
                </a:solidFill>
              </a:rPr>
              <a:t>LOW ON AIR                                     OUT OF AIR</a:t>
            </a:r>
          </a:p>
        </p:txBody>
      </p:sp>
      <p:pic>
        <p:nvPicPr>
          <p:cNvPr id="10242" name="Picture 2" descr="Low on air scuba hand sig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8412" y="1500174"/>
            <a:ext cx="3248152" cy="367665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Low on air scuba hand sig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6564" y="1500174"/>
            <a:ext cx="3271435" cy="3700476"/>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hlinkClick r:id="rId4" action="ppaction://hlinkfile"/>
          </p:cNvPr>
          <p:cNvSpPr/>
          <p:nvPr/>
        </p:nvSpPr>
        <p:spPr>
          <a:xfrm>
            <a:off x="5595934" y="571480"/>
            <a:ext cx="785818"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Slide Number Placeholder 2">
            <a:extLst>
              <a:ext uri="{FF2B5EF4-FFF2-40B4-BE49-F238E27FC236}">
                <a16:creationId xmlns:a16="http://schemas.microsoft.com/office/drawing/2014/main" id="{1841938E-4F62-CAF6-3B32-F6D35D53F61D}"/>
              </a:ext>
            </a:extLst>
          </p:cNvPr>
          <p:cNvSpPr>
            <a:spLocks noGrp="1"/>
          </p:cNvSpPr>
          <p:nvPr>
            <p:ph type="sldNum" sz="quarter" idx="12"/>
          </p:nvPr>
        </p:nvSpPr>
        <p:spPr/>
        <p:txBody>
          <a:bodyPr/>
          <a:lstStyle/>
          <a:p>
            <a:fld id="{68AED0BF-B613-4EA2-A21D-6A60A5241C27}" type="slidenum">
              <a:rPr lang="en-IN" smtClean="0"/>
              <a:t>26</a:t>
            </a:fld>
            <a:endParaRPr lang="en-IN"/>
          </a:p>
        </p:txBody>
      </p:sp>
    </p:spTree>
    <p:extLst>
      <p:ext uri="{BB962C8B-B14F-4D97-AF65-F5344CB8AC3E}">
        <p14:creationId xmlns:p14="http://schemas.microsoft.com/office/powerpoint/2010/main" val="1576927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027" name="Picture 3" descr="C:\Users\Snehasish\Downloads\WhatsApp Image 2023-05-25 at 17.21.17.jpeg"/>
          <p:cNvPicPr>
            <a:picLocks noChangeAspect="1" noChangeArrowheads="1"/>
          </p:cNvPicPr>
          <p:nvPr/>
        </p:nvPicPr>
        <p:blipFill>
          <a:blip r:embed="rId2"/>
          <a:srcRect/>
          <a:stretch>
            <a:fillRect/>
          </a:stretch>
        </p:blipFill>
        <p:spPr bwMode="auto">
          <a:xfrm>
            <a:off x="2103310" y="1000124"/>
            <a:ext cx="8935992" cy="4680545"/>
          </a:xfrm>
          <a:prstGeom prst="rect">
            <a:avLst/>
          </a:prstGeom>
          <a:noFill/>
        </p:spPr>
      </p:pic>
      <p:sp>
        <p:nvSpPr>
          <p:cNvPr id="4" name="Slide Number Placeholder 3">
            <a:extLst>
              <a:ext uri="{FF2B5EF4-FFF2-40B4-BE49-F238E27FC236}">
                <a16:creationId xmlns:a16="http://schemas.microsoft.com/office/drawing/2014/main" id="{F4FE0DA2-001E-C554-BF3B-374FAC3B9959}"/>
              </a:ext>
            </a:extLst>
          </p:cNvPr>
          <p:cNvSpPr>
            <a:spLocks noGrp="1"/>
          </p:cNvSpPr>
          <p:nvPr>
            <p:ph type="sldNum" sz="quarter" idx="12"/>
          </p:nvPr>
        </p:nvSpPr>
        <p:spPr/>
        <p:txBody>
          <a:bodyPr/>
          <a:lstStyle/>
          <a:p>
            <a:fld id="{68AED0BF-B613-4EA2-A21D-6A60A5241C27}" type="slidenum">
              <a:rPr lang="en-IN" smtClean="0"/>
              <a:t>27</a:t>
            </a:fld>
            <a:endParaRPr lang="en-I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766218"/>
            <a:ext cx="3976311" cy="1325563"/>
          </a:xfrm>
        </p:spPr>
        <p:txBody>
          <a:bodyPr>
            <a:noAutofit/>
          </a:bodyPr>
          <a:lstStyle/>
          <a:p>
            <a:pPr lvl="0" algn="ctr"/>
            <a:br>
              <a:rPr lang="en-US" sz="4000" b="1" dirty="0">
                <a:solidFill>
                  <a:srgbClr val="C00000"/>
                </a:solidFill>
                <a:cs typeface="Arial" pitchFamily="34" charset="0"/>
              </a:rPr>
            </a:br>
            <a:r>
              <a:rPr lang="en-US" sz="4000" b="1" dirty="0">
                <a:solidFill>
                  <a:srgbClr val="C00000"/>
                </a:solidFill>
                <a:cs typeface="Arial" pitchFamily="34" charset="0"/>
              </a:rPr>
              <a:t>SURFACE TO DIVER BY LIFE LINE</a:t>
            </a:r>
            <a:br>
              <a:rPr lang="en-US" sz="4000" b="1" dirty="0">
                <a:solidFill>
                  <a:srgbClr val="C00000"/>
                </a:solidFill>
                <a:cs typeface="Arial" pitchFamily="34" charset="0"/>
              </a:rPr>
            </a:br>
            <a:endParaRPr lang="en-IN" sz="4000" b="1" dirty="0">
              <a:solidFill>
                <a:srgbClr val="C0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50467608"/>
              </p:ext>
            </p:extLst>
          </p:nvPr>
        </p:nvGraphicFramePr>
        <p:xfrm>
          <a:off x="4086225" y="1379939"/>
          <a:ext cx="7767261" cy="4098119"/>
        </p:xfrm>
        <a:graphic>
          <a:graphicData uri="http://schemas.openxmlformats.org/drawingml/2006/table">
            <a:tbl>
              <a:tblPr/>
              <a:tblGrid>
                <a:gridCol w="2589087">
                  <a:extLst>
                    <a:ext uri="{9D8B030D-6E8A-4147-A177-3AD203B41FA5}">
                      <a16:colId xmlns:a16="http://schemas.microsoft.com/office/drawing/2014/main" val="20000"/>
                    </a:ext>
                  </a:extLst>
                </a:gridCol>
                <a:gridCol w="2589087">
                  <a:extLst>
                    <a:ext uri="{9D8B030D-6E8A-4147-A177-3AD203B41FA5}">
                      <a16:colId xmlns:a16="http://schemas.microsoft.com/office/drawing/2014/main" val="20001"/>
                    </a:ext>
                  </a:extLst>
                </a:gridCol>
                <a:gridCol w="2589087">
                  <a:extLst>
                    <a:ext uri="{9D8B030D-6E8A-4147-A177-3AD203B41FA5}">
                      <a16:colId xmlns:a16="http://schemas.microsoft.com/office/drawing/2014/main" val="20002"/>
                    </a:ext>
                  </a:extLst>
                </a:gridCol>
              </a:tblGrid>
              <a:tr h="702337">
                <a:tc>
                  <a:txBody>
                    <a:bodyPr/>
                    <a:lstStyle/>
                    <a:p>
                      <a:pPr algn="ctr"/>
                      <a:r>
                        <a:rPr lang="en-IN" sz="2400" b="1" dirty="0">
                          <a:effectLst/>
                        </a:rPr>
                        <a:t>Signal</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b="1" dirty="0">
                          <a:effectLst/>
                        </a:rPr>
                        <a:t>Surface</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b="1" dirty="0">
                          <a:effectLst/>
                        </a:rPr>
                        <a:t>Diver</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50813">
                <a:tc>
                  <a:txBody>
                    <a:bodyPr/>
                    <a:lstStyle/>
                    <a:p>
                      <a:pPr algn="ctr"/>
                      <a:r>
                        <a:rPr lang="en-IN" sz="2400" dirty="0">
                          <a:effectLst/>
                        </a:rPr>
                        <a:t>One Pull</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Are you OK?</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I am OK</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50813">
                <a:tc>
                  <a:txBody>
                    <a:bodyPr/>
                    <a:lstStyle/>
                    <a:p>
                      <a:pPr algn="ctr"/>
                      <a:r>
                        <a:rPr lang="en-IN" sz="2400" dirty="0">
                          <a:effectLst/>
                        </a:rPr>
                        <a:t>Two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Stay put</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I am stationary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50813">
                <a:tc>
                  <a:txBody>
                    <a:bodyPr/>
                    <a:lstStyle/>
                    <a:p>
                      <a:pPr algn="ctr"/>
                      <a:r>
                        <a:rPr lang="en-IN" sz="2400" dirty="0">
                          <a:effectLst/>
                        </a:rPr>
                        <a:t>Three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Go on down</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Going down</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50813">
                <a:tc>
                  <a:txBody>
                    <a:bodyPr/>
                    <a:lstStyle/>
                    <a:p>
                      <a:pPr algn="ctr"/>
                      <a:r>
                        <a:rPr lang="en-IN" sz="2400">
                          <a:effectLst/>
                        </a:rPr>
                        <a:t>Four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Come up</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Coming up</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50813">
                <a:tc>
                  <a:txBody>
                    <a:bodyPr/>
                    <a:lstStyle/>
                    <a:p>
                      <a:pPr algn="ctr"/>
                      <a:r>
                        <a:rPr lang="en-IN" sz="2400">
                          <a:effectLst/>
                        </a:rPr>
                        <a:t>Continuous Pull</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dirty="0">
                          <a:effectLst/>
                        </a:rPr>
                        <a:t>Emergency, bringing you to surface</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dirty="0">
                          <a:effectLst/>
                        </a:rPr>
                        <a:t>Emergency, bring me to surface</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Rectangle 1"/>
          <p:cNvSpPr>
            <a:spLocks noChangeArrowheads="1"/>
          </p:cNvSpPr>
          <p:nvPr/>
        </p:nvSpPr>
        <p:spPr bwMode="auto">
          <a:xfrm>
            <a:off x="4953000" y="399120"/>
            <a:ext cx="32060" cy="74820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90440" rIns="0" bIns="47610" numCol="1" anchor="ctr" anchorCtr="0" compatLnSpc="1">
            <a:prstTxWarp prst="textNoShape">
              <a:avLst/>
            </a:prstTxWarp>
            <a:spAutoFit/>
          </a:bodyPr>
          <a:lstStyle/>
          <a:p>
            <a:pPr eaLnBrk="0" fontAlgn="base" hangingPunct="0">
              <a:spcBef>
                <a:spcPct val="0"/>
              </a:spcBef>
              <a:spcAft>
                <a:spcPct val="0"/>
              </a:spcAft>
            </a:pPr>
            <a:r>
              <a:rPr lang="en-US" sz="900" dirty="0">
                <a:solidFill>
                  <a:srgbClr val="104173"/>
                </a:solidFill>
                <a:latin typeface="Arial" pitchFamily="34" charset="0"/>
                <a:cs typeface="Arial" pitchFamily="34" charset="0"/>
              </a:rPr>
              <a:t> </a:t>
            </a:r>
            <a:endParaRPr lang="en-US" sz="1500" b="1" dirty="0">
              <a:solidFill>
                <a:srgbClr val="1987AF"/>
              </a:solidFill>
              <a:latin typeface="Arial" pitchFamily="34" charset="0"/>
              <a:cs typeface="Arial" pitchFamily="34" charset="0"/>
            </a:endParaRPr>
          </a:p>
          <a:p>
            <a:pPr eaLnBrk="0" fontAlgn="base" hangingPunct="0">
              <a:spcBef>
                <a:spcPct val="0"/>
              </a:spcBef>
              <a:spcAft>
                <a:spcPct val="0"/>
              </a:spcAft>
            </a:pPr>
            <a:endParaRPr lang="en-US" sz="1500" b="1" dirty="0">
              <a:solidFill>
                <a:srgbClr val="1987AF"/>
              </a:solidFill>
              <a:latin typeface="Arial" pitchFamily="34" charset="0"/>
              <a:cs typeface="Arial" pitchFamily="34" charset="0"/>
            </a:endParaRPr>
          </a:p>
          <a:p>
            <a:pPr eaLnBrk="0" fontAlgn="base" hangingPunct="0">
              <a:spcBef>
                <a:spcPct val="0"/>
              </a:spcBef>
              <a:spcAft>
                <a:spcPct val="0"/>
              </a:spcAft>
            </a:pPr>
            <a:r>
              <a:rPr lang="en-US" sz="900" dirty="0">
                <a:solidFill>
                  <a:srgbClr val="104173"/>
                </a:solidFill>
                <a:latin typeface="Arial" pitchFamily="34" charset="0"/>
                <a:cs typeface="Arial" pitchFamily="34" charset="0"/>
              </a:rPr>
              <a:t> </a:t>
            </a:r>
            <a:endParaRPr lang="en-US" dirty="0">
              <a:latin typeface="Arial" pitchFamily="34" charset="0"/>
              <a:cs typeface="Arial" pitchFamily="34" charset="0"/>
            </a:endParaRPr>
          </a:p>
        </p:txBody>
      </p:sp>
      <p:sp>
        <p:nvSpPr>
          <p:cNvPr id="3" name="Slide Number Placeholder 2">
            <a:extLst>
              <a:ext uri="{FF2B5EF4-FFF2-40B4-BE49-F238E27FC236}">
                <a16:creationId xmlns:a16="http://schemas.microsoft.com/office/drawing/2014/main" id="{3D8BBA90-F595-6502-5718-504E58F0FD6B}"/>
              </a:ext>
            </a:extLst>
          </p:cNvPr>
          <p:cNvSpPr>
            <a:spLocks noGrp="1"/>
          </p:cNvSpPr>
          <p:nvPr>
            <p:ph type="sldNum" sz="quarter" idx="12"/>
          </p:nvPr>
        </p:nvSpPr>
        <p:spPr/>
        <p:txBody>
          <a:bodyPr/>
          <a:lstStyle/>
          <a:p>
            <a:fld id="{68AED0BF-B613-4EA2-A21D-6A60A5241C27}" type="slidenum">
              <a:rPr lang="en-IN" smtClean="0"/>
              <a:t>28</a:t>
            </a:fld>
            <a:endParaRPr lang="en-IN"/>
          </a:p>
        </p:txBody>
      </p:sp>
    </p:spTree>
    <p:extLst>
      <p:ext uri="{BB962C8B-B14F-4D97-AF65-F5344CB8AC3E}">
        <p14:creationId xmlns:p14="http://schemas.microsoft.com/office/powerpoint/2010/main" val="1767354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766218"/>
            <a:ext cx="4119185" cy="1325563"/>
          </a:xfrm>
        </p:spPr>
        <p:txBody>
          <a:bodyPr>
            <a:normAutofit/>
          </a:bodyPr>
          <a:lstStyle/>
          <a:p>
            <a:pPr algn="ctr"/>
            <a:r>
              <a:rPr lang="en-IN" sz="4000" b="1" dirty="0">
                <a:solidFill>
                  <a:srgbClr val="C00000"/>
                </a:solidFill>
                <a:cs typeface="Times New Roman" pitchFamily="18" charset="0"/>
              </a:rPr>
              <a:t>BUDDY LINE</a:t>
            </a:r>
            <a:endParaRPr lang="en-IN" sz="4000" dirty="0">
              <a:solidFill>
                <a:srgbClr val="C00000"/>
              </a:solidFill>
              <a:cs typeface="Times New Roman" pitchFamily="18" charset="0"/>
            </a:endParaRPr>
          </a:p>
        </p:txBody>
      </p:sp>
      <p:sp>
        <p:nvSpPr>
          <p:cNvPr id="3" name="Content Placeholder 2"/>
          <p:cNvSpPr>
            <a:spLocks noGrp="1"/>
          </p:cNvSpPr>
          <p:nvPr>
            <p:ph idx="1"/>
          </p:nvPr>
        </p:nvSpPr>
        <p:spPr/>
        <p:txBody>
          <a:bodyPr/>
          <a:lstStyle/>
          <a:p>
            <a:pPr marL="0" indent="0">
              <a:buNone/>
            </a:pPr>
            <a:r>
              <a:rPr lang="en-IN" b="1" dirty="0"/>
              <a:t>                              </a:t>
            </a:r>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1203722188"/>
              </p:ext>
            </p:extLst>
          </p:nvPr>
        </p:nvGraphicFramePr>
        <p:xfrm>
          <a:off x="4229099" y="1752599"/>
          <a:ext cx="7627539" cy="3728455"/>
        </p:xfrm>
        <a:graphic>
          <a:graphicData uri="http://schemas.openxmlformats.org/drawingml/2006/table">
            <a:tbl>
              <a:tblPr/>
              <a:tblGrid>
                <a:gridCol w="2542513">
                  <a:extLst>
                    <a:ext uri="{9D8B030D-6E8A-4147-A177-3AD203B41FA5}">
                      <a16:colId xmlns:a16="http://schemas.microsoft.com/office/drawing/2014/main" val="20000"/>
                    </a:ext>
                  </a:extLst>
                </a:gridCol>
                <a:gridCol w="2542513">
                  <a:extLst>
                    <a:ext uri="{9D8B030D-6E8A-4147-A177-3AD203B41FA5}">
                      <a16:colId xmlns:a16="http://schemas.microsoft.com/office/drawing/2014/main" val="20001"/>
                    </a:ext>
                  </a:extLst>
                </a:gridCol>
                <a:gridCol w="2542513">
                  <a:extLst>
                    <a:ext uri="{9D8B030D-6E8A-4147-A177-3AD203B41FA5}">
                      <a16:colId xmlns:a16="http://schemas.microsoft.com/office/drawing/2014/main" val="20002"/>
                    </a:ext>
                  </a:extLst>
                </a:gridCol>
              </a:tblGrid>
              <a:tr h="797031">
                <a:tc>
                  <a:txBody>
                    <a:bodyPr/>
                    <a:lstStyle/>
                    <a:p>
                      <a:pPr algn="ctr"/>
                      <a:r>
                        <a:rPr lang="en-IN" sz="2400" b="1" dirty="0">
                          <a:effectLst/>
                        </a:rPr>
                        <a:t>Signal</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b="1" dirty="0">
                          <a:effectLst/>
                        </a:rPr>
                        <a:t>Diver 1</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b="1" dirty="0">
                          <a:effectLst/>
                        </a:rPr>
                        <a:t>Diver 2</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638942">
                <a:tc>
                  <a:txBody>
                    <a:bodyPr/>
                    <a:lstStyle/>
                    <a:p>
                      <a:pPr algn="ctr"/>
                      <a:r>
                        <a:rPr lang="en-IN" sz="2400" dirty="0">
                          <a:effectLst/>
                        </a:rPr>
                        <a:t>One Pull</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Are you OK?</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I am OK</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38942">
                <a:tc>
                  <a:txBody>
                    <a:bodyPr/>
                    <a:lstStyle/>
                    <a:p>
                      <a:pPr algn="ctr"/>
                      <a:r>
                        <a:rPr lang="en-IN" sz="2400" dirty="0">
                          <a:effectLst/>
                        </a:rPr>
                        <a:t>Two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Stay put</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I am stationary</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38942">
                <a:tc>
                  <a:txBody>
                    <a:bodyPr/>
                    <a:lstStyle/>
                    <a:p>
                      <a:pPr algn="ctr"/>
                      <a:r>
                        <a:rPr lang="en-IN" sz="2400">
                          <a:effectLst/>
                        </a:rPr>
                        <a:t>Three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dirty="0">
                          <a:effectLst/>
                        </a:rPr>
                        <a:t>Move away from me </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a:effectLst/>
                        </a:rPr>
                        <a:t>I am moving away from you</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38942">
                <a:tc>
                  <a:txBody>
                    <a:bodyPr/>
                    <a:lstStyle/>
                    <a:p>
                      <a:pPr algn="ctr"/>
                      <a:r>
                        <a:rPr lang="en-IN" sz="2400" dirty="0">
                          <a:effectLst/>
                        </a:rPr>
                        <a:t>Four Pulls</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IN" sz="2400">
                          <a:effectLst/>
                        </a:rPr>
                        <a:t>Come to me</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dirty="0">
                          <a:effectLst/>
                        </a:rPr>
                        <a:t>I am coming towards you</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2609850" y="5561690"/>
            <a:ext cx="6553200" cy="461665"/>
          </a:xfrm>
          <a:prstGeom prst="rect">
            <a:avLst/>
          </a:prstGeom>
          <a:noFill/>
        </p:spPr>
        <p:txBody>
          <a:bodyPr wrap="square" rtlCol="0">
            <a:spAutoFit/>
          </a:bodyPr>
          <a:lstStyle/>
          <a:p>
            <a:r>
              <a:rPr lang="en-IN" dirty="0">
                <a:solidFill>
                  <a:srgbClr val="C00000"/>
                </a:solidFill>
              </a:rPr>
              <a:t>* </a:t>
            </a:r>
            <a:r>
              <a:rPr lang="en-IN" sz="2400" dirty="0">
                <a:solidFill>
                  <a:srgbClr val="C00000"/>
                </a:solidFill>
              </a:rPr>
              <a:t>Under water communication set</a:t>
            </a:r>
          </a:p>
        </p:txBody>
      </p:sp>
      <p:sp>
        <p:nvSpPr>
          <p:cNvPr id="6" name="Slide Number Placeholder 5">
            <a:extLst>
              <a:ext uri="{FF2B5EF4-FFF2-40B4-BE49-F238E27FC236}">
                <a16:creationId xmlns:a16="http://schemas.microsoft.com/office/drawing/2014/main" id="{FA1AA777-8CE9-2CB1-1DB6-40C96791E6A5}"/>
              </a:ext>
            </a:extLst>
          </p:cNvPr>
          <p:cNvSpPr>
            <a:spLocks noGrp="1"/>
          </p:cNvSpPr>
          <p:nvPr>
            <p:ph type="sldNum" sz="quarter" idx="12"/>
          </p:nvPr>
        </p:nvSpPr>
        <p:spPr/>
        <p:txBody>
          <a:bodyPr/>
          <a:lstStyle/>
          <a:p>
            <a:fld id="{68AED0BF-B613-4EA2-A21D-6A60A5241C27}" type="slidenum">
              <a:rPr lang="en-IN" smtClean="0"/>
              <a:t>29</a:t>
            </a:fld>
            <a:endParaRPr lang="en-IN"/>
          </a:p>
        </p:txBody>
      </p:sp>
    </p:spTree>
    <p:extLst>
      <p:ext uri="{BB962C8B-B14F-4D97-AF65-F5344CB8AC3E}">
        <p14:creationId xmlns:p14="http://schemas.microsoft.com/office/powerpoint/2010/main" val="2840990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4000" b="1" dirty="0">
                <a:solidFill>
                  <a:srgbClr val="C00000"/>
                </a:solidFill>
              </a:rPr>
              <a:t>DIVING IN POOL TANK</a:t>
            </a:r>
          </a:p>
        </p:txBody>
      </p:sp>
      <p:sp>
        <p:nvSpPr>
          <p:cNvPr id="3" name="Content Placeholder 2"/>
          <p:cNvSpPr>
            <a:spLocks noGrp="1"/>
          </p:cNvSpPr>
          <p:nvPr>
            <p:ph idx="1"/>
          </p:nvPr>
        </p:nvSpPr>
        <p:spPr>
          <a:xfrm>
            <a:off x="5023466" y="1657985"/>
            <a:ext cx="6311283" cy="3214846"/>
          </a:xfrm>
        </p:spPr>
        <p:txBody>
          <a:bodyPr/>
          <a:lstStyle/>
          <a:p>
            <a:pPr>
              <a:lnSpc>
                <a:spcPct val="150000"/>
              </a:lnSpc>
            </a:pPr>
            <a:r>
              <a:rPr lang="en-IN" dirty="0"/>
              <a:t>Training purpose.</a:t>
            </a:r>
          </a:p>
          <a:p>
            <a:pPr>
              <a:lnSpc>
                <a:spcPct val="150000"/>
              </a:lnSpc>
            </a:pPr>
            <a:r>
              <a:rPr lang="en-IN" dirty="0"/>
              <a:t>Improve your skill .</a:t>
            </a:r>
          </a:p>
          <a:p>
            <a:pPr>
              <a:lnSpc>
                <a:spcPct val="150000"/>
              </a:lnSpc>
            </a:pPr>
            <a:r>
              <a:rPr lang="en-IN" dirty="0"/>
              <a:t>Get the diving certification.</a:t>
            </a:r>
          </a:p>
          <a:p>
            <a:pPr>
              <a:lnSpc>
                <a:spcPct val="150000"/>
              </a:lnSpc>
            </a:pPr>
            <a:r>
              <a:rPr lang="en-IN" dirty="0"/>
              <a:t>Physical fitness.</a:t>
            </a:r>
          </a:p>
        </p:txBody>
      </p:sp>
      <p:sp>
        <p:nvSpPr>
          <p:cNvPr id="4" name="Slide Number Placeholder 3">
            <a:extLst>
              <a:ext uri="{FF2B5EF4-FFF2-40B4-BE49-F238E27FC236}">
                <a16:creationId xmlns:a16="http://schemas.microsoft.com/office/drawing/2014/main" id="{35CBEA0B-042D-5A4C-8720-CCABB47A9385}"/>
              </a:ext>
            </a:extLst>
          </p:cNvPr>
          <p:cNvSpPr>
            <a:spLocks noGrp="1"/>
          </p:cNvSpPr>
          <p:nvPr>
            <p:ph type="sldNum" sz="quarter" idx="12"/>
          </p:nvPr>
        </p:nvSpPr>
        <p:spPr/>
        <p:txBody>
          <a:bodyPr/>
          <a:lstStyle/>
          <a:p>
            <a:fld id="{68AED0BF-B613-4EA2-A21D-6A60A5241C27}" type="slidenum">
              <a:rPr lang="en-IN" smtClean="0"/>
              <a:t>30</a:t>
            </a:fld>
            <a:endParaRPr lang="en-IN"/>
          </a:p>
        </p:txBody>
      </p:sp>
    </p:spTree>
    <p:extLst>
      <p:ext uri="{BB962C8B-B14F-4D97-AF65-F5344CB8AC3E}">
        <p14:creationId xmlns:p14="http://schemas.microsoft.com/office/powerpoint/2010/main" val="3579379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C00000"/>
                </a:solidFill>
                <a:cs typeface="Arial" panose="020B0604020202020204" pitchFamily="34" charset="0"/>
              </a:rPr>
              <a:t>MASK CLEARING UNDERWATER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596" y="1119175"/>
            <a:ext cx="7276969" cy="46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a:extLst>
              <a:ext uri="{FF2B5EF4-FFF2-40B4-BE49-F238E27FC236}">
                <a16:creationId xmlns:a16="http://schemas.microsoft.com/office/drawing/2014/main" id="{E06C94F3-C4DB-AE33-2282-F240311F686C}"/>
              </a:ext>
            </a:extLst>
          </p:cNvPr>
          <p:cNvSpPr>
            <a:spLocks noGrp="1"/>
          </p:cNvSpPr>
          <p:nvPr>
            <p:ph type="sldNum" sz="quarter" idx="12"/>
          </p:nvPr>
        </p:nvSpPr>
        <p:spPr/>
        <p:txBody>
          <a:bodyPr/>
          <a:lstStyle/>
          <a:p>
            <a:fld id="{68AED0BF-B613-4EA2-A21D-6A60A5241C27}" type="slidenum">
              <a:rPr lang="en-IN" smtClean="0"/>
              <a:t>31</a:t>
            </a:fld>
            <a:endParaRPr lang="en-IN"/>
          </a:p>
        </p:txBody>
      </p:sp>
    </p:spTree>
    <p:extLst>
      <p:ext uri="{BB962C8B-B14F-4D97-AF65-F5344CB8AC3E}">
        <p14:creationId xmlns:p14="http://schemas.microsoft.com/office/powerpoint/2010/main" val="31570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a:solidFill>
                  <a:srgbClr val="C00000"/>
                </a:solidFill>
                <a:cs typeface="Arial" panose="020B0604020202020204" pitchFamily="34" charset="0"/>
              </a:rPr>
              <a:t>MASK CLEARING UNDERWATER</a:t>
            </a:r>
          </a:p>
        </p:txBody>
      </p:sp>
      <p:sp>
        <p:nvSpPr>
          <p:cNvPr id="3" name="Content Placeholder 2"/>
          <p:cNvSpPr>
            <a:spLocks noGrp="1"/>
          </p:cNvSpPr>
          <p:nvPr>
            <p:ph idx="1"/>
          </p:nvPr>
        </p:nvSpPr>
        <p:spPr>
          <a:xfrm>
            <a:off x="4789170" y="876935"/>
            <a:ext cx="7178040" cy="5300028"/>
          </a:xfrm>
        </p:spPr>
        <p:txBody>
          <a:bodyPr>
            <a:normAutofit lnSpcReduction="10000"/>
          </a:bodyPr>
          <a:lstStyle/>
          <a:p>
            <a:r>
              <a:rPr lang="en-IN" dirty="0"/>
              <a:t>Start by holding top of the mask firmly.</a:t>
            </a:r>
          </a:p>
          <a:p>
            <a:endParaRPr lang="en-IN" dirty="0"/>
          </a:p>
          <a:p>
            <a:r>
              <a:rPr lang="en-IN" dirty="0"/>
              <a:t>Look down and take a deep breath from regulator.</a:t>
            </a:r>
          </a:p>
          <a:p>
            <a:endParaRPr lang="en-IN" dirty="0"/>
          </a:p>
          <a:p>
            <a:r>
              <a:rPr lang="en-IN" dirty="0"/>
              <a:t>Begin exhaling slowly but forcefully through  your nose.</a:t>
            </a:r>
          </a:p>
          <a:p>
            <a:endParaRPr lang="en-IN" dirty="0"/>
          </a:p>
          <a:p>
            <a:r>
              <a:rPr lang="en-IN" dirty="0"/>
              <a:t>Tilt your head up.</a:t>
            </a:r>
          </a:p>
          <a:p>
            <a:endParaRPr lang="en-IN" dirty="0"/>
          </a:p>
          <a:p>
            <a:r>
              <a:rPr lang="en-IN" dirty="0"/>
              <a:t>Air from nose fill the mask and forcing the water out from bottom.</a:t>
            </a:r>
          </a:p>
        </p:txBody>
      </p:sp>
      <p:sp>
        <p:nvSpPr>
          <p:cNvPr id="4" name="Slide Number Placeholder 3">
            <a:extLst>
              <a:ext uri="{FF2B5EF4-FFF2-40B4-BE49-F238E27FC236}">
                <a16:creationId xmlns:a16="http://schemas.microsoft.com/office/drawing/2014/main" id="{9FB618C7-1052-1E33-EF3A-0380603CAC6F}"/>
              </a:ext>
            </a:extLst>
          </p:cNvPr>
          <p:cNvSpPr>
            <a:spLocks noGrp="1"/>
          </p:cNvSpPr>
          <p:nvPr>
            <p:ph type="sldNum" sz="quarter" idx="12"/>
          </p:nvPr>
        </p:nvSpPr>
        <p:spPr/>
        <p:txBody>
          <a:bodyPr/>
          <a:lstStyle/>
          <a:p>
            <a:fld id="{68AED0BF-B613-4EA2-A21D-6A60A5241C27}" type="slidenum">
              <a:rPr lang="en-IN" smtClean="0"/>
              <a:t>32</a:t>
            </a:fld>
            <a:endParaRPr lang="en-IN"/>
          </a:p>
        </p:txBody>
      </p:sp>
    </p:spTree>
    <p:extLst>
      <p:ext uri="{BB962C8B-B14F-4D97-AF65-F5344CB8AC3E}">
        <p14:creationId xmlns:p14="http://schemas.microsoft.com/office/powerpoint/2010/main" val="937408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88870"/>
            <a:ext cx="4568301" cy="1714341"/>
          </a:xfrm>
        </p:spPr>
        <p:txBody>
          <a:bodyPr>
            <a:normAutofit fontScale="90000"/>
          </a:bodyPr>
          <a:lstStyle/>
          <a:p>
            <a:pPr algn="ctr"/>
            <a:r>
              <a:rPr lang="en-IN" b="1" dirty="0">
                <a:solidFill>
                  <a:srgbClr val="C00000"/>
                </a:solidFill>
              </a:rPr>
              <a:t>CLEARING HOSE AND </a:t>
            </a:r>
            <a:br>
              <a:rPr lang="en-IN" b="1" dirty="0">
                <a:solidFill>
                  <a:srgbClr val="C00000"/>
                </a:solidFill>
              </a:rPr>
            </a:br>
            <a:r>
              <a:rPr lang="en-IN" b="1" dirty="0">
                <a:solidFill>
                  <a:srgbClr val="C00000"/>
                </a:solidFill>
              </a:rPr>
              <a:t>REGULATOR</a:t>
            </a:r>
          </a:p>
        </p:txBody>
      </p:sp>
      <p:sp>
        <p:nvSpPr>
          <p:cNvPr id="3" name="Content Placeholder 2"/>
          <p:cNvSpPr>
            <a:spLocks noGrp="1"/>
          </p:cNvSpPr>
          <p:nvPr>
            <p:ph idx="1"/>
          </p:nvPr>
        </p:nvSpPr>
        <p:spPr>
          <a:xfrm>
            <a:off x="4568301" y="876935"/>
            <a:ext cx="7296039" cy="5300028"/>
          </a:xfrm>
        </p:spPr>
        <p:txBody>
          <a:bodyPr>
            <a:normAutofit/>
          </a:bodyPr>
          <a:lstStyle/>
          <a:p>
            <a:r>
              <a:rPr lang="en-IN" b="1" dirty="0"/>
              <a:t>Blast clear </a:t>
            </a:r>
            <a:r>
              <a:rPr lang="en-IN" dirty="0"/>
              <a:t>and purge valve method.</a:t>
            </a:r>
          </a:p>
          <a:p>
            <a:r>
              <a:rPr lang="en-IN" dirty="0"/>
              <a:t>Blow out a puff of air into the mouthpiece, which will expel all water from the regulator through the exhaust valve.</a:t>
            </a:r>
          </a:p>
          <a:p>
            <a:r>
              <a:rPr lang="en-IN" b="1" dirty="0"/>
              <a:t>The purge clear </a:t>
            </a:r>
            <a:r>
              <a:rPr lang="en-IN" dirty="0"/>
              <a:t>button is present on the front of second stage regulator.</a:t>
            </a:r>
          </a:p>
          <a:p>
            <a:r>
              <a:rPr lang="en-IN" dirty="0"/>
              <a:t>It forces a blast of air into the regulator.</a:t>
            </a:r>
          </a:p>
          <a:p>
            <a:r>
              <a:rPr lang="en-IN" dirty="0"/>
              <a:t>Pushing out all debris  and water through the exhaust valve.</a:t>
            </a:r>
          </a:p>
          <a:p>
            <a:endParaRPr lang="en-IN" dirty="0"/>
          </a:p>
        </p:txBody>
      </p:sp>
      <p:sp>
        <p:nvSpPr>
          <p:cNvPr id="4" name="Slide Number Placeholder 3">
            <a:extLst>
              <a:ext uri="{FF2B5EF4-FFF2-40B4-BE49-F238E27FC236}">
                <a16:creationId xmlns:a16="http://schemas.microsoft.com/office/drawing/2014/main" id="{B25FF705-2339-C030-4BAE-E0718F06B0C9}"/>
              </a:ext>
            </a:extLst>
          </p:cNvPr>
          <p:cNvSpPr>
            <a:spLocks noGrp="1"/>
          </p:cNvSpPr>
          <p:nvPr>
            <p:ph type="sldNum" sz="quarter" idx="12"/>
          </p:nvPr>
        </p:nvSpPr>
        <p:spPr/>
        <p:txBody>
          <a:bodyPr/>
          <a:lstStyle/>
          <a:p>
            <a:fld id="{68AED0BF-B613-4EA2-A21D-6A60A5241C27}" type="slidenum">
              <a:rPr lang="en-IN" smtClean="0"/>
              <a:t>33</a:t>
            </a:fld>
            <a:endParaRPr lang="en-IN"/>
          </a:p>
        </p:txBody>
      </p:sp>
    </p:spTree>
    <p:extLst>
      <p:ext uri="{BB962C8B-B14F-4D97-AF65-F5344CB8AC3E}">
        <p14:creationId xmlns:p14="http://schemas.microsoft.com/office/powerpoint/2010/main" val="115648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4" y="2216544"/>
            <a:ext cx="4568301" cy="2424907"/>
          </a:xfrm>
        </p:spPr>
        <p:txBody>
          <a:bodyPr>
            <a:noAutofit/>
          </a:bodyPr>
          <a:lstStyle/>
          <a:p>
            <a:pPr algn="ctr"/>
            <a:r>
              <a:rPr lang="en-US" sz="4000" b="1" dirty="0">
                <a:solidFill>
                  <a:srgbClr val="C00000"/>
                </a:solidFill>
              </a:rPr>
              <a:t>HEALTH AND SAFETY – </a:t>
            </a:r>
            <a:br>
              <a:rPr lang="en-US" sz="4000" b="1" dirty="0">
                <a:solidFill>
                  <a:srgbClr val="C00000"/>
                </a:solidFill>
              </a:rPr>
            </a:br>
            <a:r>
              <a:rPr lang="en-US" sz="4000" b="1" dirty="0">
                <a:solidFill>
                  <a:srgbClr val="C00000"/>
                </a:solidFill>
              </a:rPr>
              <a:t>THE HAZARDS OF DIVING</a:t>
            </a:r>
          </a:p>
        </p:txBody>
      </p:sp>
      <p:sp>
        <p:nvSpPr>
          <p:cNvPr id="3" name="Content Placeholder 2"/>
          <p:cNvSpPr>
            <a:spLocks noGrp="1"/>
          </p:cNvSpPr>
          <p:nvPr>
            <p:ph idx="1"/>
          </p:nvPr>
        </p:nvSpPr>
        <p:spPr>
          <a:xfrm>
            <a:off x="4800599" y="271461"/>
            <a:ext cx="6612557" cy="6315075"/>
          </a:xfrm>
        </p:spPr>
        <p:txBody>
          <a:bodyPr>
            <a:normAutofit/>
          </a:bodyPr>
          <a:lstStyle/>
          <a:p>
            <a:r>
              <a:rPr lang="en-US" sz="2400" dirty="0"/>
              <a:t>DCS-Epidermal or coetaneous, muscular, joint and limb pain and neurological</a:t>
            </a:r>
          </a:p>
          <a:p>
            <a:r>
              <a:rPr lang="en-US" sz="2400" dirty="0"/>
              <a:t>Hypothermia</a:t>
            </a:r>
          </a:p>
          <a:p>
            <a:r>
              <a:rPr lang="en-US" sz="2400" dirty="0"/>
              <a:t>Hyperthermia</a:t>
            </a:r>
          </a:p>
          <a:p>
            <a:r>
              <a:rPr lang="en-US" sz="2400" dirty="0"/>
              <a:t>Cramps </a:t>
            </a:r>
          </a:p>
          <a:p>
            <a:r>
              <a:rPr lang="en-US" sz="2400" dirty="0"/>
              <a:t>Nitrogen Narcosis</a:t>
            </a:r>
          </a:p>
          <a:p>
            <a:r>
              <a:rPr lang="en-US" sz="2400" dirty="0"/>
              <a:t>Carbon monoxide poisoning</a:t>
            </a:r>
          </a:p>
          <a:p>
            <a:r>
              <a:rPr lang="en-US" sz="2400" dirty="0"/>
              <a:t>Gastrointestinal</a:t>
            </a:r>
          </a:p>
          <a:p>
            <a:r>
              <a:rPr lang="en-US" sz="2400" dirty="0"/>
              <a:t> barotraumas.</a:t>
            </a:r>
          </a:p>
          <a:p>
            <a:r>
              <a:rPr lang="en-US" sz="2400" dirty="0"/>
              <a:t>Heart problems</a:t>
            </a:r>
          </a:p>
          <a:p>
            <a:r>
              <a:rPr lang="en-US" sz="2400" dirty="0"/>
              <a:t>Ear infections and Nosebleeds </a:t>
            </a:r>
          </a:p>
          <a:p>
            <a:r>
              <a:rPr lang="en-US" sz="2400" dirty="0"/>
              <a:t>Breathing problems</a:t>
            </a:r>
          </a:p>
          <a:p>
            <a:r>
              <a:rPr lang="en-US" sz="2400" dirty="0"/>
              <a:t>Dehydration</a:t>
            </a:r>
          </a:p>
          <a:p>
            <a:r>
              <a:rPr lang="en-US" sz="2400" dirty="0"/>
              <a:t>Diving while pregnant</a:t>
            </a:r>
          </a:p>
        </p:txBody>
      </p:sp>
      <p:sp>
        <p:nvSpPr>
          <p:cNvPr id="4" name="Slide Number Placeholder 3">
            <a:extLst>
              <a:ext uri="{FF2B5EF4-FFF2-40B4-BE49-F238E27FC236}">
                <a16:creationId xmlns:a16="http://schemas.microsoft.com/office/drawing/2014/main" id="{CA0706ED-FB54-9C7C-D18F-D3C4ECA64F20}"/>
              </a:ext>
            </a:extLst>
          </p:cNvPr>
          <p:cNvSpPr>
            <a:spLocks noGrp="1"/>
          </p:cNvSpPr>
          <p:nvPr>
            <p:ph type="sldNum" sz="quarter" idx="12"/>
          </p:nvPr>
        </p:nvSpPr>
        <p:spPr/>
        <p:txBody>
          <a:bodyPr/>
          <a:lstStyle/>
          <a:p>
            <a:fld id="{68AED0BF-B613-4EA2-A21D-6A60A5241C27}" type="slidenum">
              <a:rPr lang="en-IN" smtClean="0"/>
              <a:t>34</a:t>
            </a:fld>
            <a:endParaRPr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50761922"/>
              </p:ext>
            </p:extLst>
          </p:nvPr>
        </p:nvGraphicFramePr>
        <p:xfrm>
          <a:off x="3585209" y="503586"/>
          <a:ext cx="7886625" cy="5850826"/>
        </p:xfrm>
        <a:graphic>
          <a:graphicData uri="http://schemas.openxmlformats.org/drawingml/2006/table">
            <a:tbl>
              <a:tblPr/>
              <a:tblGrid>
                <a:gridCol w="328210">
                  <a:extLst>
                    <a:ext uri="{9D8B030D-6E8A-4147-A177-3AD203B41FA5}">
                      <a16:colId xmlns:a16="http://schemas.microsoft.com/office/drawing/2014/main" val="20000"/>
                    </a:ext>
                  </a:extLst>
                </a:gridCol>
                <a:gridCol w="2089617">
                  <a:extLst>
                    <a:ext uri="{9D8B030D-6E8A-4147-A177-3AD203B41FA5}">
                      <a16:colId xmlns:a16="http://schemas.microsoft.com/office/drawing/2014/main" val="20001"/>
                    </a:ext>
                  </a:extLst>
                </a:gridCol>
                <a:gridCol w="1713261">
                  <a:extLst>
                    <a:ext uri="{9D8B030D-6E8A-4147-A177-3AD203B41FA5}">
                      <a16:colId xmlns:a16="http://schemas.microsoft.com/office/drawing/2014/main" val="20002"/>
                    </a:ext>
                  </a:extLst>
                </a:gridCol>
                <a:gridCol w="1588881">
                  <a:extLst>
                    <a:ext uri="{9D8B030D-6E8A-4147-A177-3AD203B41FA5}">
                      <a16:colId xmlns:a16="http://schemas.microsoft.com/office/drawing/2014/main" val="20003"/>
                    </a:ext>
                  </a:extLst>
                </a:gridCol>
                <a:gridCol w="2166656">
                  <a:extLst>
                    <a:ext uri="{9D8B030D-6E8A-4147-A177-3AD203B41FA5}">
                      <a16:colId xmlns:a16="http://schemas.microsoft.com/office/drawing/2014/main" val="20004"/>
                    </a:ext>
                  </a:extLst>
                </a:gridCol>
              </a:tblGrid>
              <a:tr h="304800">
                <a:tc>
                  <a:txBody>
                    <a:bodyPr/>
                    <a:lstStyle/>
                    <a:p>
                      <a:pPr marL="0" marR="0">
                        <a:lnSpc>
                          <a:spcPct val="115000"/>
                        </a:lnSpc>
                        <a:spcBef>
                          <a:spcPts val="0"/>
                        </a:spcBef>
                        <a:spcAft>
                          <a:spcPts val="0"/>
                        </a:spcAft>
                      </a:pPr>
                      <a:endParaRPr lang="en-US" sz="9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FF0000"/>
                          </a:solidFill>
                          <a:latin typeface="+mj-lt"/>
                          <a:ea typeface="Calibri"/>
                          <a:cs typeface="Times New Roman"/>
                        </a:rPr>
                        <a:t>SICKNESS NAME</a:t>
                      </a:r>
                      <a:endParaRPr lang="en-US" sz="20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FF0000"/>
                          </a:solidFill>
                          <a:latin typeface="+mj-lt"/>
                          <a:ea typeface="Calibri"/>
                          <a:cs typeface="Times New Roman"/>
                        </a:rPr>
                        <a:t>     CAUSE</a:t>
                      </a:r>
                      <a:endParaRPr lang="en-US" sz="20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FF0000"/>
                          </a:solidFill>
                          <a:latin typeface="+mj-lt"/>
                          <a:ea typeface="Calibri"/>
                          <a:cs typeface="Times New Roman"/>
                        </a:rPr>
                        <a:t>EFFECTS</a:t>
                      </a:r>
                      <a:endParaRPr lang="en-US" sz="20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FF0000"/>
                          </a:solidFill>
                          <a:latin typeface="+mj-lt"/>
                          <a:ea typeface="Calibri"/>
                          <a:cs typeface="Times New Roman"/>
                        </a:rPr>
                        <a:t>TREATMENT</a:t>
                      </a:r>
                      <a:endParaRPr lang="en-US" sz="20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93497">
                <a:tc>
                  <a:txBody>
                    <a:bodyPr/>
                    <a:lstStyle/>
                    <a:p>
                      <a:pPr marL="0" marR="0">
                        <a:lnSpc>
                          <a:spcPct val="115000"/>
                        </a:lnSpc>
                        <a:spcBef>
                          <a:spcPts val="0"/>
                        </a:spcBef>
                        <a:spcAft>
                          <a:spcPts val="0"/>
                        </a:spcAft>
                      </a:pPr>
                      <a:r>
                        <a:rPr lang="en-US" sz="1700" dirty="0">
                          <a:solidFill>
                            <a:srgbClr val="000000"/>
                          </a:solidFill>
                          <a:latin typeface="+mj-lt"/>
                          <a:ea typeface="Calibri"/>
                          <a:cs typeface="Times New Roman"/>
                        </a:rPr>
                        <a:t>1.</a:t>
                      </a:r>
                      <a:endParaRPr lang="en-US" sz="9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Oxygen toxicity</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Higher pressure of oxygen</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Sudden convulsion</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Immediate forward to Hospital  </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3497">
                <a:tc>
                  <a:txBody>
                    <a:bodyPr/>
                    <a:lstStyle/>
                    <a:p>
                      <a:pPr marL="0" marR="0">
                        <a:lnSpc>
                          <a:spcPct val="115000"/>
                        </a:lnSpc>
                        <a:spcBef>
                          <a:spcPts val="0"/>
                        </a:spcBef>
                        <a:spcAft>
                          <a:spcPts val="0"/>
                        </a:spcAft>
                      </a:pPr>
                      <a:r>
                        <a:rPr lang="en-US" sz="1700" dirty="0">
                          <a:solidFill>
                            <a:srgbClr val="000000"/>
                          </a:solidFill>
                          <a:latin typeface="+mj-lt"/>
                          <a:ea typeface="Calibri"/>
                          <a:cs typeface="Times New Roman"/>
                        </a:rPr>
                        <a:t>2.</a:t>
                      </a:r>
                      <a:endParaRPr lang="en-US" sz="9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Hypoxia</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Inadequate supply of oxygen</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Hallucination</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Immediate oxygen supply</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93497">
                <a:tc>
                  <a:txBody>
                    <a:bodyPr/>
                    <a:lstStyle/>
                    <a:p>
                      <a:pPr marL="0" marR="0">
                        <a:lnSpc>
                          <a:spcPct val="115000"/>
                        </a:lnSpc>
                        <a:spcBef>
                          <a:spcPts val="0"/>
                        </a:spcBef>
                        <a:spcAft>
                          <a:spcPts val="0"/>
                        </a:spcAft>
                      </a:pPr>
                      <a:r>
                        <a:rPr lang="en-US" sz="1700" dirty="0">
                          <a:solidFill>
                            <a:srgbClr val="000000"/>
                          </a:solidFill>
                          <a:latin typeface="+mj-lt"/>
                          <a:ea typeface="Calibri"/>
                          <a:cs typeface="Times New Roman"/>
                        </a:rPr>
                        <a:t>3.</a:t>
                      </a:r>
                      <a:endParaRPr lang="en-US" sz="9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Barotraumas</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latin typeface="+mj-lt"/>
                          <a:ea typeface="Calibri"/>
                          <a:cs typeface="Times New Roman"/>
                        </a:rPr>
                        <a:t>Difference in pressure</a:t>
                      </a:r>
                      <a:endParaRPr lang="en-US" sz="2000" b="1">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Lung Damage</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Immediate forward to Hospital  </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91329">
                <a:tc>
                  <a:txBody>
                    <a:bodyPr/>
                    <a:lstStyle/>
                    <a:p>
                      <a:pPr marL="0" marR="0">
                        <a:lnSpc>
                          <a:spcPct val="115000"/>
                        </a:lnSpc>
                        <a:spcBef>
                          <a:spcPts val="0"/>
                        </a:spcBef>
                        <a:spcAft>
                          <a:spcPts val="0"/>
                        </a:spcAft>
                      </a:pPr>
                      <a:r>
                        <a:rPr lang="en-US" sz="1700" dirty="0">
                          <a:solidFill>
                            <a:srgbClr val="000000"/>
                          </a:solidFill>
                          <a:latin typeface="+mj-lt"/>
                          <a:ea typeface="Calibri"/>
                          <a:cs typeface="Times New Roman"/>
                        </a:rPr>
                        <a:t>4 </a:t>
                      </a:r>
                      <a:endParaRPr lang="en-US" sz="900"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Decompression Sickness</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latin typeface="+mj-lt"/>
                          <a:ea typeface="Calibri"/>
                          <a:cs typeface="Times New Roman"/>
                        </a:rPr>
                        <a:t>Due to Formation of Bubbles in Blood</a:t>
                      </a:r>
                      <a:endParaRPr lang="en-US" sz="2000" b="1">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Joint Pain, </a:t>
                      </a:r>
                      <a:r>
                        <a:rPr lang="en-US" sz="2000" b="1" dirty="0" err="1">
                          <a:solidFill>
                            <a:srgbClr val="000000"/>
                          </a:solidFill>
                          <a:latin typeface="+mj-lt"/>
                          <a:ea typeface="Calibri"/>
                          <a:cs typeface="Times New Roman"/>
                        </a:rPr>
                        <a:t>Paralsis</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latin typeface="+mj-lt"/>
                          <a:ea typeface="Calibri"/>
                          <a:cs typeface="Times New Roman"/>
                        </a:rPr>
                        <a:t>In Recompression chamber</a:t>
                      </a:r>
                      <a:endParaRPr lang="en-US" sz="2000" b="1" dirty="0">
                        <a:latin typeface="+mj-lt"/>
                        <a:ea typeface="Calibri"/>
                        <a:cs typeface="Times New Roman"/>
                      </a:endParaRPr>
                    </a:p>
                  </a:txBody>
                  <a:tcPr marL="57618" marR="576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25" name="Rectangle 1"/>
          <p:cNvSpPr>
            <a:spLocks noChangeArrowheads="1"/>
          </p:cNvSpPr>
          <p:nvPr/>
        </p:nvSpPr>
        <p:spPr bwMode="auto">
          <a:xfrm>
            <a:off x="76199" y="2767280"/>
            <a:ext cx="3314701"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sz="4000" b="1" dirty="0">
                <a:solidFill>
                  <a:srgbClr val="C00000"/>
                </a:solidFill>
                <a:latin typeface="+mj-lt"/>
                <a:ea typeface="Calibri" pitchFamily="34" charset="0"/>
                <a:cs typeface="Times New Roman" pitchFamily="18" charset="0"/>
              </a:rPr>
              <a:t>DEEP DIVER SICKNESS</a:t>
            </a:r>
          </a:p>
        </p:txBody>
      </p:sp>
      <p:sp>
        <p:nvSpPr>
          <p:cNvPr id="3" name="Slide Number Placeholder 2">
            <a:extLst>
              <a:ext uri="{FF2B5EF4-FFF2-40B4-BE49-F238E27FC236}">
                <a16:creationId xmlns:a16="http://schemas.microsoft.com/office/drawing/2014/main" id="{747BBB9A-B83A-4D26-56BA-D2CE3233BD3E}"/>
              </a:ext>
            </a:extLst>
          </p:cNvPr>
          <p:cNvSpPr>
            <a:spLocks noGrp="1"/>
          </p:cNvSpPr>
          <p:nvPr>
            <p:ph type="sldNum" sz="quarter" idx="12"/>
          </p:nvPr>
        </p:nvSpPr>
        <p:spPr/>
        <p:txBody>
          <a:bodyPr/>
          <a:lstStyle/>
          <a:p>
            <a:fld id="{68AED0BF-B613-4EA2-A21D-6A60A5241C27}" type="slidenum">
              <a:rPr lang="en-IN" smtClean="0"/>
              <a:t>35</a:t>
            </a:fld>
            <a:endParaRPr lang="en-IN"/>
          </a:p>
        </p:txBody>
      </p:sp>
    </p:spTree>
    <p:extLst>
      <p:ext uri="{BB962C8B-B14F-4D97-AF65-F5344CB8AC3E}">
        <p14:creationId xmlns:p14="http://schemas.microsoft.com/office/powerpoint/2010/main" val="3844520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50" y="3032919"/>
            <a:ext cx="3276600" cy="792162"/>
          </a:xfrm>
        </p:spPr>
        <p:txBody>
          <a:bodyPr>
            <a:normAutofit/>
          </a:bodyPr>
          <a:lstStyle/>
          <a:p>
            <a:pPr algn="ctr"/>
            <a:r>
              <a:rPr lang="en-IN" sz="4000" b="1" dirty="0">
                <a:solidFill>
                  <a:srgbClr val="C00000"/>
                </a:solidFill>
                <a:cs typeface="Arial" panose="020B0604020202020204" pitchFamily="34" charset="0"/>
              </a:rPr>
              <a:t>USE </a:t>
            </a:r>
            <a:r>
              <a:rPr lang="en-IN" sz="4000" b="1" dirty="0">
                <a:solidFill>
                  <a:srgbClr val="C00000"/>
                </a:solidFill>
                <a:cs typeface="Times New Roman" pitchFamily="18" charset="0"/>
              </a:rPr>
              <a:t>Do’s</a:t>
            </a:r>
            <a:endParaRPr lang="en-IN" sz="4000" b="1" dirty="0">
              <a:solidFill>
                <a:srgbClr val="C00000"/>
              </a:solidFill>
              <a:cs typeface="Arial" panose="020B0604020202020204" pitchFamily="34" charset="0"/>
            </a:endParaRPr>
          </a:p>
        </p:txBody>
      </p:sp>
      <p:sp>
        <p:nvSpPr>
          <p:cNvPr id="3" name="Content Placeholder 2"/>
          <p:cNvSpPr>
            <a:spLocks noGrp="1"/>
          </p:cNvSpPr>
          <p:nvPr>
            <p:ph idx="1"/>
          </p:nvPr>
        </p:nvSpPr>
        <p:spPr>
          <a:xfrm>
            <a:off x="3646170" y="902970"/>
            <a:ext cx="8164830" cy="5421630"/>
          </a:xfrm>
        </p:spPr>
        <p:txBody>
          <a:bodyPr>
            <a:normAutofit/>
          </a:bodyPr>
          <a:lstStyle/>
          <a:p>
            <a:r>
              <a:rPr lang="en-IN" sz="2800" dirty="0"/>
              <a:t>Ensure leak test before use.</a:t>
            </a:r>
          </a:p>
          <a:p>
            <a:r>
              <a:rPr lang="en-IN" sz="2800" dirty="0"/>
              <a:t>Check for exhalation valve.</a:t>
            </a:r>
          </a:p>
          <a:p>
            <a:r>
              <a:rPr lang="en-IN" sz="2800" dirty="0"/>
              <a:t>Replace the  demand valve after every 16 month.</a:t>
            </a:r>
          </a:p>
          <a:p>
            <a:r>
              <a:rPr lang="en-IN" sz="2800" dirty="0"/>
              <a:t>Replace the  exhalation valve after every  6 month.</a:t>
            </a:r>
          </a:p>
          <a:p>
            <a:r>
              <a:rPr lang="en-IN" sz="2800" dirty="0"/>
              <a:t>Check o ring</a:t>
            </a:r>
          </a:p>
          <a:p>
            <a:r>
              <a:rPr lang="en-IN" sz="2800" dirty="0"/>
              <a:t>Physically and mentally fit</a:t>
            </a:r>
          </a:p>
          <a:p>
            <a:r>
              <a:rPr lang="en-IN" sz="2800" dirty="0"/>
              <a:t>Natural and man made hazards</a:t>
            </a:r>
          </a:p>
          <a:p>
            <a:r>
              <a:rPr lang="en-IN" sz="2800" dirty="0"/>
              <a:t>Contingency plan</a:t>
            </a:r>
          </a:p>
          <a:p>
            <a:r>
              <a:rPr lang="en-IN" sz="2800" dirty="0"/>
              <a:t>Time</a:t>
            </a:r>
          </a:p>
          <a:p>
            <a:endParaRPr lang="en-IN" sz="2800" dirty="0"/>
          </a:p>
          <a:p>
            <a:endParaRPr lang="en-IN" sz="2800" dirty="0"/>
          </a:p>
          <a:p>
            <a:endParaRPr lang="en-IN" dirty="0"/>
          </a:p>
          <a:p>
            <a:endParaRPr lang="en-IN" dirty="0"/>
          </a:p>
        </p:txBody>
      </p:sp>
      <p:sp>
        <p:nvSpPr>
          <p:cNvPr id="4" name="Slide Number Placeholder 3">
            <a:extLst>
              <a:ext uri="{FF2B5EF4-FFF2-40B4-BE49-F238E27FC236}">
                <a16:creationId xmlns:a16="http://schemas.microsoft.com/office/drawing/2014/main" id="{4B8AB32F-B73D-F07C-E34C-DB47471DC9E0}"/>
              </a:ext>
            </a:extLst>
          </p:cNvPr>
          <p:cNvSpPr>
            <a:spLocks noGrp="1"/>
          </p:cNvSpPr>
          <p:nvPr>
            <p:ph type="sldNum" sz="quarter" idx="12"/>
          </p:nvPr>
        </p:nvSpPr>
        <p:spPr/>
        <p:txBody>
          <a:bodyPr/>
          <a:lstStyle/>
          <a:p>
            <a:fld id="{68AED0BF-B613-4EA2-A21D-6A60A5241C27}" type="slidenum">
              <a:rPr lang="en-IN" smtClean="0"/>
              <a:t>36</a:t>
            </a:fld>
            <a:endParaRPr lang="en-IN"/>
          </a:p>
        </p:txBody>
      </p:sp>
    </p:spTree>
    <p:extLst>
      <p:ext uri="{BB962C8B-B14F-4D97-AF65-F5344CB8AC3E}">
        <p14:creationId xmlns:p14="http://schemas.microsoft.com/office/powerpoint/2010/main" val="238735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3325" y="876935"/>
            <a:ext cx="7867649" cy="5300028"/>
          </a:xfrm>
        </p:spPr>
        <p:txBody>
          <a:bodyPr>
            <a:normAutofit/>
          </a:bodyPr>
          <a:lstStyle/>
          <a:p>
            <a:r>
              <a:rPr lang="en-IN" sz="2800" dirty="0"/>
              <a:t>Don’t use mask that leak.</a:t>
            </a:r>
          </a:p>
          <a:p>
            <a:r>
              <a:rPr lang="en-IN" sz="2800" dirty="0"/>
              <a:t>Don’t operate in high temp if visor is damaged.</a:t>
            </a:r>
          </a:p>
          <a:p>
            <a:r>
              <a:rPr lang="en-IN" sz="2800" dirty="0"/>
              <a:t>Don’t use in presence of chemical substance like hydrogen sulphide, phosgene which are absorbed by FFM or any diffuse through it.</a:t>
            </a:r>
          </a:p>
          <a:p>
            <a:r>
              <a:rPr lang="en-IN" sz="2800" dirty="0"/>
              <a:t>Don’t use solvent like acetone alcohol etc. to clean face mask.</a:t>
            </a:r>
          </a:p>
          <a:p>
            <a:r>
              <a:rPr lang="en-IN" sz="2800" dirty="0"/>
              <a:t>Don’t use the air filled cylinder after the expiry of one month.(refill it)</a:t>
            </a:r>
          </a:p>
        </p:txBody>
      </p:sp>
      <p:sp>
        <p:nvSpPr>
          <p:cNvPr id="5" name="Right Arrow 4">
            <a:hlinkClick r:id="rId2" action="ppaction://hlinkfile"/>
          </p:cNvPr>
          <p:cNvSpPr/>
          <p:nvPr/>
        </p:nvSpPr>
        <p:spPr>
          <a:xfrm>
            <a:off x="10889453" y="6034087"/>
            <a:ext cx="928694"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Slide Number Placeholder 3">
            <a:extLst>
              <a:ext uri="{FF2B5EF4-FFF2-40B4-BE49-F238E27FC236}">
                <a16:creationId xmlns:a16="http://schemas.microsoft.com/office/drawing/2014/main" id="{E5FD6A41-7859-6FAC-EAEB-DC3ABE876B69}"/>
              </a:ext>
            </a:extLst>
          </p:cNvPr>
          <p:cNvSpPr>
            <a:spLocks noGrp="1"/>
          </p:cNvSpPr>
          <p:nvPr>
            <p:ph type="sldNum" sz="quarter" idx="12"/>
          </p:nvPr>
        </p:nvSpPr>
        <p:spPr/>
        <p:txBody>
          <a:bodyPr/>
          <a:lstStyle/>
          <a:p>
            <a:fld id="{68AED0BF-B613-4EA2-A21D-6A60A5241C27}" type="slidenum">
              <a:rPr lang="en-IN" smtClean="0"/>
              <a:t>37</a:t>
            </a:fld>
            <a:endParaRPr lang="en-IN"/>
          </a:p>
        </p:txBody>
      </p:sp>
      <p:sp>
        <p:nvSpPr>
          <p:cNvPr id="8" name="Title 1">
            <a:extLst>
              <a:ext uri="{FF2B5EF4-FFF2-40B4-BE49-F238E27FC236}">
                <a16:creationId xmlns:a16="http://schemas.microsoft.com/office/drawing/2014/main" id="{8A25BD55-1CAB-C5DD-79F9-31D328226B0C}"/>
              </a:ext>
            </a:extLst>
          </p:cNvPr>
          <p:cNvSpPr>
            <a:spLocks noGrp="1"/>
          </p:cNvSpPr>
          <p:nvPr>
            <p:ph type="title"/>
          </p:nvPr>
        </p:nvSpPr>
        <p:spPr>
          <a:xfrm>
            <a:off x="133350" y="3032919"/>
            <a:ext cx="3276600" cy="792162"/>
          </a:xfrm>
        </p:spPr>
        <p:txBody>
          <a:bodyPr>
            <a:normAutofit/>
          </a:bodyPr>
          <a:lstStyle/>
          <a:p>
            <a:pPr algn="ctr"/>
            <a:r>
              <a:rPr lang="en-IN" sz="4000" b="1" dirty="0">
                <a:solidFill>
                  <a:srgbClr val="C00000"/>
                </a:solidFill>
                <a:cs typeface="Arial" panose="020B0604020202020204" pitchFamily="34" charset="0"/>
              </a:rPr>
              <a:t>USE </a:t>
            </a:r>
            <a:r>
              <a:rPr lang="en-IN" sz="4000" b="1" dirty="0">
                <a:solidFill>
                  <a:srgbClr val="C00000"/>
                </a:solidFill>
                <a:cs typeface="Times New Roman" pitchFamily="18" charset="0"/>
              </a:rPr>
              <a:t>DONT’S</a:t>
            </a:r>
            <a:endParaRPr lang="en-IN" sz="4000" b="1" dirty="0">
              <a:solidFill>
                <a:srgbClr val="C00000"/>
              </a:solidFill>
              <a:cs typeface="Arial" panose="020B0604020202020204" pitchFamily="34" charset="0"/>
            </a:endParaRPr>
          </a:p>
        </p:txBody>
      </p:sp>
    </p:spTree>
    <p:extLst>
      <p:ext uri="{BB962C8B-B14F-4D97-AF65-F5344CB8AC3E}">
        <p14:creationId xmlns:p14="http://schemas.microsoft.com/office/powerpoint/2010/main" val="1372011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C00000"/>
                </a:solidFill>
              </a:rPr>
              <a:t>RULES OF SCUBA DIVING</a:t>
            </a:r>
          </a:p>
        </p:txBody>
      </p:sp>
      <p:sp>
        <p:nvSpPr>
          <p:cNvPr id="3" name="Content Placeholder 2"/>
          <p:cNvSpPr>
            <a:spLocks noGrp="1"/>
          </p:cNvSpPr>
          <p:nvPr>
            <p:ph idx="1"/>
          </p:nvPr>
        </p:nvSpPr>
        <p:spPr>
          <a:xfrm>
            <a:off x="4846320" y="876935"/>
            <a:ext cx="6507479" cy="5300028"/>
          </a:xfrm>
        </p:spPr>
        <p:txBody>
          <a:bodyPr>
            <a:normAutofit/>
          </a:bodyPr>
          <a:lstStyle/>
          <a:p>
            <a:pPr>
              <a:lnSpc>
                <a:spcPct val="150000"/>
              </a:lnSpc>
            </a:pPr>
            <a:r>
              <a:rPr lang="en-US" sz="2400" dirty="0"/>
              <a:t>Get proper training</a:t>
            </a:r>
          </a:p>
          <a:p>
            <a:pPr>
              <a:lnSpc>
                <a:spcPct val="150000"/>
              </a:lnSpc>
            </a:pPr>
            <a:r>
              <a:rPr lang="en-US" sz="2400" dirty="0"/>
              <a:t>Don't hold your breath </a:t>
            </a:r>
          </a:p>
          <a:p>
            <a:pPr>
              <a:lnSpc>
                <a:spcPct val="150000"/>
              </a:lnSpc>
            </a:pPr>
            <a:r>
              <a:rPr lang="en-US" sz="2400" dirty="0"/>
              <a:t>Be in good physical shape</a:t>
            </a:r>
          </a:p>
          <a:p>
            <a:pPr>
              <a:lnSpc>
                <a:spcPct val="150000"/>
              </a:lnSpc>
            </a:pPr>
            <a:r>
              <a:rPr lang="en-US" sz="2400" dirty="0"/>
              <a:t>Never dive alone Ascend slowly and with control</a:t>
            </a:r>
          </a:p>
          <a:p>
            <a:pPr>
              <a:lnSpc>
                <a:spcPct val="150000"/>
              </a:lnSpc>
            </a:pPr>
            <a:r>
              <a:rPr lang="en-US" sz="2400" dirty="0"/>
              <a:t> Check your equipment</a:t>
            </a:r>
          </a:p>
          <a:p>
            <a:pPr>
              <a:lnSpc>
                <a:spcPct val="150000"/>
              </a:lnSpc>
            </a:pPr>
            <a:r>
              <a:rPr lang="en-US" sz="2400" dirty="0"/>
              <a:t> Plan your dive and dive your plan</a:t>
            </a:r>
          </a:p>
        </p:txBody>
      </p:sp>
      <p:sp>
        <p:nvSpPr>
          <p:cNvPr id="4" name="Slide Number Placeholder 3">
            <a:extLst>
              <a:ext uri="{FF2B5EF4-FFF2-40B4-BE49-F238E27FC236}">
                <a16:creationId xmlns:a16="http://schemas.microsoft.com/office/drawing/2014/main" id="{A02A18E9-DEAF-B9C3-1BF4-8EA7B9025300}"/>
              </a:ext>
            </a:extLst>
          </p:cNvPr>
          <p:cNvSpPr>
            <a:spLocks noGrp="1"/>
          </p:cNvSpPr>
          <p:nvPr>
            <p:ph type="sldNum" sz="quarter" idx="12"/>
          </p:nvPr>
        </p:nvSpPr>
        <p:spPr/>
        <p:txBody>
          <a:bodyPr/>
          <a:lstStyle/>
          <a:p>
            <a:fld id="{68AED0BF-B613-4EA2-A21D-6A60A5241C27}" type="slidenum">
              <a:rPr lang="en-IN" smtClean="0"/>
              <a:t>38</a:t>
            </a:fld>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 y="2766218"/>
            <a:ext cx="3376236" cy="1325563"/>
          </a:xfrm>
        </p:spPr>
        <p:txBody>
          <a:bodyPr>
            <a:normAutofit/>
          </a:bodyPr>
          <a:lstStyle/>
          <a:p>
            <a:pPr algn="ctr"/>
            <a:r>
              <a:rPr lang="en-IN" sz="4000" b="1" dirty="0">
                <a:solidFill>
                  <a:srgbClr val="C00000"/>
                </a:solidFill>
              </a:rPr>
              <a:t>REVIEW</a:t>
            </a:r>
          </a:p>
        </p:txBody>
      </p:sp>
      <p:sp>
        <p:nvSpPr>
          <p:cNvPr id="4" name="Content Placeholder 2"/>
          <p:cNvSpPr>
            <a:spLocks noGrp="1"/>
          </p:cNvSpPr>
          <p:nvPr/>
        </p:nvSpPr>
        <p:spPr>
          <a:xfrm>
            <a:off x="3486150" y="1228953"/>
            <a:ext cx="850582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IN" sz="2800" b="1" dirty="0"/>
              <a:t>After completion of this lesson  now you are able to define: </a:t>
            </a:r>
          </a:p>
          <a:p>
            <a:endParaRPr lang="en-IN" sz="2400" dirty="0"/>
          </a:p>
          <a:p>
            <a:r>
              <a:rPr lang="en-IN" sz="2400" dirty="0"/>
              <a:t> SCUBA.</a:t>
            </a:r>
          </a:p>
          <a:p>
            <a:r>
              <a:rPr lang="en-IN" sz="2400" dirty="0"/>
              <a:t>Use and maintenance of SCUBA.</a:t>
            </a:r>
          </a:p>
          <a:p>
            <a:r>
              <a:rPr lang="en-IN" sz="2400" dirty="0"/>
              <a:t>High pressure air compressor.</a:t>
            </a:r>
          </a:p>
          <a:p>
            <a:r>
              <a:rPr lang="en-IN" sz="2400" dirty="0"/>
              <a:t>Procedure of safe diving ,communication and </a:t>
            </a:r>
          </a:p>
          <a:p>
            <a:pPr marL="0" indent="0">
              <a:buNone/>
            </a:pPr>
            <a:r>
              <a:rPr lang="en-IN" sz="2400" dirty="0"/>
              <a:t>     Signals.</a:t>
            </a:r>
          </a:p>
          <a:p>
            <a:r>
              <a:rPr lang="en-IN" sz="2400" dirty="0"/>
              <a:t>Diving in pool tank , breathing technique in tidal river.</a:t>
            </a:r>
          </a:p>
          <a:p>
            <a:r>
              <a:rPr lang="en-IN" sz="2400" dirty="0"/>
              <a:t>Clearing the mask.</a:t>
            </a:r>
          </a:p>
          <a:p>
            <a:endParaRPr lang="en-IN" sz="2400" dirty="0"/>
          </a:p>
          <a:p>
            <a:endParaRPr lang="en-IN" sz="2400" dirty="0"/>
          </a:p>
          <a:p>
            <a:endParaRPr lang="en-IN" sz="2400" dirty="0"/>
          </a:p>
          <a:p>
            <a:endParaRPr lang="en-IN" sz="2400" dirty="0"/>
          </a:p>
          <a:p>
            <a:endParaRPr lang="en-IN" sz="2400" dirty="0"/>
          </a:p>
        </p:txBody>
      </p:sp>
      <p:sp>
        <p:nvSpPr>
          <p:cNvPr id="3" name="Slide Number Placeholder 2">
            <a:extLst>
              <a:ext uri="{FF2B5EF4-FFF2-40B4-BE49-F238E27FC236}">
                <a16:creationId xmlns:a16="http://schemas.microsoft.com/office/drawing/2014/main" id="{12E8DD04-8D70-65A0-523B-160E71C0BBAD}"/>
              </a:ext>
            </a:extLst>
          </p:cNvPr>
          <p:cNvSpPr>
            <a:spLocks noGrp="1"/>
          </p:cNvSpPr>
          <p:nvPr>
            <p:ph type="sldNum" sz="quarter" idx="12"/>
          </p:nvPr>
        </p:nvSpPr>
        <p:spPr/>
        <p:txBody>
          <a:bodyPr/>
          <a:lstStyle/>
          <a:p>
            <a:fld id="{68AED0BF-B613-4EA2-A21D-6A60A5241C27}" type="slidenum">
              <a:rPr lang="en-IN" smtClean="0"/>
              <a:t>39</a:t>
            </a:fld>
            <a:endParaRPr lang="en-IN"/>
          </a:p>
        </p:txBody>
      </p:sp>
    </p:spTree>
    <p:extLst>
      <p:ext uri="{BB962C8B-B14F-4D97-AF65-F5344CB8AC3E}">
        <p14:creationId xmlns:p14="http://schemas.microsoft.com/office/powerpoint/2010/main" val="1693854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AE5190-715C-C6C3-7008-CAF206231511}"/>
              </a:ext>
            </a:extLst>
          </p:cNvPr>
          <p:cNvSpPr>
            <a:spLocks noGrp="1"/>
          </p:cNvSpPr>
          <p:nvPr>
            <p:ph type="sldNum" sz="quarter" idx="12"/>
          </p:nvPr>
        </p:nvSpPr>
        <p:spPr/>
        <p:txBody>
          <a:bodyPr/>
          <a:lstStyle/>
          <a:p>
            <a:fld id="{68AED0BF-B613-4EA2-A21D-6A60A5241C27}" type="slidenum">
              <a:rPr lang="en-IN" smtClean="0"/>
              <a:t>40</a:t>
            </a:fld>
            <a:endParaRPr lang="en-IN"/>
          </a:p>
        </p:txBody>
      </p:sp>
      <p:sp>
        <p:nvSpPr>
          <p:cNvPr id="5" name="Rectangle 4">
            <a:extLst>
              <a:ext uri="{FF2B5EF4-FFF2-40B4-BE49-F238E27FC236}">
                <a16:creationId xmlns:a16="http://schemas.microsoft.com/office/drawing/2014/main" id="{E19315AC-73AC-71CD-D4FF-5165E0933DD1}"/>
              </a:ext>
            </a:extLst>
          </p:cNvPr>
          <p:cNvSpPr/>
          <p:nvPr/>
        </p:nvSpPr>
        <p:spPr>
          <a:xfrm>
            <a:off x="3464515" y="2967335"/>
            <a:ext cx="5262980" cy="769441"/>
          </a:xfrm>
          <a:prstGeom prst="rect">
            <a:avLst/>
          </a:prstGeom>
          <a:noFill/>
        </p:spPr>
        <p:txBody>
          <a:bodyPr wrap="none" lIns="91440" tIns="45720" rIns="91440" bIns="45720">
            <a:spAutoFit/>
          </a:bodyPr>
          <a:lstStyle/>
          <a:p>
            <a:pPr algn="ctr"/>
            <a:r>
              <a:rPr lang="en-US" sz="4400" b="1" dirty="0">
                <a:ln w="0"/>
                <a:solidFill>
                  <a:srgbClr val="C00000"/>
                </a:solidFill>
              </a:rPr>
              <a:t>ANY QUESTION???</a:t>
            </a:r>
            <a:endParaRPr lang="en-US" sz="4400" b="1" cap="none" spc="0" dirty="0">
              <a:ln w="0"/>
              <a:solidFill>
                <a:srgbClr val="C00000"/>
              </a:solidFill>
            </a:endParaRPr>
          </a:p>
        </p:txBody>
      </p:sp>
    </p:spTree>
    <p:extLst>
      <p:ext uri="{BB962C8B-B14F-4D97-AF65-F5344CB8AC3E}">
        <p14:creationId xmlns:p14="http://schemas.microsoft.com/office/powerpoint/2010/main" val="2955110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915" y="2766218"/>
            <a:ext cx="4138236" cy="1325563"/>
          </a:xfrm>
        </p:spPr>
        <p:txBody>
          <a:bodyPr>
            <a:normAutofit/>
          </a:bodyPr>
          <a:lstStyle/>
          <a:p>
            <a:pPr algn="ctr"/>
            <a:r>
              <a:rPr lang="en-IN" sz="4000" b="1" dirty="0">
                <a:solidFill>
                  <a:srgbClr val="C00000"/>
                </a:solidFill>
                <a:cs typeface="Times New Roman" pitchFamily="18" charset="0"/>
              </a:rPr>
              <a:t>EVALUATION</a:t>
            </a:r>
          </a:p>
        </p:txBody>
      </p:sp>
      <p:sp>
        <p:nvSpPr>
          <p:cNvPr id="3" name="Content Placeholder 2"/>
          <p:cNvSpPr>
            <a:spLocks noGrp="1"/>
          </p:cNvSpPr>
          <p:nvPr>
            <p:ph idx="1"/>
          </p:nvPr>
        </p:nvSpPr>
        <p:spPr>
          <a:xfrm>
            <a:off x="4343400" y="876935"/>
            <a:ext cx="7524750" cy="5300028"/>
          </a:xfrm>
        </p:spPr>
        <p:txBody>
          <a:bodyPr>
            <a:normAutofit/>
          </a:bodyPr>
          <a:lstStyle/>
          <a:p>
            <a:pPr marL="0" indent="0">
              <a:buNone/>
            </a:pPr>
            <a:r>
              <a:rPr lang="en-IN" b="1" dirty="0">
                <a:solidFill>
                  <a:srgbClr val="FF0000"/>
                </a:solidFill>
              </a:rPr>
              <a:t>Q. 1. Full from of scuba?</a:t>
            </a:r>
          </a:p>
          <a:p>
            <a:pPr marL="0" indent="0">
              <a:buNone/>
            </a:pPr>
            <a:r>
              <a:rPr lang="en-IN" i="1" dirty="0"/>
              <a:t>Ans</a:t>
            </a:r>
            <a:r>
              <a:rPr lang="en-IN" dirty="0"/>
              <a:t> : Self-contained Underwater Breathing Apparatus.</a:t>
            </a:r>
          </a:p>
          <a:p>
            <a:pPr marL="0" indent="0">
              <a:buNone/>
            </a:pPr>
            <a:r>
              <a:rPr lang="en-IN" b="1" dirty="0">
                <a:solidFill>
                  <a:srgbClr val="FF0000"/>
                </a:solidFill>
              </a:rPr>
              <a:t>Q. 2. Types of water entry techniques ?</a:t>
            </a:r>
          </a:p>
          <a:p>
            <a:pPr marL="0" indent="0">
              <a:buNone/>
            </a:pPr>
            <a:r>
              <a:rPr lang="en-US" dirty="0"/>
              <a:t>Ans:</a:t>
            </a:r>
            <a:endParaRPr lang="en-IN" dirty="0"/>
          </a:p>
          <a:p>
            <a:pPr marL="514350" indent="-514350"/>
            <a:r>
              <a:rPr lang="en-IN" dirty="0"/>
              <a:t>  Giant stride entry</a:t>
            </a:r>
          </a:p>
          <a:p>
            <a:pPr marL="514350" indent="-514350"/>
            <a:r>
              <a:rPr lang="en-IN" dirty="0"/>
              <a:t>  Back roll.</a:t>
            </a:r>
          </a:p>
          <a:p>
            <a:pPr marL="514350" indent="-514350"/>
            <a:r>
              <a:rPr lang="en-IN" dirty="0"/>
              <a:t>  Seated entry.</a:t>
            </a:r>
          </a:p>
          <a:p>
            <a:pPr marL="514350" indent="-514350"/>
            <a:r>
              <a:rPr lang="en-IN" dirty="0"/>
              <a:t>  Shore entry.</a:t>
            </a:r>
          </a:p>
        </p:txBody>
      </p:sp>
      <p:pic>
        <p:nvPicPr>
          <p:cNvPr id="4" name="Picture 2" descr="C:\Users\User\Desktop\scuba\scuba photo\Screenshot_20210228-231941_Chrome.jpg"/>
          <p:cNvPicPr>
            <a:picLocks noChangeAspect="1" noChangeArrowheads="1"/>
          </p:cNvPicPr>
          <p:nvPr/>
        </p:nvPicPr>
        <p:blipFill>
          <a:blip r:embed="rId2" cstate="print"/>
          <a:srcRect/>
          <a:stretch>
            <a:fillRect/>
          </a:stretch>
        </p:blipFill>
        <p:spPr bwMode="auto">
          <a:xfrm>
            <a:off x="8398676" y="3929066"/>
            <a:ext cx="2021676" cy="1347784"/>
          </a:xfrm>
          <a:prstGeom prst="rect">
            <a:avLst/>
          </a:prstGeom>
          <a:noFill/>
        </p:spPr>
      </p:pic>
      <p:sp>
        <p:nvSpPr>
          <p:cNvPr id="5" name="Slide Number Placeholder 4">
            <a:extLst>
              <a:ext uri="{FF2B5EF4-FFF2-40B4-BE49-F238E27FC236}">
                <a16:creationId xmlns:a16="http://schemas.microsoft.com/office/drawing/2014/main" id="{E42493C8-F649-2B83-0CBC-E450961B6ED7}"/>
              </a:ext>
            </a:extLst>
          </p:cNvPr>
          <p:cNvSpPr>
            <a:spLocks noGrp="1"/>
          </p:cNvSpPr>
          <p:nvPr>
            <p:ph type="sldNum" sz="quarter" idx="12"/>
          </p:nvPr>
        </p:nvSpPr>
        <p:spPr/>
        <p:txBody>
          <a:bodyPr/>
          <a:lstStyle/>
          <a:p>
            <a:fld id="{68AED0BF-B613-4EA2-A21D-6A60A5241C27}" type="slidenum">
              <a:rPr lang="en-IN" smtClean="0"/>
              <a:t>41</a:t>
            </a:fld>
            <a:endParaRPr lang="en-IN"/>
          </a:p>
        </p:txBody>
      </p:sp>
    </p:spTree>
    <p:extLst>
      <p:ext uri="{BB962C8B-B14F-4D97-AF65-F5344CB8AC3E}">
        <p14:creationId xmlns:p14="http://schemas.microsoft.com/office/powerpoint/2010/main" val="111326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6"/>
            <a:ext cx="350736" cy="369331"/>
          </a:xfrm>
        </p:spPr>
        <p:txBody>
          <a:bodyPr/>
          <a:lstStyle/>
          <a:p>
            <a:fld id="{2BB1E14F-796C-409E-9B94-89634ADD74DA}" type="slidenum">
              <a:rPr lang="en-IN" smtClean="0"/>
              <a:t>42</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8" y="3230215"/>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2"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0"/>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Open Sans"/>
        <a:ea typeface=""/>
        <a:cs typeface="Open Sans"/>
      </a:majorFont>
      <a:minorFont>
        <a:latin typeface="Open Sans"/>
        <a:ea typeface=""/>
        <a:cs typeface="Open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1633</Words>
  <Application>Microsoft Office PowerPoint</Application>
  <PresentationFormat>Widescreen</PresentationFormat>
  <Paragraphs>313</Paragraphs>
  <Slides>42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Calibri</vt:lpstr>
      <vt:lpstr>Open Sans</vt:lpstr>
      <vt:lpstr>Open Sans</vt:lpstr>
      <vt:lpstr>Open Sans Semibold</vt:lpstr>
      <vt:lpstr>Segoe UI Light</vt:lpstr>
      <vt:lpstr>Times New Roman</vt:lpstr>
      <vt:lpstr>Wingdings</vt:lpstr>
      <vt:lpstr>Office Theme</vt:lpstr>
      <vt:lpstr>PowerPoint Presentation</vt:lpstr>
      <vt:lpstr>OBJECTIVE</vt:lpstr>
      <vt:lpstr>INTRODUCTION SCUBA</vt:lpstr>
      <vt:lpstr>HISTORY</vt:lpstr>
      <vt:lpstr>HISTORY CONTINUED…</vt:lpstr>
      <vt:lpstr>SCUBA DIVING POPULARITY</vt:lpstr>
      <vt:lpstr>CHEMISTRY</vt:lpstr>
      <vt:lpstr>BOYLE'S LAW CONTINUED</vt:lpstr>
      <vt:lpstr>ASCENDING WITH BOYLE'S LAW</vt:lpstr>
      <vt:lpstr>SNORKELING</vt:lpstr>
      <vt:lpstr>SCUBA DIVING DESTINATIONS</vt:lpstr>
      <vt:lpstr>SCUBA  ITEMS</vt:lpstr>
      <vt:lpstr>PowerPoint Presentation</vt:lpstr>
      <vt:lpstr>PowerPoint Presentation</vt:lpstr>
      <vt:lpstr>TYPES OF DIVING</vt:lpstr>
      <vt:lpstr>HOW TO DIVE/TYPES OF DIVES</vt:lpstr>
      <vt:lpstr>SPECIFICATIONS</vt:lpstr>
      <vt:lpstr>PowerPoint Presentation</vt:lpstr>
      <vt:lpstr>PowerPoint Presentation</vt:lpstr>
      <vt:lpstr>PowerPoint Presentation</vt:lpstr>
      <vt:lpstr>ENTRIES IN WATER </vt:lpstr>
      <vt:lpstr>WATCH AND LOOK                     GO IN THIS DIRECTION</vt:lpstr>
      <vt:lpstr>STAY TOGETHER                      LEVEL OFF</vt:lpstr>
      <vt:lpstr>SAFETY STOP                    I AM COLD</vt:lpstr>
      <vt:lpstr>QUESTION                     LEAK BUBBLES</vt:lpstr>
      <vt:lpstr>LOW ON AIR                                     OUT OF AIR</vt:lpstr>
      <vt:lpstr>PowerPoint Presentation</vt:lpstr>
      <vt:lpstr> SURFACE TO DIVER BY LIFE LINE </vt:lpstr>
      <vt:lpstr>BUDDY LINE</vt:lpstr>
      <vt:lpstr>DIVING IN POOL TANK</vt:lpstr>
      <vt:lpstr>MASK CLEARING UNDERWATER</vt:lpstr>
      <vt:lpstr>MASK CLEARING UNDERWATER</vt:lpstr>
      <vt:lpstr>CLEARING HOSE AND  REGULATOR</vt:lpstr>
      <vt:lpstr>HEALTH AND SAFETY –  THE HAZARDS OF DIVING</vt:lpstr>
      <vt:lpstr>PowerPoint Presentation</vt:lpstr>
      <vt:lpstr>USE Do’s</vt:lpstr>
      <vt:lpstr>USE DONT’S</vt:lpstr>
      <vt:lpstr>RULES OF SCUBA DIVING</vt:lpstr>
      <vt:lpstr>REVIEW</vt:lpstr>
      <vt:lpstr>PowerPoint Presentation</vt:lpstr>
      <vt:lpstr>EVALUATION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ACADEMY</cp:lastModifiedBy>
  <cp:revision>28</cp:revision>
  <dcterms:created xsi:type="dcterms:W3CDTF">2025-08-21T09:31:06Z</dcterms:created>
  <dcterms:modified xsi:type="dcterms:W3CDTF">2026-01-06T10:33:47Z</dcterms:modified>
</cp:coreProperties>
</file>