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75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6" r:id="rId13"/>
    <p:sldId id="274" r:id="rId14"/>
    <p:sldId id="278" r:id="rId15"/>
    <p:sldId id="118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4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AF9D5-2258-4932-8FDF-0CAA767ED907}" type="datetimeFigureOut">
              <a:rPr lang="en-IN" smtClean="0"/>
              <a:t>06-01-2026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60260-BA36-4B3B-A8B1-4E8057926F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560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69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159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358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50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61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500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68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700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9873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5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06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 descr="NDRF LOGO | NDRF - National Disaster Response Force"/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485" cy="876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497" y="5944"/>
            <a:ext cx="882650" cy="877570"/>
          </a:xfrm>
          <a:prstGeom prst="rect">
            <a:avLst/>
          </a:prstGeom>
          <a:noFill/>
        </p:spPr>
      </p:pic>
      <p:sp>
        <p:nvSpPr>
          <p:cNvPr id="9" name="PEER | CSSR | INDIA"/>
          <p:cNvSpPr txBox="1"/>
          <p:nvPr userDrawn="1"/>
        </p:nvSpPr>
        <p:spPr>
          <a:xfrm>
            <a:off x="216130" y="6286056"/>
            <a:ext cx="2177935" cy="34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sz="1200" dirty="0"/>
              <a:t> </a:t>
            </a:r>
            <a:r>
              <a:rPr lang="en-US" sz="1200" dirty="0"/>
              <a:t>DEEP</a:t>
            </a:r>
            <a:r>
              <a:rPr lang="en-US" sz="1200" baseline="0" dirty="0"/>
              <a:t> DIVING</a:t>
            </a:r>
            <a:r>
              <a:rPr sz="1200" dirty="0"/>
              <a:t> | INDIA</a:t>
            </a:r>
          </a:p>
        </p:txBody>
      </p:sp>
      <p:sp>
        <p:nvSpPr>
          <p:cNvPr id="10" name="Rectangle"/>
          <p:cNvSpPr/>
          <p:nvPr userDrawn="1"/>
        </p:nvSpPr>
        <p:spPr>
          <a:xfrm>
            <a:off x="505049" y="6587004"/>
            <a:ext cx="1600098" cy="82412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" name="PEER | CSSR | INDIA"/>
          <p:cNvSpPr txBox="1"/>
          <p:nvPr userDrawn="1"/>
        </p:nvSpPr>
        <p:spPr>
          <a:xfrm>
            <a:off x="9382897" y="6351337"/>
            <a:ext cx="1202707" cy="34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sz="1200" dirty="0"/>
              <a:t>PPT</a:t>
            </a:r>
            <a:r>
              <a:rPr lang="en-US" sz="1200" baseline="0" dirty="0"/>
              <a:t> - 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105910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42500-6B1C-2D4F-7E48-2856803A2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752" y="1920239"/>
            <a:ext cx="8640496" cy="1693851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UNDERSTANDING WATER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 </a:t>
            </a:r>
            <a:br>
              <a:rPr lang="en-US" sz="4000" b="1" dirty="0">
                <a:solidFill>
                  <a:schemeClr val="bg1"/>
                </a:solidFill>
              </a:rPr>
            </a:br>
            <a:r>
              <a:rPr lang="en-US" sz="4000" b="1" dirty="0">
                <a:solidFill>
                  <a:schemeClr val="bg1"/>
                </a:solidFill>
              </a:rPr>
              <a:t>Currents, Tides, and Water Conditions</a:t>
            </a:r>
            <a:endParaRPr lang="en-IN" sz="40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b="1" smtClean="0"/>
              <a:t>1</a:t>
            </a:fld>
            <a:endParaRPr lang="en-IN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D14D34-AD25-EB28-CDD8-6A949968CED3}"/>
              </a:ext>
            </a:extLst>
          </p:cNvPr>
          <p:cNvSpPr txBox="1"/>
          <p:nvPr/>
        </p:nvSpPr>
        <p:spPr>
          <a:xfrm>
            <a:off x="6437869" y="3832079"/>
            <a:ext cx="56263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Vimal Bounthiyal , 2IC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394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51" y="3144901"/>
            <a:ext cx="4322885" cy="1033908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Objectives</a:t>
            </a:r>
            <a:endParaRPr lang="en-IN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8185" y="2669685"/>
            <a:ext cx="6535615" cy="2148498"/>
          </a:xfrm>
          <a:solidFill>
            <a:schemeClr val="bg2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Open sans"/>
              </a:rPr>
              <a:t>Upon completion of this lesson, you will be able to learn about:-</a:t>
            </a:r>
          </a:p>
          <a:p>
            <a:pPr marL="0" indent="0">
              <a:buNone/>
            </a:pPr>
            <a:endParaRPr lang="en-US" b="1" dirty="0">
              <a:latin typeface="Open sans"/>
            </a:endParaRPr>
          </a:p>
          <a:p>
            <a:r>
              <a:rPr lang="en-US" dirty="0"/>
              <a:t>How to understand Currents, Tides, and Water Conditions.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5933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555" y="2509040"/>
            <a:ext cx="4419600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sz="4000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2803" y="1901694"/>
            <a:ext cx="6163718" cy="2540254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just"/>
            <a:r>
              <a:rPr dirty="0">
                <a:cs typeface="Arial" panose="020B0604020202020204" pitchFamily="34" charset="0"/>
              </a:rPr>
              <a:t>Water movement affects navigation, safety, and marine life. </a:t>
            </a:r>
            <a:endParaRPr lang="en-US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dirty="0">
              <a:cs typeface="Arial" panose="020B0604020202020204" pitchFamily="34" charset="0"/>
            </a:endParaRPr>
          </a:p>
          <a:p>
            <a:pPr algn="just"/>
            <a:r>
              <a:rPr dirty="0">
                <a:cs typeface="Arial" panose="020B0604020202020204" pitchFamily="34" charset="0"/>
              </a:rPr>
              <a:t>Understanding currents, tides, and conditions is crucial.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8225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55" y="3025813"/>
            <a:ext cx="4384431" cy="1141526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sz="4000" b="1" dirty="0">
                <a:solidFill>
                  <a:schemeClr val="bg1"/>
                </a:solidFill>
              </a:rPr>
              <a:t> Currents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31" y="1810513"/>
            <a:ext cx="7156937" cy="3557016"/>
          </a:xfrm>
          <a:solidFill>
            <a:schemeClr val="bg2"/>
          </a:solidFill>
        </p:spPr>
        <p:txBody>
          <a:bodyPr>
            <a:normAutofit/>
          </a:bodyPr>
          <a:lstStyle/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dirty="0">
                <a:cs typeface="Arial" panose="020B0604020202020204" pitchFamily="34" charset="0"/>
              </a:rPr>
              <a:t>Currents are continuous, directed movements of seawater driven by wind, temperature, salinity, and the Earth's rotation.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051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04" y="2766218"/>
            <a:ext cx="4665788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sz="4000" b="1" dirty="0">
                <a:solidFill>
                  <a:schemeClr val="bg1"/>
                </a:solidFill>
              </a:rPr>
              <a:t>Types of Currents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0268" y="1841987"/>
            <a:ext cx="6954716" cy="3174023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sz="3200" dirty="0">
                <a:cs typeface="Arial" panose="020B0604020202020204" pitchFamily="34" charset="0"/>
              </a:rPr>
              <a:t> </a:t>
            </a:r>
            <a:r>
              <a:rPr b="1" dirty="0">
                <a:cs typeface="Arial" panose="020B0604020202020204" pitchFamily="34" charset="0"/>
              </a:rPr>
              <a:t>Surface Currents: </a:t>
            </a:r>
            <a:r>
              <a:rPr dirty="0">
                <a:cs typeface="Arial" panose="020B0604020202020204" pitchFamily="34" charset="0"/>
              </a:rPr>
              <a:t>Wind-driven, affect upper ocean layers.</a:t>
            </a:r>
          </a:p>
          <a:p>
            <a:r>
              <a:rPr dirty="0">
                <a:cs typeface="Arial" panose="020B0604020202020204" pitchFamily="34" charset="0"/>
              </a:rPr>
              <a:t> </a:t>
            </a:r>
            <a:r>
              <a:rPr b="1" dirty="0">
                <a:cs typeface="Arial" panose="020B0604020202020204" pitchFamily="34" charset="0"/>
              </a:rPr>
              <a:t>Deep Ocean Currents: </a:t>
            </a:r>
            <a:r>
              <a:rPr dirty="0">
                <a:cs typeface="Arial" panose="020B0604020202020204" pitchFamily="34" charset="0"/>
              </a:rPr>
              <a:t>Density-driven, caused by temperature and salinity differences.</a:t>
            </a:r>
          </a:p>
          <a:p>
            <a:r>
              <a:rPr dirty="0">
                <a:cs typeface="Arial" panose="020B0604020202020204" pitchFamily="34" charset="0"/>
              </a:rPr>
              <a:t> </a:t>
            </a:r>
            <a:r>
              <a:rPr b="1" dirty="0">
                <a:cs typeface="Arial" panose="020B0604020202020204" pitchFamily="34" charset="0"/>
              </a:rPr>
              <a:t>Rip Currents: </a:t>
            </a:r>
            <a:r>
              <a:rPr dirty="0">
                <a:cs typeface="Arial" panose="020B0604020202020204" pitchFamily="34" charset="0"/>
              </a:rPr>
              <a:t>Strong, narrow flows moving away from shore</a:t>
            </a:r>
            <a:r>
              <a:rPr sz="32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1110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3" y="3113247"/>
            <a:ext cx="3474720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sz="4000" b="1" dirty="0">
                <a:solidFill>
                  <a:schemeClr val="bg1"/>
                </a:solidFill>
              </a:rPr>
              <a:t>Understanding Tides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015" y="2715768"/>
            <a:ext cx="6544407" cy="2172756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dirty="0">
                <a:cs typeface="Arial" panose="020B0604020202020204" pitchFamily="34" charset="0"/>
              </a:rPr>
              <a:t>Tides are the rise and fall of sea levels caused by the gravitational forces of the moon and sun.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620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1" y="2958503"/>
            <a:ext cx="4418309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sz="4000" b="1" dirty="0">
                <a:solidFill>
                  <a:schemeClr val="bg1"/>
                </a:solidFill>
              </a:rPr>
              <a:t>Types of Tides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5178" y="2568755"/>
            <a:ext cx="5779477" cy="2467585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b="1" dirty="0"/>
              <a:t> </a:t>
            </a:r>
            <a:r>
              <a:rPr b="1" dirty="0">
                <a:cs typeface="Arial" panose="020B0604020202020204" pitchFamily="34" charset="0"/>
              </a:rPr>
              <a:t>Spring Tides: </a:t>
            </a:r>
            <a:r>
              <a:rPr dirty="0">
                <a:cs typeface="Arial" panose="020B0604020202020204" pitchFamily="34" charset="0"/>
              </a:rPr>
              <a:t>Occur during full and new moons, with the highest tidal range.</a:t>
            </a:r>
          </a:p>
          <a:p>
            <a:r>
              <a:rPr b="1" dirty="0">
                <a:cs typeface="Arial" panose="020B0604020202020204" pitchFamily="34" charset="0"/>
              </a:rPr>
              <a:t>Neap Tides: </a:t>
            </a:r>
            <a:r>
              <a:rPr dirty="0">
                <a:cs typeface="Arial" panose="020B0604020202020204" pitchFamily="34" charset="0"/>
              </a:rPr>
              <a:t>Occur during quarter moons, with the lowest tidal range.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4668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25" y="2888201"/>
            <a:ext cx="4366613" cy="1244184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sz="4400" b="1" dirty="0">
                <a:solidFill>
                  <a:schemeClr val="bg1"/>
                </a:solidFill>
              </a:rPr>
              <a:t>Factors Affecting Water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8038" y="2186100"/>
            <a:ext cx="7596554" cy="2684829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sz="3000" b="1" dirty="0">
                <a:cs typeface="Arial" panose="020B0604020202020204" pitchFamily="34" charset="0"/>
              </a:rPr>
              <a:t>Water Clarity: </a:t>
            </a:r>
            <a:r>
              <a:rPr sz="3000" dirty="0">
                <a:cs typeface="Arial" panose="020B0604020202020204" pitchFamily="34" charset="0"/>
              </a:rPr>
              <a:t>Affected by sediment and algae.</a:t>
            </a:r>
          </a:p>
          <a:p>
            <a:r>
              <a:rPr sz="3000" b="1" dirty="0">
                <a:cs typeface="Arial" panose="020B0604020202020204" pitchFamily="34" charset="0"/>
              </a:rPr>
              <a:t>Temperature: </a:t>
            </a:r>
            <a:r>
              <a:rPr sz="3000" dirty="0">
                <a:cs typeface="Arial" panose="020B0604020202020204" pitchFamily="34" charset="0"/>
              </a:rPr>
              <a:t>Varies with depth and location.</a:t>
            </a:r>
          </a:p>
          <a:p>
            <a:r>
              <a:rPr sz="3000" dirty="0">
                <a:cs typeface="Arial" panose="020B0604020202020204" pitchFamily="34" charset="0"/>
              </a:rPr>
              <a:t> </a:t>
            </a:r>
            <a:r>
              <a:rPr sz="3000" b="1" dirty="0">
                <a:cs typeface="Arial" panose="020B0604020202020204" pitchFamily="34" charset="0"/>
              </a:rPr>
              <a:t>Salinity: </a:t>
            </a:r>
            <a:r>
              <a:rPr sz="3000" dirty="0">
                <a:cs typeface="Arial" panose="020B0604020202020204" pitchFamily="34" charset="0"/>
              </a:rPr>
              <a:t>Influences buoyancy and marine life.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8740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" y="2712670"/>
            <a:ext cx="4608576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sz="4000" b="1" dirty="0">
                <a:solidFill>
                  <a:schemeClr val="bg1"/>
                </a:solidFill>
              </a:rPr>
              <a:t>Importance of Water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3354" y="1636776"/>
            <a:ext cx="7121769" cy="3694176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 </a:t>
            </a:r>
            <a:endParaRPr lang="en-US" dirty="0"/>
          </a:p>
          <a:p>
            <a:r>
              <a:rPr lang="en-US" dirty="0">
                <a:cs typeface="Arial" panose="020B0604020202020204" pitchFamily="34" charset="0"/>
              </a:rPr>
              <a:t> </a:t>
            </a:r>
            <a:r>
              <a:rPr dirty="0">
                <a:cs typeface="Arial" panose="020B0604020202020204" pitchFamily="34" charset="0"/>
              </a:rPr>
              <a:t>Impacts marine ecosystems and human activities.</a:t>
            </a:r>
          </a:p>
          <a:p>
            <a:r>
              <a:rPr dirty="0">
                <a:cs typeface="Arial" panose="020B0604020202020204" pitchFamily="34" charset="0"/>
              </a:rPr>
              <a:t> Determines swimming, fishing, and </a:t>
            </a:r>
            <a:r>
              <a:rPr lang="en-US" dirty="0">
                <a:cs typeface="Arial" panose="020B0604020202020204" pitchFamily="34" charset="0"/>
              </a:rPr>
              <a:t>   </a:t>
            </a:r>
            <a:r>
              <a:rPr dirty="0">
                <a:cs typeface="Arial" panose="020B0604020202020204" pitchFamily="34" charset="0"/>
              </a:rPr>
              <a:t>navigation safety.</a:t>
            </a:r>
          </a:p>
          <a:p>
            <a:r>
              <a:rPr dirty="0">
                <a:cs typeface="Arial" panose="020B0604020202020204" pitchFamily="34" charset="0"/>
              </a:rPr>
              <a:t> Helps in predicting weather patterns.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3812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93" y="3222623"/>
            <a:ext cx="5246077" cy="1325563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sz="4000" b="1" dirty="0">
                <a:solidFill>
                  <a:schemeClr val="bg1"/>
                </a:solidFill>
              </a:rPr>
              <a:t>Safety Considerations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3646" y="2564179"/>
            <a:ext cx="6535850" cy="2722561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cs typeface="Arial" panose="020B0604020202020204" pitchFamily="34" charset="0"/>
              </a:rPr>
              <a:t>Be aware of rip currents when swimming.</a:t>
            </a:r>
          </a:p>
          <a:p>
            <a:r>
              <a:rPr dirty="0">
                <a:cs typeface="Arial" panose="020B0604020202020204" pitchFamily="34" charset="0"/>
              </a:rPr>
              <a:t> Check tide charts for safe navigation.</a:t>
            </a:r>
          </a:p>
          <a:p>
            <a:r>
              <a:rPr dirty="0">
                <a:cs typeface="Arial" panose="020B0604020202020204" pitchFamily="34" charset="0"/>
              </a:rPr>
              <a:t> Monitor water conditions for safe activities</a:t>
            </a:r>
            <a:r>
              <a:rPr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5160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53" y="3143493"/>
            <a:ext cx="4604238" cy="1325563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sz="4400" b="1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8862" y="3135677"/>
            <a:ext cx="7104184" cy="1717677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dirty="0">
                <a:cs typeface="Arial" panose="020B0604020202020204" pitchFamily="34" charset="0"/>
              </a:rPr>
              <a:t>Understanding water movement is essential for safety, navigation, and marine conservation. Stay informed and prepared.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795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53" y="3170442"/>
            <a:ext cx="4604238" cy="966904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Review</a:t>
            </a:r>
            <a:endParaRPr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6963" y="2795056"/>
            <a:ext cx="7104184" cy="1717677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Open sans"/>
              </a:rPr>
              <a:t>After completion of this </a:t>
            </a:r>
            <a:r>
              <a:rPr lang="en-US" b="1" dirty="0" err="1">
                <a:latin typeface="Open sans"/>
              </a:rPr>
              <a:t>lesson,now</a:t>
            </a:r>
            <a:r>
              <a:rPr lang="en-US" b="1" dirty="0">
                <a:latin typeface="Open sans"/>
              </a:rPr>
              <a:t> you are able to</a:t>
            </a:r>
            <a:r>
              <a:rPr b="1" dirty="0">
                <a:latin typeface="Open sans"/>
              </a:rPr>
              <a:t>.</a:t>
            </a:r>
            <a:endParaRPr lang="en-US" b="1" dirty="0">
              <a:latin typeface="Open sans"/>
            </a:endParaRPr>
          </a:p>
          <a:p>
            <a:r>
              <a:rPr lang="en-US" dirty="0"/>
              <a:t>How to understand Currents, Tides, and Water Conditions.</a:t>
            </a:r>
            <a:endParaRPr lang="en-IN" dirty="0"/>
          </a:p>
          <a:p>
            <a:endParaRPr dirty="0"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1928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9914" y="3143493"/>
            <a:ext cx="6690947" cy="1325563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ANY QUESTION ?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5117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954" y="3099816"/>
            <a:ext cx="4604238" cy="1168072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Evaluation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8862" y="2150946"/>
            <a:ext cx="7104184" cy="3572854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cs typeface="Arial" panose="020B0604020202020204" pitchFamily="34" charset="0"/>
              </a:rPr>
              <a:t>Question 1- what are tides?</a:t>
            </a:r>
          </a:p>
          <a:p>
            <a:pPr marL="0" indent="0">
              <a:buNone/>
            </a:pPr>
            <a:r>
              <a:rPr lang="en-US" dirty="0" err="1">
                <a:cs typeface="Arial" panose="020B0604020202020204" pitchFamily="34" charset="0"/>
              </a:rPr>
              <a:t>Ans</a:t>
            </a:r>
            <a:r>
              <a:rPr lang="en-US" dirty="0">
                <a:cs typeface="Arial" panose="020B0604020202020204" pitchFamily="34" charset="0"/>
              </a:rPr>
              <a:t>-Tides are the rise and fall of sea levels caused by the gravitational forces of the moon and sun.</a:t>
            </a:r>
          </a:p>
          <a:p>
            <a:pPr marL="0" indent="0">
              <a:buNone/>
            </a:pPr>
            <a:r>
              <a:rPr lang="en-US" b="1" dirty="0">
                <a:cs typeface="Arial" panose="020B0604020202020204" pitchFamily="34" charset="0"/>
              </a:rPr>
              <a:t>Question 2- which </a:t>
            </a:r>
            <a:r>
              <a:rPr lang="en-IN" b="1" dirty="0"/>
              <a:t>Factors Affecting Water Conditions?</a:t>
            </a:r>
          </a:p>
          <a:p>
            <a:pPr marL="0" indent="0">
              <a:buNone/>
            </a:pPr>
            <a:r>
              <a:rPr lang="en-US" dirty="0" err="1">
                <a:cs typeface="Arial" panose="020B0604020202020204" pitchFamily="34" charset="0"/>
              </a:rPr>
              <a:t>Ans</a:t>
            </a:r>
            <a:r>
              <a:rPr lang="en-US" dirty="0">
                <a:cs typeface="Arial" panose="020B0604020202020204" pitchFamily="34" charset="0"/>
              </a:rPr>
              <a:t>-Water </a:t>
            </a:r>
            <a:r>
              <a:rPr lang="en-US" dirty="0" err="1">
                <a:cs typeface="Arial" panose="020B0604020202020204" pitchFamily="34" charset="0"/>
              </a:rPr>
              <a:t>Clarity,Temperature</a:t>
            </a:r>
            <a:r>
              <a:rPr lang="en-US" dirty="0">
                <a:cs typeface="Arial" panose="020B0604020202020204" pitchFamily="34" charset="0"/>
              </a:rPr>
              <a:t> and Salinity.</a:t>
            </a:r>
          </a:p>
          <a:p>
            <a:pPr marL="0" indent="0">
              <a:buNone/>
            </a:pP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8695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701" y="6368536"/>
            <a:ext cx="350736" cy="369331"/>
          </a:xfrm>
        </p:spPr>
        <p:txBody>
          <a:bodyPr/>
          <a:lstStyle/>
          <a:p>
            <a:fld id="{2BB1E14F-796C-409E-9B94-89634ADD74DA}" type="slidenum">
              <a:rPr lang="en-IN" smtClean="0"/>
              <a:t>15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8" y="3230215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20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93" y="633032"/>
            <a:ext cx="5739388" cy="534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Open san"/>
        <a:ea typeface=""/>
        <a:cs typeface=""/>
      </a:majorFont>
      <a:minorFont>
        <a:latin typeface="Open s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380</Words>
  <Application>Microsoft Office PowerPoint</Application>
  <PresentationFormat>Widescreen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Open san</vt:lpstr>
      <vt:lpstr>Open Sans</vt:lpstr>
      <vt:lpstr>Open Sans</vt:lpstr>
      <vt:lpstr>Open Sans Semibold</vt:lpstr>
      <vt:lpstr>Times New Roman</vt:lpstr>
      <vt:lpstr>Verdana</vt:lpstr>
      <vt:lpstr>Office Theme</vt:lpstr>
      <vt:lpstr>UNDERSTANDING WATER   Currents, Tides, and Water Conditions</vt:lpstr>
      <vt:lpstr>Objectives</vt:lpstr>
      <vt:lpstr>Introduction</vt:lpstr>
      <vt:lpstr> Currents</vt:lpstr>
      <vt:lpstr>Types of Currents</vt:lpstr>
      <vt:lpstr>Understanding Tides</vt:lpstr>
      <vt:lpstr>Types of Tides</vt:lpstr>
      <vt:lpstr>Factors Affecting Water Conditions</vt:lpstr>
      <vt:lpstr>Importance of Water Conditions</vt:lpstr>
      <vt:lpstr>Safety Considerations</vt:lpstr>
      <vt:lpstr>Conclusion</vt:lpstr>
      <vt:lpstr>Review</vt:lpstr>
      <vt:lpstr>ANY QUESTION ?</vt:lpstr>
      <vt:lpstr>Evaluation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37</cp:revision>
  <dcterms:created xsi:type="dcterms:W3CDTF">2025-08-21T09:31:06Z</dcterms:created>
  <dcterms:modified xsi:type="dcterms:W3CDTF">2026-01-06T10:54:55Z</dcterms:modified>
</cp:coreProperties>
</file>