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118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5F05B-B162-43E1-9F49-826B8AE87AFA}" type="datetimeFigureOut">
              <a:rPr lang="en-IN" smtClean="0"/>
              <a:t>06-01-2026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1266E-BEC8-4885-AE98-7E90BF4BA7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4785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F9D5-2258-4932-8FDF-0CAA767ED907}" type="datetimeFigureOut">
              <a:rPr lang="en-IN" smtClean="0"/>
              <a:t>06-01-2026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60260-BA36-4B3B-A8B1-4E8057926F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56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9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5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58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0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61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00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68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00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987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5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06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NDRF LOGO | NDRF - National Disaster Response Force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485" cy="8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497" y="5944"/>
            <a:ext cx="882650" cy="877570"/>
          </a:xfrm>
          <a:prstGeom prst="rect">
            <a:avLst/>
          </a:prstGeom>
          <a:noFill/>
        </p:spPr>
      </p:pic>
      <p:sp>
        <p:nvSpPr>
          <p:cNvPr id="9" name="PEER | CSSR | INDIA"/>
          <p:cNvSpPr txBox="1"/>
          <p:nvPr userDrawn="1"/>
        </p:nvSpPr>
        <p:spPr>
          <a:xfrm>
            <a:off x="9175865" y="6367531"/>
            <a:ext cx="2177935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1200" dirty="0"/>
              <a:t>PPT</a:t>
            </a:r>
            <a:r>
              <a:rPr lang="en-US" sz="1200" baseline="0" dirty="0"/>
              <a:t> – </a:t>
            </a:r>
            <a:endParaRPr sz="1200" dirty="0"/>
          </a:p>
        </p:txBody>
      </p:sp>
      <p:sp>
        <p:nvSpPr>
          <p:cNvPr id="10" name="Rectangle"/>
          <p:cNvSpPr/>
          <p:nvPr userDrawn="1"/>
        </p:nvSpPr>
        <p:spPr>
          <a:xfrm>
            <a:off x="505049" y="6587004"/>
            <a:ext cx="1600098" cy="82412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442012" y="6721475"/>
            <a:ext cx="1597290" cy="79255"/>
          </a:xfrm>
          <a:prstGeom prst="rect">
            <a:avLst/>
          </a:prstGeom>
        </p:spPr>
      </p:pic>
      <p:sp>
        <p:nvSpPr>
          <p:cNvPr id="18" name="PEER | CSSR | INDIA"/>
          <p:cNvSpPr txBox="1"/>
          <p:nvPr userDrawn="1"/>
        </p:nvSpPr>
        <p:spPr>
          <a:xfrm>
            <a:off x="368530" y="6273696"/>
            <a:ext cx="2177935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1200" dirty="0"/>
              <a:t>DEEP</a:t>
            </a:r>
            <a:r>
              <a:rPr lang="en-US" sz="1200" baseline="0" dirty="0"/>
              <a:t> DIVING l INDIA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05910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76816"/>
            <a:ext cx="1051560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bg2"/>
                </a:solidFill>
                <a:latin typeface="Open Sans "/>
                <a:cs typeface="Times New Roman" pitchFamily="18" charset="0"/>
              </a:rPr>
              <a:t>STARFISH SIDE SCAN SONAR </a:t>
            </a:r>
            <a:br>
              <a:rPr lang="en-IN" sz="4000" b="1" dirty="0">
                <a:solidFill>
                  <a:schemeClr val="bg2"/>
                </a:solidFill>
                <a:latin typeface="Open Sans "/>
                <a:cs typeface="Times New Roman" pitchFamily="18" charset="0"/>
              </a:rPr>
            </a:br>
            <a:r>
              <a:rPr lang="en-IN" sz="4000" b="1" dirty="0">
                <a:solidFill>
                  <a:schemeClr val="bg2"/>
                </a:solidFill>
                <a:latin typeface="Open Sans "/>
                <a:cs typeface="Times New Roman" pitchFamily="18" charset="0"/>
              </a:rPr>
              <a:t>IMAGING SYSTEM</a:t>
            </a:r>
            <a:endParaRPr lang="en-IN" sz="4000" dirty="0">
              <a:latin typeface="Open Sans 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</a:t>
            </a:fld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22DD4A-5311-A806-EDB6-311CBF1706B7}"/>
              </a:ext>
            </a:extLst>
          </p:cNvPr>
          <p:cNvSpPr txBox="1"/>
          <p:nvPr/>
        </p:nvSpPr>
        <p:spPr>
          <a:xfrm>
            <a:off x="6252518" y="3755622"/>
            <a:ext cx="5626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Vimal Bounthiyal , 2IC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29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45" y="2853350"/>
            <a:ext cx="4314093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Open Sans "/>
              </a:rPr>
              <a:t>    Objectives</a:t>
            </a:r>
            <a:endParaRPr lang="en-IN" sz="4000" b="1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493" y="1138777"/>
            <a:ext cx="7130562" cy="4351338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Open Sans "/>
              </a:rPr>
              <a:t>Upon completion of this lesson, you will be able to learn about:-</a:t>
            </a:r>
          </a:p>
          <a:p>
            <a:pPr>
              <a:buFont typeface="Courier New" pitchFamily="49" charset="0"/>
              <a:buChar char="o"/>
            </a:pPr>
            <a:endParaRPr lang="en-IN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State the starfish introduction and special features.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State different versions and star fish components/ accessories.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List the system configuration.</a:t>
            </a:r>
          </a:p>
          <a:p>
            <a:endParaRPr lang="en-IN" dirty="0">
              <a:latin typeface="Open Sans 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285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777" y="2766218"/>
            <a:ext cx="3824184" cy="1325563"/>
          </a:xfrm>
          <a:solidFill>
            <a:srgbClr val="C00000"/>
          </a:solidFill>
        </p:spPr>
        <p:txBody>
          <a:bodyPr/>
          <a:lstStyle/>
          <a:p>
            <a:r>
              <a:rPr lang="en-IN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 </a:t>
            </a:r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Introduction</a:t>
            </a:r>
            <a:endParaRPr lang="en-IN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3129" y="1825625"/>
            <a:ext cx="7662671" cy="3748698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algn="just"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Star fish imaging system is a side scan </a:t>
            </a:r>
            <a:r>
              <a:rPr lang="en-IN" b="1" dirty="0">
                <a:latin typeface="Open Sans "/>
                <a:cs typeface="Times New Roman" pitchFamily="18" charset="0"/>
              </a:rPr>
              <a:t>“SONAR” </a:t>
            </a:r>
            <a:r>
              <a:rPr lang="en-IN" dirty="0">
                <a:latin typeface="Open Sans "/>
                <a:cs typeface="Times New Roman" pitchFamily="18" charset="0"/>
              </a:rPr>
              <a:t>system.  (Sound Navigation And Ranging)</a:t>
            </a:r>
          </a:p>
          <a:p>
            <a:pPr marL="0" indent="0">
              <a:buNone/>
            </a:pPr>
            <a:endParaRPr lang="en-IN" dirty="0">
              <a:latin typeface="Open Sans 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en-IN" spc="15" dirty="0">
                <a:latin typeface="Open Sans "/>
                <a:cs typeface="Times New Roman" pitchFamily="18" charset="0"/>
              </a:rPr>
              <a:t>Side-Scan </a:t>
            </a:r>
            <a:r>
              <a:rPr lang="en-IN" spc="10" dirty="0">
                <a:latin typeface="Open Sans "/>
                <a:cs typeface="Times New Roman" pitchFamily="18" charset="0"/>
              </a:rPr>
              <a:t>SONAR </a:t>
            </a:r>
            <a:r>
              <a:rPr lang="en-IN" spc="20" dirty="0">
                <a:latin typeface="Open Sans "/>
                <a:cs typeface="Times New Roman" pitchFamily="18" charset="0"/>
              </a:rPr>
              <a:t>send </a:t>
            </a:r>
            <a:r>
              <a:rPr lang="en-IN" spc="5" dirty="0">
                <a:latin typeface="Open Sans "/>
                <a:cs typeface="Times New Roman" pitchFamily="18" charset="0"/>
              </a:rPr>
              <a:t>fan- </a:t>
            </a:r>
            <a:r>
              <a:rPr lang="en-IN" spc="15" dirty="0">
                <a:latin typeface="Open Sans "/>
                <a:cs typeface="Times New Roman" pitchFamily="18" charset="0"/>
              </a:rPr>
              <a:t>shaped pulses </a:t>
            </a:r>
            <a:r>
              <a:rPr lang="en-IN" spc="10" dirty="0">
                <a:latin typeface="Open Sans "/>
                <a:cs typeface="Times New Roman" pitchFamily="18" charset="0"/>
              </a:rPr>
              <a:t>of </a:t>
            </a:r>
            <a:r>
              <a:rPr lang="en-IN" spc="20" dirty="0">
                <a:latin typeface="Open Sans "/>
                <a:cs typeface="Times New Roman" pitchFamily="18" charset="0"/>
              </a:rPr>
              <a:t>acoustic  </a:t>
            </a:r>
            <a:r>
              <a:rPr lang="en-IN" spc="10" dirty="0">
                <a:latin typeface="Open Sans "/>
                <a:cs typeface="Times New Roman" pitchFamily="18" charset="0"/>
              </a:rPr>
              <a:t>energy</a:t>
            </a:r>
            <a:r>
              <a:rPr lang="en-IN" spc="-90" dirty="0">
                <a:latin typeface="Open Sans "/>
                <a:cs typeface="Times New Roman" pitchFamily="18" charset="0"/>
              </a:rPr>
              <a:t> </a:t>
            </a:r>
            <a:r>
              <a:rPr lang="en-IN" spc="15" dirty="0">
                <a:latin typeface="Open Sans "/>
                <a:cs typeface="Times New Roman" pitchFamily="18" charset="0"/>
              </a:rPr>
              <a:t>into</a:t>
            </a:r>
            <a:r>
              <a:rPr lang="en-IN" spc="-130" dirty="0">
                <a:latin typeface="Open Sans "/>
                <a:cs typeface="Times New Roman" pitchFamily="18" charset="0"/>
              </a:rPr>
              <a:t> </a:t>
            </a:r>
            <a:r>
              <a:rPr lang="en-IN" spc="25" dirty="0">
                <a:latin typeface="Open Sans "/>
                <a:cs typeface="Times New Roman" pitchFamily="18" charset="0"/>
              </a:rPr>
              <a:t>the</a:t>
            </a:r>
            <a:r>
              <a:rPr lang="en-IN" spc="-135" dirty="0">
                <a:latin typeface="Open Sans "/>
                <a:cs typeface="Times New Roman" pitchFamily="18" charset="0"/>
              </a:rPr>
              <a:t> </a:t>
            </a:r>
            <a:r>
              <a:rPr lang="en-IN" spc="10" dirty="0">
                <a:latin typeface="Open Sans "/>
                <a:cs typeface="Times New Roman" pitchFamily="18" charset="0"/>
              </a:rPr>
              <a:t>water</a:t>
            </a:r>
            <a:r>
              <a:rPr lang="en-IN" spc="-45" dirty="0">
                <a:latin typeface="Open Sans "/>
                <a:cs typeface="Times New Roman" pitchFamily="18" charset="0"/>
              </a:rPr>
              <a:t> </a:t>
            </a:r>
            <a:r>
              <a:rPr lang="en-IN" spc="10" dirty="0">
                <a:latin typeface="Open Sans "/>
                <a:cs typeface="Times New Roman" pitchFamily="18" charset="0"/>
              </a:rPr>
              <a:t>and</a:t>
            </a:r>
            <a:r>
              <a:rPr lang="en-IN" spc="-50" dirty="0">
                <a:latin typeface="Open Sans "/>
                <a:cs typeface="Times New Roman" pitchFamily="18" charset="0"/>
              </a:rPr>
              <a:t> </a:t>
            </a:r>
            <a:r>
              <a:rPr lang="en-IN" spc="15" dirty="0">
                <a:latin typeface="Open Sans "/>
                <a:cs typeface="Times New Roman" pitchFamily="18" charset="0"/>
              </a:rPr>
              <a:t>record  </a:t>
            </a:r>
            <a:r>
              <a:rPr lang="en-IN" spc="25" dirty="0">
                <a:latin typeface="Open Sans "/>
                <a:cs typeface="Times New Roman" pitchFamily="18" charset="0"/>
              </a:rPr>
              <a:t>the </a:t>
            </a:r>
            <a:r>
              <a:rPr lang="en-IN" spc="15" dirty="0">
                <a:latin typeface="Open Sans "/>
                <a:cs typeface="Times New Roman" pitchFamily="18" charset="0"/>
              </a:rPr>
              <a:t>echoes </a:t>
            </a:r>
            <a:r>
              <a:rPr lang="en-IN" spc="20" dirty="0">
                <a:latin typeface="Open Sans "/>
                <a:cs typeface="Times New Roman" pitchFamily="18" charset="0"/>
              </a:rPr>
              <a:t>they </a:t>
            </a:r>
            <a:r>
              <a:rPr lang="en-IN" spc="10" dirty="0">
                <a:latin typeface="Open Sans "/>
                <a:cs typeface="Times New Roman" pitchFamily="18" charset="0"/>
              </a:rPr>
              <a:t>receive </a:t>
            </a:r>
            <a:r>
              <a:rPr lang="en-IN" spc="20" dirty="0">
                <a:latin typeface="Open Sans "/>
                <a:cs typeface="Times New Roman" pitchFamily="18" charset="0"/>
              </a:rPr>
              <a:t>back </a:t>
            </a:r>
            <a:r>
              <a:rPr lang="en-IN" spc="30" dirty="0">
                <a:latin typeface="Open Sans "/>
                <a:cs typeface="Times New Roman" pitchFamily="18" charset="0"/>
              </a:rPr>
              <a:t>to  </a:t>
            </a:r>
            <a:r>
              <a:rPr lang="en-IN" spc="15" dirty="0">
                <a:latin typeface="Open Sans "/>
                <a:cs typeface="Times New Roman" pitchFamily="18" charset="0"/>
              </a:rPr>
              <a:t>produce an </a:t>
            </a:r>
            <a:r>
              <a:rPr lang="en-IN" spc="5" dirty="0">
                <a:latin typeface="Open Sans "/>
                <a:cs typeface="Times New Roman" pitchFamily="18" charset="0"/>
              </a:rPr>
              <a:t>image of the submerged objects.</a:t>
            </a:r>
          </a:p>
          <a:p>
            <a:pPr marL="0" indent="0">
              <a:buNone/>
            </a:pPr>
            <a:endParaRPr lang="en-IN" dirty="0">
              <a:latin typeface="Open Sans 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217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66" y="2633539"/>
            <a:ext cx="4425582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imaging system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1549" y="1368424"/>
            <a:ext cx="6902465" cy="4351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7548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5" y="2791801"/>
            <a:ext cx="4727331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side scan sonar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025" y="1789204"/>
            <a:ext cx="6200775" cy="37559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089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56" y="2870931"/>
            <a:ext cx="4384429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Search ops under progress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4900" y="1598631"/>
            <a:ext cx="6884988" cy="378419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27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4" y="2932479"/>
            <a:ext cx="4138248" cy="1325563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imaging system</a:t>
            </a:r>
            <a:endParaRPr lang="en-IN" sz="4000" dirty="0">
              <a:solidFill>
                <a:schemeClr val="bg1"/>
              </a:solidFill>
              <a:latin typeface="Open Sans 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1" y="877824"/>
            <a:ext cx="7685088" cy="556869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40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5" y="2897305"/>
            <a:ext cx="3979985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   FEATURES</a:t>
            </a:r>
            <a:endParaRPr lang="en-IN" sz="4000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531" y="932688"/>
            <a:ext cx="7666892" cy="5398723"/>
          </a:xfrm>
        </p:spPr>
        <p:txBody>
          <a:bodyPr>
            <a:normAutofit fontScale="92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Towable powerful side scan “</a:t>
            </a:r>
            <a:r>
              <a:rPr lang="en-IN" sz="3000" dirty="0">
                <a:solidFill>
                  <a:srgbClr val="7030A0"/>
                </a:solidFill>
                <a:latin typeface="Open Sans "/>
                <a:cs typeface="Times New Roman" pitchFamily="18" charset="0"/>
              </a:rPr>
              <a:t>SONAR</a:t>
            </a:r>
            <a:r>
              <a:rPr lang="en-IN" sz="3000" dirty="0">
                <a:latin typeface="Open Sans "/>
                <a:cs typeface="Times New Roman" pitchFamily="18" charset="0"/>
              </a:rPr>
              <a:t>” with good, clear image definition, small in size</a:t>
            </a:r>
          </a:p>
          <a:p>
            <a:pPr>
              <a:buFont typeface="Courier New" pitchFamily="49" charset="0"/>
              <a:buChar char="o"/>
            </a:pPr>
            <a:endParaRPr lang="en-IN" sz="3000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Photographic quality image</a:t>
            </a:r>
          </a:p>
          <a:p>
            <a:pPr>
              <a:buFont typeface="Courier New" pitchFamily="49" charset="0"/>
              <a:buChar char="o"/>
            </a:pPr>
            <a:endParaRPr lang="en-IN" sz="3000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Plug and play technology (USB interface to any PC)</a:t>
            </a:r>
          </a:p>
          <a:p>
            <a:pPr>
              <a:buFont typeface="Courier New" pitchFamily="49" charset="0"/>
              <a:buChar char="o"/>
            </a:pPr>
            <a:endParaRPr lang="en-IN" sz="3000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Advanced and innovative design</a:t>
            </a:r>
          </a:p>
          <a:p>
            <a:pPr>
              <a:buFont typeface="Courier New" pitchFamily="49" charset="0"/>
              <a:buChar char="o"/>
            </a:pPr>
            <a:endParaRPr lang="en-IN" sz="3000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Compact, rugged and portable</a:t>
            </a:r>
          </a:p>
          <a:p>
            <a:pPr>
              <a:buFont typeface="Courier New" pitchFamily="49" charset="0"/>
              <a:buChar char="o"/>
            </a:pPr>
            <a:endParaRPr lang="en-IN" sz="3000" dirty="0">
              <a:latin typeface="Open Sans 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IN" sz="3000" dirty="0">
                <a:latin typeface="Open Sans "/>
                <a:cs typeface="Times New Roman" pitchFamily="18" charset="0"/>
              </a:rPr>
              <a:t>Easily transportable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77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115" y="2835761"/>
            <a:ext cx="2658677" cy="1325563"/>
          </a:xfrm>
          <a:solidFill>
            <a:srgbClr val="C00000"/>
          </a:solidFill>
        </p:spPr>
        <p:txBody>
          <a:bodyPr/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2420" y="914400"/>
            <a:ext cx="8644196" cy="5262563"/>
          </a:xfrm>
        </p:spPr>
        <p:txBody>
          <a:bodyPr/>
          <a:lstStyle/>
          <a:p>
            <a:pPr algn="just">
              <a:buFont typeface="Courier New" pitchFamily="49" charset="0"/>
              <a:buChar char="o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Starfish has two channels (a port channel and starboard channel) which contains a transmitters and receiver(transducer) and are mounted inside the  fins of  transducer head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Courier New" pitchFamily="49" charset="0"/>
              <a:buChar char="o"/>
            </a:pPr>
            <a:endParaRPr lang="en-IN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9</a:t>
            </a:fld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727" y="3447628"/>
            <a:ext cx="3962743" cy="2377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098" y="3472166"/>
            <a:ext cx="3810330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" y="2914901"/>
            <a:ext cx="3849625" cy="164830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Various versions of starfish</a:t>
            </a:r>
            <a:endParaRPr lang="en-IN" dirty="0">
              <a:solidFill>
                <a:schemeClr val="bg1"/>
              </a:solidFill>
              <a:latin typeface="Open Sans 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2777" y="960120"/>
            <a:ext cx="8269224" cy="53712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b="1" smtClean="0"/>
              <a:t>10</a:t>
            </a:fld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49371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0" y="2404873"/>
            <a:ext cx="3403209" cy="171249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components</a:t>
            </a:r>
            <a:endParaRPr lang="en-IN" dirty="0">
              <a:solidFill>
                <a:schemeClr val="bg1"/>
              </a:solidFill>
              <a:latin typeface="Open Sans 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4970" y="896112"/>
            <a:ext cx="8032814" cy="52808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317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6" y="2321170"/>
            <a:ext cx="3692770" cy="225962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Starfish components &amp; Accessories</a:t>
            </a:r>
            <a:endParaRPr lang="en-IN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5696" y="1107832"/>
            <a:ext cx="7205472" cy="4716896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Starfish head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Top box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20 </a:t>
            </a:r>
            <a:r>
              <a:rPr lang="en-IN" dirty="0" err="1">
                <a:latin typeface="Open Sans "/>
                <a:cs typeface="Times New Roman" pitchFamily="18" charset="0"/>
              </a:rPr>
              <a:t>mtr</a:t>
            </a:r>
            <a:r>
              <a:rPr lang="en-IN" dirty="0">
                <a:latin typeface="Open Sans "/>
                <a:cs typeface="Times New Roman" pitchFamily="18" charset="0"/>
              </a:rPr>
              <a:t> Tow cable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GPS receiver 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Pole mounted bracket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Transducer Rigging shackles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USB lead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DC power Adapter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DC power lead</a:t>
            </a:r>
          </a:p>
          <a:p>
            <a:pPr>
              <a:buFont typeface="Courier New" pitchFamily="49" charset="0"/>
              <a:buChar char="o"/>
            </a:pPr>
            <a:endParaRPr lang="en-IN" dirty="0">
              <a:latin typeface="Open Sans 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301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162" y="764931"/>
            <a:ext cx="11016761" cy="55664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481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885" y="2703878"/>
            <a:ext cx="3569678" cy="1325563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System configuration</a:t>
            </a:r>
            <a:endParaRPr lang="en-IN" dirty="0">
              <a:solidFill>
                <a:schemeClr val="bg1"/>
              </a:solidFill>
              <a:latin typeface="Open Sans 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5425" y="1635290"/>
            <a:ext cx="7318375" cy="40223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103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3002815"/>
            <a:ext cx="2338754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Open Sans "/>
                <a:cs typeface="Times New Roman" pitchFamily="18" charset="0"/>
              </a:rPr>
              <a:t>Monitor display</a:t>
            </a:r>
            <a:endParaRPr lang="en-IN" sz="4000" dirty="0">
              <a:solidFill>
                <a:schemeClr val="bg1"/>
              </a:solidFill>
              <a:latin typeface="Open Sans 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1760" y="868679"/>
            <a:ext cx="9253728" cy="54627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586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3" y="2835765"/>
            <a:ext cx="3925821" cy="108701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Open Sans "/>
              </a:rPr>
              <a:t>Review</a:t>
            </a:r>
            <a:endParaRPr lang="en-IN" sz="4000" b="1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8264" y="1450721"/>
            <a:ext cx="7296912" cy="4351338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Open sans"/>
              </a:rPr>
              <a:t>After completion of this lesson, you are now able to.</a:t>
            </a:r>
          </a:p>
          <a:p>
            <a:pPr marL="0" indent="0">
              <a:buNone/>
            </a:pPr>
            <a:endParaRPr lang="en-US" b="1" dirty="0">
              <a:latin typeface="Open sans"/>
            </a:endParaRP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State the starfish introduction and special features.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State different versions and star fish components/ accessories.</a:t>
            </a:r>
          </a:p>
          <a:p>
            <a:pPr>
              <a:buFont typeface="Courier New" pitchFamily="49" charset="0"/>
              <a:buChar char="o"/>
            </a:pPr>
            <a:r>
              <a:rPr lang="en-IN" dirty="0">
                <a:latin typeface="Open Sans "/>
                <a:cs typeface="Times New Roman" pitchFamily="18" charset="0"/>
              </a:rPr>
              <a:t> List the system configuration.</a:t>
            </a:r>
          </a:p>
          <a:p>
            <a:endParaRPr lang="en-IN" dirty="0">
              <a:latin typeface="Open Sans 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51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645" y="3064362"/>
            <a:ext cx="476250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Open Sans "/>
              </a:rPr>
              <a:t>ANY QUESTION ?</a:t>
            </a:r>
            <a:endParaRPr lang="en-IN" sz="4000" b="1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6846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3" y="2923684"/>
            <a:ext cx="2889736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Open Sans "/>
              </a:rPr>
              <a:t>Evaluation</a:t>
            </a:r>
            <a:endParaRPr lang="en-IN" sz="4000" b="1" dirty="0">
              <a:solidFill>
                <a:schemeClr val="bg1"/>
              </a:solidFill>
              <a:latin typeface="Open Sans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6704" y="1051560"/>
            <a:ext cx="8586216" cy="4802617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Open Sans "/>
            </a:endParaRPr>
          </a:p>
          <a:p>
            <a:pPr marL="0" indent="0">
              <a:buNone/>
            </a:pPr>
            <a:r>
              <a:rPr lang="en-US" b="1" dirty="0">
                <a:latin typeface="Open Sans "/>
              </a:rPr>
              <a:t>Question1 –what is full form of  </a:t>
            </a:r>
            <a:r>
              <a:rPr lang="en-IN" b="1" dirty="0">
                <a:latin typeface="Open Sans "/>
                <a:cs typeface="Times New Roman" pitchFamily="18" charset="0"/>
              </a:rPr>
              <a:t>SONAR system?</a:t>
            </a:r>
          </a:p>
          <a:p>
            <a:pPr marL="0" indent="0">
              <a:buNone/>
            </a:pPr>
            <a:r>
              <a:rPr lang="en-US" b="1" dirty="0">
                <a:latin typeface="Open Sans "/>
                <a:cs typeface="Times New Roman" pitchFamily="18" charset="0"/>
              </a:rPr>
              <a:t>Ans</a:t>
            </a:r>
            <a:r>
              <a:rPr lang="en-US" dirty="0">
                <a:latin typeface="Open Sans "/>
                <a:cs typeface="Times New Roman" pitchFamily="18" charset="0"/>
              </a:rPr>
              <a:t> -</a:t>
            </a:r>
            <a:r>
              <a:rPr lang="en-IN" dirty="0">
                <a:latin typeface="Open Sans "/>
                <a:cs typeface="Times New Roman" pitchFamily="18" charset="0"/>
              </a:rPr>
              <a:t> Sound Navigation And Ranging system.</a:t>
            </a:r>
          </a:p>
          <a:p>
            <a:pPr marL="0" indent="0">
              <a:buNone/>
            </a:pPr>
            <a:endParaRPr lang="en-IN" dirty="0">
              <a:latin typeface="Open Sans 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Open Sans "/>
              </a:rPr>
              <a:t>Question2 –How sonar system work</a:t>
            </a:r>
            <a:r>
              <a:rPr lang="en-IN" b="1" dirty="0">
                <a:latin typeface="Open Sans "/>
                <a:cs typeface="Times New Roman" pitchFamily="18" charset="0"/>
              </a:rPr>
              <a:t>?</a:t>
            </a:r>
          </a:p>
          <a:p>
            <a:pPr marL="0" indent="0" algn="just">
              <a:buNone/>
            </a:pPr>
            <a:r>
              <a:rPr lang="en-US" b="1" dirty="0">
                <a:latin typeface="Open Sans "/>
                <a:cs typeface="Times New Roman" pitchFamily="18" charset="0"/>
              </a:rPr>
              <a:t>Ans </a:t>
            </a:r>
            <a:r>
              <a:rPr lang="en-US" dirty="0">
                <a:latin typeface="Open Sans "/>
                <a:cs typeface="Times New Roman" pitchFamily="18" charset="0"/>
              </a:rPr>
              <a:t>-It </a:t>
            </a:r>
            <a:r>
              <a:rPr lang="en-IN" spc="20" dirty="0">
                <a:latin typeface="Open Sans "/>
                <a:cs typeface="Times New Roman" pitchFamily="18" charset="0"/>
              </a:rPr>
              <a:t>send </a:t>
            </a:r>
            <a:r>
              <a:rPr lang="en-IN" spc="5" dirty="0">
                <a:latin typeface="Open Sans "/>
                <a:cs typeface="Times New Roman" pitchFamily="18" charset="0"/>
              </a:rPr>
              <a:t>fan-  </a:t>
            </a:r>
            <a:r>
              <a:rPr lang="en-IN" spc="15" dirty="0">
                <a:latin typeface="Open Sans "/>
                <a:cs typeface="Times New Roman" pitchFamily="18" charset="0"/>
              </a:rPr>
              <a:t>shaped pulses </a:t>
            </a:r>
            <a:r>
              <a:rPr lang="en-IN" spc="10" dirty="0">
                <a:latin typeface="Open Sans "/>
                <a:cs typeface="Times New Roman" pitchFamily="18" charset="0"/>
              </a:rPr>
              <a:t>of </a:t>
            </a:r>
            <a:r>
              <a:rPr lang="en-IN" spc="20" dirty="0">
                <a:latin typeface="Open Sans "/>
                <a:cs typeface="Times New Roman" pitchFamily="18" charset="0"/>
              </a:rPr>
              <a:t>acoustic  </a:t>
            </a:r>
            <a:r>
              <a:rPr lang="en-IN" spc="10" dirty="0">
                <a:latin typeface="Open Sans "/>
                <a:cs typeface="Times New Roman" pitchFamily="18" charset="0"/>
              </a:rPr>
              <a:t>energy</a:t>
            </a:r>
            <a:r>
              <a:rPr lang="en-IN" spc="-90" dirty="0">
                <a:latin typeface="Open Sans "/>
                <a:cs typeface="Times New Roman" pitchFamily="18" charset="0"/>
              </a:rPr>
              <a:t> </a:t>
            </a:r>
            <a:r>
              <a:rPr lang="en-IN" spc="15" dirty="0">
                <a:latin typeface="Open Sans "/>
                <a:cs typeface="Times New Roman" pitchFamily="18" charset="0"/>
              </a:rPr>
              <a:t>into</a:t>
            </a:r>
            <a:r>
              <a:rPr lang="en-IN" spc="-130" dirty="0">
                <a:latin typeface="Open Sans "/>
                <a:cs typeface="Times New Roman" pitchFamily="18" charset="0"/>
              </a:rPr>
              <a:t> </a:t>
            </a:r>
            <a:r>
              <a:rPr lang="en-IN" spc="25" dirty="0">
                <a:latin typeface="Open Sans "/>
                <a:cs typeface="Times New Roman" pitchFamily="18" charset="0"/>
              </a:rPr>
              <a:t>the</a:t>
            </a:r>
            <a:r>
              <a:rPr lang="en-IN" spc="-135" dirty="0">
                <a:latin typeface="Open Sans "/>
                <a:cs typeface="Times New Roman" pitchFamily="18" charset="0"/>
              </a:rPr>
              <a:t> </a:t>
            </a:r>
            <a:r>
              <a:rPr lang="en-IN" spc="10" dirty="0">
                <a:latin typeface="Open Sans "/>
                <a:cs typeface="Times New Roman" pitchFamily="18" charset="0"/>
              </a:rPr>
              <a:t>water</a:t>
            </a:r>
            <a:r>
              <a:rPr lang="en-IN" spc="-45" dirty="0">
                <a:latin typeface="Open Sans "/>
                <a:cs typeface="Times New Roman" pitchFamily="18" charset="0"/>
              </a:rPr>
              <a:t> </a:t>
            </a:r>
            <a:r>
              <a:rPr lang="en-IN" spc="10" dirty="0">
                <a:latin typeface="Open Sans "/>
                <a:cs typeface="Times New Roman" pitchFamily="18" charset="0"/>
              </a:rPr>
              <a:t>and</a:t>
            </a:r>
            <a:r>
              <a:rPr lang="en-IN" spc="-50" dirty="0">
                <a:latin typeface="Open Sans "/>
                <a:cs typeface="Times New Roman" pitchFamily="18" charset="0"/>
              </a:rPr>
              <a:t> </a:t>
            </a:r>
            <a:r>
              <a:rPr lang="en-IN" spc="15" dirty="0">
                <a:latin typeface="Open Sans "/>
                <a:cs typeface="Times New Roman" pitchFamily="18" charset="0"/>
              </a:rPr>
              <a:t>record  </a:t>
            </a:r>
            <a:r>
              <a:rPr lang="en-IN" spc="25" dirty="0">
                <a:latin typeface="Open Sans "/>
                <a:cs typeface="Times New Roman" pitchFamily="18" charset="0"/>
              </a:rPr>
              <a:t>the </a:t>
            </a:r>
            <a:r>
              <a:rPr lang="en-IN" spc="15" dirty="0">
                <a:latin typeface="Open Sans "/>
                <a:cs typeface="Times New Roman" pitchFamily="18" charset="0"/>
              </a:rPr>
              <a:t>echoes </a:t>
            </a:r>
            <a:r>
              <a:rPr lang="en-IN" spc="20" dirty="0">
                <a:latin typeface="Open Sans "/>
                <a:cs typeface="Times New Roman" pitchFamily="18" charset="0"/>
              </a:rPr>
              <a:t>they </a:t>
            </a:r>
            <a:r>
              <a:rPr lang="en-IN" spc="10" dirty="0">
                <a:latin typeface="Open Sans "/>
                <a:cs typeface="Times New Roman" pitchFamily="18" charset="0"/>
              </a:rPr>
              <a:t>receive </a:t>
            </a:r>
            <a:r>
              <a:rPr lang="en-IN" spc="20" dirty="0">
                <a:latin typeface="Open Sans "/>
                <a:cs typeface="Times New Roman" pitchFamily="18" charset="0"/>
              </a:rPr>
              <a:t>back </a:t>
            </a:r>
            <a:r>
              <a:rPr lang="en-IN" spc="30" dirty="0">
                <a:latin typeface="Open Sans "/>
                <a:cs typeface="Times New Roman" pitchFamily="18" charset="0"/>
              </a:rPr>
              <a:t>to  </a:t>
            </a:r>
            <a:r>
              <a:rPr lang="en-IN" spc="15" dirty="0">
                <a:latin typeface="Open Sans "/>
                <a:cs typeface="Times New Roman" pitchFamily="18" charset="0"/>
              </a:rPr>
              <a:t>produce an </a:t>
            </a:r>
            <a:r>
              <a:rPr lang="en-IN" spc="5" dirty="0">
                <a:latin typeface="Open Sans "/>
                <a:cs typeface="Times New Roman" pitchFamily="18" charset="0"/>
              </a:rPr>
              <a:t>image of the submerged objects.</a:t>
            </a:r>
          </a:p>
          <a:p>
            <a:pPr marL="0" indent="0">
              <a:buNone/>
            </a:pPr>
            <a:endParaRPr lang="en-IN" dirty="0">
              <a:latin typeface="Open Sans "/>
              <a:cs typeface="Times New Roman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3622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6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19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8" y="3230215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0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Open san"/>
        <a:ea typeface=""/>
        <a:cs typeface=""/>
      </a:majorFont>
      <a:minorFont>
        <a:latin typeface="Open s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358</Words>
  <Application>Microsoft Office PowerPoint</Application>
  <PresentationFormat>Widescreen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Courier New</vt:lpstr>
      <vt:lpstr>Open san</vt:lpstr>
      <vt:lpstr>Open Sans</vt:lpstr>
      <vt:lpstr>Open Sans</vt:lpstr>
      <vt:lpstr>Open Sans </vt:lpstr>
      <vt:lpstr>Open Sans Semibold</vt:lpstr>
      <vt:lpstr>Times New Roman</vt:lpstr>
      <vt:lpstr>Verdana</vt:lpstr>
      <vt:lpstr>Office Theme</vt:lpstr>
      <vt:lpstr>STARFISH SIDE SCAN SONAR  IMAGING SYSTEM</vt:lpstr>
      <vt:lpstr>    Objectives</vt:lpstr>
      <vt:lpstr> Introduction</vt:lpstr>
      <vt:lpstr>Starfish imaging system</vt:lpstr>
      <vt:lpstr>Starfish side scan sonar</vt:lpstr>
      <vt:lpstr>Search ops under progress</vt:lpstr>
      <vt:lpstr>Starfish imaging system</vt:lpstr>
      <vt:lpstr>   FEATURES</vt:lpstr>
      <vt:lpstr>Starfish features</vt:lpstr>
      <vt:lpstr>Various versions of starfish</vt:lpstr>
      <vt:lpstr>Starfish components</vt:lpstr>
      <vt:lpstr>Starfish components &amp; Accessories</vt:lpstr>
      <vt:lpstr>PowerPoint Presentation</vt:lpstr>
      <vt:lpstr>System configuration</vt:lpstr>
      <vt:lpstr>Monitor display</vt:lpstr>
      <vt:lpstr>Review</vt:lpstr>
      <vt:lpstr>ANY QUESTION ?</vt:lpstr>
      <vt:lpstr>Evaluation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41</cp:revision>
  <dcterms:created xsi:type="dcterms:W3CDTF">2025-08-21T09:31:06Z</dcterms:created>
  <dcterms:modified xsi:type="dcterms:W3CDTF">2026-01-06T10:32:36Z</dcterms:modified>
</cp:coreProperties>
</file>