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323" r:id="rId5"/>
    <p:sldId id="337" r:id="rId6"/>
    <p:sldId id="338" r:id="rId7"/>
    <p:sldId id="274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F669F4-566D-41B4-9A7E-CC4B98C0C7FB}" v="17" dt="2025-09-15T12:32:21.80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/>
  </p:normalViewPr>
  <p:slideViewPr>
    <p:cSldViewPr snapToGrid="0">
      <p:cViewPr varScale="1">
        <p:scale>
          <a:sx n="53" d="100"/>
          <a:sy n="53" d="100"/>
        </p:scale>
        <p:origin x="738" y="108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AN SINGH" userId="cf93d647e8583ced" providerId="LiveId" clId="{0369EAA2-502D-4E43-A93D-DD36393BC89F}"/>
    <pc:docChg chg="modSld">
      <pc:chgData name="CHARAN SINGH" userId="cf93d647e8583ced" providerId="LiveId" clId="{0369EAA2-502D-4E43-A93D-DD36393BC89F}" dt="2025-09-15T12:32:21.803" v="37"/>
      <pc:docMkLst>
        <pc:docMk/>
      </pc:docMkLst>
      <pc:sldChg chg="modSp mod">
        <pc:chgData name="CHARAN SINGH" userId="cf93d647e8583ced" providerId="LiveId" clId="{0369EAA2-502D-4E43-A93D-DD36393BC89F}" dt="2025-09-15T12:23:23.118" v="34" actId="20577"/>
        <pc:sldMkLst>
          <pc:docMk/>
          <pc:sldMk cId="0" sldId="256"/>
        </pc:sldMkLst>
        <pc:spChg chg="mod">
          <ac:chgData name="CHARAN SINGH" userId="cf93d647e8583ced" providerId="LiveId" clId="{0369EAA2-502D-4E43-A93D-DD36393BC89F}" dt="2025-09-12T11:26:53.705" v="0" actId="1076"/>
          <ac:spMkLst>
            <pc:docMk/>
            <pc:sldMk cId="0" sldId="256"/>
            <ac:spMk id="83" creationId="{00000000-0000-0000-0000-000000000000}"/>
          </ac:spMkLst>
        </pc:spChg>
        <pc:spChg chg="mod">
          <ac:chgData name="CHARAN SINGH" userId="cf93d647e8583ced" providerId="LiveId" clId="{0369EAA2-502D-4E43-A93D-DD36393BC89F}" dt="2025-09-15T12:23:23.118" v="34" actId="20577"/>
          <ac:spMkLst>
            <pc:docMk/>
            <pc:sldMk cId="0" sldId="256"/>
            <ac:spMk id="84" creationId="{00000000-0000-0000-0000-000000000000}"/>
          </ac:spMkLst>
        </pc:spChg>
      </pc:sldChg>
      <pc:sldChg chg="modSp mod">
        <pc:chgData name="CHARAN SINGH" userId="cf93d647e8583ced" providerId="LiveId" clId="{0369EAA2-502D-4E43-A93D-DD36393BC89F}" dt="2025-09-15T12:23:49.163" v="36" actId="20577"/>
        <pc:sldMkLst>
          <pc:docMk/>
          <pc:sldMk cId="0" sldId="257"/>
        </pc:sldMkLst>
        <pc:spChg chg="mod">
          <ac:chgData name="CHARAN SINGH" userId="cf93d647e8583ced" providerId="LiveId" clId="{0369EAA2-502D-4E43-A93D-DD36393BC89F}" dt="2025-09-12T11:27:29.733" v="5" actId="20577"/>
          <ac:spMkLst>
            <pc:docMk/>
            <pc:sldMk cId="0" sldId="257"/>
            <ac:spMk id="2" creationId="{A1531404-055A-0B3E-FFED-C7A397EB056D}"/>
          </ac:spMkLst>
        </pc:spChg>
        <pc:spChg chg="mod">
          <ac:chgData name="CHARAN SINGH" userId="cf93d647e8583ced" providerId="LiveId" clId="{0369EAA2-502D-4E43-A93D-DD36393BC89F}" dt="2025-09-15T12:23:49.163" v="36" actId="20577"/>
          <ac:spMkLst>
            <pc:docMk/>
            <pc:sldMk cId="0" sldId="257"/>
            <ac:spMk id="6" creationId="{D3DB3725-B6EF-8DE8-0BDC-B71D6415B706}"/>
          </ac:spMkLst>
        </pc:spChg>
      </pc:sldChg>
      <pc:sldChg chg="modSp">
        <pc:chgData name="CHARAN SINGH" userId="cf93d647e8583ced" providerId="LiveId" clId="{0369EAA2-502D-4E43-A93D-DD36393BC89F}" dt="2025-09-12T11:27:39.553" v="6"/>
        <pc:sldMkLst>
          <pc:docMk/>
          <pc:sldMk cId="0" sldId="258"/>
        </pc:sldMkLst>
        <pc:spChg chg="mod">
          <ac:chgData name="CHARAN SINGH" userId="cf93d647e8583ced" providerId="LiveId" clId="{0369EAA2-502D-4E43-A93D-DD36393BC89F}" dt="2025-09-12T11:27:39.553" v="6"/>
          <ac:spMkLst>
            <pc:docMk/>
            <pc:sldMk cId="0" sldId="258"/>
            <ac:spMk id="9" creationId="{FCB9E74C-D255-2DB2-82AD-DD44C6B084D8}"/>
          </ac:spMkLst>
        </pc:spChg>
      </pc:sldChg>
      <pc:sldChg chg="modSp mod">
        <pc:chgData name="CHARAN SINGH" userId="cf93d647e8583ced" providerId="LiveId" clId="{0369EAA2-502D-4E43-A93D-DD36393BC89F}" dt="2025-09-12T11:29:51.733" v="33" actId="255"/>
        <pc:sldMkLst>
          <pc:docMk/>
          <pc:sldMk cId="0" sldId="274"/>
        </pc:sldMkLst>
        <pc:spChg chg="mod">
          <ac:chgData name="CHARAN SINGH" userId="cf93d647e8583ced" providerId="LiveId" clId="{0369EAA2-502D-4E43-A93D-DD36393BC89F}" dt="2025-09-12T11:29:51.733" v="33" actId="255"/>
          <ac:spMkLst>
            <pc:docMk/>
            <pc:sldMk cId="0" sldId="274"/>
            <ac:spMk id="2" creationId="{E9A6B61E-3BFB-8B6A-B54D-9BFC4C887C61}"/>
          </ac:spMkLst>
        </pc:spChg>
      </pc:sldChg>
      <pc:sldChg chg="modSp mod">
        <pc:chgData name="CHARAN SINGH" userId="cf93d647e8583ced" providerId="LiveId" clId="{0369EAA2-502D-4E43-A93D-DD36393BC89F}" dt="2025-09-15T12:32:21.803" v="37"/>
        <pc:sldMkLst>
          <pc:docMk/>
          <pc:sldMk cId="1553596727" sldId="323"/>
        </pc:sldMkLst>
        <pc:spChg chg="mod">
          <ac:chgData name="CHARAN SINGH" userId="cf93d647e8583ced" providerId="LiveId" clId="{0369EAA2-502D-4E43-A93D-DD36393BC89F}" dt="2025-09-12T11:28:06.630" v="28" actId="20577"/>
          <ac:spMkLst>
            <pc:docMk/>
            <pc:sldMk cId="1553596727" sldId="323"/>
            <ac:spMk id="17" creationId="{394206A9-DF43-ADF9-D42C-8660A8D80417}"/>
          </ac:spMkLst>
        </pc:spChg>
        <pc:spChg chg="mod">
          <ac:chgData name="CHARAN SINGH" userId="cf93d647e8583ced" providerId="LiveId" clId="{0369EAA2-502D-4E43-A93D-DD36393BC89F}" dt="2025-09-15T12:32:21.803" v="37"/>
          <ac:spMkLst>
            <pc:docMk/>
            <pc:sldMk cId="1553596727" sldId="323"/>
            <ac:spMk id="20" creationId="{3097C717-40EE-9C5F-E13C-6281D8D05828}"/>
          </ac:spMkLst>
        </pc:spChg>
      </pc:sldChg>
      <pc:sldChg chg="modSp">
        <pc:chgData name="CHARAN SINGH" userId="cf93d647e8583ced" providerId="LiveId" clId="{0369EAA2-502D-4E43-A93D-DD36393BC89F}" dt="2025-09-12T11:28:35.095" v="29"/>
        <pc:sldMkLst>
          <pc:docMk/>
          <pc:sldMk cId="2351505896" sldId="337"/>
        </pc:sldMkLst>
        <pc:spChg chg="mod">
          <ac:chgData name="CHARAN SINGH" userId="cf93d647e8583ced" providerId="LiveId" clId="{0369EAA2-502D-4E43-A93D-DD36393BC89F}" dt="2025-09-12T11:28:35.095" v="29"/>
          <ac:spMkLst>
            <pc:docMk/>
            <pc:sldMk cId="2351505896" sldId="337"/>
            <ac:spMk id="17" creationId="{CBD8D404-223A-6EFF-C15E-6CC2BF76D750}"/>
          </ac:spMkLst>
        </pc:spChg>
      </pc:sldChg>
      <pc:sldChg chg="modSp">
        <pc:chgData name="CHARAN SINGH" userId="cf93d647e8583ced" providerId="LiveId" clId="{0369EAA2-502D-4E43-A93D-DD36393BC89F}" dt="2025-09-12T11:29:34.045" v="31"/>
        <pc:sldMkLst>
          <pc:docMk/>
          <pc:sldMk cId="2649194520" sldId="338"/>
        </pc:sldMkLst>
        <pc:spChg chg="mod">
          <ac:chgData name="CHARAN SINGH" userId="cf93d647e8583ced" providerId="LiveId" clId="{0369EAA2-502D-4E43-A93D-DD36393BC89F}" dt="2025-09-12T11:29:22.270" v="30"/>
          <ac:spMkLst>
            <pc:docMk/>
            <pc:sldMk cId="2649194520" sldId="338"/>
            <ac:spMk id="9" creationId="{E0769636-3C13-2D1C-696F-25871711E4BE}"/>
          </ac:spMkLst>
        </pc:spChg>
        <pc:spChg chg="mod">
          <ac:chgData name="CHARAN SINGH" userId="cf93d647e8583ced" providerId="LiveId" clId="{0369EAA2-502D-4E43-A93D-DD36393BC89F}" dt="2025-09-12T11:29:34.045" v="31"/>
          <ac:spMkLst>
            <pc:docMk/>
            <pc:sldMk cId="2649194520" sldId="338"/>
            <ac:spMk id="10" creationId="{226E3D1B-2467-655A-98B6-7270B9DAC4C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24F2B74D-F11E-A5DB-5043-8BE355B57385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9"/>
            <a:ext cx="905046" cy="50261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2A9E7F-ED96-1630-5F44-F7F1631848A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D5626698-A73A-12E1-1740-8A559851473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NDRF | </a:t>
            </a:r>
            <a:r>
              <a:rPr dirty="0"/>
              <a:t>MFR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8</a:t>
            </a:r>
            <a:r>
              <a:rPr b="1" dirty="0"/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37FC53-ECDA-951A-DADC-B448EAB3A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" r="4544"/>
          <a:stretch/>
        </p:blipFill>
        <p:spPr>
          <a:xfrm>
            <a:off x="25400" y="0"/>
            <a:ext cx="24333201" cy="13716000"/>
          </a:xfrm>
          <a:prstGeom prst="rect">
            <a:avLst/>
          </a:prstGeom>
        </p:spPr>
      </p:pic>
      <p:sp>
        <p:nvSpPr>
          <p:cNvPr id="9" name="Rectangle">
            <a:extLst>
              <a:ext uri="{FF2B5EF4-FFF2-40B4-BE49-F238E27FC236}">
                <a16:creationId xmlns:a16="http://schemas.microsoft.com/office/drawing/2014/main" id="{72473347-6BEE-3525-8885-93B0C9BDE2E2}"/>
              </a:ext>
            </a:extLst>
          </p:cNvPr>
          <p:cNvSpPr/>
          <p:nvPr/>
        </p:nvSpPr>
        <p:spPr>
          <a:xfrm>
            <a:off x="-25400" y="-25400"/>
            <a:ext cx="24434800" cy="13766800"/>
          </a:xfrm>
          <a:prstGeom prst="rect">
            <a:avLst/>
          </a:prstGeom>
          <a:solidFill>
            <a:srgbClr val="535353">
              <a:alpha val="7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9" name="PPT 2 -"/>
          <p:cNvSpPr txBox="1"/>
          <p:nvPr/>
        </p:nvSpPr>
        <p:spPr>
          <a:xfrm>
            <a:off x="21547199" y="12813338"/>
            <a:ext cx="140640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/>
              <a:t>PPT 2 -</a:t>
            </a:r>
          </a:p>
        </p:txBody>
      </p:sp>
      <p:sp>
        <p:nvSpPr>
          <p:cNvPr id="80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83" name="Shape"/>
          <p:cNvSpPr/>
          <p:nvPr/>
        </p:nvSpPr>
        <p:spPr>
          <a:xfrm>
            <a:off x="24523" y="3896724"/>
            <a:ext cx="13772463" cy="4928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84" name="LESSON 2…"/>
          <p:cNvSpPr txBox="1"/>
          <p:nvPr/>
        </p:nvSpPr>
        <p:spPr>
          <a:xfrm>
            <a:off x="1016000" y="4706678"/>
            <a:ext cx="10382141" cy="2570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पाठ 8</a:t>
            </a:r>
            <a:endParaRPr lang="en-IN" dirty="0"/>
          </a:p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ऑक्सीजन थेरेपी</a:t>
            </a:r>
            <a:endParaRPr lang="en-IN" dirty="0"/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/>
          </a:p>
        </p:txBody>
      </p:sp>
      <p:grpSp>
        <p:nvGrpSpPr>
          <p:cNvPr id="93" name="Group"/>
          <p:cNvGrpSpPr/>
          <p:nvPr/>
        </p:nvGrpSpPr>
        <p:grpSpPr>
          <a:xfrm>
            <a:off x="21539200" y="12813338"/>
            <a:ext cx="1879600" cy="902664"/>
            <a:chOff x="0" y="0"/>
            <a:chExt cx="1879600" cy="902662"/>
          </a:xfrm>
        </p:grpSpPr>
        <p:sp>
          <p:nvSpPr>
            <p:cNvPr id="91" name="PPT 2 - 1"/>
            <p:cNvSpPr txBox="1"/>
            <p:nvPr/>
          </p:nvSpPr>
          <p:spPr>
            <a:xfrm>
              <a:off x="76885" y="0"/>
              <a:ext cx="1725832" cy="619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8283" tIns="78283" rIns="78283" bIns="78283" numCol="1" anchor="t">
              <a:spAutoFit/>
            </a:bodyPr>
            <a:lstStyle>
              <a:lvl1pPr algn="ctr" defTabSz="2438400">
                <a:spcBef>
                  <a:spcPts val="600"/>
                </a:spcBef>
                <a:defRPr sz="3000" b="1">
                  <a:solidFill>
                    <a:srgbClr val="535353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>
                <a:defRPr b="0"/>
              </a:pPr>
              <a:r>
                <a:rPr b="1" dirty="0">
                  <a:solidFill>
                    <a:schemeClr val="bg1"/>
                  </a:solidFill>
                </a:rPr>
                <a:t>PPT</a:t>
              </a:r>
              <a:r>
                <a:rPr lang="en-US" b="1" dirty="0">
                  <a:solidFill>
                    <a:schemeClr val="bg1"/>
                  </a:solidFill>
                </a:rPr>
                <a:t> 8 - 1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92" name="Rectangle"/>
            <p:cNvSpPr/>
            <p:nvPr/>
          </p:nvSpPr>
          <p:spPr>
            <a:xfrm>
              <a:off x="0" y="699461"/>
              <a:ext cx="1879600" cy="203201"/>
            </a:xfrm>
            <a:prstGeom prst="rect">
              <a:avLst/>
            </a:prstGeom>
            <a:solidFill>
              <a:srgbClr val="585756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AD3090FD-6B08-3911-9B2E-4298BEB318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4941"/>
            <a:ext cx="3258094" cy="221951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31337" y="354061"/>
            <a:ext cx="16234425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              </a:t>
            </a:r>
            <a:r>
              <a:rPr lang="hi-IN" sz="4800" dirty="0">
                <a:latin typeface="Arial Black" panose="020B0A04020102020204" pitchFamily="34" charset="0"/>
              </a:rPr>
              <a:t>चिकित्सा प्रथम उत्तरदाता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5" name="PEER | CSSR | INDIA">
            <a:extLst>
              <a:ext uri="{FF2B5EF4-FFF2-40B4-BE49-F238E27FC236}">
                <a16:creationId xmlns:a16="http://schemas.microsoft.com/office/drawing/2014/main" id="{BF3939D3-351C-1920-5FB5-72D79B8BD15F}"/>
              </a:ext>
            </a:extLst>
          </p:cNvPr>
          <p:cNvSpPr txBox="1"/>
          <p:nvPr/>
        </p:nvSpPr>
        <p:spPr>
          <a:xfrm>
            <a:off x="602390" y="12960656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chemeClr val="bg1"/>
                </a:solidFill>
              </a:rPr>
              <a:t>NDRF</a:t>
            </a:r>
            <a:r>
              <a:rPr dirty="0">
                <a:solidFill>
                  <a:schemeClr val="bg1"/>
                </a:solidFill>
              </a:rPr>
              <a:t> | </a:t>
            </a:r>
            <a:r>
              <a:rPr lang="en-US" dirty="0">
                <a:solidFill>
                  <a:schemeClr val="bg1"/>
                </a:solidFill>
              </a:rPr>
              <a:t>MFR</a:t>
            </a:r>
            <a:r>
              <a:rPr dirty="0">
                <a:solidFill>
                  <a:schemeClr val="bg1"/>
                </a:solidFill>
              </a:rPr>
              <a:t> | INDIA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89A9AF-EFE9-F3EE-20A7-32C58A487E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50400" y="-2"/>
            <a:ext cx="2089451" cy="22472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5EC712-4450-43FC-B492-DEDE81C3F3DA}"/>
              </a:ext>
            </a:extLst>
          </p:cNvPr>
          <p:cNvSpPr txBox="1"/>
          <p:nvPr/>
        </p:nvSpPr>
        <p:spPr>
          <a:xfrm>
            <a:off x="1016000" y="9635209"/>
            <a:ext cx="8463064" cy="12660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8283" tIns="78283" rIns="78283" bIns="78283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Vetted by –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Sh</a:t>
            </a:r>
            <a:r>
              <a:rPr lang="en-US" b="1" dirty="0" err="1">
                <a:solidFill>
                  <a:schemeClr val="bg1"/>
                </a:solidFill>
              </a:rPr>
              <a:t>.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Pushpendra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Kumar, DC  </a:t>
            </a:r>
          </a:p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bg1"/>
                </a:solidFill>
              </a:rPr>
              <a:t>                    2 BN NDRF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2" name="Name five situations in which…">
            <a:extLst>
              <a:ext uri="{FF2B5EF4-FFF2-40B4-BE49-F238E27FC236}">
                <a16:creationId xmlns:a16="http://schemas.microsoft.com/office/drawing/2014/main" id="{A1531404-055A-0B3E-FFED-C7A397EB056D}"/>
              </a:ext>
            </a:extLst>
          </p:cNvPr>
          <p:cNvSpPr txBox="1"/>
          <p:nvPr/>
        </p:nvSpPr>
        <p:spPr>
          <a:xfrm>
            <a:off x="11550362" y="4626277"/>
            <a:ext cx="12255746" cy="6806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उन पांच स्थितियों के नाम जिनमें 
ऑक्सीजन के आवेदन का संकेत दिया गया है।  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एक ऑरोफरीन्जियल वायुमार्ग, एक सीपीआर मास्क, एक बैग वाल्व मास्क का वर्णन </a:t>
            </a:r>
            <a:r>
              <a:rPr lang="hi-IN" dirty="0">
                <a:solidFill>
                  <a:srgbClr val="FF0000"/>
                </a:solidFill>
              </a:rPr>
              <a:t>करना</a:t>
            </a:r>
            <a:r>
              <a:rPr lang="hi-IN" dirty="0"/>
              <a:t> और उनके उपयोग का प्रदर्शन </a:t>
            </a:r>
            <a:r>
              <a:rPr lang="hi-IN" dirty="0">
                <a:solidFill>
                  <a:srgbClr val="FF0000"/>
                </a:solidFill>
              </a:rPr>
              <a:t>करना 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 </a:t>
            </a:r>
            <a:r>
              <a:rPr lang="hi-IN" dirty="0">
                <a:solidFill>
                  <a:srgbClr val="FF0000"/>
                </a:solidFill>
              </a:rPr>
              <a:t>एक ऑक्सीजन वितरण प्रणाली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hi-IN" dirty="0">
                <a:solidFill>
                  <a:srgbClr val="FF0000"/>
                </a:solidFill>
              </a:rPr>
              <a:t>के लिए उपकरणों के चार प्रमुख टुकड़ों की सूची बनाना</a:t>
            </a:r>
            <a:r>
              <a:rPr lang="hi-IN" dirty="0"/>
              <a:t>।</a:t>
            </a:r>
            <a:endParaRPr dirty="0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57E688D6-75C0-CAB1-6B95-CDC314E6C616}"/>
              </a:ext>
            </a:extLst>
          </p:cNvPr>
          <p:cNvGrpSpPr/>
          <p:nvPr/>
        </p:nvGrpSpPr>
        <p:grpSpPr>
          <a:xfrm>
            <a:off x="9844663" y="4554121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52E44C68-1177-4940-C337-EBDCD1CF708D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39ADDA8F-5C3D-4081-E800-0985E9D252E4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83AE83DF-9F5B-EA2A-56CA-A1BFB2776123}"/>
              </a:ext>
            </a:extLst>
          </p:cNvPr>
          <p:cNvGrpSpPr/>
          <p:nvPr/>
        </p:nvGrpSpPr>
        <p:grpSpPr>
          <a:xfrm>
            <a:off x="9844663" y="7050840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23DF5FC5-DF16-E8E9-2403-96B06C886040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5C8B895B-5842-59D3-039C-890B8BEA8FE9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B4B62322-ED6C-BAF2-7894-A436EC0213B0}"/>
              </a:ext>
            </a:extLst>
          </p:cNvPr>
          <p:cNvGrpSpPr/>
          <p:nvPr/>
        </p:nvGrpSpPr>
        <p:grpSpPr>
          <a:xfrm>
            <a:off x="9844663" y="9735901"/>
            <a:ext cx="1219201" cy="1681958"/>
            <a:chOff x="0" y="1159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72BB5792-3A32-4F84-8CCC-B8049BC4C98F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id="{8FE305ED-BB0C-42FF-028F-922E6DC7F652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B089A9AF-EFE9-F3EE-20A7-32C58A487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9587" y="54736"/>
            <a:ext cx="2089451" cy="224720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6B94FF5D-C055-CC88-7F74-42077F0A2C2F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61325C0C-41AE-336C-F4A0-EF06C028E7DD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C53A0304-A326-4547-452C-71E9F43559D7}"/>
              </a:ext>
            </a:extLst>
          </p:cNvPr>
          <p:cNvSpPr txBox="1"/>
          <p:nvPr/>
        </p:nvSpPr>
        <p:spPr>
          <a:xfrm>
            <a:off x="8564880" y="3888736"/>
            <a:ext cx="15076257" cy="7177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609600" indent="-609600">
              <a:spcBef>
                <a:spcPts val="4000"/>
              </a:spcBef>
              <a:buSzPct val="100000"/>
              <a:buChar char="•"/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>
                <a:solidFill>
                  <a:schemeClr val="tx1"/>
                </a:solidFill>
              </a:rPr>
              <a:t>दिल की विफलता/दिल का दौरा
श्वसन की कमी
रक्तस्राव 
प्रसव की जटिलताएं 
विषाक्तता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/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8</a:t>
            </a:r>
            <a:r>
              <a:rPr b="1" dirty="0"/>
              <a:t> -</a:t>
            </a:r>
          </a:p>
        </p:txBody>
      </p:sp>
      <p:sp>
        <p:nvSpPr>
          <p:cNvPr id="115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33C8EB-7C1D-DAD0-AD17-99A8DAFBD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F5C739D0-AF86-1D13-BC6B-9D81D33BEC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FCB9E74C-D255-2DB2-82AD-DD44C6B084D8}"/>
              </a:ext>
            </a:extLst>
          </p:cNvPr>
          <p:cNvSpPr txBox="1"/>
          <p:nvPr/>
        </p:nvSpPr>
        <p:spPr>
          <a:xfrm>
            <a:off x="742863" y="2812493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ऑक्सीजन थेरेपी</a:t>
            </a: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C5EC64-2C3E-9CEC-2E91-7B7F26C69A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87390" y="316089"/>
            <a:ext cx="2089451" cy="224720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mmediate Sources of Information">
            <a:extLst>
              <a:ext uri="{FF2B5EF4-FFF2-40B4-BE49-F238E27FC236}">
                <a16:creationId xmlns:a16="http://schemas.microsoft.com/office/drawing/2014/main" id="{394206A9-DF43-ADF9-D42C-8660A8D80417}"/>
              </a:ext>
            </a:extLst>
          </p:cNvPr>
          <p:cNvSpPr txBox="1"/>
          <p:nvPr/>
        </p:nvSpPr>
        <p:spPr>
          <a:xfrm>
            <a:off x="1138382" y="2482640"/>
            <a:ext cx="18460257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IN" dirty="0"/>
              <a:t>                     </a:t>
            </a:r>
            <a:r>
              <a:rPr lang="hi-IN" dirty="0"/>
              <a:t>ऑक्सीजन</a:t>
            </a:r>
            <a:r>
              <a:rPr lang="en-US" dirty="0"/>
              <a:t> </a:t>
            </a:r>
            <a:r>
              <a:rPr lang="hi-IN" dirty="0">
                <a:solidFill>
                  <a:schemeClr val="accent6"/>
                </a:solidFill>
              </a:rPr>
              <a:t>सिलेंडर</a:t>
            </a:r>
            <a:r>
              <a:rPr lang="hi-IN" dirty="0"/>
              <a:t> से जुड़े खतरे</a:t>
            </a:r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73D70C7-66F7-0ECF-00DC-CF09DF337A2B}"/>
              </a:ext>
            </a:extLst>
          </p:cNvPr>
          <p:cNvGrpSpPr/>
          <p:nvPr/>
        </p:nvGrpSpPr>
        <p:grpSpPr>
          <a:xfrm>
            <a:off x="1014839" y="5168731"/>
            <a:ext cx="22862321" cy="4902587"/>
            <a:chOff x="1014839" y="5168731"/>
            <a:chExt cx="22862321" cy="4902587"/>
          </a:xfrm>
        </p:grpSpPr>
        <p:sp>
          <p:nvSpPr>
            <p:cNvPr id="15" name="Rounded Rectangle">
              <a:extLst>
                <a:ext uri="{FF2B5EF4-FFF2-40B4-BE49-F238E27FC236}">
                  <a16:creationId xmlns:a16="http://schemas.microsoft.com/office/drawing/2014/main" id="{5F42652E-A864-B7A7-37BA-97C3AEFDBCEF}"/>
                </a:ext>
              </a:extLst>
            </p:cNvPr>
            <p:cNvSpPr/>
            <p:nvPr/>
          </p:nvSpPr>
          <p:spPr>
            <a:xfrm>
              <a:off x="1014839" y="7023317"/>
              <a:ext cx="7366001" cy="3048001"/>
            </a:xfrm>
            <a:prstGeom prst="roundRect">
              <a:avLst>
                <a:gd name="adj" fmla="val 4167"/>
              </a:avLst>
            </a:prstGeom>
            <a:solidFill>
              <a:srgbClr val="EAEAEA"/>
            </a:solidFill>
            <a:ln w="12700">
              <a:miter lim="400000"/>
            </a:ln>
          </p:spPr>
          <p:txBody>
            <a:bodyPr lIns="78283" tIns="78283" rIns="78283" bIns="78283"/>
            <a:lstStyle/>
            <a:p>
              <a:endParaRPr/>
            </a:p>
          </p:txBody>
        </p:sp>
        <p:sp>
          <p:nvSpPr>
            <p:cNvPr id="16" name="Fire">
              <a:extLst>
                <a:ext uri="{FF2B5EF4-FFF2-40B4-BE49-F238E27FC236}">
                  <a16:creationId xmlns:a16="http://schemas.microsoft.com/office/drawing/2014/main" id="{6C97DA87-6E80-6022-A67A-7DE00DD85DE7}"/>
                </a:ext>
              </a:extLst>
            </p:cNvPr>
            <p:cNvSpPr txBox="1"/>
            <p:nvPr/>
          </p:nvSpPr>
          <p:spPr>
            <a:xfrm>
              <a:off x="1175812" y="8077417"/>
              <a:ext cx="7050077" cy="83099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>
              <a:spAutoFit/>
            </a:bodyPr>
            <a:lstStyle>
              <a:lvl1pPr algn="ctr" defTabSz="189634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>
                  <a:solidFill>
                    <a:srgbClr val="33384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अग्‍नि</a:t>
              </a:r>
              <a:endParaRPr dirty="0"/>
            </a:p>
          </p:txBody>
        </p:sp>
        <p:sp>
          <p:nvSpPr>
            <p:cNvPr id="18" name="Rounded Rectangle">
              <a:extLst>
                <a:ext uri="{FF2B5EF4-FFF2-40B4-BE49-F238E27FC236}">
                  <a16:creationId xmlns:a16="http://schemas.microsoft.com/office/drawing/2014/main" id="{87625441-A8F2-2E4B-B5A1-C8F6FD69C537}"/>
                </a:ext>
              </a:extLst>
            </p:cNvPr>
            <p:cNvSpPr/>
            <p:nvPr/>
          </p:nvSpPr>
          <p:spPr>
            <a:xfrm>
              <a:off x="8763000" y="7023317"/>
              <a:ext cx="7366000" cy="3048001"/>
            </a:xfrm>
            <a:prstGeom prst="roundRect">
              <a:avLst>
                <a:gd name="adj" fmla="val 4167"/>
              </a:avLst>
            </a:prstGeom>
            <a:solidFill>
              <a:srgbClr val="EAEAEA"/>
            </a:solidFill>
            <a:ln w="12700">
              <a:miter lim="400000"/>
            </a:ln>
          </p:spPr>
          <p:txBody>
            <a:bodyPr lIns="78283" tIns="78283" rIns="78283" bIns="78283"/>
            <a:lstStyle/>
            <a:p>
              <a:endParaRPr/>
            </a:p>
          </p:txBody>
        </p:sp>
        <p:sp>
          <p:nvSpPr>
            <p:cNvPr id="20" name="Explosion…">
              <a:extLst>
                <a:ext uri="{FF2B5EF4-FFF2-40B4-BE49-F238E27FC236}">
                  <a16:creationId xmlns:a16="http://schemas.microsoft.com/office/drawing/2014/main" id="{3097C717-40EE-9C5F-E13C-6281D8D05828}"/>
                </a:ext>
              </a:extLst>
            </p:cNvPr>
            <p:cNvSpPr txBox="1"/>
            <p:nvPr/>
          </p:nvSpPr>
          <p:spPr>
            <a:xfrm>
              <a:off x="9947219" y="7607517"/>
              <a:ext cx="4997561" cy="166199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>
              <a:spAutoFit/>
            </a:bodyPr>
            <a:lstStyle/>
            <a:p>
              <a:pPr algn="ctr" defTabSz="189634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>
                  <a:solidFill>
                    <a:srgbClr val="33384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pPr>
              <a:r>
                <a:rPr lang="hi-IN" dirty="0"/>
                <a:t>विस्फोट
(तेल, </a:t>
              </a:r>
              <a:r>
                <a:rPr lang="hi-IN" sz="5400" dirty="0">
                  <a:sym typeface="Open Sans Semibold"/>
                </a:rPr>
                <a:t>ग्रीस</a:t>
              </a:r>
              <a:r>
                <a:rPr lang="hi-IN" dirty="0"/>
                <a:t>)</a:t>
              </a:r>
              <a:endParaRPr dirty="0"/>
            </a:p>
          </p:txBody>
        </p:sp>
        <p:grpSp>
          <p:nvGrpSpPr>
            <p:cNvPr id="21" name="Group">
              <a:extLst>
                <a:ext uri="{FF2B5EF4-FFF2-40B4-BE49-F238E27FC236}">
                  <a16:creationId xmlns:a16="http://schemas.microsoft.com/office/drawing/2014/main" id="{C06D3B71-5A56-0BFB-1FED-5F6BC0A4A4CA}"/>
                </a:ext>
              </a:extLst>
            </p:cNvPr>
            <p:cNvGrpSpPr/>
            <p:nvPr/>
          </p:nvGrpSpPr>
          <p:grpSpPr>
            <a:xfrm>
              <a:off x="4332758" y="5168731"/>
              <a:ext cx="1219201" cy="1681958"/>
              <a:chOff x="0" y="115975"/>
              <a:chExt cx="1219200" cy="1681957"/>
            </a:xfrm>
          </p:grpSpPr>
          <p:sp>
            <p:nvSpPr>
              <p:cNvPr id="30" name="Circle">
                <a:extLst>
                  <a:ext uri="{FF2B5EF4-FFF2-40B4-BE49-F238E27FC236}">
                    <a16:creationId xmlns:a16="http://schemas.microsoft.com/office/drawing/2014/main" id="{3E8F0D90-DF25-7405-F4D7-2A2584B97CE9}"/>
                  </a:ext>
                </a:extLst>
              </p:cNvPr>
              <p:cNvSpPr/>
              <p:nvPr/>
            </p:nvSpPr>
            <p:spPr>
              <a:xfrm>
                <a:off x="0" y="265245"/>
                <a:ext cx="1219200" cy="1219201"/>
              </a:xfrm>
              <a:prstGeom prst="ellipse">
                <a:avLst/>
              </a:prstGeom>
              <a:solidFill>
                <a:srgbClr val="DDDD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8283" tIns="78283" rIns="78283" bIns="78283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1" name="1">
                <a:extLst>
                  <a:ext uri="{FF2B5EF4-FFF2-40B4-BE49-F238E27FC236}">
                    <a16:creationId xmlns:a16="http://schemas.microsoft.com/office/drawing/2014/main" id="{AD04978A-C2F9-824A-C6BF-A409FC573B36}"/>
                  </a:ext>
                </a:extLst>
              </p:cNvPr>
              <p:cNvSpPr txBox="1"/>
              <p:nvPr/>
            </p:nvSpPr>
            <p:spPr>
              <a:xfrm>
                <a:off x="261804" y="115975"/>
                <a:ext cx="822592" cy="16819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8283" tIns="78283" rIns="78283" bIns="78283" numCol="1" anchor="t">
                <a:noAutofit/>
              </a:bodyPr>
              <a:lstStyle>
                <a:lvl1pPr>
                  <a:defRPr sz="7200" i="1">
                    <a:solidFill>
                      <a:srgbClr val="C00000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t>1</a:t>
                </a:r>
              </a:p>
            </p:txBody>
          </p:sp>
        </p:grpSp>
        <p:sp>
          <p:nvSpPr>
            <p:cNvPr id="22" name="Rounded Rectangle">
              <a:extLst>
                <a:ext uri="{FF2B5EF4-FFF2-40B4-BE49-F238E27FC236}">
                  <a16:creationId xmlns:a16="http://schemas.microsoft.com/office/drawing/2014/main" id="{FCA91588-03F1-C76F-D9EF-2CEA52BB7B26}"/>
                </a:ext>
              </a:extLst>
            </p:cNvPr>
            <p:cNvSpPr/>
            <p:nvPr/>
          </p:nvSpPr>
          <p:spPr>
            <a:xfrm>
              <a:off x="16511159" y="7023317"/>
              <a:ext cx="7366001" cy="3048001"/>
            </a:xfrm>
            <a:prstGeom prst="roundRect">
              <a:avLst>
                <a:gd name="adj" fmla="val 4167"/>
              </a:avLst>
            </a:prstGeom>
            <a:solidFill>
              <a:srgbClr val="EAEAEA"/>
            </a:solidFill>
            <a:ln w="12700">
              <a:miter lim="400000"/>
            </a:ln>
          </p:spPr>
          <p:txBody>
            <a:bodyPr lIns="78283" tIns="78283" rIns="78283" bIns="78283"/>
            <a:lstStyle/>
            <a:p>
              <a:endParaRPr/>
            </a:p>
          </p:txBody>
        </p:sp>
        <p:sp>
          <p:nvSpPr>
            <p:cNvPr id="23" name="Valve damage">
              <a:extLst>
                <a:ext uri="{FF2B5EF4-FFF2-40B4-BE49-F238E27FC236}">
                  <a16:creationId xmlns:a16="http://schemas.microsoft.com/office/drawing/2014/main" id="{11B4973E-C163-1BD5-FE6E-28B338DE05A3}"/>
                </a:ext>
              </a:extLst>
            </p:cNvPr>
            <p:cNvSpPr txBox="1"/>
            <p:nvPr/>
          </p:nvSpPr>
          <p:spPr>
            <a:xfrm>
              <a:off x="17752141" y="8077417"/>
              <a:ext cx="4884038" cy="83099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>
              <a:spAutoFit/>
            </a:bodyPr>
            <a:lstStyle>
              <a:lvl1pPr algn="ctr" defTabSz="189634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>
                  <a:solidFill>
                    <a:srgbClr val="33384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वाल्व क्षति</a:t>
              </a:r>
              <a:endParaRPr dirty="0"/>
            </a:p>
          </p:txBody>
        </p:sp>
        <p:grpSp>
          <p:nvGrpSpPr>
            <p:cNvPr id="24" name="Group">
              <a:extLst>
                <a:ext uri="{FF2B5EF4-FFF2-40B4-BE49-F238E27FC236}">
                  <a16:creationId xmlns:a16="http://schemas.microsoft.com/office/drawing/2014/main" id="{C15586E9-60B8-CF40-F6F8-459C76E0D468}"/>
                </a:ext>
              </a:extLst>
            </p:cNvPr>
            <p:cNvGrpSpPr/>
            <p:nvPr/>
          </p:nvGrpSpPr>
          <p:grpSpPr>
            <a:xfrm>
              <a:off x="11836400" y="5168731"/>
              <a:ext cx="1219200" cy="1681958"/>
              <a:chOff x="0" y="115975"/>
              <a:chExt cx="1219200" cy="1681957"/>
            </a:xfrm>
          </p:grpSpPr>
          <p:sp>
            <p:nvSpPr>
              <p:cNvPr id="28" name="Circle">
                <a:extLst>
                  <a:ext uri="{FF2B5EF4-FFF2-40B4-BE49-F238E27FC236}">
                    <a16:creationId xmlns:a16="http://schemas.microsoft.com/office/drawing/2014/main" id="{6E809B5D-A919-A1E1-6C7A-CECFE5702A5B}"/>
                  </a:ext>
                </a:extLst>
              </p:cNvPr>
              <p:cNvSpPr/>
              <p:nvPr/>
            </p:nvSpPr>
            <p:spPr>
              <a:xfrm>
                <a:off x="0" y="265245"/>
                <a:ext cx="1219200" cy="1219201"/>
              </a:xfrm>
              <a:prstGeom prst="ellipse">
                <a:avLst/>
              </a:prstGeom>
              <a:solidFill>
                <a:srgbClr val="DDDD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8283" tIns="78283" rIns="78283" bIns="78283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" name="2">
                <a:extLst>
                  <a:ext uri="{FF2B5EF4-FFF2-40B4-BE49-F238E27FC236}">
                    <a16:creationId xmlns:a16="http://schemas.microsoft.com/office/drawing/2014/main" id="{E0A28F77-DF99-66D4-8361-C961DAB11D75}"/>
                  </a:ext>
                </a:extLst>
              </p:cNvPr>
              <p:cNvSpPr txBox="1"/>
              <p:nvPr/>
            </p:nvSpPr>
            <p:spPr>
              <a:xfrm>
                <a:off x="261804" y="115975"/>
                <a:ext cx="822592" cy="16819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8283" tIns="78283" rIns="78283" bIns="78283" numCol="1" anchor="t">
                <a:noAutofit/>
              </a:bodyPr>
              <a:lstStyle>
                <a:lvl1pPr>
                  <a:defRPr sz="7200" i="1">
                    <a:solidFill>
                      <a:srgbClr val="C00000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t>2</a:t>
                </a:r>
              </a:p>
            </p:txBody>
          </p:sp>
        </p:grpSp>
        <p:grpSp>
          <p:nvGrpSpPr>
            <p:cNvPr id="25" name="Group">
              <a:extLst>
                <a:ext uri="{FF2B5EF4-FFF2-40B4-BE49-F238E27FC236}">
                  <a16:creationId xmlns:a16="http://schemas.microsoft.com/office/drawing/2014/main" id="{144E591C-4729-98EE-9213-2B94181FB1AE}"/>
                </a:ext>
              </a:extLst>
            </p:cNvPr>
            <p:cNvGrpSpPr/>
            <p:nvPr/>
          </p:nvGrpSpPr>
          <p:grpSpPr>
            <a:xfrm>
              <a:off x="19584559" y="5168731"/>
              <a:ext cx="1219201" cy="1681958"/>
              <a:chOff x="0" y="115975"/>
              <a:chExt cx="1219200" cy="1681957"/>
            </a:xfrm>
          </p:grpSpPr>
          <p:sp>
            <p:nvSpPr>
              <p:cNvPr id="26" name="Circle">
                <a:extLst>
                  <a:ext uri="{FF2B5EF4-FFF2-40B4-BE49-F238E27FC236}">
                    <a16:creationId xmlns:a16="http://schemas.microsoft.com/office/drawing/2014/main" id="{F487B665-F85A-1460-2CD7-193CC3E2C948}"/>
                  </a:ext>
                </a:extLst>
              </p:cNvPr>
              <p:cNvSpPr/>
              <p:nvPr/>
            </p:nvSpPr>
            <p:spPr>
              <a:xfrm>
                <a:off x="0" y="265245"/>
                <a:ext cx="1219200" cy="1219201"/>
              </a:xfrm>
              <a:prstGeom prst="ellipse">
                <a:avLst/>
              </a:prstGeom>
              <a:solidFill>
                <a:srgbClr val="DDDD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8283" tIns="78283" rIns="78283" bIns="78283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7" name="3">
                <a:extLst>
                  <a:ext uri="{FF2B5EF4-FFF2-40B4-BE49-F238E27FC236}">
                    <a16:creationId xmlns:a16="http://schemas.microsoft.com/office/drawing/2014/main" id="{AA4DF3DE-26DB-4524-82C4-085CDB9E9D74}"/>
                  </a:ext>
                </a:extLst>
              </p:cNvPr>
              <p:cNvSpPr txBox="1"/>
              <p:nvPr/>
            </p:nvSpPr>
            <p:spPr>
              <a:xfrm>
                <a:off x="274504" y="115975"/>
                <a:ext cx="822592" cy="168195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8283" tIns="78283" rIns="78283" bIns="78283" numCol="1" anchor="t">
                <a:noAutofit/>
              </a:bodyPr>
              <a:lstStyle>
                <a:lvl1pPr>
                  <a:defRPr sz="7200" i="1">
                    <a:solidFill>
                      <a:srgbClr val="C00000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t>3</a:t>
                </a:r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04A210F-5F33-6138-837C-F65A24A11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9587" y="54736"/>
            <a:ext cx="2089451" cy="224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59672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F5A7E-A494-9098-1E91-0870A366E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mmediate Sources of Information">
            <a:extLst>
              <a:ext uri="{FF2B5EF4-FFF2-40B4-BE49-F238E27FC236}">
                <a16:creationId xmlns:a16="http://schemas.microsoft.com/office/drawing/2014/main" id="{CBD8D404-223A-6EFF-C15E-6CC2BF76D750}"/>
              </a:ext>
            </a:extLst>
          </p:cNvPr>
          <p:cNvSpPr txBox="1"/>
          <p:nvPr/>
        </p:nvSpPr>
        <p:spPr>
          <a:xfrm>
            <a:off x="1138382" y="2482640"/>
            <a:ext cx="18460257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सिलेंडर प्रकार</a:t>
            </a:r>
            <a:endParaRPr lang="en-IN" dirty="0"/>
          </a:p>
        </p:txBody>
      </p:sp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488D6637-2E07-779B-C32E-9EDB9D204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3578" y="3169920"/>
            <a:ext cx="16596844" cy="1002792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FA246C-28B1-DC61-DFDB-81786E9BF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9587" y="54736"/>
            <a:ext cx="2089451" cy="224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50589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9F046-78DA-609A-0514-77C879CFB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F8916F04-2154-1843-60C0-54A73C78EB5F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27CC4947-401F-954E-36AE-4BDE3332CAF7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226E3D1B-2467-655A-98B6-7270B9DAC4C9}"/>
              </a:ext>
            </a:extLst>
          </p:cNvPr>
          <p:cNvSpPr txBox="1"/>
          <p:nvPr/>
        </p:nvSpPr>
        <p:spPr>
          <a:xfrm>
            <a:off x="8564880" y="3888736"/>
            <a:ext cx="15076257" cy="4654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609600" indent="-609600">
              <a:spcBef>
                <a:spcPts val="4000"/>
              </a:spcBef>
              <a:buSzPct val="100000"/>
              <a:buChar char="•"/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>
                <a:solidFill>
                  <a:schemeClr val="tx1"/>
                </a:solidFill>
              </a:rPr>
              <a:t>ऑक्सीजन देने से पहले दबाव को 40-70 पीएसआई तक कम करें।   एक पूर्ण सिलेंडर में दबाव 2,000-2,200 पीएसआई है।
फ्लो मीटर और प्रेशर रेगुलेटर का प्रयोग करें।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CB84F6C0-F070-ED8E-EC30-E734AF31E4F5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D76E8952-42A8-C094-7EE2-192C9953F54F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8</a:t>
            </a:r>
            <a:r>
              <a:rPr b="1" dirty="0"/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C3BA7544-A8E7-F626-4634-3B8411A87AA0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BEE9881E-3D61-13B5-F0B5-6D1C4332EF8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8EF037-A575-FC0A-8D69-35005A57F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3BD9BDDE-C669-F1AF-9C02-616B533A3D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E0769636-3C13-2D1C-696F-25871711E4BE}"/>
              </a:ext>
            </a:extLst>
          </p:cNvPr>
          <p:cNvSpPr txBox="1"/>
          <p:nvPr/>
        </p:nvSpPr>
        <p:spPr>
          <a:xfrm>
            <a:off x="742863" y="2812493"/>
            <a:ext cx="711311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ऑक्सीजन देते समय सावधानियां</a:t>
            </a: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AB698A-065B-8557-2EAF-58D2746197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87390" y="316089"/>
            <a:ext cx="2089451" cy="224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19452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22" name="IMG-3642.JPG" descr="IMG-3642.JPG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860669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4412458" y="1915775"/>
            <a:ext cx="395172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hi-IN" sz="8800" b="1" dirty="0">
                <a:ln/>
                <a:solidFill>
                  <a:schemeClr val="accent6">
                    <a:lumMod val="75000"/>
                  </a:schemeClr>
                </a:solidFill>
              </a:rPr>
              <a:t>धन्यवाद</a:t>
            </a:r>
            <a:endParaRPr lang="en-US" sz="8800" b="1" cap="none" spc="0" dirty="0">
              <a:ln/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50F79-7DDC-3572-24A0-923746DF3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27110" y="3617460"/>
            <a:ext cx="11691690" cy="827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C1AD7E-4FE2-D77A-4C48-400BC315C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69587" y="54736"/>
            <a:ext cx="2089451" cy="224720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196</Words>
  <Application>Microsoft Office PowerPoint</Application>
  <PresentationFormat>Custom</PresentationFormat>
  <Paragraphs>36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Calibri</vt:lpstr>
      <vt:lpstr>Open Sans</vt:lpstr>
      <vt:lpstr>Open Sans Semibold</vt:lpstr>
      <vt:lpstr>Verdana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HP</cp:lastModifiedBy>
  <cp:revision>54</cp:revision>
  <dcterms:modified xsi:type="dcterms:W3CDTF">2025-12-20T12:39:24Z</dcterms:modified>
</cp:coreProperties>
</file>