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91" r:id="rId2"/>
    <p:sldId id="257" r:id="rId3"/>
    <p:sldId id="275" r:id="rId4"/>
    <p:sldId id="276" r:id="rId5"/>
    <p:sldId id="278" r:id="rId6"/>
    <p:sldId id="279" r:id="rId7"/>
    <p:sldId id="258" r:id="rId8"/>
    <p:sldId id="282" r:id="rId9"/>
    <p:sldId id="283" r:id="rId10"/>
    <p:sldId id="284" r:id="rId11"/>
    <p:sldId id="286" r:id="rId12"/>
    <p:sldId id="287" r:id="rId13"/>
    <p:sldId id="288" r:id="rId14"/>
    <p:sldId id="289" r:id="rId15"/>
    <p:sldId id="290" r:id="rId16"/>
    <p:sldId id="293" r:id="rId17"/>
    <p:sldId id="294" r:id="rId18"/>
    <p:sldId id="292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4" d="100"/>
          <a:sy n="34" d="100"/>
        </p:scale>
        <p:origin x="1398" y="6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17421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MF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2 -"/>
          <p:cNvSpPr txBox="1"/>
          <p:nvPr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2</a:t>
            </a:r>
            <a:r>
              <a:rPr b="1" dirty="0"/>
              <a:t> 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MFR | INDIA"/>
          <p:cNvSpPr txBox="1"/>
          <p:nvPr/>
        </p:nvSpPr>
        <p:spPr>
          <a:xfrm>
            <a:off x="6150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PEER | </a:t>
            </a:r>
            <a:r>
              <a:rPr dirty="0"/>
              <a:t>MFR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PEER | MFR | INDIA">
            <a:extLst>
              <a:ext uri="{FF2B5EF4-FFF2-40B4-BE49-F238E27FC236}">
                <a16:creationId xmlns:a16="http://schemas.microsoft.com/office/drawing/2014/main" xmlns="" id="{860B202A-DD20-506A-3C6C-37D57F02B1B6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xmlns="" id="{98F9D02F-D646-FDC2-1CC6-0FF47D0D3A9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xmlns="" id="{7E0A5EEB-ED69-CCB7-8409-009ABB900263}"/>
              </a:ext>
            </a:extLst>
          </p:cNvPr>
          <p:cNvSpPr txBox="1"/>
          <p:nvPr userDrawn="1"/>
        </p:nvSpPr>
        <p:spPr>
          <a:xfrm>
            <a:off x="21546983" y="12813338"/>
            <a:ext cx="1406835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2</a:t>
            </a:r>
            <a:r>
              <a:rPr b="1" dirty="0"/>
              <a:t> -</a:t>
            </a: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xmlns="" id="{2C11F3E0-CD1F-5D1F-38F7-DB2B94A3F7C2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xmlns="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xmlns="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3" name="Shape"/>
          <p:cNvSpPr/>
          <p:nvPr/>
        </p:nvSpPr>
        <p:spPr>
          <a:xfrm>
            <a:off x="0" y="3880189"/>
            <a:ext cx="13669107" cy="43099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663350" y="4083124"/>
            <a:ext cx="12138249" cy="355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 err="1"/>
              <a:t>पाठ</a:t>
            </a:r>
            <a:r>
              <a:rPr lang="en-IN" dirty="0"/>
              <a:t> 2</a:t>
            </a:r>
          </a:p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lang="en-IN" sz="4000" dirty="0"/>
          </a:p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ईएमएस</a:t>
            </a:r>
            <a:r>
              <a:rPr lang="en-US" dirty="0"/>
              <a:t> और </a:t>
            </a:r>
            <a:r>
              <a:rPr lang="en-US" dirty="0" err="1"/>
              <a:t>मेडिकल</a:t>
            </a:r>
            <a:r>
              <a:rPr lang="en-US" dirty="0"/>
              <a:t> </a:t>
            </a:r>
            <a:r>
              <a:rPr lang="en-US" dirty="0" err="1"/>
              <a:t>फर्स्ट</a:t>
            </a:r>
            <a:endParaRPr lang="en-US" dirty="0"/>
          </a:p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lang="en-US" sz="4000" dirty="0"/>
          </a:p>
          <a:p>
            <a:pPr algn="l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 </a:t>
            </a:r>
            <a:r>
              <a:rPr lang="hi-IN" dirty="0"/>
              <a:t>रेस्पोंडर </a:t>
            </a:r>
            <a:endParaRPr lang="en-US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A logo with text on it  AI-generated content may be incorrect.">
            <a:extLst>
              <a:ext uri="{FF2B5EF4-FFF2-40B4-BE49-F238E27FC236}">
                <a16:creationId xmlns:a16="http://schemas.microsoft.com/office/drawing/2014/main" xmlns="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4941"/>
            <a:ext cx="3258094" cy="221951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81371AA-5D78-D185-06AD-540615D161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8742" y="-86295"/>
            <a:ext cx="2231141" cy="242859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2E9EC43E-C7B1-EF48-5F3B-E2AF3723BE8A}"/>
              </a:ext>
            </a:extLst>
          </p:cNvPr>
          <p:cNvSpPr/>
          <p:nvPr/>
        </p:nvSpPr>
        <p:spPr>
          <a:xfrm>
            <a:off x="4868649" y="351129"/>
            <a:ext cx="15643721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ctr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</a:t>
            </a:r>
            <a:r>
              <a:rPr kumimoji="0" lang="en-US" sz="4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मेडिकल</a:t>
            </a: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</a:t>
            </a:r>
            <a:r>
              <a:rPr kumimoji="0" lang="en-US" sz="4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फर्स्ट</a:t>
            </a:r>
            <a:r>
              <a:rPr lang="en-US" sz="4800" dirty="0">
                <a:latin typeface="Arial Black" panose="020B0A04020102020204" pitchFamily="34" charset="0"/>
              </a:rPr>
              <a:t> </a:t>
            </a:r>
            <a:r>
              <a:rPr lang="hi-IN" sz="4800" dirty="0">
                <a:latin typeface="Arial Black" panose="020B0A04020102020204" pitchFamily="34" charset="0"/>
              </a:rPr>
              <a:t>रेस्पोंडर 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xmlns="" id="{FEF0CCE6-B2AE-9EAB-6B3B-5FA5D2198DCB}"/>
              </a:ext>
            </a:extLst>
          </p:cNvPr>
          <p:cNvSpPr txBox="1"/>
          <p:nvPr/>
        </p:nvSpPr>
        <p:spPr>
          <a:xfrm>
            <a:off x="663350" y="12351062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xmlns="" id="{B066AC4A-9A1C-4C10-800A-DAF9F276438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58115" y="11425695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2060"/>
                </a:solidFill>
                <a:latin typeface="Book Antiqua" panose="02040602050305030304" pitchFamily="18" charset="0"/>
              </a:rPr>
              <a:t>Vetted  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24811" y="12835530"/>
            <a:ext cx="3686352" cy="67726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15" y="0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xmlns="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के पूरा होने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xmlns="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7" name="Describe the emergency medical services (EMS) system in the area you reside.…">
            <a:extLst>
              <a:ext uri="{FF2B5EF4-FFF2-40B4-BE49-F238E27FC236}">
                <a16:creationId xmlns:a16="http://schemas.microsoft.com/office/drawing/2014/main" xmlns="" id="{DEDBCB8D-8E98-1C90-F0A8-E06822BA06CD}"/>
              </a:ext>
            </a:extLst>
          </p:cNvPr>
          <p:cNvSpPr txBox="1"/>
          <p:nvPr/>
        </p:nvSpPr>
        <p:spPr>
          <a:xfrm>
            <a:off x="11464961" y="4682794"/>
            <a:ext cx="11930146" cy="643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algn="l" defTabSz="1896340" rtl="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आप जिस क्षेत्र में रहते हैं, वहां आपातकालीन चिकित्सा सेवा (ईएमएस) प्रणाली का </a:t>
            </a:r>
            <a:r>
              <a:rPr lang="en-US" dirty="0" err="1"/>
              <a:t>वर्णन</a:t>
            </a:r>
            <a:r>
              <a:rPr lang="en-US" dirty="0"/>
              <a:t> </a:t>
            </a:r>
            <a:r>
              <a:rPr lang="hi-IN" dirty="0"/>
              <a:t>करने  में </a:t>
            </a:r>
            <a:r>
              <a:rPr lang="en-US"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  <a:p>
            <a:pPr lvl="1" indent="0" algn="l" defTabSz="1896340" rtl="0">
              <a:lnSpc>
                <a:spcPct val="150000"/>
              </a:lnSpc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मेडिकल फर्स्ट रिस्पॉन्डर (एमएफआर) के छह कर्तव्यों और जिम्मेदारियों की </a:t>
            </a:r>
            <a:r>
              <a:rPr lang="en-US" dirty="0" err="1"/>
              <a:t>सूची</a:t>
            </a:r>
            <a:r>
              <a:rPr lang="en-US" dirty="0"/>
              <a:t> </a:t>
            </a:r>
            <a:r>
              <a:rPr lang="hi-IN" dirty="0"/>
              <a:t>बनाने में </a:t>
            </a:r>
            <a:r>
              <a:rPr lang="en-US" dirty="0"/>
              <a:t>।</a:t>
            </a:r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xmlns="" id="{4D048C66-DD81-CB7C-31BA-5A9F922EBEC8}"/>
              </a:ext>
            </a:extLst>
          </p:cNvPr>
          <p:cNvGrpSpPr/>
          <p:nvPr/>
        </p:nvGrpSpPr>
        <p:grpSpPr>
          <a:xfrm>
            <a:off x="10117755" y="4899881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xmlns="" id="{B3D590A7-C109-6A47-83CE-321D6EAF8B0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xmlns="" id="{7F062A44-2B77-DE1A-F98A-CAF9C784C0C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xmlns="" id="{E3734219-751D-6153-9FC6-74B3C9E788F9}"/>
              </a:ext>
            </a:extLst>
          </p:cNvPr>
          <p:cNvGrpSpPr/>
          <p:nvPr/>
        </p:nvGrpSpPr>
        <p:grpSpPr>
          <a:xfrm>
            <a:off x="10117755" y="7754627"/>
            <a:ext cx="1219201" cy="1298291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xmlns="" id="{B779BC28-C14A-769A-848D-9F435B34262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xmlns="" id="{D57204E7-EA7D-FA51-87FB-0A44AA812E71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sp>
        <p:nvSpPr>
          <p:cNvPr id="14" name="Slide Number">
            <a:extLst>
              <a:ext uri="{FF2B5EF4-FFF2-40B4-BE49-F238E27FC236}">
                <a16:creationId xmlns:a16="http://schemas.microsoft.com/office/drawing/2014/main" xmlns="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2</a:t>
            </a:fld>
            <a:endParaRPr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94283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xmlns="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xmlns="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xmlns="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2" name="Define negligence and give an example as it relates to EMS.…">
            <a:extLst>
              <a:ext uri="{FF2B5EF4-FFF2-40B4-BE49-F238E27FC236}">
                <a16:creationId xmlns:a16="http://schemas.microsoft.com/office/drawing/2014/main" xmlns="" id="{47F18AB1-FB00-8D1F-8A7C-2FC0A8685942}"/>
              </a:ext>
            </a:extLst>
          </p:cNvPr>
          <p:cNvSpPr txBox="1"/>
          <p:nvPr/>
        </p:nvSpPr>
        <p:spPr>
          <a:xfrm>
            <a:off x="11656862" y="5242835"/>
            <a:ext cx="11750187" cy="6760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लापरवाही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dirty="0" err="1"/>
              <a:t>करें</a:t>
            </a:r>
            <a:r>
              <a:rPr dirty="0"/>
              <a:t> </a:t>
            </a:r>
            <a:r>
              <a:rPr dirty="0" err="1"/>
              <a:t>तथा</a:t>
            </a:r>
            <a:r>
              <a:rPr dirty="0"/>
              <a:t> </a:t>
            </a:r>
            <a:r>
              <a:rPr dirty="0" err="1"/>
              <a:t>ईएमएस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संबंधित</a:t>
            </a:r>
            <a:r>
              <a:rPr dirty="0"/>
              <a:t> </a:t>
            </a:r>
            <a:r>
              <a:rPr dirty="0" err="1"/>
              <a:t>इसका</a:t>
            </a:r>
            <a:r>
              <a:rPr dirty="0"/>
              <a:t> </a:t>
            </a:r>
            <a:r>
              <a:rPr dirty="0" err="1"/>
              <a:t>उदाहरण</a:t>
            </a:r>
            <a:r>
              <a:rPr dirty="0"/>
              <a:t> </a:t>
            </a:r>
            <a:r>
              <a:rPr dirty="0" err="1"/>
              <a:t>दें</a:t>
            </a:r>
            <a:r>
              <a:rPr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परित्याग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dirty="0" err="1"/>
              <a:t>करें</a:t>
            </a:r>
            <a:r>
              <a:rPr dirty="0"/>
              <a:t> </a:t>
            </a:r>
            <a:r>
              <a:rPr dirty="0" err="1"/>
              <a:t>तथा</a:t>
            </a:r>
            <a:r>
              <a:rPr dirty="0"/>
              <a:t> </a:t>
            </a:r>
            <a:r>
              <a:rPr dirty="0" err="1"/>
              <a:t>ईएमएस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संबंधित</a:t>
            </a:r>
            <a:r>
              <a:rPr dirty="0"/>
              <a:t> </a:t>
            </a:r>
            <a:r>
              <a:rPr dirty="0" err="1"/>
              <a:t>इसका</a:t>
            </a:r>
            <a:r>
              <a:rPr dirty="0"/>
              <a:t> </a:t>
            </a:r>
            <a:r>
              <a:rPr dirty="0" err="1"/>
              <a:t>उदाहरण</a:t>
            </a:r>
            <a:r>
              <a:rPr dirty="0"/>
              <a:t> </a:t>
            </a:r>
            <a:r>
              <a:rPr dirty="0" err="1"/>
              <a:t>दें</a:t>
            </a:r>
            <a:r>
              <a:rPr dirty="0"/>
              <a:t>।</a:t>
            </a:r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निहित</a:t>
            </a:r>
            <a:r>
              <a:rPr dirty="0"/>
              <a:t> </a:t>
            </a:r>
            <a:r>
              <a:rPr dirty="0" err="1"/>
              <a:t>सहमति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व्यक्त</a:t>
            </a:r>
            <a:r>
              <a:rPr dirty="0"/>
              <a:t> </a:t>
            </a:r>
            <a:r>
              <a:rPr dirty="0" err="1"/>
              <a:t>सहमति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dirty="0" err="1"/>
              <a:t>करें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xmlns="" id="{E5584E1C-DEBB-34D4-D7E4-DBDD025CCCDA}"/>
              </a:ext>
            </a:extLst>
          </p:cNvPr>
          <p:cNvGrpSpPr/>
          <p:nvPr/>
        </p:nvGrpSpPr>
        <p:grpSpPr>
          <a:xfrm>
            <a:off x="9844663" y="49938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xmlns="" id="{3C70BC65-C2B8-2B63-820C-07AF374A83D9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xmlns="" id="{647F9331-30EA-81EB-3CC4-4D5E0EEE608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xmlns="" id="{C7A8FE43-9836-EC8D-A149-0EC5A82CE77C}"/>
              </a:ext>
            </a:extLst>
          </p:cNvPr>
          <p:cNvGrpSpPr/>
          <p:nvPr/>
        </p:nvGrpSpPr>
        <p:grpSpPr>
          <a:xfrm>
            <a:off x="9844663" y="743954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xmlns="" id="{5CA5C22E-0812-CF5D-9578-E8FC6A2A679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xmlns="" id="{72951DC3-54E2-AD07-1D63-E7878739B078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xmlns="" id="{82B836A0-A874-1F2B-6481-19FE11B427FC}"/>
              </a:ext>
            </a:extLst>
          </p:cNvPr>
          <p:cNvGrpSpPr/>
          <p:nvPr/>
        </p:nvGrpSpPr>
        <p:grpSpPr>
          <a:xfrm>
            <a:off x="9844663" y="9923322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xmlns="" id="{1F9AAE7C-9F2C-9740-340F-46B75B34C00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xmlns="" id="{463A214C-3CAD-B87A-C20D-B32E83324035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67388" y="12813337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xmlns="" id="{5BDA02DF-461E-06A7-3B8E-2988932644D8}"/>
              </a:ext>
            </a:extLst>
          </p:cNvPr>
          <p:cNvSpPr txBox="1"/>
          <p:nvPr/>
        </p:nvSpPr>
        <p:spPr>
          <a:xfrm>
            <a:off x="1229822" y="2696000"/>
            <a:ext cx="19801378" cy="11548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sz="8000" dirty="0"/>
              <a:t>आपातकालीन चिकित्सा सेवा प्रणाली (ईएमएस)</a:t>
            </a:r>
          </a:p>
        </p:txBody>
      </p:sp>
      <p:sp>
        <p:nvSpPr>
          <p:cNvPr id="4" name="A network of resources linked together for the purpose of providing emergency care and transport to victims of sudden illness or injury.">
            <a:extLst>
              <a:ext uri="{FF2B5EF4-FFF2-40B4-BE49-F238E27FC236}">
                <a16:creationId xmlns:a16="http://schemas.microsoft.com/office/drawing/2014/main" xmlns="" id="{CCE6C40E-974E-8EF6-3CF7-4828B88A95AC}"/>
              </a:ext>
            </a:extLst>
          </p:cNvPr>
          <p:cNvSpPr txBox="1"/>
          <p:nvPr/>
        </p:nvSpPr>
        <p:spPr>
          <a:xfrm>
            <a:off x="1767178" y="4827514"/>
            <a:ext cx="19264022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dirty="0">
                <a:solidFill>
                  <a:schemeClr val="tx1"/>
                </a:solidFill>
              </a:rPr>
              <a:t>अचानक बीमारी या चोट के शिकार लोगों को आपातकालीन देखभाल और परिवहन प्रदान करने के उद्देश्य से आपस में जुड़े संसाधनों का एक नेटवर्क।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">
            <a:extLst>
              <a:ext uri="{FF2B5EF4-FFF2-40B4-BE49-F238E27FC236}">
                <a16:creationId xmlns:a16="http://schemas.microsoft.com/office/drawing/2014/main" xmlns="" id="{65479263-8391-21FA-E682-C5B833CEB3BE}"/>
              </a:ext>
            </a:extLst>
          </p:cNvPr>
          <p:cNvGrpSpPr/>
          <p:nvPr/>
        </p:nvGrpSpPr>
        <p:grpSpPr>
          <a:xfrm>
            <a:off x="9456693" y="2949458"/>
            <a:ext cx="4642558" cy="1810976"/>
            <a:chOff x="0" y="0"/>
            <a:chExt cx="4642556" cy="1810974"/>
          </a:xfrm>
        </p:grpSpPr>
        <p:sp>
          <p:nvSpPr>
            <p:cNvPr id="3" name="Rounded Rectangle">
              <a:extLst>
                <a:ext uri="{FF2B5EF4-FFF2-40B4-BE49-F238E27FC236}">
                  <a16:creationId xmlns:a16="http://schemas.microsoft.com/office/drawing/2014/main" xmlns="" id="{9C3A2623-7B78-CAB4-CC10-8F73C60B4485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4" name="Community">
              <a:extLst>
                <a:ext uri="{FF2B5EF4-FFF2-40B4-BE49-F238E27FC236}">
                  <a16:creationId xmlns:a16="http://schemas.microsoft.com/office/drawing/2014/main" xmlns="" id="{0F387BD9-8D71-5C5F-E3A3-D770ABD3F4C8}"/>
                </a:ext>
              </a:extLst>
            </p:cNvPr>
            <p:cNvSpPr txBox="1"/>
            <p:nvPr/>
          </p:nvSpPr>
          <p:spPr>
            <a:xfrm>
              <a:off x="178278" y="403501"/>
              <a:ext cx="4286001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rtl="0"/>
              <a:r>
                <a:rPr dirty="0" err="1"/>
                <a:t>समुदाय</a:t>
              </a:r>
              <a:endParaRPr dirty="0"/>
            </a:p>
          </p:txBody>
        </p:sp>
      </p:grpSp>
      <p:grpSp>
        <p:nvGrpSpPr>
          <p:cNvPr id="5" name="Group">
            <a:extLst>
              <a:ext uri="{FF2B5EF4-FFF2-40B4-BE49-F238E27FC236}">
                <a16:creationId xmlns:a16="http://schemas.microsoft.com/office/drawing/2014/main" xmlns="" id="{2DEB8ACE-032E-147B-8A7E-CA32B83BCE23}"/>
              </a:ext>
            </a:extLst>
          </p:cNvPr>
          <p:cNvGrpSpPr/>
          <p:nvPr/>
        </p:nvGrpSpPr>
        <p:grpSpPr>
          <a:xfrm>
            <a:off x="1123462" y="8343245"/>
            <a:ext cx="4642557" cy="1810975"/>
            <a:chOff x="0" y="0"/>
            <a:chExt cx="4642556" cy="1810974"/>
          </a:xfrm>
        </p:grpSpPr>
        <p:sp>
          <p:nvSpPr>
            <p:cNvPr id="6" name="Rounded Rectangle">
              <a:extLst>
                <a:ext uri="{FF2B5EF4-FFF2-40B4-BE49-F238E27FC236}">
                  <a16:creationId xmlns:a16="http://schemas.microsoft.com/office/drawing/2014/main" xmlns="" id="{DEE5482C-5E98-32C0-3668-96F24BA97879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Fire Dept.">
              <a:extLst>
                <a:ext uri="{FF2B5EF4-FFF2-40B4-BE49-F238E27FC236}">
                  <a16:creationId xmlns:a16="http://schemas.microsoft.com/office/drawing/2014/main" xmlns="" id="{8FE17BB8-951F-7727-CCF5-25524099F39E}"/>
                </a:ext>
              </a:extLst>
            </p:cNvPr>
            <p:cNvSpPr txBox="1"/>
            <p:nvPr/>
          </p:nvSpPr>
          <p:spPr>
            <a:xfrm>
              <a:off x="413609" y="403501"/>
              <a:ext cx="3815339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89235" tIns="89235" rIns="89235" bIns="89235" numCol="1" anchor="ctr">
              <a:normAutofit fontScale="77500" lnSpcReduction="20000"/>
            </a:bodyPr>
            <a:lstStyle>
              <a:lvl1pPr algn="ctr" defTabSz="1896340"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अग्निशमन विभाग</a:t>
              </a:r>
            </a:p>
          </p:txBody>
        </p:sp>
      </p:grpSp>
      <p:sp>
        <p:nvSpPr>
          <p:cNvPr id="8" name="Sample EMS Flowchart">
            <a:extLst>
              <a:ext uri="{FF2B5EF4-FFF2-40B4-BE49-F238E27FC236}">
                <a16:creationId xmlns:a16="http://schemas.microsoft.com/office/drawing/2014/main" xmlns="" id="{EFDA016D-F540-E584-C8B8-A19EAA073CBD}"/>
              </a:ext>
            </a:extLst>
          </p:cNvPr>
          <p:cNvSpPr txBox="1"/>
          <p:nvPr/>
        </p:nvSpPr>
        <p:spPr>
          <a:xfrm>
            <a:off x="7432071" y="344872"/>
            <a:ext cx="868927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 rtl="0"/>
            <a:r>
              <a:rPr dirty="0"/>
              <a:t>नमूना ईएमएस फ़्लोचार्ट</a:t>
            </a:r>
          </a:p>
        </p:txBody>
      </p:sp>
      <p:sp>
        <p:nvSpPr>
          <p:cNvPr id="9" name="Connection Line">
            <a:extLst>
              <a:ext uri="{FF2B5EF4-FFF2-40B4-BE49-F238E27FC236}">
                <a16:creationId xmlns:a16="http://schemas.microsoft.com/office/drawing/2014/main" xmlns="" id="{F59FE280-F40F-8234-A252-A662A015CBEE}"/>
              </a:ext>
            </a:extLst>
          </p:cNvPr>
          <p:cNvSpPr/>
          <p:nvPr/>
        </p:nvSpPr>
        <p:spPr>
          <a:xfrm>
            <a:off x="11777971" y="4760399"/>
            <a:ext cx="1" cy="1473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h="21600" extrusionOk="0">
                <a:moveTo>
                  <a:pt x="0" y="21600"/>
                </a:moveTo>
                <a:cubicBezTo>
                  <a:pt x="0" y="14400"/>
                  <a:pt x="0" y="7200"/>
                  <a:pt x="0" y="0"/>
                </a:cubicBez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10" name="Connection Line">
            <a:extLst>
              <a:ext uri="{FF2B5EF4-FFF2-40B4-BE49-F238E27FC236}">
                <a16:creationId xmlns:a16="http://schemas.microsoft.com/office/drawing/2014/main" xmlns="" id="{13C8EAC4-CCCF-2DC3-7223-F37846E6E0F8}"/>
              </a:ext>
            </a:extLst>
          </p:cNvPr>
          <p:cNvSpPr/>
          <p:nvPr/>
        </p:nvSpPr>
        <p:spPr>
          <a:xfrm>
            <a:off x="11776710" y="6233159"/>
            <a:ext cx="8604251" cy="28879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1503"/>
                </a:lnTo>
                <a:lnTo>
                  <a:pt x="21600" y="11503"/>
                </a:lnTo>
                <a:lnTo>
                  <a:pt x="21600" y="2160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11" name="Connection Line">
            <a:extLst>
              <a:ext uri="{FF2B5EF4-FFF2-40B4-BE49-F238E27FC236}">
                <a16:creationId xmlns:a16="http://schemas.microsoft.com/office/drawing/2014/main" xmlns="" id="{7507F43E-E34A-85FD-DFBB-75D11F13652D}"/>
              </a:ext>
            </a:extLst>
          </p:cNvPr>
          <p:cNvSpPr/>
          <p:nvPr/>
        </p:nvSpPr>
        <p:spPr>
          <a:xfrm>
            <a:off x="3444240" y="7373619"/>
            <a:ext cx="8336281" cy="9690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8861"/>
                </a:lnTo>
                <a:lnTo>
                  <a:pt x="21600" y="8861"/>
                </a:lnTo>
                <a:lnTo>
                  <a:pt x="2160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sp>
        <p:nvSpPr>
          <p:cNvPr id="12" name="Connection Line">
            <a:extLst>
              <a:ext uri="{FF2B5EF4-FFF2-40B4-BE49-F238E27FC236}">
                <a16:creationId xmlns:a16="http://schemas.microsoft.com/office/drawing/2014/main" xmlns="" id="{8F0F6787-1DF3-9FB1-D256-8B238F7A64C8}"/>
              </a:ext>
            </a:extLst>
          </p:cNvPr>
          <p:cNvSpPr/>
          <p:nvPr/>
        </p:nvSpPr>
        <p:spPr>
          <a:xfrm>
            <a:off x="11777971" y="6234338"/>
            <a:ext cx="56265" cy="4479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0"/>
                </a:lnTo>
              </a:path>
            </a:pathLst>
          </a:custGeom>
          <a:ln w="76200">
            <a:solidFill>
              <a:srgbClr val="000000"/>
            </a:solidFill>
          </a:ln>
        </p:spPr>
        <p:txBody>
          <a:bodyPr/>
          <a:lstStyle/>
          <a:p>
            <a:pPr algn="l" rtl="0"/>
            <a:endParaRPr/>
          </a:p>
        </p:txBody>
      </p:sp>
      <p:grpSp>
        <p:nvGrpSpPr>
          <p:cNvPr id="13" name="Group">
            <a:extLst>
              <a:ext uri="{FF2B5EF4-FFF2-40B4-BE49-F238E27FC236}">
                <a16:creationId xmlns:a16="http://schemas.microsoft.com/office/drawing/2014/main" xmlns="" id="{41394C09-537C-EF07-D198-F4C7FD13F562}"/>
              </a:ext>
            </a:extLst>
          </p:cNvPr>
          <p:cNvGrpSpPr/>
          <p:nvPr/>
        </p:nvGrpSpPr>
        <p:grpSpPr>
          <a:xfrm>
            <a:off x="8729972" y="5328236"/>
            <a:ext cx="6096001" cy="1811592"/>
            <a:chOff x="0" y="-615"/>
            <a:chExt cx="6096000" cy="1811590"/>
          </a:xfrm>
        </p:grpSpPr>
        <p:sp>
          <p:nvSpPr>
            <p:cNvPr id="14" name="Rounded Rectangle">
              <a:extLst>
                <a:ext uri="{FF2B5EF4-FFF2-40B4-BE49-F238E27FC236}">
                  <a16:creationId xmlns:a16="http://schemas.microsoft.com/office/drawing/2014/main" xmlns="" id="{AEDE5217-503B-F388-8418-E0F68FE053DF}"/>
                </a:ext>
              </a:extLst>
            </p:cNvPr>
            <p:cNvSpPr/>
            <p:nvPr/>
          </p:nvSpPr>
          <p:spPr>
            <a:xfrm>
              <a:off x="0" y="0"/>
              <a:ext cx="6096000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EMS Dispatcher">
              <a:extLst>
                <a:ext uri="{FF2B5EF4-FFF2-40B4-BE49-F238E27FC236}">
                  <a16:creationId xmlns:a16="http://schemas.microsoft.com/office/drawing/2014/main" xmlns="" id="{F79F4980-6740-228A-9C1B-EB00FB9D282C}"/>
                </a:ext>
              </a:extLst>
            </p:cNvPr>
            <p:cNvSpPr/>
            <p:nvPr/>
          </p:nvSpPr>
          <p:spPr>
            <a:xfrm>
              <a:off x="381000" y="-615"/>
              <a:ext cx="5334001" cy="18104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rPr dirty="0"/>
                <a:t>ईएमएस डिस्पैचर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xmlns="" id="{B6F15B2B-9665-5341-26C5-7C0434EDD761}"/>
              </a:ext>
            </a:extLst>
          </p:cNvPr>
          <p:cNvGrpSpPr/>
          <p:nvPr/>
        </p:nvGrpSpPr>
        <p:grpSpPr>
          <a:xfrm>
            <a:off x="17767482" y="8343245"/>
            <a:ext cx="5080001" cy="1810975"/>
            <a:chOff x="0" y="0"/>
            <a:chExt cx="5080000" cy="1810974"/>
          </a:xfrm>
        </p:grpSpPr>
        <p:sp>
          <p:nvSpPr>
            <p:cNvPr id="17" name="Rounded Rectangle">
              <a:extLst>
                <a:ext uri="{FF2B5EF4-FFF2-40B4-BE49-F238E27FC236}">
                  <a16:creationId xmlns:a16="http://schemas.microsoft.com/office/drawing/2014/main" xmlns="" id="{DBB71B5A-6D53-DE72-64CF-EEE1EEFE7581}"/>
                </a:ext>
              </a:extLst>
            </p:cNvPr>
            <p:cNvSpPr/>
            <p:nvPr/>
          </p:nvSpPr>
          <p:spPr>
            <a:xfrm>
              <a:off x="0" y="0"/>
              <a:ext cx="5080000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Rescue Groups">
              <a:extLst>
                <a:ext uri="{FF2B5EF4-FFF2-40B4-BE49-F238E27FC236}">
                  <a16:creationId xmlns:a16="http://schemas.microsoft.com/office/drawing/2014/main" xmlns="" id="{CB56AE5B-E067-B0D7-6217-F578A9B6303E}"/>
                </a:ext>
              </a:extLst>
            </p:cNvPr>
            <p:cNvSpPr txBox="1"/>
            <p:nvPr/>
          </p:nvSpPr>
          <p:spPr>
            <a:xfrm>
              <a:off x="142600" y="403501"/>
              <a:ext cx="4794800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9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बचाव समूह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xmlns="" id="{FD70A6BE-6A29-BFE5-C7F9-9FCC094010C9}"/>
              </a:ext>
            </a:extLst>
          </p:cNvPr>
          <p:cNvGrpSpPr/>
          <p:nvPr/>
        </p:nvGrpSpPr>
        <p:grpSpPr>
          <a:xfrm>
            <a:off x="9524331" y="8343245"/>
            <a:ext cx="4642557" cy="1810975"/>
            <a:chOff x="0" y="0"/>
            <a:chExt cx="4642556" cy="1810974"/>
          </a:xfrm>
        </p:grpSpPr>
        <p:sp>
          <p:nvSpPr>
            <p:cNvPr id="20" name="Rounded Rectangle">
              <a:extLst>
                <a:ext uri="{FF2B5EF4-FFF2-40B4-BE49-F238E27FC236}">
                  <a16:creationId xmlns:a16="http://schemas.microsoft.com/office/drawing/2014/main" xmlns="" id="{BB353D44-21CC-44F5-B4FB-F73BA70C9627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Red Cross">
              <a:extLst>
                <a:ext uri="{FF2B5EF4-FFF2-40B4-BE49-F238E27FC236}">
                  <a16:creationId xmlns:a16="http://schemas.microsoft.com/office/drawing/2014/main" xmlns="" id="{F4EB7A2C-120D-10CD-1943-D24B2DA98484}"/>
                </a:ext>
              </a:extLst>
            </p:cNvPr>
            <p:cNvSpPr txBox="1"/>
            <p:nvPr/>
          </p:nvSpPr>
          <p:spPr>
            <a:xfrm>
              <a:off x="614545" y="403501"/>
              <a:ext cx="3413466" cy="10039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80000"/>
                </a:lnSpc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रेड क्रॉस</a:t>
              </a:r>
            </a:p>
          </p:txBody>
        </p:sp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xmlns="" id="{53CD963F-68D7-52FB-D6BA-E3380FF6F33E}"/>
              </a:ext>
            </a:extLst>
          </p:cNvPr>
          <p:cNvGrpSpPr/>
          <p:nvPr/>
        </p:nvGrpSpPr>
        <p:grpSpPr>
          <a:xfrm>
            <a:off x="9524331" y="10713390"/>
            <a:ext cx="4642557" cy="1810975"/>
            <a:chOff x="0" y="0"/>
            <a:chExt cx="4642556" cy="1810974"/>
          </a:xfrm>
        </p:grpSpPr>
        <p:sp>
          <p:nvSpPr>
            <p:cNvPr id="23" name="Rounded Rectangle">
              <a:extLst>
                <a:ext uri="{FF2B5EF4-FFF2-40B4-BE49-F238E27FC236}">
                  <a16:creationId xmlns:a16="http://schemas.microsoft.com/office/drawing/2014/main" xmlns="" id="{898C9ABE-85F0-EC0A-E1AF-A27EF14E0778}"/>
                </a:ext>
              </a:extLst>
            </p:cNvPr>
            <p:cNvSpPr/>
            <p:nvPr/>
          </p:nvSpPr>
          <p:spPr>
            <a:xfrm>
              <a:off x="0" y="0"/>
              <a:ext cx="4642557" cy="1810975"/>
            </a:xfrm>
            <a:prstGeom prst="roundRect">
              <a:avLst>
                <a:gd name="adj" fmla="val 5127"/>
              </a:avLst>
            </a:prstGeom>
            <a:solidFill>
              <a:srgbClr val="EAEAEA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4" name="Hospital Centre">
              <a:extLst>
                <a:ext uri="{FF2B5EF4-FFF2-40B4-BE49-F238E27FC236}">
                  <a16:creationId xmlns:a16="http://schemas.microsoft.com/office/drawing/2014/main" xmlns="" id="{E3EFC321-EB11-AEF5-DB02-038137ACADE8}"/>
                </a:ext>
              </a:extLst>
            </p:cNvPr>
            <p:cNvSpPr txBox="1"/>
            <p:nvPr/>
          </p:nvSpPr>
          <p:spPr>
            <a:xfrm>
              <a:off x="696548" y="86001"/>
              <a:ext cx="3249461" cy="16643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89235" tIns="89235" rIns="89235" bIns="89235" numCol="1" anchor="ctr">
              <a:normAutofit/>
            </a:bodyPr>
            <a:lstStyle>
              <a:lvl1pPr algn="ctr" defTabSz="1896340">
                <a:lnSpc>
                  <a:spcPct val="80000"/>
                </a:lnSpc>
                <a:spcBef>
                  <a:spcPts val="2100"/>
                </a:spcBef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4800"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अस्पताल केंद्र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21177" y="12813337"/>
            <a:ext cx="3686352" cy="67726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0474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xmlns="" id="{DAA5C7D9-EC1A-AB7D-3DD4-4CF8E91B32CA}"/>
              </a:ext>
            </a:extLst>
          </p:cNvPr>
          <p:cNvSpPr txBox="1"/>
          <p:nvPr/>
        </p:nvSpPr>
        <p:spPr>
          <a:xfrm>
            <a:off x="1107902" y="2604560"/>
            <a:ext cx="12537760" cy="1254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r" rtl="0"/>
            <a:r>
              <a:rPr sz="8800" dirty="0"/>
              <a:t>चिकित्सा प्रथम प्रत्युत्तरकर्ता</a:t>
            </a:r>
          </a:p>
        </p:txBody>
      </p:sp>
      <p:sp>
        <p:nvSpPr>
          <p:cNvPr id="3" name="The first person on the scene of an incident with emergency medical care skills, typically trained at the most basic EMS level.">
            <a:extLst>
              <a:ext uri="{FF2B5EF4-FFF2-40B4-BE49-F238E27FC236}">
                <a16:creationId xmlns:a16="http://schemas.microsoft.com/office/drawing/2014/main" xmlns="" id="{2B2EAAA7-590B-66C9-8933-39C23D61C7B2}"/>
              </a:ext>
            </a:extLst>
          </p:cNvPr>
          <p:cNvSpPr txBox="1"/>
          <p:nvPr/>
        </p:nvSpPr>
        <p:spPr>
          <a:xfrm>
            <a:off x="1230345" y="6682107"/>
            <a:ext cx="21923309" cy="17276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just" rtl="0"/>
            <a:r>
              <a:rPr dirty="0">
                <a:solidFill>
                  <a:schemeClr val="tx1"/>
                </a:solidFill>
              </a:rPr>
              <a:t>आपातकालीन चिकित्सा देखभाल कौशल के साथ घटना स्थल पर पहुंचने वाला पहला व्यक्ति, जिसे आमतौर पर सबसे बुनियादी ईएमएस स्तर </a:t>
            </a:r>
            <a:r>
              <a:rPr dirty="0" err="1">
                <a:solidFill>
                  <a:schemeClr val="tx1"/>
                </a:solidFill>
              </a:rPr>
              <a:t>पर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dirty="0" err="1" smtClean="0">
                <a:solidFill>
                  <a:schemeClr val="tx1"/>
                </a:solidFill>
              </a:rPr>
              <a:t>प्रशिक्षित</a:t>
            </a:r>
            <a:r>
              <a:rPr dirty="0" smtClean="0">
                <a:solidFill>
                  <a:schemeClr val="tx1"/>
                </a:solidFill>
              </a:rPr>
              <a:t> </a:t>
            </a:r>
            <a:r>
              <a:rPr dirty="0" err="1">
                <a:solidFill>
                  <a:schemeClr val="tx1"/>
                </a:solidFill>
              </a:rPr>
              <a:t>किया</a:t>
            </a:r>
            <a:r>
              <a:rPr dirty="0">
                <a:solidFill>
                  <a:schemeClr val="tx1"/>
                </a:solidFill>
              </a:rPr>
              <a:t> </a:t>
            </a:r>
            <a:r>
              <a:rPr lang="hi-IN" dirty="0" smtClean="0">
                <a:solidFill>
                  <a:schemeClr val="tx1"/>
                </a:solidFill>
              </a:rPr>
              <a:t>गया हो </a:t>
            </a:r>
            <a:r>
              <a:rPr dirty="0" smtClean="0">
                <a:solidFill>
                  <a:schemeClr val="tx1"/>
                </a:solidFill>
              </a:rPr>
              <a:t>।</a:t>
            </a:r>
            <a:endParaRPr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94283" y="12813338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8016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xmlns="" id="{6B94FF5D-C055-CC88-7F74-42077F0A2C2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xmlns="" id="{61325C0C-41AE-336C-F4A0-EF06C028E7D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xmlns="" id="{C53A0304-A326-4547-452C-71E9F43559D7}"/>
              </a:ext>
            </a:extLst>
          </p:cNvPr>
          <p:cNvSpPr txBox="1"/>
          <p:nvPr/>
        </p:nvSpPr>
        <p:spPr>
          <a:xfrm>
            <a:off x="8564880" y="3888736"/>
            <a:ext cx="15076257" cy="8503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016000" indent="-1016000" algn="l" rtl="0">
              <a:spcBef>
                <a:spcPts val="4000"/>
              </a:spcBef>
              <a:buSzPct val="100000"/>
              <a:buAutoNum type="arabicParenR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अपनी सुरक्षा, अपने चालक दल, रोगी और आसपास खड़े लोगों की सुरक्षा </a:t>
            </a:r>
            <a:r>
              <a:rPr lang="en-US" dirty="0" err="1">
                <a:solidFill>
                  <a:schemeClr val="tx1"/>
                </a:solidFill>
              </a:rPr>
              <a:t>सुनिश्चित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क</a:t>
            </a:r>
            <a:r>
              <a:rPr lang="hi-IN" dirty="0" smtClean="0">
                <a:solidFill>
                  <a:schemeClr val="tx1"/>
                </a:solidFill>
              </a:rPr>
              <a:t>रना</a:t>
            </a:r>
            <a:r>
              <a:rPr lang="en-US" dirty="0" smtClean="0">
                <a:solidFill>
                  <a:schemeClr val="tx1"/>
                </a:solidFill>
              </a:rPr>
              <a:t>।</a:t>
            </a:r>
            <a:endParaRPr lang="en-US" dirty="0">
              <a:solidFill>
                <a:schemeClr val="tx1"/>
              </a:solidFill>
            </a:endParaRPr>
          </a:p>
          <a:p>
            <a:pPr marL="1016000" indent="-1016000" algn="l" rtl="0">
              <a:spcBef>
                <a:spcPts val="4000"/>
              </a:spcBef>
              <a:buSzPct val="100000"/>
              <a:buAutoNum type="arabicParenR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रोगी तक पहुंच </a:t>
            </a:r>
            <a:r>
              <a:rPr lang="en-US" dirty="0" err="1">
                <a:solidFill>
                  <a:schemeClr val="tx1"/>
                </a:solidFill>
              </a:rPr>
              <a:t>प्राप्त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क</a:t>
            </a:r>
            <a:r>
              <a:rPr lang="hi-IN" dirty="0" smtClean="0">
                <a:solidFill>
                  <a:schemeClr val="tx1"/>
                </a:solidFill>
              </a:rPr>
              <a:t>रना</a:t>
            </a:r>
            <a:r>
              <a:rPr lang="en-US" dirty="0" smtClean="0">
                <a:solidFill>
                  <a:schemeClr val="tx1"/>
                </a:solidFill>
              </a:rPr>
              <a:t>।</a:t>
            </a:r>
            <a:endParaRPr lang="en-US" dirty="0">
              <a:solidFill>
                <a:schemeClr val="tx1"/>
              </a:solidFill>
            </a:endParaRPr>
          </a:p>
          <a:p>
            <a:pPr marL="1016000" indent="-1016000" algn="l" rtl="0">
              <a:spcBef>
                <a:spcPts val="4000"/>
              </a:spcBef>
              <a:buSzPct val="100000"/>
              <a:buAutoNum type="arabicParenR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जीवन के लिए खतरा पैदा करने वाली समस्याओं की पहचान करने के लिए रोगी का </a:t>
            </a:r>
            <a:r>
              <a:rPr lang="en-US" dirty="0" err="1">
                <a:solidFill>
                  <a:schemeClr val="tx1"/>
                </a:solidFill>
              </a:rPr>
              <a:t>मूल्यांकन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hi-IN" dirty="0" smtClean="0">
                <a:solidFill>
                  <a:schemeClr val="tx1"/>
                </a:solidFill>
              </a:rPr>
              <a:t>करना </a:t>
            </a:r>
            <a:r>
              <a:rPr lang="en-US" dirty="0" smtClean="0">
                <a:solidFill>
                  <a:schemeClr val="tx1"/>
                </a:solidFill>
              </a:rPr>
              <a:t>।</a:t>
            </a:r>
            <a:endParaRPr lang="en-US" dirty="0">
              <a:solidFill>
                <a:schemeClr val="tx1"/>
              </a:solidFill>
            </a:endParaRPr>
          </a:p>
          <a:p>
            <a:pPr marL="1016000" indent="-1016000">
              <a:spcBef>
                <a:spcPts val="4000"/>
              </a:spcBef>
              <a:buSzPct val="100000"/>
              <a:buAutoNum type="arabicParenR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अतिरिक्त ईएमएस संसाधनों को </a:t>
            </a:r>
            <a:r>
              <a:rPr lang="en-US" dirty="0" err="1">
                <a:solidFill>
                  <a:schemeClr val="tx1"/>
                </a:solidFill>
              </a:rPr>
              <a:t>सचेत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करना </a:t>
            </a:r>
            <a:r>
              <a:rPr lang="en-US" dirty="0" smtClean="0">
                <a:solidFill>
                  <a:schemeClr val="tx1"/>
                </a:solidFill>
              </a:rPr>
              <a:t>।</a:t>
            </a:r>
            <a:endParaRPr lang="en-US" dirty="0">
              <a:solidFill>
                <a:schemeClr val="tx1"/>
              </a:solidFill>
            </a:endParaRPr>
          </a:p>
          <a:p>
            <a:pPr marL="1016000" indent="-1016000">
              <a:spcBef>
                <a:spcPts val="4000"/>
              </a:spcBef>
              <a:buSzPct val="100000"/>
              <a:buAutoNum type="arabicParenR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</a:rPr>
              <a:t>मूल्यांकन के आधार पर देखभाल </a:t>
            </a:r>
            <a:r>
              <a:rPr lang="en-US" dirty="0" err="1">
                <a:solidFill>
                  <a:schemeClr val="tx1"/>
                </a:solidFill>
              </a:rPr>
              <a:t>प्रदान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करना </a:t>
            </a:r>
            <a:r>
              <a:rPr lang="en-US" dirty="0" smtClean="0">
                <a:solidFill>
                  <a:schemeClr val="tx1"/>
                </a:solidFill>
              </a:rPr>
              <a:t>।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xmlns="" id="{0E3C1710-48E4-A63D-27DB-8798A27B2C06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/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/>
              <a:t>पीपीटी 2 -</a:t>
            </a:r>
          </a:p>
        </p:txBody>
      </p:sp>
      <p:sp>
        <p:nvSpPr>
          <p:cNvPr id="11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7</a:t>
            </a:fld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833C8EB-7C1D-DAD0-AD17-99A8DAFBD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xmlns="" id="{F5C739D0-AF86-1D13-BC6B-9D81D33BE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xmlns="" id="{FCB9E74C-D255-2DB2-82AD-DD44C6B084D8}"/>
              </a:ext>
            </a:extLst>
          </p:cNvPr>
          <p:cNvSpPr txBox="1"/>
          <p:nvPr/>
        </p:nvSpPr>
        <p:spPr>
          <a:xfrm>
            <a:off x="742863" y="2812493"/>
            <a:ext cx="7113118" cy="370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8000" dirty="0" err="1"/>
              <a:t>एमएफआर</a:t>
            </a:r>
            <a:r>
              <a:rPr lang="en-IN" sz="8000" dirty="0"/>
              <a:t> </a:t>
            </a:r>
            <a:r>
              <a:rPr lang="en-IN" sz="8000" dirty="0" err="1"/>
              <a:t>के</a:t>
            </a:r>
            <a:endParaRPr lang="en-IN" sz="8000" dirty="0"/>
          </a:p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lang="en-IN" sz="2400" dirty="0"/>
          </a:p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8000" dirty="0"/>
              <a:t> </a:t>
            </a:r>
            <a:r>
              <a:rPr lang="en-IN" sz="8000" dirty="0" err="1"/>
              <a:t>कर्तव्य</a:t>
            </a:r>
            <a:endParaRPr lang="en-IN" sz="8000" dirty="0"/>
          </a:p>
          <a:p>
            <a:pPr algn="l" rtl="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5" y="12787989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BCC4FC5-286B-4ED8-633C-C81BE684F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xmlns="" id="{E221D100-029B-7BAB-D9E8-3772176F5D53}"/>
              </a:ext>
            </a:extLst>
          </p:cNvPr>
          <p:cNvSpPr txBox="1"/>
          <p:nvPr/>
        </p:nvSpPr>
        <p:spPr>
          <a:xfrm>
            <a:off x="1107902" y="2604560"/>
            <a:ext cx="12256406" cy="1354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9600" dirty="0"/>
              <a:t>देखभाल का दायरा</a:t>
            </a:r>
          </a:p>
        </p:txBody>
      </p:sp>
      <p:sp>
        <p:nvSpPr>
          <p:cNvPr id="3" name="The first person on the scene of an incident with emergency medical care skills, typically trained at the most basic EMS level.">
            <a:extLst>
              <a:ext uri="{FF2B5EF4-FFF2-40B4-BE49-F238E27FC236}">
                <a16:creationId xmlns:a16="http://schemas.microsoft.com/office/drawing/2014/main" xmlns="" id="{D81F262A-7B8D-0FCE-9A09-D70D49B3A5A4}"/>
              </a:ext>
            </a:extLst>
          </p:cNvPr>
          <p:cNvSpPr txBox="1"/>
          <p:nvPr/>
        </p:nvSpPr>
        <p:spPr>
          <a:xfrm>
            <a:off x="1951212" y="6275562"/>
            <a:ext cx="21735740" cy="2872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6000" dirty="0">
                <a:solidFill>
                  <a:schemeClr val="tx1"/>
                </a:solidFill>
              </a:rPr>
              <a:t>रोगी की देखभाल प्रदान करते समय एमएफआर द्वारा कानूनी रूप </a:t>
            </a:r>
            <a:r>
              <a:rPr lang="en-US" sz="6000" dirty="0" err="1">
                <a:solidFill>
                  <a:schemeClr val="tx1"/>
                </a:solidFill>
              </a:rPr>
              <a:t>से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hi-IN" sz="6000" dirty="0">
                <a:solidFill>
                  <a:schemeClr val="tx1"/>
                </a:solidFill>
              </a:rPr>
              <a:t>अनुमति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en-US" sz="6000" dirty="0" err="1">
                <a:solidFill>
                  <a:schemeClr val="tx1"/>
                </a:solidFill>
              </a:rPr>
              <a:t>प्रदान</a:t>
            </a:r>
            <a:r>
              <a:rPr lang="hi-IN" sz="6000" dirty="0">
                <a:solidFill>
                  <a:schemeClr val="tx1"/>
                </a:solidFill>
              </a:rPr>
              <a:t> किया हुआ </a:t>
            </a:r>
            <a:r>
              <a:rPr lang="en-US" sz="6000" dirty="0" err="1">
                <a:solidFill>
                  <a:schemeClr val="tx1"/>
                </a:solidFill>
              </a:rPr>
              <a:t>कार्य</a:t>
            </a:r>
            <a:r>
              <a:rPr lang="en-US" sz="6000" dirty="0">
                <a:solidFill>
                  <a:schemeClr val="tx1"/>
                </a:solidFill>
              </a:rPr>
              <a:t>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21176" y="12813337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2327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F769819-9118-5017-C650-F14218460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xmlns="" id="{4D9A3A8E-38FA-75B6-FDE7-07AFE64DBCB2}"/>
              </a:ext>
            </a:extLst>
          </p:cNvPr>
          <p:cNvSpPr txBox="1"/>
          <p:nvPr/>
        </p:nvSpPr>
        <p:spPr>
          <a:xfrm>
            <a:off x="1107902" y="2604560"/>
            <a:ext cx="11998498" cy="1354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9600" dirty="0"/>
              <a:t>कार्य करने का कर्तव्य</a:t>
            </a:r>
          </a:p>
        </p:txBody>
      </p:sp>
      <p:sp>
        <p:nvSpPr>
          <p:cNvPr id="3" name="The first person on the scene of an incident with emergency medical care skills, typically trained at the most basic EMS level.">
            <a:extLst>
              <a:ext uri="{FF2B5EF4-FFF2-40B4-BE49-F238E27FC236}">
                <a16:creationId xmlns:a16="http://schemas.microsoft.com/office/drawing/2014/main" xmlns="" id="{94D135DC-178C-9004-C8EF-801F9A5C064F}"/>
              </a:ext>
            </a:extLst>
          </p:cNvPr>
          <p:cNvSpPr txBox="1"/>
          <p:nvPr/>
        </p:nvSpPr>
        <p:spPr>
          <a:xfrm>
            <a:off x="1107903" y="6494536"/>
            <a:ext cx="22151838" cy="10578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en-US" sz="6000" dirty="0">
                <a:solidFill>
                  <a:schemeClr val="tx1"/>
                </a:solidFill>
              </a:rPr>
              <a:t>देखभाल प्रदान करने के लिए एमएफआर पर संविदात्मक या कानूनी दायित्व।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36330" y="12813337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504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69DD0C-13D7-4F77-EA5A-2285D4E53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xmlns="" id="{60F99020-26D8-EAFA-5FBC-E35ADAA30EC6}"/>
              </a:ext>
            </a:extLst>
          </p:cNvPr>
          <p:cNvSpPr/>
          <p:nvPr/>
        </p:nvSpPr>
        <p:spPr>
          <a:xfrm>
            <a:off x="8167732" y="1"/>
            <a:ext cx="16216268" cy="12610138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xmlns="" id="{8C7C7B7D-306A-A147-4C49-ABF589D070D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xmlns="" id="{0B10E281-67AD-5453-57C7-1A111F9872CA}"/>
              </a:ext>
            </a:extLst>
          </p:cNvPr>
          <p:cNvSpPr txBox="1"/>
          <p:nvPr/>
        </p:nvSpPr>
        <p:spPr>
          <a:xfrm>
            <a:off x="8564880" y="3937274"/>
            <a:ext cx="15076257" cy="4955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en-US" sz="5400" dirty="0">
                <a:solidFill>
                  <a:schemeClr val="tx1"/>
                </a:solidFill>
              </a:rPr>
              <a:t>यह सुनिश्चित किए बिना कि समान या बेहतर प्रशिक्षण वाले किसी अन्य स्वास्थ्य देखभाल पेशेवर ने कार्यभार संभाल लिया है, आपातकालीन चिकित्सा देखभाल बंद कर देना।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xmlns="" id="{1DA4BD86-9373-E284-3082-C4BFEAB51AEC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xmlns="" id="{E38D0BFE-6805-FFA3-140B-16E3FE6FE53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xmlns="" id="{A05C1DB7-7931-41C8-AE8D-FD577B3D651A}"/>
              </a:ext>
            </a:extLst>
          </p:cNvPr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/>
              <a:t>पीपीटी 2 -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xmlns="" id="{9353EA72-0E46-5F12-7026-1A9BBD67E88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xmlns="" id="{896A323A-E606-ABDA-CFE2-E6F9CF5845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02977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10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362CDA2-6126-6AE3-D99F-92AEC8E70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xmlns="" id="{26240ADD-E6FD-A8A7-1C62-0DCC4E9DD6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xmlns="" id="{C96AFE57-FFB4-064A-BCCF-40A0D91AC8E7}"/>
              </a:ext>
            </a:extLst>
          </p:cNvPr>
          <p:cNvSpPr txBox="1"/>
          <p:nvPr/>
        </p:nvSpPr>
        <p:spPr>
          <a:xfrm>
            <a:off x="200721" y="2812493"/>
            <a:ext cx="7655260" cy="1092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en-IN" dirty="0"/>
              <a:t> </a:t>
            </a:r>
            <a:r>
              <a:rPr lang="hi-IN" dirty="0"/>
              <a:t>परित्याग </a:t>
            </a:r>
            <a:r>
              <a:rPr lang="hi-IN" dirty="0" smtClean="0"/>
              <a:t>करना </a:t>
            </a:r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5" y="12641896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6239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F434C1-F121-D54E-11F3-01BF99D10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xmlns="" id="{A27D1BBE-30AA-4580-BCA8-0D23FC7802F7}"/>
              </a:ext>
            </a:extLst>
          </p:cNvPr>
          <p:cNvSpPr/>
          <p:nvPr/>
        </p:nvSpPr>
        <p:spPr>
          <a:xfrm>
            <a:off x="8167732" y="1"/>
            <a:ext cx="16216268" cy="12344400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xmlns="" id="{39E2449E-6C71-CCD7-7149-7E7F46113B13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xmlns="" id="{5733B2C7-FDF2-3D4F-5C8F-A0CF460B3056}"/>
              </a:ext>
            </a:extLst>
          </p:cNvPr>
          <p:cNvSpPr txBox="1"/>
          <p:nvPr/>
        </p:nvSpPr>
        <p:spPr>
          <a:xfrm>
            <a:off x="8564880" y="3937274"/>
            <a:ext cx="15076257" cy="2462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en-US" sz="5400" dirty="0">
                <a:solidFill>
                  <a:schemeClr val="tx1"/>
                </a:solidFill>
              </a:rPr>
              <a:t>अपेक्षित मानक देखभाल प्रदान करने में विफलता, जिसके कारण रोगी को चोट लगना या उसकी मृत्यु हो जाना।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xmlns="" id="{9510D5CA-950F-ED1A-5DCD-654A2DB7875E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xmlns="" id="{ABD8AFD3-99DA-4C41-1B10-07CE4534BBE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xmlns="" id="{CB1F4744-46A1-02F8-E7C4-72B3248BF5BF}"/>
              </a:ext>
            </a:extLst>
          </p:cNvPr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/>
              <a:t>पीपीटी 2 -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xmlns="" id="{72F3544E-5346-B404-FAAD-D0ED0C03E2B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xmlns="" id="{8649BD47-AAB5-5609-E044-C02460EF35F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02977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11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B23415C-8402-D716-CE6D-A85E334324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xmlns="" id="{B88FDB46-4B9E-EDAC-7061-9803443612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xmlns="" id="{7DCD9193-4065-053A-F005-0B4A66835BA5}"/>
              </a:ext>
            </a:extLst>
          </p:cNvPr>
          <p:cNvSpPr txBox="1"/>
          <p:nvPr/>
        </p:nvSpPr>
        <p:spPr>
          <a:xfrm>
            <a:off x="200721" y="2812493"/>
            <a:ext cx="7655260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          </a:t>
            </a:r>
            <a:r>
              <a:rPr lang="en-IN" dirty="0" err="1"/>
              <a:t>लापरवाही</a:t>
            </a:r>
            <a:endParaRPr lang="en-IN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4" y="12714793"/>
            <a:ext cx="3686352" cy="89960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62500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1ECAAC0-9569-9673-DF9E-18792F671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xmlns="" id="{0DA31C35-366D-CE0C-808B-7E577446C9BB}"/>
              </a:ext>
            </a:extLst>
          </p:cNvPr>
          <p:cNvSpPr txBox="1"/>
          <p:nvPr/>
        </p:nvSpPr>
        <p:spPr>
          <a:xfrm>
            <a:off x="1107901" y="2604560"/>
            <a:ext cx="10685513" cy="2484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9600" dirty="0" err="1"/>
              <a:t>रोगी</a:t>
            </a:r>
            <a:r>
              <a:rPr lang="en-IN" sz="9600" dirty="0"/>
              <a:t> </a:t>
            </a:r>
            <a:r>
              <a:rPr lang="en-IN" sz="9600" dirty="0" err="1"/>
              <a:t>के</a:t>
            </a:r>
            <a:r>
              <a:rPr lang="en-IN" sz="9600" dirty="0"/>
              <a:t> </a:t>
            </a:r>
            <a:r>
              <a:rPr lang="en-IN" sz="9600" dirty="0" err="1"/>
              <a:t>अधिकार</a:t>
            </a:r>
            <a:endParaRPr lang="en-IN" sz="9600" dirty="0"/>
          </a:p>
          <a:p>
            <a:pPr algn="ctr" rtl="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lang="en-IN" dirty="0"/>
          </a:p>
        </p:txBody>
      </p:sp>
      <p:sp>
        <p:nvSpPr>
          <p:cNvPr id="4" name="To solicit and receive pre-hospital care…">
            <a:extLst>
              <a:ext uri="{FF2B5EF4-FFF2-40B4-BE49-F238E27FC236}">
                <a16:creationId xmlns:a16="http://schemas.microsoft.com/office/drawing/2014/main" xmlns="" id="{50420AC3-9ED6-59CC-03C1-F04D7921C359}"/>
              </a:ext>
            </a:extLst>
          </p:cNvPr>
          <p:cNvSpPr txBox="1"/>
          <p:nvPr/>
        </p:nvSpPr>
        <p:spPr>
          <a:xfrm>
            <a:off x="10187990" y="4324771"/>
            <a:ext cx="13236565" cy="6426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914400" indent="-914400" algn="l" defTabSz="1896340" rtl="0">
              <a:spcBef>
                <a:spcPts val="5000"/>
              </a:spcBef>
              <a:buSzPct val="100000"/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अस्पताल-पूर्व देखभाल की मांग करना और प्राप्त करना</a:t>
            </a:r>
            <a:r>
              <a:rPr lang="en-IN" dirty="0"/>
              <a:t>.</a:t>
            </a:r>
            <a:endParaRPr dirty="0"/>
          </a:p>
          <a:p>
            <a:pPr marL="914400" indent="-914400" algn="l" defTabSz="1896340" rtl="0">
              <a:spcBef>
                <a:spcPts val="5000"/>
              </a:spcBef>
              <a:buSzPct val="100000"/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व्यक्तिगत जानकारी और स्थिति के संबंध में गोपनीयता</a:t>
            </a:r>
            <a:r>
              <a:rPr lang="en-IN" dirty="0"/>
              <a:t>.</a:t>
            </a:r>
            <a:endParaRPr dirty="0"/>
          </a:p>
          <a:p>
            <a:pPr marL="914400" indent="-914400" defTabSz="1896340">
              <a:spcBef>
                <a:spcPts val="5000"/>
              </a:spcBef>
              <a:buSzPct val="100000"/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 smtClean="0"/>
              <a:t>लापरवाही</a:t>
            </a:r>
            <a:r>
              <a:rPr dirty="0"/>
              <a:t>, परित्याग, और/या गोपनीयता के उल्लंघन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 smtClean="0"/>
              <a:t>कृत्य</a:t>
            </a:r>
            <a:r>
              <a:rPr lang="hi-IN" dirty="0" smtClean="0"/>
              <a:t> </a:t>
            </a:r>
            <a:r>
              <a:rPr lang="hi-IN" dirty="0"/>
              <a:t>में कानूनी सहारा </a:t>
            </a:r>
            <a:r>
              <a:rPr lang="hi-IN" dirty="0" smtClean="0"/>
              <a:t>लेना </a:t>
            </a:r>
            <a:r>
              <a:rPr lang="en-IN" dirty="0" smtClean="0"/>
              <a:t>.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48071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303034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4458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0631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22B499D-E7B3-54A6-994F-1FBAF6312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cal First Responder">
            <a:extLst>
              <a:ext uri="{FF2B5EF4-FFF2-40B4-BE49-F238E27FC236}">
                <a16:creationId xmlns:a16="http://schemas.microsoft.com/office/drawing/2014/main" xmlns="" id="{82676E3B-2B33-57F7-B092-EABC7A1ED78C}"/>
              </a:ext>
            </a:extLst>
          </p:cNvPr>
          <p:cNvSpPr txBox="1"/>
          <p:nvPr/>
        </p:nvSpPr>
        <p:spPr>
          <a:xfrm>
            <a:off x="1922584" y="2604560"/>
            <a:ext cx="7362093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8000" dirty="0" err="1"/>
              <a:t>रोगी</a:t>
            </a:r>
            <a:r>
              <a:rPr lang="en-IN" sz="8000" dirty="0"/>
              <a:t> </a:t>
            </a:r>
            <a:r>
              <a:rPr lang="en-IN" sz="8000" dirty="0" err="1"/>
              <a:t>के</a:t>
            </a:r>
            <a:r>
              <a:rPr lang="en-IN" sz="8000" dirty="0"/>
              <a:t> </a:t>
            </a:r>
            <a:r>
              <a:rPr lang="en-IN" sz="8000" dirty="0" err="1"/>
              <a:t>अधिकार</a:t>
            </a:r>
            <a:endParaRPr lang="en-IN" sz="8000" dirty="0"/>
          </a:p>
        </p:txBody>
      </p:sp>
      <p:sp>
        <p:nvSpPr>
          <p:cNvPr id="4" name="To solicit and receive pre-hospital care…">
            <a:extLst>
              <a:ext uri="{FF2B5EF4-FFF2-40B4-BE49-F238E27FC236}">
                <a16:creationId xmlns:a16="http://schemas.microsoft.com/office/drawing/2014/main" xmlns="" id="{397227A8-0686-1505-A7A9-F2303CDCE002}"/>
              </a:ext>
            </a:extLst>
          </p:cNvPr>
          <p:cNvSpPr txBox="1"/>
          <p:nvPr/>
        </p:nvSpPr>
        <p:spPr>
          <a:xfrm>
            <a:off x="10187990" y="4324771"/>
            <a:ext cx="13236565" cy="50349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914400" indent="-914400" algn="l" defTabSz="1896340" rtl="0">
              <a:lnSpc>
                <a:spcPct val="150000"/>
              </a:lnSpc>
              <a:spcBef>
                <a:spcPts val="5000"/>
              </a:spcBef>
              <a:buSzPct val="100000"/>
              <a:buFont typeface="+mj-lt"/>
              <a:buAutoNum type="arabicPeriod" startAt="4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कुछ स्थितियों में, मरीज़ को देखभाल से इनकार करने का अधिकार है। मरीज़ को किसी गवाह की मौजूदगी में इनकार करने वाले फ़ॉर्म पर हस्ताक्षर करने पड़ सकते हैं।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10778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606B35B-922F-19E2-3112-6F01E6C9E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xmlns="" id="{D1CE264F-395E-A9AB-CDCB-8E346A30C100}"/>
              </a:ext>
            </a:extLst>
          </p:cNvPr>
          <p:cNvSpPr/>
          <p:nvPr/>
        </p:nvSpPr>
        <p:spPr>
          <a:xfrm>
            <a:off x="8167732" y="1"/>
            <a:ext cx="16216268" cy="12610138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xmlns="" id="{E3E331F6-BB1F-1782-00A3-C84D48298B01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xmlns="" id="{C3E5533F-4C16-D5AE-020B-EF72AFC69348}"/>
              </a:ext>
            </a:extLst>
          </p:cNvPr>
          <p:cNvSpPr txBox="1"/>
          <p:nvPr/>
        </p:nvSpPr>
        <p:spPr>
          <a:xfrm>
            <a:off x="8564880" y="3937274"/>
            <a:ext cx="15076257" cy="49557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en-US" sz="5400" dirty="0">
                <a:solidFill>
                  <a:schemeClr val="tx1"/>
                </a:solidFill>
              </a:rPr>
              <a:t>बेहोश, भ्रमित या गंभीर रूप से घायल मरीज की ओर से या किसी नाबालिग मरीज की ओर से जो निर्णय नहीं ले सकता, सहमति ग्रहण की जाती है।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xmlns="" id="{22000077-867D-5E87-4C2E-B291EF26C5CF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xmlns="" id="{48BB880F-82F0-9A1B-5F93-C1C249C85AD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xmlns="" id="{E71B0469-0069-7192-9B11-3B494999A642}"/>
              </a:ext>
            </a:extLst>
          </p:cNvPr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/>
              <a:t>पीपीटी 2 -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xmlns="" id="{3AA5FC6C-DABF-4C34-A04E-845403FBBCA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xmlns="" id="{C8A5C80C-2549-0210-D556-081CC30F370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02977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14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15557A4-258D-0FB8-9C32-05948B72C4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xmlns="" id="{D6E8EFBF-D23E-F040-7E17-573D17B9C9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xmlns="" id="{62C0B5BE-AC38-9D42-FFC5-389E79AAC796}"/>
              </a:ext>
            </a:extLst>
          </p:cNvPr>
          <p:cNvSpPr txBox="1"/>
          <p:nvPr/>
        </p:nvSpPr>
        <p:spPr>
          <a:xfrm>
            <a:off x="200721" y="2812493"/>
            <a:ext cx="7655260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  </a:t>
            </a:r>
            <a:r>
              <a:rPr lang="en-IN" dirty="0" err="1"/>
              <a:t>निहित</a:t>
            </a:r>
            <a:r>
              <a:rPr lang="en-IN" dirty="0"/>
              <a:t> सहमति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5" y="12722835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9175" y="-49912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77" y="-68488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7266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C0DD997-97C4-1E4B-5403-3B6F89A43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xmlns="" id="{CBAC5AC7-F6E8-31B1-EC5D-448A42A73B0A}"/>
              </a:ext>
            </a:extLst>
          </p:cNvPr>
          <p:cNvSpPr/>
          <p:nvPr/>
        </p:nvSpPr>
        <p:spPr>
          <a:xfrm>
            <a:off x="8167732" y="0"/>
            <a:ext cx="16216268" cy="12562073"/>
          </a:xfrm>
          <a:prstGeom prst="rect">
            <a:avLst/>
          </a:prstGeom>
          <a:solidFill>
            <a:srgbClr val="E46C0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xmlns="" id="{0A5EABA3-E09C-ABF0-5119-BB6D87B70E73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xmlns="" id="{AB25825A-A4D7-25D1-6F59-D99C978E7FB2}"/>
              </a:ext>
            </a:extLst>
          </p:cNvPr>
          <p:cNvSpPr txBox="1"/>
          <p:nvPr/>
        </p:nvSpPr>
        <p:spPr>
          <a:xfrm>
            <a:off x="8564880" y="3937274"/>
            <a:ext cx="15076257" cy="3709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lnSpc>
                <a:spcPct val="150000"/>
              </a:lnSpc>
            </a:pPr>
            <a:r>
              <a:rPr lang="en-US" sz="5400" dirty="0">
                <a:solidFill>
                  <a:schemeClr val="tx1"/>
                </a:solidFill>
              </a:rPr>
              <a:t>आपातकालीन देखभाल प्रदान करने से पहले प्रत्येक उत्तरदायी, सक्षम वयस्क रोगी से अनुमति प्राप्त की जाती है।</a:t>
            </a:r>
          </a:p>
        </p:txBody>
      </p:sp>
      <p:sp>
        <p:nvSpPr>
          <p:cNvPr id="11" name="Line">
            <a:extLst>
              <a:ext uri="{FF2B5EF4-FFF2-40B4-BE49-F238E27FC236}">
                <a16:creationId xmlns:a16="http://schemas.microsoft.com/office/drawing/2014/main" xmlns="" id="{0265F6DB-CA38-8C54-F1B6-AE8BB8317993}"/>
              </a:ext>
            </a:extLst>
          </p:cNvPr>
          <p:cNvSpPr/>
          <p:nvPr/>
        </p:nvSpPr>
        <p:spPr>
          <a:xfrm>
            <a:off x="7597415" y="2784342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xmlns="" id="{3D1AF364-027F-F66D-8E97-AC655859C5D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xmlns="" id="{0EC68614-B20D-09A2-73FE-5738E741E4D2}"/>
              </a:ext>
            </a:extLst>
          </p:cNvPr>
          <p:cNvSpPr txBox="1"/>
          <p:nvPr/>
        </p:nvSpPr>
        <p:spPr>
          <a:xfrm>
            <a:off x="21547199" y="12813338"/>
            <a:ext cx="140640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/>
              <a:t>पीपीटी 2 -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xmlns="" id="{53D19010-C050-4C6E-9508-6D0E1BA6A17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xmlns="" id="{E630A78B-9D7B-A43C-A475-4D3149E19F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602977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15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103BE38-8D65-4F96-FE4E-18BD6A1E94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xmlns="" id="{DFD3CF05-4601-1FEE-9CF2-797D862537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xmlns="" id="{5A35864A-8A51-4F9F-B5BD-446C8854BC6A}"/>
              </a:ext>
            </a:extLst>
          </p:cNvPr>
          <p:cNvSpPr txBox="1"/>
          <p:nvPr/>
        </p:nvSpPr>
        <p:spPr>
          <a:xfrm>
            <a:off x="200721" y="2812493"/>
            <a:ext cx="7655260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   </a:t>
            </a:r>
            <a:r>
              <a:rPr lang="en-IN" dirty="0" err="1"/>
              <a:t>व्यक्त</a:t>
            </a:r>
            <a:r>
              <a:rPr lang="en-IN" dirty="0"/>
              <a:t> सहमति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765273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7292" y="18576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60" y="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4503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5DD70B2-A964-73A7-2C4D-9354B7E7C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xmlns="" id="{9A379811-5A1D-CA72-06B1-6E900DA63A4C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अब आप </a:t>
            </a: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यह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</a:t>
            </a:r>
            <a:r>
              <a:rPr kumimoji="0" lang="hi-IN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रने में सक्ष्यम 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हैं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xmlns="" id="{76DF587C-0F32-C995-A3A3-74B5BF4DA3D1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समीक्षा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Describe the emergency medical services (EMS) system in the area you reside.…">
            <a:extLst>
              <a:ext uri="{FF2B5EF4-FFF2-40B4-BE49-F238E27FC236}">
                <a16:creationId xmlns:a16="http://schemas.microsoft.com/office/drawing/2014/main" xmlns="" id="{FCD6E55B-4766-BC4C-EBBB-E34D11C591BC}"/>
              </a:ext>
            </a:extLst>
          </p:cNvPr>
          <p:cNvSpPr txBox="1"/>
          <p:nvPr/>
        </p:nvSpPr>
        <p:spPr>
          <a:xfrm>
            <a:off x="11464961" y="4682794"/>
            <a:ext cx="11930146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आप जिस क्षेत्र में रहते हैं, वहां आपातकालीन चिकित्सा सेवा (ईएमएस) प्रणाली का </a:t>
            </a: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वर्णन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</a:t>
            </a:r>
            <a:r>
              <a:rPr kumimoji="0" lang="hi-IN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ना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मेडिकल </a:t>
            </a: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फर्स्ट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hi-IN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रेस्पोंडर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(एमएफआर) के छह कर्तव्यों और जिम्मेदारियों की </a:t>
            </a:r>
            <a:r>
              <a:rPr kumimoji="0" lang="en-US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सूची</a:t>
            </a: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ब</a:t>
            </a:r>
            <a:r>
              <a:rPr kumimoji="0" lang="hi-IN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नाने में </a:t>
            </a:r>
            <a:r>
              <a:rPr kumimoji="0" lang="en-US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" name="Group">
            <a:extLst>
              <a:ext uri="{FF2B5EF4-FFF2-40B4-BE49-F238E27FC236}">
                <a16:creationId xmlns:a16="http://schemas.microsoft.com/office/drawing/2014/main" xmlns="" id="{D59A1DC3-CB8F-D0F2-D236-A1905120C60C}"/>
              </a:ext>
            </a:extLst>
          </p:cNvPr>
          <p:cNvGrpSpPr/>
          <p:nvPr/>
        </p:nvGrpSpPr>
        <p:grpSpPr>
          <a:xfrm>
            <a:off x="10117755" y="4899881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xmlns="" id="{E777B75F-1D47-BF1E-45D8-8F75F0807BC0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1">
              <a:extLst>
                <a:ext uri="{FF2B5EF4-FFF2-40B4-BE49-F238E27FC236}">
                  <a16:creationId xmlns:a16="http://schemas.microsoft.com/office/drawing/2014/main" xmlns="" id="{B3F2F6F2-5267-AB1D-C0BE-DAB286BE2867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</a:p>
          </p:txBody>
        </p:sp>
      </p:grpSp>
      <p:grpSp>
        <p:nvGrpSpPr>
          <p:cNvPr id="11" name="Group">
            <a:extLst>
              <a:ext uri="{FF2B5EF4-FFF2-40B4-BE49-F238E27FC236}">
                <a16:creationId xmlns:a16="http://schemas.microsoft.com/office/drawing/2014/main" xmlns="" id="{9C9BC33E-286A-B9A2-6804-1CB09D2487FE}"/>
              </a:ext>
            </a:extLst>
          </p:cNvPr>
          <p:cNvGrpSpPr/>
          <p:nvPr/>
        </p:nvGrpSpPr>
        <p:grpSpPr>
          <a:xfrm>
            <a:off x="10117755" y="7754627"/>
            <a:ext cx="1219201" cy="1298291"/>
            <a:chOff x="0" y="115975"/>
            <a:chExt cx="1219200" cy="1681957"/>
          </a:xfrm>
        </p:grpSpPr>
        <p:sp>
          <p:nvSpPr>
            <p:cNvPr id="12" name="Circle">
              <a:extLst>
                <a:ext uri="{FF2B5EF4-FFF2-40B4-BE49-F238E27FC236}">
                  <a16:creationId xmlns:a16="http://schemas.microsoft.com/office/drawing/2014/main" xmlns="" id="{4A03EE0B-B78C-D265-5727-7F3C2545B58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2">
              <a:extLst>
                <a:ext uri="{FF2B5EF4-FFF2-40B4-BE49-F238E27FC236}">
                  <a16:creationId xmlns:a16="http://schemas.microsoft.com/office/drawing/2014/main" xmlns="" id="{BE8464A1-9F66-78F2-37EA-44AB183C8F9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</a:p>
          </p:txBody>
        </p:sp>
      </p:grpSp>
      <p:sp>
        <p:nvSpPr>
          <p:cNvPr id="14" name="Slide Number">
            <a:extLst>
              <a:ext uri="{FF2B5EF4-FFF2-40B4-BE49-F238E27FC236}">
                <a16:creationId xmlns:a16="http://schemas.microsoft.com/office/drawing/2014/main" xmlns="" id="{9C66A196-EDDB-1AA4-883D-C5C27EA8862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94282" y="12813337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1570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AB9314B-5349-8752-B619-EBB90A817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xmlns="" id="{CE53F5AE-3ECF-83BD-80D9-7D585B08F976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अब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xmlns="" id="{8564B6E5-6D75-3E2A-C59F-01480DE71261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समीक्षा</a:t>
            </a:r>
            <a:endParaRPr kumimoji="0" sz="72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xmlns="" id="{37D012AA-CDEE-517A-70BE-E1B70A981DB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535353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3000" b="1" i="0" u="none" strike="noStrike" kern="0" cap="none" spc="0" normalizeH="0" baseline="0" noProof="0">
              <a:ln>
                <a:noFill/>
              </a:ln>
              <a:solidFill>
                <a:srgbClr val="535353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" name="Define negligence and give an example as it relates to EMS.…">
            <a:extLst>
              <a:ext uri="{FF2B5EF4-FFF2-40B4-BE49-F238E27FC236}">
                <a16:creationId xmlns:a16="http://schemas.microsoft.com/office/drawing/2014/main" xmlns="" id="{929C47C4-62A7-58C2-6F51-E54BBD58F653}"/>
              </a:ext>
            </a:extLst>
          </p:cNvPr>
          <p:cNvSpPr txBox="1"/>
          <p:nvPr/>
        </p:nvSpPr>
        <p:spPr>
          <a:xfrm>
            <a:off x="11656862" y="5242835"/>
            <a:ext cx="11750187" cy="6067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लापरवाही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को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परिभाषित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करें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तथा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ईएमएस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संबंधित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इसका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उदाहरण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दे</a:t>
            </a:r>
            <a:r>
              <a:rPr kumimoji="0" lang="hi-IN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ने में </a:t>
            </a:r>
            <a:r>
              <a:rPr kumimoji="0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परित्याग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को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परिभाषित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करें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तथा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ईएमएस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से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संबंधित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इसका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उदाहरण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hi-IN" sz="4800" dirty="0">
                <a:latin typeface="Open Sans"/>
                <a:ea typeface="Open Sans"/>
                <a:cs typeface="Open Sans"/>
                <a:sym typeface="Open Sans"/>
              </a:rPr>
              <a:t>देने में </a:t>
            </a:r>
            <a:r>
              <a:rPr kumimoji="0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1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निहित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सहमति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और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व्यक्त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सहमति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को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परिभाषित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kumimoji="0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कर</a:t>
            </a:r>
            <a:r>
              <a:rPr kumimoji="0" lang="hi-IN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ने में </a:t>
            </a:r>
            <a:r>
              <a:rPr kumimoji="0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।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xmlns="" id="{A9B9F5EB-DAB4-B1A2-2B81-93294003B381}"/>
              </a:ext>
            </a:extLst>
          </p:cNvPr>
          <p:cNvGrpSpPr/>
          <p:nvPr/>
        </p:nvGrpSpPr>
        <p:grpSpPr>
          <a:xfrm>
            <a:off x="9844663" y="49938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xmlns="" id="{48F29827-52F6-48E9-C4DE-42266A58F05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xmlns="" id="{CC77BC0A-ACF3-3F1E-62DB-72374F1C28EE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xmlns="" id="{56AC9439-CD88-ED94-AFFD-59CA14D733B4}"/>
              </a:ext>
            </a:extLst>
          </p:cNvPr>
          <p:cNvGrpSpPr/>
          <p:nvPr/>
        </p:nvGrpSpPr>
        <p:grpSpPr>
          <a:xfrm>
            <a:off x="9844663" y="743954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xmlns="" id="{39108310-0219-6862-83CE-1AFDA6CD06E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xmlns="" id="{9D9B87B4-6D34-C4F1-A7E1-319FC15ED234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xmlns="" id="{6BD0A45C-FB23-6F62-DF4A-1136C392DC5E}"/>
              </a:ext>
            </a:extLst>
          </p:cNvPr>
          <p:cNvGrpSpPr/>
          <p:nvPr/>
        </p:nvGrpSpPr>
        <p:grpSpPr>
          <a:xfrm>
            <a:off x="9844663" y="9923322"/>
            <a:ext cx="1219201" cy="1681958"/>
            <a:chOff x="0" y="1159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xmlns="" id="{D664D1EE-E3C3-71DE-554E-935F5FFAB52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xmlns="" id="{46AF0079-C6AD-3ED3-10AF-0BCA36727F42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marL="0" marR="0" lvl="0" indent="0" algn="l" defTabSz="1662545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7200" b="0" i="1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21176" y="12813337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5452" y="-34941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3497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7881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t>18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E9A6B61E-3BFB-8B6A-B54D-9BFC4C887C61}"/>
              </a:ext>
            </a:extLst>
          </p:cNvPr>
          <p:cNvSpPr/>
          <p:nvPr/>
        </p:nvSpPr>
        <p:spPr>
          <a:xfrm>
            <a:off x="11180805" y="1915775"/>
            <a:ext cx="10415032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239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13403" y="12614499"/>
            <a:ext cx="3686352" cy="6772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819" y="5372712"/>
            <a:ext cx="12057003" cy="60866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0"/>
            <a:ext cx="3754825" cy="255954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606</Words>
  <Application>Microsoft Office PowerPoint</Application>
  <PresentationFormat>Custom</PresentationFormat>
  <Paragraphs>97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Susant kumar Sethi</cp:lastModifiedBy>
  <cp:revision>53</cp:revision>
  <dcterms:modified xsi:type="dcterms:W3CDTF">2025-12-17T06:55:54Z</dcterms:modified>
</cp:coreProperties>
</file>