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97" r:id="rId2"/>
    <p:sldId id="257" r:id="rId3"/>
    <p:sldId id="275" r:id="rId4"/>
    <p:sldId id="276" r:id="rId5"/>
    <p:sldId id="258" r:id="rId6"/>
    <p:sldId id="291" r:id="rId7"/>
    <p:sldId id="292" r:id="rId8"/>
    <p:sldId id="293" r:id="rId9"/>
    <p:sldId id="294" r:id="rId10"/>
    <p:sldId id="295" r:id="rId11"/>
    <p:sldId id="296" r:id="rId12"/>
    <p:sldId id="299" r:id="rId13"/>
    <p:sldId id="300" r:id="rId14"/>
    <p:sldId id="298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5647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3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0" y="3880189"/>
            <a:ext cx="13669107" cy="3232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200259" y="4083124"/>
            <a:ext cx="11695126" cy="1733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000" b="1" dirty="0" err="1">
                <a:solidFill>
                  <a:schemeClr val="bg1"/>
                </a:solidFill>
              </a:rPr>
              <a:t>पाठ</a:t>
            </a:r>
            <a:r>
              <a:rPr lang="en-IN" sz="6000" b="1" dirty="0">
                <a:solidFill>
                  <a:schemeClr val="bg1"/>
                </a:solidFill>
              </a:rPr>
              <a:t> -3</a:t>
            </a:r>
            <a:endParaRPr lang="en-IN" sz="4400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संक्रामक </a:t>
            </a:r>
            <a:r>
              <a:rPr lang="en-US" dirty="0" err="1"/>
              <a:t>रोग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सावधानियां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6234425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</a:t>
            </a:r>
            <a:r>
              <a:rPr kumimoji="0" lang="en-US" sz="4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फर्स्ट</a:t>
            </a: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</a:t>
            </a:r>
            <a:r>
              <a:rPr kumimoji="0" lang="hi-IN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रेस्पोंडर 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02390" y="12308104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8115" y="11425695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just" rtl="0">
              <a:lnSpc>
                <a:spcPct val="150000"/>
              </a:lnSpc>
            </a:pPr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Define infectious disease.…">
            <a:extLst>
              <a:ext uri="{FF2B5EF4-FFF2-40B4-BE49-F238E27FC236}">
                <a16:creationId xmlns:a16="http://schemas.microsoft.com/office/drawing/2014/main" id="{320D5963-5616-DE9C-DD87-2C9C0B0FB324}"/>
              </a:ext>
            </a:extLst>
          </p:cNvPr>
          <p:cNvSpPr txBox="1"/>
          <p:nvPr/>
        </p:nvSpPr>
        <p:spPr>
          <a:xfrm>
            <a:off x="11546216" y="5141344"/>
            <a:ext cx="11983623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संक्रामक</a:t>
            </a:r>
            <a:r>
              <a:rPr dirty="0"/>
              <a:t> </a:t>
            </a:r>
            <a:r>
              <a:rPr dirty="0" err="1"/>
              <a:t>रोग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ने मे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संक्रामक</a:t>
            </a:r>
            <a:r>
              <a:rPr dirty="0"/>
              <a:t> </a:t>
            </a:r>
            <a:r>
              <a:rPr dirty="0" err="1"/>
              <a:t>रोग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संचरण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दो</a:t>
            </a:r>
            <a:r>
              <a:rPr dirty="0"/>
              <a:t> </a:t>
            </a:r>
            <a:r>
              <a:rPr dirty="0" err="1"/>
              <a:t>माध्यमों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वर्णन</a:t>
            </a:r>
            <a:r>
              <a:rPr dirty="0"/>
              <a:t> </a:t>
            </a:r>
            <a:r>
              <a:rPr lang="hi-IN" dirty="0"/>
              <a:t>करने मे 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संक्रामक रोग का </a:t>
            </a:r>
            <a:r>
              <a:rPr dirty="0" err="1"/>
              <a:t>आठ</a:t>
            </a:r>
            <a:r>
              <a:rPr dirty="0"/>
              <a:t> </a:t>
            </a:r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करने मे</a:t>
            </a:r>
            <a:r>
              <a:rPr dirty="0"/>
              <a:t>.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525E3421-B770-D67B-B505-B634661B2501}"/>
              </a:ext>
            </a:extLst>
          </p:cNvPr>
          <p:cNvGrpSpPr/>
          <p:nvPr/>
        </p:nvGrpSpPr>
        <p:grpSpPr>
          <a:xfrm>
            <a:off x="9844663" y="48414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3E608D0-447C-4381-4CFC-1FDF2EF8CD1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A225B2EF-9644-3ECA-56A9-7EF72F66EF9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603F42-8AF4-8F82-B4E1-4F168675EEC2}"/>
              </a:ext>
            </a:extLst>
          </p:cNvPr>
          <p:cNvGrpSpPr/>
          <p:nvPr/>
        </p:nvGrpSpPr>
        <p:grpSpPr>
          <a:xfrm>
            <a:off x="9844663" y="6531313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BC4D488-2B92-4391-3DF3-B93AE3690FB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E7F705C2-AA21-13A7-AE2A-B796DBB3E5EB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EDBD89D4-DCBA-DB33-D63D-EFF81E524A11}"/>
              </a:ext>
            </a:extLst>
          </p:cNvPr>
          <p:cNvGrpSpPr/>
          <p:nvPr/>
        </p:nvGrpSpPr>
        <p:grpSpPr>
          <a:xfrm>
            <a:off x="9844663" y="900586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0D544A6A-C9A8-0CF5-D680-5400A744C1B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7DA9F67D-45D5-9BA4-1F6F-49747E27A77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48071" y="12745102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4800" dirty="0" err="1"/>
              <a:t>इस</a:t>
            </a:r>
            <a:r>
              <a:rPr lang="en-US" sz="4800" dirty="0"/>
              <a:t> </a:t>
            </a:r>
            <a:r>
              <a:rPr lang="en-US" sz="4800" dirty="0" err="1"/>
              <a:t>पाठ</a:t>
            </a:r>
            <a:r>
              <a:rPr lang="en-US" sz="4800" dirty="0"/>
              <a:t> </a:t>
            </a:r>
            <a:r>
              <a:rPr lang="en-US" sz="4800" dirty="0" err="1"/>
              <a:t>के</a:t>
            </a:r>
            <a:r>
              <a:rPr lang="en-US" sz="4800" dirty="0"/>
              <a:t> </a:t>
            </a:r>
            <a:r>
              <a:rPr lang="en-US" sz="4800" dirty="0" err="1"/>
              <a:t>पूरा</a:t>
            </a:r>
            <a:r>
              <a:rPr lang="en-US" sz="4800" dirty="0"/>
              <a:t> </a:t>
            </a:r>
            <a:r>
              <a:rPr lang="en-US" sz="4800" dirty="0" err="1"/>
              <a:t>होने</a:t>
            </a:r>
            <a:r>
              <a:rPr lang="en-US" sz="4800" dirty="0"/>
              <a:t> </a:t>
            </a:r>
            <a:r>
              <a:rPr lang="en-US" sz="4800" dirty="0" err="1"/>
              <a:t>पर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निम्नलिखित</a:t>
            </a:r>
            <a:r>
              <a:rPr lang="en-US" sz="4800" dirty="0"/>
              <a:t> </a:t>
            </a:r>
            <a:r>
              <a:rPr lang="en-US" sz="4800" dirty="0" err="1"/>
              <a:t>कार्य</a:t>
            </a:r>
            <a:r>
              <a:rPr lang="en-US" sz="4800" dirty="0"/>
              <a:t> </a:t>
            </a:r>
            <a:r>
              <a:rPr lang="en-US" sz="4800" dirty="0" err="1"/>
              <a:t>करने</a:t>
            </a:r>
            <a:r>
              <a:rPr lang="en-US" sz="4800" dirty="0"/>
              <a:t> </a:t>
            </a:r>
            <a:r>
              <a:rPr lang="en-US" sz="4800" dirty="0" err="1"/>
              <a:t>में</a:t>
            </a:r>
            <a:r>
              <a:rPr lang="en-US" sz="4800" dirty="0"/>
              <a:t> </a:t>
            </a:r>
            <a:r>
              <a:rPr lang="en-US" sz="4800" dirty="0" err="1"/>
              <a:t>सक्षम</a:t>
            </a:r>
            <a:r>
              <a:rPr lang="en-US" sz="4800" dirty="0"/>
              <a:t> </a:t>
            </a:r>
            <a:r>
              <a:rPr lang="en-US" sz="4800" dirty="0" err="1"/>
              <a:t>होंगे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2227DBE3-C6B3-1EC1-6690-5AB372B51153}"/>
              </a:ext>
            </a:extLst>
          </p:cNvPr>
          <p:cNvSpPr txBox="1"/>
          <p:nvPr/>
        </p:nvSpPr>
        <p:spPr>
          <a:xfrm>
            <a:off x="11336956" y="2816325"/>
            <a:ext cx="12813962" cy="754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शरीर</a:t>
            </a:r>
            <a:r>
              <a:rPr dirty="0"/>
              <a:t> </a:t>
            </a:r>
            <a:r>
              <a:rPr dirty="0" err="1"/>
              <a:t>पदार्थ</a:t>
            </a:r>
            <a:r>
              <a:rPr dirty="0"/>
              <a:t> </a:t>
            </a:r>
            <a:r>
              <a:rPr dirty="0" err="1"/>
              <a:t>पृथक्करण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करें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शरीर</a:t>
            </a:r>
            <a:r>
              <a:rPr dirty="0"/>
              <a:t> </a:t>
            </a:r>
            <a:r>
              <a:rPr dirty="0" err="1"/>
              <a:t>पदार्थ</a:t>
            </a:r>
            <a:r>
              <a:rPr dirty="0"/>
              <a:t> </a:t>
            </a:r>
            <a:r>
              <a:rPr dirty="0" err="1"/>
              <a:t>पृथक्करण</a:t>
            </a:r>
            <a:r>
              <a:rPr dirty="0"/>
              <a:t> </a:t>
            </a:r>
            <a:r>
              <a:rPr dirty="0" err="1"/>
              <a:t>सावधानियों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तीन</a:t>
            </a:r>
            <a:r>
              <a:rPr dirty="0"/>
              <a:t> </a:t>
            </a:r>
            <a:r>
              <a:rPr dirty="0" err="1"/>
              <a:t>श्रेणियों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करने मे </a:t>
            </a:r>
            <a:r>
              <a:rPr dirty="0"/>
              <a:t>।</a:t>
            </a:r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defTabSz="189634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रोगी</a:t>
            </a:r>
            <a:r>
              <a:rPr dirty="0"/>
              <a:t> </a:t>
            </a:r>
            <a:r>
              <a:rPr dirty="0" err="1"/>
              <a:t>मूल्यांकन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lang="hi-IN" dirty="0"/>
              <a:t>अस्पताल पूर्व उपचार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दौरान</a:t>
            </a:r>
            <a:r>
              <a:rPr dirty="0"/>
              <a:t> </a:t>
            </a:r>
            <a:r>
              <a:rPr dirty="0" err="1"/>
              <a:t>उपयोग</a:t>
            </a:r>
            <a:r>
              <a:rPr dirty="0"/>
              <a:t> </a:t>
            </a:r>
            <a:r>
              <a:rPr dirty="0" err="1"/>
              <a:t>किए</a:t>
            </a:r>
            <a:r>
              <a:rPr dirty="0"/>
              <a:t> </a:t>
            </a:r>
            <a:r>
              <a:rPr dirty="0" err="1"/>
              <a:t>जाने</a:t>
            </a:r>
            <a:r>
              <a:rPr dirty="0"/>
              <a:t> </a:t>
            </a:r>
            <a:r>
              <a:rPr dirty="0" err="1"/>
              <a:t>वाले</a:t>
            </a:r>
            <a:r>
              <a:rPr dirty="0"/>
              <a:t> </a:t>
            </a:r>
            <a:r>
              <a:rPr dirty="0" err="1"/>
              <a:t>व्यक्तिगत</a:t>
            </a:r>
            <a:r>
              <a:rPr dirty="0"/>
              <a:t> </a:t>
            </a:r>
            <a:r>
              <a:rPr dirty="0" err="1"/>
              <a:t>सुरक्षा</a:t>
            </a:r>
            <a:r>
              <a:rPr dirty="0"/>
              <a:t> </a:t>
            </a:r>
            <a:r>
              <a:rPr dirty="0" err="1"/>
              <a:t>उपकरण</a:t>
            </a:r>
            <a:r>
              <a:rPr dirty="0"/>
              <a:t> (</a:t>
            </a:r>
            <a:r>
              <a:rPr dirty="0" err="1"/>
              <a:t>पीपीई</a:t>
            </a:r>
            <a:r>
              <a:rPr dirty="0"/>
              <a:t>)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पांच</a:t>
            </a:r>
            <a:r>
              <a:rPr dirty="0"/>
              <a:t> </a:t>
            </a:r>
            <a:r>
              <a:rPr dirty="0" err="1"/>
              <a:t>घटकों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dirty="0" err="1"/>
              <a:t>बनाएं</a:t>
            </a:r>
            <a:r>
              <a:rPr lang="hi-IN" dirty="0"/>
              <a:t> में I</a:t>
            </a:r>
            <a:endParaRPr dirty="0"/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A9526BB1-3B04-67F5-11EA-82DBD8174863}"/>
              </a:ext>
            </a:extLst>
          </p:cNvPr>
          <p:cNvGrpSpPr/>
          <p:nvPr/>
        </p:nvGrpSpPr>
        <p:grpSpPr>
          <a:xfrm>
            <a:off x="9298562" y="2826392"/>
            <a:ext cx="1219201" cy="1681959"/>
            <a:chOff x="0" y="177005"/>
            <a:chExt cx="1219200" cy="1681958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88E638A4-33B0-2E55-B0D9-CFADADDC5F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DA778A5E-0E4A-BA7A-8718-B535B9210BE5}"/>
                </a:ext>
              </a:extLst>
            </p:cNvPr>
            <p:cNvSpPr txBox="1"/>
            <p:nvPr/>
          </p:nvSpPr>
          <p:spPr>
            <a:xfrm>
              <a:off x="198303" y="17700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4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5FA2C6D7-5A35-E9F4-4486-DAEFED2A1363}"/>
              </a:ext>
            </a:extLst>
          </p:cNvPr>
          <p:cNvGrpSpPr/>
          <p:nvPr/>
        </p:nvGrpSpPr>
        <p:grpSpPr>
          <a:xfrm>
            <a:off x="9298562" y="7231647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861B1E23-878E-DADD-AE3F-2A07CAF5B3A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34ECE582-AF4B-0F85-F69C-C7B5993EB4D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rPr dirty="0"/>
                <a:t>5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64566" y="128133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1229822" y="2696000"/>
            <a:ext cx="7113118" cy="115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8000" dirty="0"/>
              <a:t>संक्रामक</a:t>
            </a:r>
            <a:r>
              <a:rPr lang="en-IN" dirty="0"/>
              <a:t> </a:t>
            </a:r>
            <a:r>
              <a:rPr lang="en-IN" sz="8000" dirty="0"/>
              <a:t>रोग</a:t>
            </a:r>
            <a:endParaRPr lang="en-IN" dirty="0"/>
          </a:p>
        </p:txBody>
      </p:sp>
      <p:sp>
        <p:nvSpPr>
          <p:cNvPr id="4" name="A network of resources linked together for the purpose of providing emergency care and transport to victims of sudden illness or injury.">
            <a:extLst>
              <a:ext uri="{FF2B5EF4-FFF2-40B4-BE49-F238E27FC236}">
                <a16:creationId xmlns:a16="http://schemas.microsoft.com/office/drawing/2014/main" id="{CCE6C40E-974E-8EF6-3CF7-4828B88A95AC}"/>
              </a:ext>
            </a:extLst>
          </p:cNvPr>
          <p:cNvSpPr txBox="1"/>
          <p:nvPr/>
        </p:nvSpPr>
        <p:spPr>
          <a:xfrm>
            <a:off x="1229822" y="6585976"/>
            <a:ext cx="21349205" cy="2458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en-US" sz="5400" dirty="0">
                <a:solidFill>
                  <a:schemeClr val="tx1"/>
                </a:solidFill>
              </a:rPr>
              <a:t>रोगाणुओं, सूक्ष्मजीवों जैसे बैक्टीरिया या वायरस के कारण होने वाली बीमारियाँ, जो संचारित हो सकती हैं।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6329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B94FF5D-C055-CC88-7F74-42077F0A2C2F}"/>
              </a:ext>
            </a:extLst>
          </p:cNvPr>
          <p:cNvSpPr/>
          <p:nvPr/>
        </p:nvSpPr>
        <p:spPr>
          <a:xfrm>
            <a:off x="7597415" y="1"/>
            <a:ext cx="16786585" cy="12733636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53A0304-A326-4547-452C-71E9F43559D7}"/>
              </a:ext>
            </a:extLst>
          </p:cNvPr>
          <p:cNvSpPr txBox="1"/>
          <p:nvPr/>
        </p:nvSpPr>
        <p:spPr>
          <a:xfrm>
            <a:off x="7855982" y="3888736"/>
            <a:ext cx="15785156" cy="4489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spcBef>
                <a:spcPts val="5000"/>
              </a:spcBef>
              <a:defRPr sz="64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rgbClr val="002060"/>
                </a:solidFill>
              </a:rPr>
              <a:t>सीधा संपर्क:   </a:t>
            </a:r>
          </a:p>
          <a:p>
            <a:pPr algn="just" rtl="0">
              <a:spcBef>
                <a:spcPts val="2000"/>
              </a:spcBef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जो शारीरिक तरल पदार्थों के संपर्क से, खुले घावों या उजागर ऊतकों के माध्यम से संपर्क से, या मुंह, आंख या नाक की श्लेष्म झिल्ली के संपर्क से होता है।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0E3C1710-48E4-A63D-27DB-8798A27B2C06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3</a:t>
            </a:r>
            <a:r>
              <a:rPr b="1" dirty="0"/>
              <a:t>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5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CB9E74C-D255-2DB2-82AD-DD44C6B084D8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IN" dirty="0"/>
              <a:t>संचरण के तरीके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893039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D9644-03D0-660C-1C23-18A9E44AB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45B7776-BF56-47B5-3F39-522C75A7797E}"/>
              </a:ext>
            </a:extLst>
          </p:cNvPr>
          <p:cNvSpPr/>
          <p:nvPr/>
        </p:nvSpPr>
        <p:spPr>
          <a:xfrm>
            <a:off x="8167732" y="0"/>
            <a:ext cx="16216268" cy="12102353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4A164F9A-AFEC-4FBE-8285-8C6DB8A17B9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A917402-CAEA-6BBB-B11A-4150CFF4A432}"/>
              </a:ext>
            </a:extLst>
          </p:cNvPr>
          <p:cNvSpPr txBox="1"/>
          <p:nvPr/>
        </p:nvSpPr>
        <p:spPr>
          <a:xfrm>
            <a:off x="8564880" y="3888736"/>
            <a:ext cx="15076257" cy="4429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spcBef>
                <a:spcPts val="5000"/>
              </a:spcBef>
              <a:defRPr sz="64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rgbClr val="002060"/>
                </a:solidFill>
              </a:rPr>
              <a:t>अप्रत्यक्ष संपर्क:    </a:t>
            </a:r>
          </a:p>
          <a:p>
            <a:pPr algn="just" rtl="0">
              <a:spcBef>
                <a:spcPts val="2000"/>
              </a:spcBef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वायुजनित रोगाणु सांस लेने, खांसने या छींकने के दौरान निकलने वाली छोटी बूंदों से या सुइयों जैसी दूषित वस्तुओं के माध्यम से फैलते हैं।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C3459670-4721-B6AC-B12B-483B27D48323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300455C-95A5-27AC-A8C3-49090D4AD1B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78B733C-8A5E-45A6-4A2C-412E27E71CF7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3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1EE3036-E949-78FA-B04A-72181406E0B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95F01AD-52F3-095D-AE70-F8907528C5A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6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46E71-3358-C3F5-525E-6DE99A6818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0993EF3-9FCD-A434-4B58-0768715CC3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1C2881F9-9ED3-D02B-F79B-A32E442D649B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IN" dirty="0"/>
              <a:t>संचरण के तरीके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97648" y="12835531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36241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fectious Disease">
            <a:extLst>
              <a:ext uri="{FF2B5EF4-FFF2-40B4-BE49-F238E27FC236}">
                <a16:creationId xmlns:a16="http://schemas.microsoft.com/office/drawing/2014/main" id="{8C6092F2-B8FE-7D8F-43F0-E5BE577C4E17}"/>
              </a:ext>
            </a:extLst>
          </p:cNvPr>
          <p:cNvSpPr txBox="1"/>
          <p:nvPr/>
        </p:nvSpPr>
        <p:spPr>
          <a:xfrm>
            <a:off x="981290" y="2421680"/>
            <a:ext cx="11210710" cy="1402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sz="8800" dirty="0" err="1"/>
              <a:t>स्पर्श</a:t>
            </a:r>
            <a:r>
              <a:rPr lang="hi-IN" sz="8800" dirty="0"/>
              <a:t> </a:t>
            </a:r>
            <a:r>
              <a:rPr sz="8800" dirty="0" err="1"/>
              <a:t>संचारी</a:t>
            </a:r>
            <a:r>
              <a:rPr sz="8800" dirty="0"/>
              <a:t> बिमारियों</a:t>
            </a:r>
          </a:p>
        </p:txBody>
      </p:sp>
      <p:sp>
        <p:nvSpPr>
          <p:cNvPr id="3" name="Fever…">
            <a:extLst>
              <a:ext uri="{FF2B5EF4-FFF2-40B4-BE49-F238E27FC236}">
                <a16:creationId xmlns:a16="http://schemas.microsoft.com/office/drawing/2014/main" id="{E8A64B50-42A4-2E00-693C-F89C84E8EA95}"/>
              </a:ext>
            </a:extLst>
          </p:cNvPr>
          <p:cNvSpPr txBox="1"/>
          <p:nvPr/>
        </p:nvSpPr>
        <p:spPr>
          <a:xfrm>
            <a:off x="10019966" y="5392783"/>
            <a:ext cx="13439514" cy="539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बुखार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मतली</a:t>
            </a:r>
            <a:r>
              <a:rPr dirty="0"/>
              <a:t>, </a:t>
            </a:r>
            <a:r>
              <a:rPr dirty="0" err="1"/>
              <a:t>उल्टी</a:t>
            </a:r>
            <a:r>
              <a:rPr lang="hi-IN" dirty="0"/>
              <a:t> एवं</a:t>
            </a:r>
            <a:r>
              <a:rPr dirty="0"/>
              <a:t> </a:t>
            </a:r>
            <a:r>
              <a:rPr dirty="0" err="1"/>
              <a:t>चक्कर</a:t>
            </a:r>
            <a:r>
              <a:rPr dirty="0"/>
              <a:t> </a:t>
            </a:r>
            <a:r>
              <a:rPr dirty="0" err="1"/>
              <a:t>आना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त्वचा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आंखों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सफेद</a:t>
            </a:r>
            <a:r>
              <a:rPr dirty="0"/>
              <a:t> </a:t>
            </a:r>
            <a:r>
              <a:rPr dirty="0" err="1"/>
              <a:t>भाग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पीलापन</a:t>
            </a:r>
            <a:endParaRPr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सिरदर्द</a:t>
            </a:r>
            <a:r>
              <a:rPr lang="hi-IN" dirty="0"/>
              <a:t> एवं</a:t>
            </a:r>
            <a:r>
              <a:rPr dirty="0"/>
              <a:t> </a:t>
            </a:r>
            <a:r>
              <a:rPr dirty="0" err="1"/>
              <a:t>सीने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पेट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दर्द</a:t>
            </a:r>
            <a:endParaRPr dirty="0"/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1D2031FC-5B1E-5B59-FB3A-BE6A4EF2BDCE}"/>
              </a:ext>
            </a:extLst>
          </p:cNvPr>
          <p:cNvSpPr txBox="1"/>
          <p:nvPr/>
        </p:nvSpPr>
        <p:spPr>
          <a:xfrm>
            <a:off x="924520" y="5162268"/>
            <a:ext cx="7770665" cy="1197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संकेत और लक्षण</a:t>
            </a:r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EE4A5A64-2D0B-9F6F-FC38-FDA1C89B4560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8377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7324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E7465-5929-A998-6087-F57A6BC09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fectious Disease">
            <a:extLst>
              <a:ext uri="{FF2B5EF4-FFF2-40B4-BE49-F238E27FC236}">
                <a16:creationId xmlns:a16="http://schemas.microsoft.com/office/drawing/2014/main" id="{BCB0D880-0F08-0D51-154C-C0D0BF062562}"/>
              </a:ext>
            </a:extLst>
          </p:cNvPr>
          <p:cNvSpPr txBox="1"/>
          <p:nvPr/>
        </p:nvSpPr>
        <p:spPr>
          <a:xfrm>
            <a:off x="981290" y="2421680"/>
            <a:ext cx="10014956" cy="1402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sz="8800" dirty="0" err="1"/>
              <a:t>स्पर्श</a:t>
            </a:r>
            <a:r>
              <a:rPr lang="hi-IN" sz="8800" dirty="0"/>
              <a:t> </a:t>
            </a:r>
            <a:r>
              <a:rPr sz="8800" dirty="0" err="1"/>
              <a:t>संचारी</a:t>
            </a:r>
            <a:r>
              <a:rPr sz="8000" dirty="0"/>
              <a:t> </a:t>
            </a:r>
            <a:r>
              <a:rPr sz="8800" dirty="0"/>
              <a:t>बिमारियों</a:t>
            </a:r>
            <a:endParaRPr sz="8000" dirty="0"/>
          </a:p>
        </p:txBody>
      </p:sp>
      <p:sp>
        <p:nvSpPr>
          <p:cNvPr id="3" name="Fever…">
            <a:extLst>
              <a:ext uri="{FF2B5EF4-FFF2-40B4-BE49-F238E27FC236}">
                <a16:creationId xmlns:a16="http://schemas.microsoft.com/office/drawing/2014/main" id="{EBC7C100-50A6-0DDB-DB13-C507A4DADAB0}"/>
              </a:ext>
            </a:extLst>
          </p:cNvPr>
          <p:cNvSpPr txBox="1"/>
          <p:nvPr/>
        </p:nvSpPr>
        <p:spPr>
          <a:xfrm>
            <a:off x="10019966" y="5392783"/>
            <a:ext cx="13439514" cy="539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खाँसी</a:t>
            </a:r>
            <a:r>
              <a:rPr lang="hi-IN" dirty="0"/>
              <a:t> एवं</a:t>
            </a:r>
            <a:r>
              <a:rPr lang="en-US" dirty="0"/>
              <a:t> सांस लेने में तकलीफ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दस्त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थकान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वजन घटाना</a:t>
            </a:r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53E01086-1631-8BF3-6865-2AE310ACCDE1}"/>
              </a:ext>
            </a:extLst>
          </p:cNvPr>
          <p:cNvSpPr txBox="1"/>
          <p:nvPr/>
        </p:nvSpPr>
        <p:spPr>
          <a:xfrm>
            <a:off x="924520" y="5162268"/>
            <a:ext cx="7770665" cy="11979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dirty="0" err="1"/>
              <a:t>संकेत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लक्षण</a:t>
            </a:r>
            <a:endParaRPr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0926AD51-3C04-B649-5D0C-F7864DE03434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8376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4340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07C58-5939-F8EC-020E-6EE87DA33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B4FD4FA-8064-8243-F700-840036F85077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7B5F2833-0E76-7A00-9604-2A17FB8F650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6312408-3F45-ABD3-3628-E9670EF8FBC2}"/>
              </a:ext>
            </a:extLst>
          </p:cNvPr>
          <p:cNvSpPr txBox="1"/>
          <p:nvPr/>
        </p:nvSpPr>
        <p:spPr>
          <a:xfrm>
            <a:off x="8564880" y="5222233"/>
            <a:ext cx="15076257" cy="41099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 rtl="0">
              <a:lnSpc>
                <a:spcPct val="150000"/>
              </a:lnSpc>
            </a:pPr>
            <a:r>
              <a:rPr lang="en-US" sz="6000" dirty="0">
                <a:solidFill>
                  <a:schemeClr val="tx1"/>
                </a:solidFill>
              </a:rPr>
              <a:t>संक्रमण नियंत्रण का एक सख्त रूप, जो इस आधार पर है कि रक्त और शारीरिक तरल पदार्थ संक्रामक हैं।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id="{CD0A0EFE-7ECD-11BF-ED49-8F59B37ABC41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6EE2C8F-7A1C-3A14-070D-4519F8EC7F8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38F81B70-6A1B-9062-A3F5-BC4F6C821533}"/>
              </a:ext>
            </a:extLst>
          </p:cNvPr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3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B18FE53C-1E26-E60D-0EDF-FB598D4FFCC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54146F0-3E99-7CA1-A2B4-4FD5BD1185A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 algn="l" rtl="0"/>
              <a:t>9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AC2F48-E775-340F-5941-5FC1C3DD28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136F888D-0B0D-5773-464D-7F0B550661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A3BA8CF2-4CA2-43C1-ED67-1B95C7C8F534}"/>
              </a:ext>
            </a:extLst>
          </p:cNvPr>
          <p:cNvSpPr txBox="1"/>
          <p:nvPr/>
        </p:nvSpPr>
        <p:spPr>
          <a:xfrm>
            <a:off x="200722" y="2812493"/>
            <a:ext cx="7967010" cy="2866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>
              <a:lnSpc>
                <a:spcPct val="100000"/>
              </a:lnSpc>
            </a:pPr>
            <a:r>
              <a:rPr lang="en-IN" sz="8800" dirty="0"/>
              <a:t>शरीर पदार्थ अलगाव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5824" y="12893040"/>
            <a:ext cx="3686352" cy="82296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3911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.pdf" descr="image.pdf">
            <a:extLst>
              <a:ext uri="{FF2B5EF4-FFF2-40B4-BE49-F238E27FC236}">
                <a16:creationId xmlns:a16="http://schemas.microsoft.com/office/drawing/2014/main" id="{6BD91D68-DAC2-8AC0-7041-1ABEFA6716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198"/>
          <a:stretch>
            <a:fillRect/>
          </a:stretch>
        </p:blipFill>
        <p:spPr>
          <a:xfrm>
            <a:off x="971154" y="4808533"/>
            <a:ext cx="7543593" cy="749507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DANGER">
            <a:extLst>
              <a:ext uri="{FF2B5EF4-FFF2-40B4-BE49-F238E27FC236}">
                <a16:creationId xmlns:a16="http://schemas.microsoft.com/office/drawing/2014/main" id="{3C1A7EFC-B3D9-0AA8-3405-0A033B3D6899}"/>
              </a:ext>
            </a:extLst>
          </p:cNvPr>
          <p:cNvSpPr txBox="1"/>
          <p:nvPr/>
        </p:nvSpPr>
        <p:spPr>
          <a:xfrm>
            <a:off x="1065609" y="2574080"/>
            <a:ext cx="7449138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>
                <a:solidFill>
                  <a:srgbClr val="FF0000"/>
                </a:solidFill>
              </a:rPr>
              <a:t>खतरा</a:t>
            </a:r>
          </a:p>
        </p:txBody>
      </p:sp>
      <p:sp>
        <p:nvSpPr>
          <p:cNvPr id="4" name="All bodily fluids are considered infectious and you must take appropriate precautions for all patients at all times!">
            <a:extLst>
              <a:ext uri="{FF2B5EF4-FFF2-40B4-BE49-F238E27FC236}">
                <a16:creationId xmlns:a16="http://schemas.microsoft.com/office/drawing/2014/main" id="{08DEAEAE-2CA1-AD7C-C260-A89CCFAC0416}"/>
              </a:ext>
            </a:extLst>
          </p:cNvPr>
          <p:cNvSpPr txBox="1"/>
          <p:nvPr/>
        </p:nvSpPr>
        <p:spPr>
          <a:xfrm>
            <a:off x="9551225" y="6267941"/>
            <a:ext cx="13472898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spcBef>
                <a:spcPts val="5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 rtl="0"/>
            <a:r>
              <a:rPr dirty="0">
                <a:solidFill>
                  <a:schemeClr val="tx1"/>
                </a:solidFill>
              </a:rPr>
              <a:t>सभी शारीरिक तरल पदार्थ संक्रामक माने जाते हैं और आपको हर समय सभी रोगियों के लिए उचित सावधानी बरतनी चाहिए!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63223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4469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ways discard contaminated items properly so YOU don’t get infected!">
            <a:extLst>
              <a:ext uri="{FF2B5EF4-FFF2-40B4-BE49-F238E27FC236}">
                <a16:creationId xmlns:a16="http://schemas.microsoft.com/office/drawing/2014/main" id="{4A6D51C0-C4D3-9C51-6860-519FB0F18252}"/>
              </a:ext>
            </a:extLst>
          </p:cNvPr>
          <p:cNvSpPr txBox="1"/>
          <p:nvPr/>
        </p:nvSpPr>
        <p:spPr>
          <a:xfrm>
            <a:off x="4712676" y="4254998"/>
            <a:ext cx="15028985" cy="27690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1896340">
              <a:spcBef>
                <a:spcPts val="5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 rtl="0"/>
            <a:r>
              <a:rPr dirty="0">
                <a:solidFill>
                  <a:schemeClr val="tx1"/>
                </a:solidFill>
              </a:rPr>
              <a:t>हमेशा दूषित </a:t>
            </a:r>
            <a:r>
              <a:rPr dirty="0" err="1">
                <a:solidFill>
                  <a:schemeClr val="tx1"/>
                </a:solidFill>
              </a:rPr>
              <a:t>वस्तुओं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को</a:t>
            </a:r>
            <a:r>
              <a:rPr dirty="0">
                <a:solidFill>
                  <a:schemeClr val="tx1"/>
                </a:solidFill>
              </a:rPr>
              <a:t> उचित तरीके </a:t>
            </a:r>
            <a:r>
              <a:rPr dirty="0" err="1">
                <a:solidFill>
                  <a:schemeClr val="tx1"/>
                </a:solidFill>
              </a:rPr>
              <a:t>से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फेकें </a:t>
            </a:r>
            <a:r>
              <a:rPr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algn="just" rtl="0"/>
            <a:r>
              <a:rPr dirty="0" err="1">
                <a:solidFill>
                  <a:schemeClr val="tx1"/>
                </a:solidFill>
              </a:rPr>
              <a:t>ताकि</a:t>
            </a:r>
            <a:r>
              <a:rPr dirty="0">
                <a:solidFill>
                  <a:schemeClr val="tx1"/>
                </a:solidFill>
              </a:rPr>
              <a:t> आप संक्रमित न हों!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21176" y="12862210"/>
            <a:ext cx="3686352" cy="677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72144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027D7-3832-C19F-CB49-72A51E9F9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2269F7D8-26FC-DE01-EE0F-DF87FE280D29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lvl="0">
              <a:defRPr/>
            </a:pPr>
            <a:r>
              <a:rPr lang="en-US" sz="4800" dirty="0" err="1"/>
              <a:t>अब</a:t>
            </a:r>
            <a:r>
              <a:rPr lang="en-US" sz="4800" dirty="0"/>
              <a:t> </a:t>
            </a:r>
            <a:r>
              <a:rPr lang="en-US" sz="4800" dirty="0" err="1"/>
              <a:t>आप</a:t>
            </a:r>
            <a:r>
              <a:rPr lang="en-US" sz="4800" dirty="0"/>
              <a:t> </a:t>
            </a:r>
            <a:r>
              <a:rPr lang="en-US" sz="4800" dirty="0" err="1"/>
              <a:t>यह</a:t>
            </a:r>
            <a:r>
              <a:rPr lang="en-US" sz="4800" dirty="0"/>
              <a:t> </a:t>
            </a:r>
            <a:r>
              <a:rPr lang="en-US" sz="4800" dirty="0" err="1"/>
              <a:t>कर</a:t>
            </a:r>
            <a:r>
              <a:rPr lang="en-US" sz="4800" dirty="0"/>
              <a:t> </a:t>
            </a:r>
            <a:r>
              <a:rPr lang="en-US" sz="4800" dirty="0" err="1"/>
              <a:t>सकते</a:t>
            </a:r>
            <a:r>
              <a:rPr lang="en-US" sz="4800" dirty="0"/>
              <a:t> </a:t>
            </a:r>
            <a:r>
              <a:rPr lang="en-US" sz="4800" dirty="0" err="1"/>
              <a:t>हैं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68645DEF-C597-8DF0-561F-0B030DC33E67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2C16A258-8FEF-FBF1-E7E5-0A1C8AF549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Define infectious disease.…">
            <a:extLst>
              <a:ext uri="{FF2B5EF4-FFF2-40B4-BE49-F238E27FC236}">
                <a16:creationId xmlns:a16="http://schemas.microsoft.com/office/drawing/2014/main" id="{3185726C-159D-A044-98ED-00EBA16BB551}"/>
              </a:ext>
            </a:extLst>
          </p:cNvPr>
          <p:cNvSpPr txBox="1"/>
          <p:nvPr/>
        </p:nvSpPr>
        <p:spPr>
          <a:xfrm>
            <a:off x="11546216" y="5141344"/>
            <a:ext cx="11983623" cy="532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संक्रामक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रोग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को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परिभाषित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</a:t>
            </a:r>
            <a:r>
              <a:rPr kumimoji="0" lang="hi-IN" sz="4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संक्रामक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रोग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संचरण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दो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माध्यमों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वर्णन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800" dirty="0">
                <a:latin typeface="Open Sans"/>
                <a:ea typeface="Open Sans"/>
                <a:cs typeface="Open Sans"/>
                <a:sym typeface="Open Sans"/>
              </a:rPr>
              <a:t>कर सकते है 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latin typeface="Open Sans"/>
                <a:ea typeface="Open Sans"/>
                <a:cs typeface="Open Sans"/>
                <a:sym typeface="Open Sans"/>
              </a:rPr>
              <a:t>संक्रामक रोग का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आठ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संकेत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लक्षण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सूचीबद्ध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800" dirty="0">
                <a:latin typeface="Open Sans"/>
                <a:ea typeface="Open Sans"/>
                <a:cs typeface="Open Sans"/>
                <a:sym typeface="Open Sans"/>
              </a:rPr>
              <a:t>कर सकते है</a:t>
            </a:r>
            <a:r>
              <a:rPr lang="en-IN" sz="4800" dirty="0">
                <a:latin typeface="Open Sans"/>
                <a:ea typeface="Open Sans"/>
                <a:cs typeface="Open Sans"/>
                <a:sym typeface="Open Sans"/>
              </a:rPr>
              <a:t> ।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02BA3A74-6F67-5DED-26A6-34C8EC68F150}"/>
              </a:ext>
            </a:extLst>
          </p:cNvPr>
          <p:cNvGrpSpPr/>
          <p:nvPr/>
        </p:nvGrpSpPr>
        <p:grpSpPr>
          <a:xfrm>
            <a:off x="9844663" y="48414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8CD2D208-DEE5-9A3A-D2EA-6CD1EB1FA85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56674966-E8EF-448C-57B6-5548BD7494E3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DE62534A-0C2B-1E6E-8B9D-25B4DDC61710}"/>
              </a:ext>
            </a:extLst>
          </p:cNvPr>
          <p:cNvGrpSpPr/>
          <p:nvPr/>
        </p:nvGrpSpPr>
        <p:grpSpPr>
          <a:xfrm>
            <a:off x="9844663" y="6531313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4D3D1B3-B368-5EB4-70B4-9132FF176E23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1292884F-2CF9-6659-47C8-0329C56FE00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309CF79A-4BC1-238F-B875-1E9913907C09}"/>
              </a:ext>
            </a:extLst>
          </p:cNvPr>
          <p:cNvGrpSpPr/>
          <p:nvPr/>
        </p:nvGrpSpPr>
        <p:grpSpPr>
          <a:xfrm>
            <a:off x="9844663" y="9005868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4A4E6970-5ABC-D6E4-2245-72719848DF1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FA5F7F9E-FC05-042A-9985-B5F7CBDE66E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63224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7889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B15F4-F157-95E7-C7A8-7792F5CD6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A4C81467-6E1F-C583-1F18-5E1087259383}"/>
              </a:ext>
            </a:extLst>
          </p:cNvPr>
          <p:cNvSpPr txBox="1">
            <a:spLocks/>
          </p:cNvSpPr>
          <p:nvPr/>
        </p:nvSpPr>
        <p:spPr>
          <a:xfrm>
            <a:off x="577892" y="2703578"/>
            <a:ext cx="7627938" cy="5977224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endParaRPr lang="en-US" sz="4800" dirty="0"/>
          </a:p>
          <a:p>
            <a:pPr marL="0" marR="0" lvl="0" indent="0" algn="ctr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अब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B54D17B0-35A2-7F5A-F8BD-FB05BD26C1CD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7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086B5181-8CCD-005A-ED76-8B8CA13FD61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" name="Define body substance isolation and list three categories of body substance isolation precautions.…">
            <a:extLst>
              <a:ext uri="{FF2B5EF4-FFF2-40B4-BE49-F238E27FC236}">
                <a16:creationId xmlns:a16="http://schemas.microsoft.com/office/drawing/2014/main" id="{7F5D4DBC-E843-D582-DDDC-850B614F6DA3}"/>
              </a:ext>
            </a:extLst>
          </p:cNvPr>
          <p:cNvSpPr txBox="1"/>
          <p:nvPr/>
        </p:nvSpPr>
        <p:spPr>
          <a:xfrm>
            <a:off x="11656862" y="4141664"/>
            <a:ext cx="12454078" cy="6639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0" marR="0" lvl="1" indent="0" algn="just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शरीर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पदार्थ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पृथक्करण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को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परिभाषित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करें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शरीर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पदार्थ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पृथक्करण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सावधानियों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की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तीन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श्रेणियों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को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सूचीबद्ध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5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</a:t>
            </a:r>
            <a:r>
              <a:rPr kumimoji="0" lang="hi-IN" sz="5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सकते है </a:t>
            </a:r>
            <a:r>
              <a:rPr kumimoji="0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</a:p>
          <a:p>
            <a:pPr marL="0" marR="0" lvl="1" indent="0" algn="l" defTabSz="1896340" rtl="0" eaLnBrk="1" fontAlgn="auto" latin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lvl="1" indent="0" algn="just" defTabSz="189634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रोगी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मूल्यांकन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800" dirty="0">
                <a:latin typeface="Open Sans"/>
                <a:ea typeface="Open Sans"/>
                <a:cs typeface="Open Sans"/>
                <a:sym typeface="Open Sans"/>
              </a:rPr>
              <a:t>अस्पताल पूर्व उपचार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दौरान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उपयोग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किए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जाने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वाले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व्यक्तिगत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सुरक्षा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उपकरण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पीपीई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पांच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घटकों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बना</a:t>
            </a:r>
            <a:r>
              <a:rPr lang="hi-IN" sz="4800" dirty="0">
                <a:latin typeface="Open Sans"/>
                <a:ea typeface="Open Sans"/>
                <a:cs typeface="Open Sans"/>
                <a:sym typeface="Open Sans"/>
              </a:rPr>
              <a:t> सकते है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3B86CED0-2A4D-DC47-B281-9328D320E72D}"/>
              </a:ext>
            </a:extLst>
          </p:cNvPr>
          <p:cNvGrpSpPr/>
          <p:nvPr/>
        </p:nvGrpSpPr>
        <p:grpSpPr>
          <a:xfrm>
            <a:off x="9844663" y="4027568"/>
            <a:ext cx="1219201" cy="1681958"/>
            <a:chOff x="0" y="115975"/>
            <a:chExt cx="1219200" cy="1681957"/>
          </a:xfrm>
        </p:grpSpPr>
        <p:sp>
          <p:nvSpPr>
            <p:cNvPr id="24" name="Circle">
              <a:extLst>
                <a:ext uri="{FF2B5EF4-FFF2-40B4-BE49-F238E27FC236}">
                  <a16:creationId xmlns:a16="http://schemas.microsoft.com/office/drawing/2014/main" id="{70C1499C-ECAF-11AB-B5E6-0D2F117F995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4">
              <a:extLst>
                <a:ext uri="{FF2B5EF4-FFF2-40B4-BE49-F238E27FC236}">
                  <a16:creationId xmlns:a16="http://schemas.microsoft.com/office/drawing/2014/main" id="{55BB004D-A559-63A5-64CA-19813EE98FA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</a:p>
          </p:txBody>
        </p:sp>
      </p:grpSp>
      <p:grpSp>
        <p:nvGrpSpPr>
          <p:cNvPr id="26" name="Group">
            <a:extLst>
              <a:ext uri="{FF2B5EF4-FFF2-40B4-BE49-F238E27FC236}">
                <a16:creationId xmlns:a16="http://schemas.microsoft.com/office/drawing/2014/main" id="{049E297D-5DC0-185B-0441-FA0283D326F5}"/>
              </a:ext>
            </a:extLst>
          </p:cNvPr>
          <p:cNvGrpSpPr/>
          <p:nvPr/>
        </p:nvGrpSpPr>
        <p:grpSpPr>
          <a:xfrm>
            <a:off x="9844663" y="7312329"/>
            <a:ext cx="1219201" cy="1681958"/>
            <a:chOff x="0" y="115975"/>
            <a:chExt cx="1219200" cy="1681957"/>
          </a:xfrm>
        </p:grpSpPr>
        <p:sp>
          <p:nvSpPr>
            <p:cNvPr id="27" name="Circle">
              <a:extLst>
                <a:ext uri="{FF2B5EF4-FFF2-40B4-BE49-F238E27FC236}">
                  <a16:creationId xmlns:a16="http://schemas.microsoft.com/office/drawing/2014/main" id="{4B6A4B24-F0EE-9240-8877-390C2510165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5">
              <a:extLst>
                <a:ext uri="{FF2B5EF4-FFF2-40B4-BE49-F238E27FC236}">
                  <a16:creationId xmlns:a16="http://schemas.microsoft.com/office/drawing/2014/main" id="{EEF70D53-EFB5-7341-116D-6DE42268D68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24588" y="128133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1266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7881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14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2438132" y="590032"/>
            <a:ext cx="729077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166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401457" y="12791145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808" y="3514264"/>
            <a:ext cx="11729519" cy="66582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452</Words>
  <Application>Microsoft Office PowerPoint</Application>
  <PresentationFormat>Custom</PresentationFormat>
  <Paragraphs>82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64</cp:revision>
  <dcterms:modified xsi:type="dcterms:W3CDTF">2025-12-19T11:44:50Z</dcterms:modified>
</cp:coreProperties>
</file>