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0"/>
  </p:notesMasterIdLst>
  <p:sldIdLst>
    <p:sldId id="327" r:id="rId2"/>
    <p:sldId id="257" r:id="rId3"/>
    <p:sldId id="275" r:id="rId4"/>
    <p:sldId id="258" r:id="rId5"/>
    <p:sldId id="325" r:id="rId6"/>
    <p:sldId id="323" r:id="rId7"/>
    <p:sldId id="324" r:id="rId8"/>
    <p:sldId id="322" r:id="rId9"/>
    <p:sldId id="331" r:id="rId10"/>
    <p:sldId id="332" r:id="rId11"/>
    <p:sldId id="333" r:id="rId12"/>
    <p:sldId id="334" r:id="rId13"/>
    <p:sldId id="335" r:id="rId14"/>
    <p:sldId id="336" r:id="rId15"/>
    <p:sldId id="337" r:id="rId16"/>
    <p:sldId id="326" r:id="rId17"/>
    <p:sldId id="338" r:id="rId18"/>
    <p:sldId id="339" r:id="rId19"/>
    <p:sldId id="340" r:id="rId20"/>
    <p:sldId id="341" r:id="rId21"/>
    <p:sldId id="342" r:id="rId22"/>
    <p:sldId id="343" r:id="rId23"/>
    <p:sldId id="344" r:id="rId24"/>
    <p:sldId id="345" r:id="rId25"/>
    <p:sldId id="346" r:id="rId26"/>
    <p:sldId id="348" r:id="rId27"/>
    <p:sldId id="349" r:id="rId28"/>
    <p:sldId id="347" r:id="rId29"/>
    <p:sldId id="350" r:id="rId30"/>
    <p:sldId id="351" r:id="rId31"/>
    <p:sldId id="352" r:id="rId32"/>
    <p:sldId id="353" r:id="rId33"/>
    <p:sldId id="354" r:id="rId34"/>
    <p:sldId id="355" r:id="rId35"/>
    <p:sldId id="356" r:id="rId36"/>
    <p:sldId id="329" r:id="rId37"/>
    <p:sldId id="330" r:id="rId38"/>
    <p:sldId id="328" r:id="rId3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4572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9144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13716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18288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6C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7F3F4"/>
          </a:solidFill>
        </a:fill>
      </a:tcStyle>
    </a:wholeTbl>
    <a:band2H>
      <a:tcTxStyle/>
      <a:tcStyle>
        <a:tcBdr/>
        <a:fill>
          <a:solidFill>
            <a:srgbClr val="F3F9FA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25" autoAdjust="0"/>
    <p:restoredTop sz="94660"/>
  </p:normalViewPr>
  <p:slideViewPr>
    <p:cSldViewPr snapToGrid="0">
      <p:cViewPr varScale="1">
        <p:scale>
          <a:sx n="32" d="100"/>
          <a:sy n="32" d="100"/>
        </p:scale>
        <p:origin x="954" y="102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4" name="Shape 7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997391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1pPr>
    <a:lvl2pPr indent="2286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2pPr>
    <a:lvl3pPr indent="4572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3pPr>
    <a:lvl4pPr indent="6858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4pPr>
    <a:lvl5pPr indent="9144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5pPr>
    <a:lvl6pPr indent="11430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6pPr>
    <a:lvl7pPr indent="13716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7pPr>
    <a:lvl8pPr indent="16002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8pPr>
    <a:lvl9pPr indent="18288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41889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7B873-32CD-6D5C-BBBF-BF09101F6F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FAF506-D822-B569-E479-7DE6083B1D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3E6AF2-38AF-540F-46F9-4C1FD87221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323356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227AE8-BD09-D7CD-B0C9-AC324B104D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9F1115-8602-7006-9CD5-5A3544A802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9F74B9-AA59-AF17-9828-A39D5DF0FE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428498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8DDC32-DD3A-D34D-A509-C87237ACC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EEBDCC-1DD7-AC03-691E-8F58D3471B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74960E-A42C-01CC-8F77-20C77ED35D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739756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6F2189-B141-737A-AD5A-3D87E5BE2E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D9EC1A-0685-FF4D-E9E4-CC37E434D5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692BEE-E27C-29A8-9544-931EE48C76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013470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03B2AE-BC45-5FB3-64D6-8BBDCE5A42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F2C943-9030-1F61-A09C-AE39987E3E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4712AC-614B-3743-FAFB-362223CC9A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319289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2A60CF-34B5-254C-0051-DE9CAD1D3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878ABD-16DC-8162-4E13-550D86EF08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B636A9-C771-0A6F-1DA0-3FE42ED66B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938623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1BBA01-A1BB-0DA1-CA9A-E1F2464642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9344CC-55A0-830D-1EC6-46C6196B36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1DB9BE-63DC-262C-68E9-FC70F83E7E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519037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E33C58-451A-D5CE-16A3-18C56E58F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4F4B72-CC66-3E31-9790-2A3B55EA85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59DED5-ADF8-1E2B-BA7E-00F63FB3D3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847610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70A701-ECA6-DB7E-A45A-C276E2AB0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A2992F-B6AB-19A0-41EB-5E4CDA1E41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F514E6-7870-E0F4-B3DE-CD8103CC53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270958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19FB99-195B-9C22-2833-968795E2FD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9E6488-5417-C7AA-AA64-C8758264B8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21AD82-5F4B-4906-4759-F607E4C8CB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435738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BC5E54-D37B-3F92-B5D4-E4CA4523FC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093BFA-892A-8C02-15B1-7F26F6ADA2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0A3718-2575-D96F-91EA-39B2128B59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745205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855E89-5922-D72C-1CF4-94ED345DD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ACAE45-5A86-2029-9947-79EDABC6EF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A66142-BA45-37F4-43D9-B874286812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106333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FBF63D-DB60-5CF1-B836-9DE9B9F159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988312-4B9D-7B44-20D7-48DE58F194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061533-F9B5-E11A-967D-401E357D04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11714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747EC4-89F3-1077-FED8-6C18C0396F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4CB92D-0E32-05BF-1CA7-977494307D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A312AE-3D6A-1654-229F-AB46F6EC01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531256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6A5452-FF3A-866E-2834-DD9E8A906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251F0F-E1EB-1EFD-3F24-0DEC53CD6D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76602C-C402-DC40-D50E-341782810A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713571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AD439-9FEC-442D-BA88-ED772014A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DD0FC6-2C0C-E5F9-C368-D5CC6A96F8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B78D0E-FB38-F75C-2547-B047423800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60234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9E19D7-4488-4028-5A41-A34BE647FF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C87461-7753-2055-1462-3C11A94684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9FB070-7FB2-0DDB-7E2D-C89908CB8E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716230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8855E9-7B53-90CB-869C-878B591E4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31BC74-C3A4-453E-1C37-76675A9ABA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0F0A51-2CBA-34D4-10C6-92C7C9024C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338485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8BF59B-B4E0-E106-8114-9153493D8D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57937C-2C43-BF1A-8147-C922BEF0EB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6AEA51-F262-668D-81A2-0223347FD6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70230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">
            <a:extLst>
              <a:ext uri="{FF2B5EF4-FFF2-40B4-BE49-F238E27FC236}">
                <a16:creationId xmlns:a16="http://schemas.microsoft.com/office/drawing/2014/main" id="{24F2B74D-F11E-A5DB-5043-8BE355B57385}"/>
              </a:ext>
            </a:extLst>
          </p:cNvPr>
          <p:cNvSpPr txBox="1">
            <a:spLocks/>
          </p:cNvSpPr>
          <p:nvPr userDrawn="1"/>
        </p:nvSpPr>
        <p:spPr>
          <a:xfrm>
            <a:off x="22812204" y="12813339"/>
            <a:ext cx="905046" cy="502612"/>
          </a:xfrm>
          <a:prstGeom prst="rect">
            <a:avLst/>
          </a:prstGeom>
        </p:spPr>
        <p:txBody>
          <a:bodyPr lIns="78283" tIns="78283" rIns="78283" bIns="78283" anchor="t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662545" rtl="0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6CB4B4D-7CA3-9044-876B-883B54F8677D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able with Caption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416469" y="3401615"/>
            <a:ext cx="7298268" cy="574940"/>
          </a:xfrm>
          <a:prstGeom prst="rect">
            <a:avLst/>
          </a:prstGeom>
        </p:spPr>
        <p:txBody>
          <a:bodyPr/>
          <a:lstStyle>
            <a:lvl1pPr>
              <a:spcBef>
                <a:spcPts val="1000"/>
              </a:spcBef>
              <a:defRPr sz="4200" b="1" i="0">
                <a:solidFill>
                  <a:srgbClr val="C00000"/>
                </a:solidFill>
              </a:defRPr>
            </a:lvl1pPr>
            <a:lvl2pPr marL="10572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2pPr>
            <a:lvl3pPr marL="1447800" indent="-533400">
              <a:spcBef>
                <a:spcPts val="1000"/>
              </a:spcBef>
              <a:buSzPct val="100000"/>
              <a:buChar char="•"/>
              <a:defRPr sz="4200" b="1" i="0">
                <a:solidFill>
                  <a:srgbClr val="C00000"/>
                </a:solidFill>
              </a:defRPr>
            </a:lvl3pPr>
            <a:lvl4pPr marL="19716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4pPr>
            <a:lvl5pPr marL="2428875" indent="-600075">
              <a:spcBef>
                <a:spcPts val="1000"/>
              </a:spcBef>
              <a:buSzPct val="100000"/>
              <a:buChar char="»"/>
              <a:defRPr sz="4200" b="1" i="0">
                <a:solidFill>
                  <a:srgbClr val="C00000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16416469" y="4169701"/>
            <a:ext cx="7296414" cy="1726209"/>
          </a:xfrm>
          <a:prstGeom prst="rect">
            <a:avLst/>
          </a:prstGeom>
        </p:spPr>
        <p:txBody>
          <a:bodyPr anchor="t"/>
          <a:lstStyle/>
          <a:p>
            <a:pPr>
              <a:spcBef>
                <a:spcPts val="600"/>
              </a:spcBef>
              <a:defRPr sz="2600" i="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44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863599" y="905338"/>
            <a:ext cx="22851535" cy="960969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700"/>
              </a:spcBef>
              <a:defRPr sz="7400" b="1" i="0">
                <a:solidFill>
                  <a:srgbClr val="C00000"/>
                </a:solidFill>
              </a:defRPr>
            </a:pPr>
            <a:endParaRPr/>
          </a:p>
        </p:txBody>
      </p:sp>
      <p:sp>
        <p:nvSpPr>
          <p:cNvPr id="45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863599" y="2060773"/>
            <a:ext cx="22851535" cy="766233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200"/>
              </a:spcBef>
              <a:defRPr sz="520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5E2FD404-044F-4320-5F92-72E92DB0DDD7}"/>
              </a:ext>
            </a:extLst>
          </p:cNvPr>
          <p:cNvSpPr txBox="1">
            <a:spLocks/>
          </p:cNvSpPr>
          <p:nvPr userDrawn="1"/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662545" rtl="0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6CB4B4D-7CA3-9044-876B-883B54F8677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Red Section Header">
    <p:bg>
      <p:bgPr>
        <a:solidFill>
          <a:srgbClr val="5353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1" descr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43594" y="2825551"/>
            <a:ext cx="3793068" cy="2698047"/>
          </a:xfrm>
          <a:prstGeom prst="rect">
            <a:avLst/>
          </a:prstGeom>
          <a:ln w="12700">
            <a:miter lim="400000"/>
          </a:ln>
        </p:spPr>
      </p:pic>
      <p:pic>
        <p:nvPicPr>
          <p:cNvPr id="54" name="Picture 2" descr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22847" y="8184445"/>
            <a:ext cx="3781780" cy="3341513"/>
          </a:xfrm>
          <a:prstGeom prst="rect">
            <a:avLst/>
          </a:prstGeom>
          <a:ln w="12700">
            <a:miter lim="400000"/>
          </a:ln>
        </p:spPr>
      </p:pic>
      <p:sp>
        <p:nvSpPr>
          <p:cNvPr id="5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782954" y="3593637"/>
            <a:ext cx="8640961" cy="6528726"/>
          </a:xfrm>
          <a:prstGeom prst="rect">
            <a:avLst/>
          </a:prstGeom>
        </p:spPr>
        <p:txBody>
          <a:bodyPr/>
          <a:lstStyle>
            <a:lvl1pPr>
              <a:spcBef>
                <a:spcPts val="1500"/>
              </a:spcBef>
              <a:defRPr sz="6400" i="0"/>
            </a:lvl1pPr>
            <a:lvl2pPr marL="1371600" indent="-914400">
              <a:spcBef>
                <a:spcPts val="1500"/>
              </a:spcBef>
              <a:buSzPct val="100000"/>
              <a:buChar char="–"/>
              <a:defRPr sz="6400" i="0"/>
            </a:lvl2pPr>
            <a:lvl3pPr marL="1727200" indent="-812800">
              <a:spcBef>
                <a:spcPts val="1500"/>
              </a:spcBef>
              <a:buSzPct val="100000"/>
              <a:buChar char="•"/>
              <a:defRPr sz="6400" i="0"/>
            </a:lvl3pPr>
            <a:lvl4pPr marL="2286000" indent="-914400">
              <a:spcBef>
                <a:spcPts val="1500"/>
              </a:spcBef>
              <a:buSzPct val="100000"/>
              <a:buChar char="–"/>
              <a:defRPr sz="6400" i="0"/>
            </a:lvl4pPr>
            <a:lvl5pPr marL="2743200" indent="-914400">
              <a:spcBef>
                <a:spcPts val="1500"/>
              </a:spcBef>
              <a:buSzPct val="100000"/>
              <a:buChar char="»"/>
              <a:defRPr sz="6400" i="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6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6047316" y="10314384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800"/>
              </a:spcBef>
              <a:defRPr sz="3600" b="1" i="0"/>
            </a:pPr>
            <a:endParaRPr/>
          </a:p>
        </p:txBody>
      </p:sp>
      <p:sp>
        <p:nvSpPr>
          <p:cNvPr id="57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047316" y="11082470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600"/>
              </a:spcBef>
              <a:defRPr sz="2600" i="0"/>
            </a:pP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92B3DFEB-AD9F-FE6C-361E-0205A8A5B25B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ver Slide - Urban Resil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itle Text"/>
          <p:cNvSpPr txBox="1">
            <a:spLocks noGrp="1"/>
          </p:cNvSpPr>
          <p:nvPr>
            <p:ph type="title"/>
          </p:nvPr>
        </p:nvSpPr>
        <p:spPr>
          <a:xfrm>
            <a:off x="2218794" y="10698426"/>
            <a:ext cx="20726401" cy="768087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206890" y="11658533"/>
            <a:ext cx="20738305" cy="768086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DB766189-80CE-A703-E292-9366EB64CAE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42A9E7F-ED96-1630-5F44-F7F1631848AF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2137" y="38720"/>
            <a:ext cx="2231142" cy="2428598"/>
          </a:xfrm>
          <a:prstGeom prst="rect">
            <a:avLst/>
          </a:prstGeom>
        </p:spPr>
      </p:pic>
      <p:pic>
        <p:nvPicPr>
          <p:cNvPr id="6" name="Picture 5" descr="A logo with text on it&#10;&#10;AI-generated content may be incorrect.">
            <a:extLst>
              <a:ext uri="{FF2B5EF4-FFF2-40B4-BE49-F238E27FC236}">
                <a16:creationId xmlns:a16="http://schemas.microsoft.com/office/drawing/2014/main" id="{D5626698-A73A-12E1-1740-8A5598514734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2" name="PEER | MFR | INDIA">
            <a:extLst>
              <a:ext uri="{FF2B5EF4-FFF2-40B4-BE49-F238E27FC236}">
                <a16:creationId xmlns:a16="http://schemas.microsoft.com/office/drawing/2014/main" id="{5756C156-BAFF-F354-1A4C-767C3126B277}"/>
              </a:ext>
            </a:extLst>
          </p:cNvPr>
          <p:cNvSpPr txBox="1"/>
          <p:nvPr userDrawn="1"/>
        </p:nvSpPr>
        <p:spPr>
          <a:xfrm>
            <a:off x="602390" y="12876838"/>
            <a:ext cx="4642558" cy="527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US" dirty="0"/>
              <a:t>CAPF | </a:t>
            </a:r>
            <a:r>
              <a:rPr dirty="0"/>
              <a:t>MFR | INDIA</a:t>
            </a:r>
          </a:p>
        </p:txBody>
      </p:sp>
      <p:sp>
        <p:nvSpPr>
          <p:cNvPr id="3" name="Rectangle">
            <a:extLst>
              <a:ext uri="{FF2B5EF4-FFF2-40B4-BE49-F238E27FC236}">
                <a16:creationId xmlns:a16="http://schemas.microsoft.com/office/drawing/2014/main" id="{68B22D2E-D8EC-4A98-23F7-488A6E15488E}"/>
              </a:ext>
            </a:extLst>
          </p:cNvPr>
          <p:cNvSpPr/>
          <p:nvPr userDrawn="1"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4" name="PPT 2 -">
            <a:extLst>
              <a:ext uri="{FF2B5EF4-FFF2-40B4-BE49-F238E27FC236}">
                <a16:creationId xmlns:a16="http://schemas.microsoft.com/office/drawing/2014/main" id="{8B0424C2-D99E-7E04-A2DF-88986D9AF56C}"/>
              </a:ext>
            </a:extLst>
          </p:cNvPr>
          <p:cNvSpPr txBox="1"/>
          <p:nvPr userDrawn="1"/>
        </p:nvSpPr>
        <p:spPr>
          <a:xfrm>
            <a:off x="21546983" y="12813338"/>
            <a:ext cx="1406835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/>
              <a:t>PPT </a:t>
            </a:r>
            <a:r>
              <a:rPr lang="en-US" b="1" dirty="0"/>
              <a:t>6</a:t>
            </a:r>
            <a:r>
              <a:rPr b="1" dirty="0"/>
              <a:t> -</a:t>
            </a:r>
          </a:p>
        </p:txBody>
      </p:sp>
      <p:sp>
        <p:nvSpPr>
          <p:cNvPr id="7" name="Rectangle">
            <a:extLst>
              <a:ext uri="{FF2B5EF4-FFF2-40B4-BE49-F238E27FC236}">
                <a16:creationId xmlns:a16="http://schemas.microsoft.com/office/drawing/2014/main" id="{96D4E023-009E-D84A-59B6-CFE974A124D7}"/>
              </a:ext>
            </a:extLst>
          </p:cNvPr>
          <p:cNvSpPr/>
          <p:nvPr userDrawn="1"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AE68C5C7-2EFC-EA6F-F155-AFCE48EDDBA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</p:sldLayoutIdLst>
  <p:transition spd="med"/>
  <p:hf hdr="0" dt="0"/>
  <p:txStyles>
    <p:titleStyle>
      <a:lvl1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9pPr>
    </p:titleStyle>
    <p:bodyStyle>
      <a:lvl1pPr marL="0" marR="0" indent="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457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914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1371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18288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22860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2743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3200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3657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9pPr>
    </p:bodyStyle>
    <p:otherStyle>
      <a:lvl1pPr marL="0" marR="0" indent="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1pPr>
      <a:lvl2pPr marL="0" marR="0" indent="457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2pPr>
      <a:lvl3pPr marL="0" marR="0" indent="914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3pPr>
      <a:lvl4pPr marL="0" marR="0" indent="1371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4pPr>
      <a:lvl5pPr marL="0" marR="0" indent="18288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5pPr>
      <a:lvl6pPr marL="0" marR="0" indent="22860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6pPr>
      <a:lvl7pPr marL="0" marR="0" indent="2743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7pPr>
      <a:lvl8pPr marL="0" marR="0" indent="3200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8pPr>
      <a:lvl9pPr marL="0" marR="0" indent="3657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6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6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6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6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7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11" Type="http://schemas.openxmlformats.org/officeDocument/2006/relationships/image" Target="../media/image11.jpeg"/><Relationship Id="rId5" Type="http://schemas.openxmlformats.org/officeDocument/2006/relationships/image" Target="../media/image1.png"/><Relationship Id="rId10" Type="http://schemas.openxmlformats.org/officeDocument/2006/relationships/image" Target="../media/image10.jpe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6" Type="http://schemas.openxmlformats.org/officeDocument/2006/relationships/image" Target="../media/image19.png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11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1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0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1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1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1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2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1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3.pn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.png"/><Relationship Id="rId9" Type="http://schemas.openxmlformats.org/officeDocument/2006/relationships/image" Target="../media/image11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1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6.pn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1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7.png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1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8.png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jpeg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2F27801-618A-FC75-6F7A-FEC92A17FDC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122516" y="12701991"/>
            <a:ext cx="3686352" cy="6772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sp>
        <p:nvSpPr>
          <p:cNvPr id="78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79" name="PPT 2 -"/>
          <p:cNvSpPr txBox="1"/>
          <p:nvPr/>
        </p:nvSpPr>
        <p:spPr>
          <a:xfrm>
            <a:off x="22010250" y="12813338"/>
            <a:ext cx="372897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/>
              <a:t>  </a:t>
            </a:r>
          </a:p>
        </p:txBody>
      </p:sp>
      <p:sp>
        <p:nvSpPr>
          <p:cNvPr id="80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83" name="Shape"/>
          <p:cNvSpPr/>
          <p:nvPr/>
        </p:nvSpPr>
        <p:spPr>
          <a:xfrm>
            <a:off x="-87200" y="3877213"/>
            <a:ext cx="13772463" cy="23011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" y="0"/>
                </a:moveTo>
                <a:lnTo>
                  <a:pt x="21600" y="0"/>
                </a:lnTo>
                <a:lnTo>
                  <a:pt x="19937" y="21600"/>
                </a:lnTo>
                <a:lnTo>
                  <a:pt x="0" y="21600"/>
                </a:lnTo>
                <a:lnTo>
                  <a:pt x="3" y="0"/>
                </a:lnTo>
                <a:close/>
              </a:path>
            </a:pathLst>
          </a:custGeom>
          <a:solidFill>
            <a:srgbClr val="E46C0A">
              <a:alpha val="90000"/>
            </a:srgbClr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84" name="LESSON 2…"/>
          <p:cNvSpPr txBox="1"/>
          <p:nvPr/>
        </p:nvSpPr>
        <p:spPr>
          <a:xfrm>
            <a:off x="663350" y="4083124"/>
            <a:ext cx="11055899" cy="19919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algn="ctr" defTabSz="2438400" rtl="0">
              <a:lnSpc>
                <a:spcPct val="80000"/>
              </a:lnSpc>
              <a:defRPr sz="6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IN" dirty="0"/>
              <a:t>पाठ-6</a:t>
            </a:r>
            <a:endParaRPr lang="hi-IN" dirty="0"/>
          </a:p>
          <a:p>
            <a:pPr algn="l" defTabSz="2438400" rtl="0">
              <a:lnSpc>
                <a:spcPct val="80000"/>
              </a:lnSpc>
              <a:defRPr sz="6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IN" sz="4000" b="1" dirty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	</a:t>
            </a:r>
            <a:r>
              <a:rPr lang="en-IN" sz="8000" b="1" dirty="0" err="1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रोगी</a:t>
            </a:r>
            <a:r>
              <a:rPr lang="en-IN" sz="8000" b="1" dirty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 आकलन</a:t>
            </a:r>
          </a:p>
        </p:txBody>
      </p:sp>
      <p:sp>
        <p:nvSpPr>
          <p:cNvPr id="85" name="Shape"/>
          <p:cNvSpPr/>
          <p:nvPr/>
        </p:nvSpPr>
        <p:spPr>
          <a:xfrm flipH="1">
            <a:off x="-87200" y="2457"/>
            <a:ext cx="24497477" cy="25221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19934" y="0"/>
                </a:lnTo>
                <a:lnTo>
                  <a:pt x="19328" y="7094"/>
                </a:lnTo>
                <a:lnTo>
                  <a:pt x="1872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</p:spPr>
        <p:txBody>
          <a:bodyPr wrap="square" lIns="78283" tIns="78283" rIns="78283" bIns="78283" numCol="1" anchor="t">
            <a:noAutofit/>
          </a:bodyPr>
          <a:lstStyle/>
          <a:p>
            <a:pPr algn="l" rtl="0"/>
            <a:endParaRPr/>
          </a:p>
        </p:txBody>
      </p:sp>
      <p:pic>
        <p:nvPicPr>
          <p:cNvPr id="95" name="MFR-logo-02.png" descr="MFR-logo-02.png"/>
          <p:cNvPicPr>
            <a:picLocks noChangeAspect="1"/>
          </p:cNvPicPr>
          <p:nvPr/>
        </p:nvPicPr>
        <p:blipFill>
          <a:blip r:embed="rId3" cstate="print"/>
          <a:srcRect t="12599" b="19178"/>
          <a:stretch>
            <a:fillRect/>
          </a:stretch>
        </p:blipFill>
        <p:spPr>
          <a:xfrm>
            <a:off x="16316126" y="7112432"/>
            <a:ext cx="7102674" cy="3425646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E9EC43E-C7B1-EF48-5F3B-E2AF3723BE8A}"/>
              </a:ext>
            </a:extLst>
          </p:cNvPr>
          <p:cNvSpPr/>
          <p:nvPr/>
        </p:nvSpPr>
        <p:spPr>
          <a:xfrm>
            <a:off x="4831338" y="354061"/>
            <a:ext cx="15608192" cy="992159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101600" dist="12700" dir="2700000" rotWithShape="0">
              <a:srgbClr val="000000"/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8283" tIns="78283" rIns="78283" bIns="78283" numCol="1" spcCol="38100" rtlCol="0" anchor="t">
            <a:spAutoFit/>
          </a:bodyPr>
          <a:lstStyle/>
          <a:p>
            <a: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 Black" panose="020B0A04020102020204" pitchFamily="34" charset="0"/>
                <a:sym typeface="Arial"/>
              </a:rPr>
              <a:t>              मेडिकल फर्स्ट रिस्पॉन्डर</a:t>
            </a:r>
            <a:endParaRPr kumimoji="0" lang="en-IN" sz="4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 Black" panose="020B0A04020102020204" pitchFamily="34" charset="0"/>
              <a:sym typeface="Arial"/>
            </a:endParaRPr>
          </a:p>
        </p:txBody>
      </p:sp>
      <p:sp>
        <p:nvSpPr>
          <p:cNvPr id="8" name="PEER | CSSR | INDIA">
            <a:extLst>
              <a:ext uri="{FF2B5EF4-FFF2-40B4-BE49-F238E27FC236}">
                <a16:creationId xmlns:a16="http://schemas.microsoft.com/office/drawing/2014/main" id="{FEF0CCE6-B2AE-9EAB-6B3B-5FA5D2198DCB}"/>
              </a:ext>
            </a:extLst>
          </p:cNvPr>
          <p:cNvSpPr txBox="1"/>
          <p:nvPr/>
        </p:nvSpPr>
        <p:spPr>
          <a:xfrm>
            <a:off x="663350" y="12646738"/>
            <a:ext cx="4642558" cy="527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 rtl="0"/>
            <a:endParaRPr dirty="0">
              <a:solidFill>
                <a:srgbClr val="FF00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A4880A2-A3EA-53AF-C0CD-BB4BF3790D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10486" y="3431176"/>
            <a:ext cx="8810455" cy="8810455"/>
          </a:xfrm>
          <a:prstGeom prst="rect">
            <a:avLst/>
          </a:prstGeom>
        </p:spPr>
      </p:pic>
      <p:pic>
        <p:nvPicPr>
          <p:cNvPr id="1000100002" name="ODT_ATTR_LBL_LOGO">
            <a:extLst>
              <a:ext uri="{FF2B5EF4-FFF2-40B4-BE49-F238E27FC236}">
                <a16:creationId xmlns:a16="http://schemas.microsoft.com/office/drawing/2014/main" id="{B066AC4A-9A1C-4C10-800A-DAF9F2764385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000"/>
            <a:ext cx="316230" cy="17970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566383" y="12669679"/>
            <a:ext cx="3686352" cy="677269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191605" y="11144122"/>
            <a:ext cx="9638620" cy="1850733"/>
          </a:xfrm>
          <a:prstGeom prst="rect">
            <a:avLst/>
          </a:prstGeom>
          <a:solidFill>
            <a:schemeClr val="accent1"/>
          </a:solidFill>
          <a:ln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rgbClr val="002060"/>
                </a:solidFill>
                <a:latin typeface="Book Antiqua" panose="02040602050305030304" pitchFamily="18" charset="0"/>
              </a:rPr>
              <a:t>Vetted  BY :- </a:t>
            </a:r>
          </a:p>
          <a:p>
            <a:pPr algn="ctr">
              <a:defRPr/>
            </a:pPr>
            <a:r>
              <a:rPr lang="en-US" b="1" dirty="0">
                <a:solidFill>
                  <a:srgbClr val="002060"/>
                </a:solidFill>
                <a:latin typeface="Book Antiqua" panose="02040602050305030304" pitchFamily="18" charset="0"/>
              </a:rPr>
              <a:t>INSP - SUSANT KUMAR SETHI</a:t>
            </a:r>
          </a:p>
          <a:p>
            <a:pPr algn="ctr">
              <a:defRPr/>
            </a:pPr>
            <a:r>
              <a:rPr lang="en-US" b="1" dirty="0">
                <a:solidFill>
                  <a:srgbClr val="002060"/>
                </a:solidFill>
                <a:latin typeface="Book Antiqua" panose="02040602050305030304" pitchFamily="18" charset="0"/>
              </a:rPr>
              <a:t> 5</a:t>
            </a:r>
            <a:r>
              <a:rPr lang="en-US" b="1" baseline="30000" dirty="0">
                <a:solidFill>
                  <a:srgbClr val="002060"/>
                </a:solidFill>
                <a:latin typeface="Book Antiqua" panose="02040602050305030304" pitchFamily="18" charset="0"/>
              </a:rPr>
              <a:t>TH</a:t>
            </a:r>
            <a:r>
              <a:rPr lang="en-US" b="1" dirty="0">
                <a:solidFill>
                  <a:srgbClr val="002060"/>
                </a:solidFill>
                <a:latin typeface="Book Antiqua" panose="02040602050305030304" pitchFamily="18" charset="0"/>
              </a:rPr>
              <a:t> BN NDRF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C77F0D2F-63C2-DC7A-327A-7363CBB73A8D}"/>
              </a:ext>
            </a:extLst>
          </p:cNvPr>
          <p:cNvSpPr txBox="1">
            <a:spLocks/>
          </p:cNvSpPr>
          <p:nvPr/>
        </p:nvSpPr>
        <p:spPr>
          <a:xfrm>
            <a:off x="577892" y="2703577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>
              <a:lnSpc>
                <a:spcPct val="150000"/>
              </a:lnSpc>
            </a:pPr>
            <a:r>
              <a:rPr lang="en-US" sz="4800" dirty="0"/>
              <a:t>इस पाठ के पूरा होने पर आप निम्नलिखित कार्य करने में सक्षम होंगे:</a:t>
            </a:r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D3DB3725-B6EF-8DE8-0BDC-B71D6415B706}"/>
              </a:ext>
            </a:extLst>
          </p:cNvPr>
          <p:cNvSpPr txBox="1"/>
          <p:nvPr/>
        </p:nvSpPr>
        <p:spPr>
          <a:xfrm>
            <a:off x="8661373" y="787889"/>
            <a:ext cx="5351166" cy="14011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dirty="0"/>
              <a:t>उद्देश्य</a:t>
            </a: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83C7BAED-6F29-E142-C962-8C88F04D95B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algn="l" rtl="0"/>
            <a:fld id="{86CB4B4D-7CA3-9044-876B-883B54F8677D}" type="slidenum">
              <a:rPr/>
              <a:t>2</a:t>
            </a:fld>
            <a:endParaRPr/>
          </a:p>
        </p:txBody>
      </p:sp>
      <p:sp>
        <p:nvSpPr>
          <p:cNvPr id="7" name="List the five general procedures a medical first responder should complete when arriving at the scene.…">
            <a:extLst>
              <a:ext uri="{FF2B5EF4-FFF2-40B4-BE49-F238E27FC236}">
                <a16:creationId xmlns:a16="http://schemas.microsoft.com/office/drawing/2014/main" id="{1C26C4F8-A393-BCD7-E2BC-197C76E2B5E8}"/>
              </a:ext>
            </a:extLst>
          </p:cNvPr>
          <p:cNvSpPr txBox="1"/>
          <p:nvPr/>
        </p:nvSpPr>
        <p:spPr>
          <a:xfrm>
            <a:off x="11283871" y="2568816"/>
            <a:ext cx="11983623" cy="56980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/>
          <a:p>
            <a:pPr lvl="1" indent="0" algn="l" defTabSz="1896340" rtl="0">
              <a:lnSpc>
                <a:spcPct val="150000"/>
              </a:lnSpc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उन पांच सामान्य प्रक्रियाओं की सूची बनाएं जिन्हें चिकित्सा प्रथम प्रत्युत्तरकर्ता को घटनास्थल पर पहुंचने पर </a:t>
            </a:r>
            <a:r>
              <a:rPr dirty="0" err="1"/>
              <a:t>पूरा</a:t>
            </a:r>
            <a:r>
              <a:rPr dirty="0"/>
              <a:t> </a:t>
            </a:r>
            <a:r>
              <a:rPr dirty="0" err="1"/>
              <a:t>कर</a:t>
            </a:r>
            <a:r>
              <a:rPr lang="hi-IN" dirty="0"/>
              <a:t>ने में </a:t>
            </a:r>
            <a:r>
              <a:rPr dirty="0"/>
              <a:t>।</a:t>
            </a:r>
          </a:p>
          <a:p>
            <a:pPr lvl="1" indent="0" algn="l" defTabSz="1896340" rtl="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dirty="0"/>
          </a:p>
          <a:p>
            <a:pPr lvl="1" indent="0" algn="l" defTabSz="1896340" rtl="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रोगी मूल्यांकन योजना के छह चरणों की </a:t>
            </a:r>
            <a:r>
              <a:rPr dirty="0" err="1"/>
              <a:t>सूची</a:t>
            </a:r>
            <a:r>
              <a:rPr dirty="0"/>
              <a:t> </a:t>
            </a:r>
            <a:r>
              <a:rPr dirty="0" err="1"/>
              <a:t>बना</a:t>
            </a:r>
            <a:r>
              <a:rPr lang="hi-IN" dirty="0"/>
              <a:t>ने में </a:t>
            </a:r>
            <a:r>
              <a:rPr dirty="0"/>
              <a:t>।</a:t>
            </a:r>
          </a:p>
        </p:txBody>
      </p:sp>
      <p:grpSp>
        <p:nvGrpSpPr>
          <p:cNvPr id="8" name="Group">
            <a:extLst>
              <a:ext uri="{FF2B5EF4-FFF2-40B4-BE49-F238E27FC236}">
                <a16:creationId xmlns:a16="http://schemas.microsoft.com/office/drawing/2014/main" id="{CAA04B4A-3446-D07E-0B7A-B405425236F2}"/>
              </a:ext>
            </a:extLst>
          </p:cNvPr>
          <p:cNvGrpSpPr/>
          <p:nvPr/>
        </p:nvGrpSpPr>
        <p:grpSpPr>
          <a:xfrm>
            <a:off x="9840761" y="3586625"/>
            <a:ext cx="1219201" cy="1681958"/>
            <a:chOff x="0" y="115975"/>
            <a:chExt cx="1219200" cy="1681957"/>
          </a:xfrm>
        </p:grpSpPr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DDFB6565-72EF-003C-AE08-6B83E67C101B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10" name="1">
              <a:extLst>
                <a:ext uri="{FF2B5EF4-FFF2-40B4-BE49-F238E27FC236}">
                  <a16:creationId xmlns:a16="http://schemas.microsoft.com/office/drawing/2014/main" id="{54F5CA14-AABE-7C96-4518-C85009FF3416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rPr dirty="0"/>
                <a:t>1</a:t>
              </a:r>
            </a:p>
          </p:txBody>
        </p:sp>
      </p:grpSp>
      <p:grpSp>
        <p:nvGrpSpPr>
          <p:cNvPr id="11" name="Group">
            <a:extLst>
              <a:ext uri="{FF2B5EF4-FFF2-40B4-BE49-F238E27FC236}">
                <a16:creationId xmlns:a16="http://schemas.microsoft.com/office/drawing/2014/main" id="{76970757-F26B-DDE5-9AF7-3B4C2D9AA22F}"/>
              </a:ext>
            </a:extLst>
          </p:cNvPr>
          <p:cNvGrpSpPr/>
          <p:nvPr/>
        </p:nvGrpSpPr>
        <p:grpSpPr>
          <a:xfrm>
            <a:off x="9844663" y="8497378"/>
            <a:ext cx="1219201" cy="1681958"/>
            <a:chOff x="0" y="115975"/>
            <a:chExt cx="1219200" cy="1681957"/>
          </a:xfrm>
        </p:grpSpPr>
        <p:sp>
          <p:nvSpPr>
            <p:cNvPr id="12" name="Circle">
              <a:extLst>
                <a:ext uri="{FF2B5EF4-FFF2-40B4-BE49-F238E27FC236}">
                  <a16:creationId xmlns:a16="http://schemas.microsoft.com/office/drawing/2014/main" id="{5B2DFE1C-64F1-C887-E629-B729EF880B4F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13" name="2">
              <a:extLst>
                <a:ext uri="{FF2B5EF4-FFF2-40B4-BE49-F238E27FC236}">
                  <a16:creationId xmlns:a16="http://schemas.microsoft.com/office/drawing/2014/main" id="{58C64375-504A-A719-6B63-7FF162E17FAD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2</a:t>
              </a: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074965" y="12813338"/>
            <a:ext cx="3686352" cy="67726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A2A287-F30E-965F-8CE8-767FBC7C0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F5718F69-9DD9-9433-D379-32CAAFCAE4EB}"/>
              </a:ext>
            </a:extLst>
          </p:cNvPr>
          <p:cNvSpPr txBox="1">
            <a:spLocks/>
          </p:cNvSpPr>
          <p:nvPr/>
        </p:nvSpPr>
        <p:spPr>
          <a:xfrm>
            <a:off x="577892" y="2703577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>
              <a:lnSpc>
                <a:spcPct val="150000"/>
              </a:lnSpc>
            </a:pPr>
            <a:r>
              <a:rPr lang="en-US" sz="4800" dirty="0"/>
              <a:t>इस पाठ के पूरा होने पर आप निम्नलिखित कार्य करने में सक्षम होंगे:</a:t>
            </a:r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800CDD3E-D678-F499-FEBF-63CF25662869}"/>
              </a:ext>
            </a:extLst>
          </p:cNvPr>
          <p:cNvSpPr txBox="1"/>
          <p:nvPr/>
        </p:nvSpPr>
        <p:spPr>
          <a:xfrm>
            <a:off x="8661373" y="787889"/>
            <a:ext cx="5351166" cy="14011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dirty="0"/>
              <a:t>उद्देश्य</a:t>
            </a: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604411A1-C3C6-2F4F-82AF-C46323EE4C08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algn="l" rtl="0"/>
            <a:fld id="{86CB4B4D-7CA3-9044-876B-883B54F8677D}" type="slidenum">
              <a:rPr/>
              <a:t>3</a:t>
            </a:fld>
            <a:endParaRPr/>
          </a:p>
        </p:txBody>
      </p:sp>
      <p:sp>
        <p:nvSpPr>
          <p:cNvPr id="2" name="List the six steps of the initial assessment.…">
            <a:extLst>
              <a:ext uri="{FF2B5EF4-FFF2-40B4-BE49-F238E27FC236}">
                <a16:creationId xmlns:a16="http://schemas.microsoft.com/office/drawing/2014/main" id="{8C394292-9DD5-79E5-06EA-BB69DBF07A73}"/>
              </a:ext>
            </a:extLst>
          </p:cNvPr>
          <p:cNvSpPr txBox="1"/>
          <p:nvPr/>
        </p:nvSpPr>
        <p:spPr>
          <a:xfrm>
            <a:off x="11656861" y="5612025"/>
            <a:ext cx="12440267" cy="31127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lvl="1" indent="0" algn="l" defTabSz="1896340" rtl="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 err="1"/>
              <a:t>प्रारंभिक</a:t>
            </a:r>
            <a:r>
              <a:rPr dirty="0"/>
              <a:t> </a:t>
            </a:r>
            <a:r>
              <a:rPr dirty="0" err="1"/>
              <a:t>मूल्यांकन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छह</a:t>
            </a:r>
            <a:r>
              <a:rPr dirty="0"/>
              <a:t> </a:t>
            </a:r>
            <a:r>
              <a:rPr dirty="0" err="1"/>
              <a:t>चरणों</a:t>
            </a:r>
            <a:r>
              <a:rPr dirty="0"/>
              <a:t> </a:t>
            </a:r>
            <a:r>
              <a:rPr dirty="0" err="1"/>
              <a:t>की</a:t>
            </a:r>
            <a:r>
              <a:rPr dirty="0"/>
              <a:t> </a:t>
            </a:r>
            <a:r>
              <a:rPr dirty="0" err="1"/>
              <a:t>सूची</a:t>
            </a:r>
            <a:r>
              <a:rPr dirty="0"/>
              <a:t> </a:t>
            </a:r>
            <a:r>
              <a:rPr dirty="0" err="1"/>
              <a:t>बना</a:t>
            </a:r>
            <a:r>
              <a:rPr lang="hi-IN" dirty="0"/>
              <a:t>ने में </a:t>
            </a:r>
            <a:r>
              <a:rPr dirty="0"/>
              <a:t>।</a:t>
            </a:r>
          </a:p>
          <a:p>
            <a:pPr lvl="1" indent="0" algn="l" defTabSz="1896340" rtl="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dirty="0"/>
          </a:p>
          <a:p>
            <a:pPr lvl="1" indent="0" algn="l" defTabSz="1896340" rtl="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 err="1"/>
              <a:t>इस</a:t>
            </a:r>
            <a:r>
              <a:rPr dirty="0"/>
              <a:t> </a:t>
            </a:r>
            <a:r>
              <a:rPr dirty="0" err="1"/>
              <a:t>पाठ</a:t>
            </a:r>
            <a:r>
              <a:rPr dirty="0"/>
              <a:t> </a:t>
            </a:r>
            <a:r>
              <a:rPr dirty="0" err="1"/>
              <a:t>में</a:t>
            </a:r>
            <a:r>
              <a:rPr dirty="0"/>
              <a:t> </a:t>
            </a:r>
            <a:r>
              <a:rPr dirty="0" err="1"/>
              <a:t>परिभाषित</a:t>
            </a:r>
            <a:r>
              <a:rPr dirty="0"/>
              <a:t> </a:t>
            </a:r>
            <a:r>
              <a:rPr dirty="0" err="1"/>
              <a:t>पूर्ण</a:t>
            </a:r>
            <a:r>
              <a:rPr dirty="0"/>
              <a:t> </a:t>
            </a:r>
            <a:r>
              <a:rPr dirty="0" err="1"/>
              <a:t>शारीरिक</a:t>
            </a:r>
            <a:r>
              <a:rPr dirty="0"/>
              <a:t> </a:t>
            </a:r>
            <a:r>
              <a:rPr dirty="0" err="1"/>
              <a:t>परीक्षण</a:t>
            </a:r>
            <a:r>
              <a:rPr dirty="0"/>
              <a:t> </a:t>
            </a:r>
            <a:r>
              <a:rPr dirty="0" err="1"/>
              <a:t>का</a:t>
            </a:r>
            <a:r>
              <a:rPr dirty="0"/>
              <a:t> </a:t>
            </a:r>
            <a:r>
              <a:rPr dirty="0" err="1"/>
              <a:t>प्रदर्शन</a:t>
            </a:r>
            <a:r>
              <a:rPr dirty="0"/>
              <a:t> </a:t>
            </a:r>
            <a:r>
              <a:rPr dirty="0" err="1"/>
              <a:t>कर</a:t>
            </a:r>
            <a:r>
              <a:rPr lang="hi-IN" dirty="0"/>
              <a:t>ने में </a:t>
            </a:r>
            <a:r>
              <a:rPr dirty="0"/>
              <a:t>।</a:t>
            </a:r>
          </a:p>
        </p:txBody>
      </p:sp>
      <p:grpSp>
        <p:nvGrpSpPr>
          <p:cNvPr id="3" name="Group">
            <a:extLst>
              <a:ext uri="{FF2B5EF4-FFF2-40B4-BE49-F238E27FC236}">
                <a16:creationId xmlns:a16="http://schemas.microsoft.com/office/drawing/2014/main" id="{034EAB9C-4F95-0886-6578-EC9234DDFE3C}"/>
              </a:ext>
            </a:extLst>
          </p:cNvPr>
          <p:cNvGrpSpPr/>
          <p:nvPr/>
        </p:nvGrpSpPr>
        <p:grpSpPr>
          <a:xfrm>
            <a:off x="9844663" y="5334220"/>
            <a:ext cx="1219201" cy="1681959"/>
            <a:chOff x="0" y="115975"/>
            <a:chExt cx="1219200" cy="1681957"/>
          </a:xfrm>
        </p:grpSpPr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5BCC44FF-50CC-7387-A849-4A187FBE5B16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7" name="3">
              <a:extLst>
                <a:ext uri="{FF2B5EF4-FFF2-40B4-BE49-F238E27FC236}">
                  <a16:creationId xmlns:a16="http://schemas.microsoft.com/office/drawing/2014/main" id="{90C9CA3C-531E-1A86-9D80-049559FD5C80}"/>
                </a:ext>
              </a:extLst>
            </p:cNvPr>
            <p:cNvSpPr txBox="1"/>
            <p:nvPr/>
          </p:nvSpPr>
          <p:spPr>
            <a:xfrm>
              <a:off x="2745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3</a:t>
              </a:r>
            </a:p>
          </p:txBody>
        </p:sp>
      </p:grpSp>
      <p:grpSp>
        <p:nvGrpSpPr>
          <p:cNvPr id="8" name="Group">
            <a:extLst>
              <a:ext uri="{FF2B5EF4-FFF2-40B4-BE49-F238E27FC236}">
                <a16:creationId xmlns:a16="http://schemas.microsoft.com/office/drawing/2014/main" id="{69FBF6BB-0671-838B-7AC8-B1B2C319DC98}"/>
              </a:ext>
            </a:extLst>
          </p:cNvPr>
          <p:cNvGrpSpPr/>
          <p:nvPr/>
        </p:nvGrpSpPr>
        <p:grpSpPr>
          <a:xfrm>
            <a:off x="9844663" y="7032576"/>
            <a:ext cx="1219201" cy="1681958"/>
            <a:chOff x="0" y="115975"/>
            <a:chExt cx="1219200" cy="1681957"/>
          </a:xfrm>
        </p:grpSpPr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BF0BB5B0-B0B8-E2B6-FFBF-7582C8425DC2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10" name="4">
              <a:extLst>
                <a:ext uri="{FF2B5EF4-FFF2-40B4-BE49-F238E27FC236}">
                  <a16:creationId xmlns:a16="http://schemas.microsoft.com/office/drawing/2014/main" id="{BE1BE98C-DC85-B021-9DFC-F01AE3080E42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4</a:t>
              </a: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410776" y="12813337"/>
            <a:ext cx="3686352" cy="67726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23362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6B94FF5D-C055-CC88-7F74-42077F0A2C2F}"/>
              </a:ext>
            </a:extLst>
          </p:cNvPr>
          <p:cNvSpPr/>
          <p:nvPr/>
        </p:nvSpPr>
        <p:spPr>
          <a:xfrm>
            <a:off x="8696130" y="0"/>
            <a:ext cx="15687869" cy="137160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 dirty="0"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61325C0C-41AE-336C-F4A0-EF06C028E7DD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C53A0304-A326-4547-452C-71E9F43559D7}"/>
              </a:ext>
            </a:extLst>
          </p:cNvPr>
          <p:cNvSpPr txBox="1"/>
          <p:nvPr/>
        </p:nvSpPr>
        <p:spPr>
          <a:xfrm>
            <a:off x="9162661" y="3888736"/>
            <a:ext cx="14478476" cy="53872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889000" indent="-889000" algn="l" rtl="0">
              <a:spcBef>
                <a:spcPts val="5000"/>
              </a:spcBef>
              <a:buSzPct val="100000"/>
              <a:buAutoNum type="arabicParenR"/>
              <a:defRPr sz="6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>
                <a:solidFill>
                  <a:schemeClr val="tx1"/>
                </a:solidFill>
              </a:rPr>
              <a:t>अपनी व्यक्तिगत सुरक्षा सुनिश्चित करें।</a:t>
            </a:r>
          </a:p>
          <a:p>
            <a:pPr marL="889000" indent="-889000" algn="l" rtl="0">
              <a:spcBef>
                <a:spcPts val="5000"/>
              </a:spcBef>
              <a:buSzPct val="100000"/>
              <a:buAutoNum type="arabicParenR"/>
              <a:defRPr sz="6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>
                <a:solidFill>
                  <a:schemeClr val="tx1"/>
                </a:solidFill>
              </a:rPr>
              <a:t>रोगी की सुरक्षा सुनिश्चित करें।</a:t>
            </a:r>
          </a:p>
          <a:p>
            <a:pPr marL="889000" indent="-889000" algn="l" rtl="0">
              <a:spcBef>
                <a:spcPts val="5000"/>
              </a:spcBef>
              <a:buSzPct val="100000"/>
              <a:buAutoNum type="arabicParenR"/>
              <a:defRPr sz="6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>
                <a:solidFill>
                  <a:schemeClr val="tx1"/>
                </a:solidFill>
              </a:rPr>
              <a:t>घटनास्थल की सामान्य धारणा स्थापित करें और रोगी का प्रारंभिक मूल्यांकन शुरू करें।</a:t>
            </a:r>
          </a:p>
        </p:txBody>
      </p:sp>
      <p:sp>
        <p:nvSpPr>
          <p:cNvPr id="113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4" name="PPT 2 -"/>
          <p:cNvSpPr txBox="1"/>
          <p:nvPr/>
        </p:nvSpPr>
        <p:spPr>
          <a:xfrm>
            <a:off x="21546983" y="12813338"/>
            <a:ext cx="1406835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/>
              <a:t>पीपीटी</a:t>
            </a:r>
            <a:r>
              <a:rPr lang="en-US" b="1" dirty="0"/>
              <a:t>6</a:t>
            </a:r>
            <a:r>
              <a:rPr b="1" dirty="0"/>
              <a:t>-</a:t>
            </a:r>
          </a:p>
        </p:txBody>
      </p:sp>
      <p:sp>
        <p:nvSpPr>
          <p:cNvPr id="115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 algn="l" rtl="0"/>
              <a:t>4</a:t>
            </a:fld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833C8EB-7C1D-DAD0-AD17-99A8DAFBDB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  AI-generated content may be incorrect.">
            <a:extLst>
              <a:ext uri="{FF2B5EF4-FFF2-40B4-BE49-F238E27FC236}">
                <a16:creationId xmlns:a16="http://schemas.microsoft.com/office/drawing/2014/main" id="{F5C739D0-AF86-1D13-BC6B-9D81D33BEC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FCB9E74C-D255-2DB2-82AD-DD44C6B084D8}"/>
              </a:ext>
            </a:extLst>
          </p:cNvPr>
          <p:cNvSpPr txBox="1"/>
          <p:nvPr/>
        </p:nvSpPr>
        <p:spPr>
          <a:xfrm>
            <a:off x="-27992" y="3067643"/>
            <a:ext cx="8957388" cy="10551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घटनास्थल पर आगमन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261335" y="12784583"/>
            <a:ext cx="3686352" cy="67726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EDD74-7A82-65B4-8AA3-A6A27EEC5C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1BD7C30B-0245-B12A-B27A-EB76DEA1A025}"/>
              </a:ext>
            </a:extLst>
          </p:cNvPr>
          <p:cNvSpPr/>
          <p:nvPr/>
        </p:nvSpPr>
        <p:spPr>
          <a:xfrm>
            <a:off x="8938727" y="0"/>
            <a:ext cx="15445272" cy="1279114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E115F150-2105-9C21-CE7C-61EF9C821527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AFEB0545-285F-9E47-9117-A79AED33E54C}"/>
              </a:ext>
            </a:extLst>
          </p:cNvPr>
          <p:cNvSpPr txBox="1"/>
          <p:nvPr/>
        </p:nvSpPr>
        <p:spPr>
          <a:xfrm>
            <a:off x="9498563" y="3888736"/>
            <a:ext cx="14142574" cy="47511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889000" indent="-889000" algn="l" rtl="0">
              <a:spcBef>
                <a:spcPts val="5000"/>
              </a:spcBef>
              <a:buSzPct val="100000"/>
              <a:buAutoNum type="arabicParenR" startAt="4"/>
              <a:defRPr sz="6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>
                <a:solidFill>
                  <a:schemeClr val="tx1"/>
                </a:solidFill>
              </a:rPr>
              <a:t>जीवन के लिए खतरा पैदा करने वाली स्थितियों की पहचान करना और उनका उपचार करना।</a:t>
            </a:r>
          </a:p>
          <a:p>
            <a:pPr marL="889000" indent="-889000" algn="l" rtl="0">
              <a:spcBef>
                <a:spcPts val="5000"/>
              </a:spcBef>
              <a:buSzPct val="100000"/>
              <a:buAutoNum type="arabicParenR" startAt="4"/>
              <a:defRPr sz="6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>
                <a:solidFill>
                  <a:schemeClr val="tx1"/>
                </a:solidFill>
              </a:rPr>
              <a:t>रोगी को स्थिर करें और उसकी निगरानी जारी रखें।</a:t>
            </a:r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30B657D8-24F2-0191-9E74-224E9B1D1104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00D7B95C-6677-E0C5-0DF6-FDDC3E488FD5}"/>
              </a:ext>
            </a:extLst>
          </p:cNvPr>
          <p:cNvSpPr txBox="1"/>
          <p:nvPr/>
        </p:nvSpPr>
        <p:spPr>
          <a:xfrm>
            <a:off x="21546983" y="12813338"/>
            <a:ext cx="1406835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/>
              <a:t>पीपीटी</a:t>
            </a:r>
            <a:r>
              <a:rPr lang="en-US" b="1" dirty="0"/>
              <a:t>6</a:t>
            </a:r>
            <a:r>
              <a:rPr b="1" dirty="0"/>
              <a:t>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6A74DF4B-09D8-EF90-7DEF-145B1A59C71C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C1CC37B8-B11D-9C86-5102-58E449100E1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 algn="l" rtl="0"/>
              <a:t>5</a:t>
            </a:fld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F86156-2C53-3DFA-50A4-F3F1D34D610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  AI-generated content may be incorrect.">
            <a:extLst>
              <a:ext uri="{FF2B5EF4-FFF2-40B4-BE49-F238E27FC236}">
                <a16:creationId xmlns:a16="http://schemas.microsoft.com/office/drawing/2014/main" id="{27D64BAB-6A9F-EBD3-A98E-B2DC0DE60E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546A35B9-9937-97E5-0551-E4A8E363EBAD}"/>
              </a:ext>
            </a:extLst>
          </p:cNvPr>
          <p:cNvSpPr txBox="1"/>
          <p:nvPr/>
        </p:nvSpPr>
        <p:spPr>
          <a:xfrm>
            <a:off x="130629" y="3036427"/>
            <a:ext cx="9088016" cy="10551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rtl="0"/>
            <a:r>
              <a:rPr lang="en-IN" dirty="0"/>
              <a:t>घटनास्थल पर आगमन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407224" y="12755829"/>
            <a:ext cx="3686352" cy="67726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777562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F07A3344-BF35-293C-EF1B-3DDF00191EE8}"/>
              </a:ext>
            </a:extLst>
          </p:cNvPr>
          <p:cNvGrpSpPr/>
          <p:nvPr/>
        </p:nvGrpSpPr>
        <p:grpSpPr>
          <a:xfrm>
            <a:off x="1075799" y="6662251"/>
            <a:ext cx="22862321" cy="4902587"/>
            <a:chOff x="1075799" y="6662251"/>
            <a:chExt cx="22862321" cy="4902587"/>
          </a:xfrm>
        </p:grpSpPr>
        <p:sp>
          <p:nvSpPr>
            <p:cNvPr id="2" name="Rounded Rectangle">
              <a:extLst>
                <a:ext uri="{FF2B5EF4-FFF2-40B4-BE49-F238E27FC236}">
                  <a16:creationId xmlns:a16="http://schemas.microsoft.com/office/drawing/2014/main" id="{BF9F150A-D70C-E059-6FFF-0BE8D3B6C563}"/>
                </a:ext>
              </a:extLst>
            </p:cNvPr>
            <p:cNvSpPr/>
            <p:nvPr/>
          </p:nvSpPr>
          <p:spPr>
            <a:xfrm>
              <a:off x="1075799" y="8516837"/>
              <a:ext cx="7366001" cy="3048001"/>
            </a:xfrm>
            <a:prstGeom prst="roundRect">
              <a:avLst>
                <a:gd name="adj" fmla="val 4167"/>
              </a:avLst>
            </a:prstGeom>
            <a:solidFill>
              <a:srgbClr val="EAEAEA"/>
            </a:solidFill>
            <a:ln w="12700">
              <a:miter lim="400000"/>
            </a:ln>
          </p:spPr>
          <p:txBody>
            <a:bodyPr lIns="78283" tIns="78283" rIns="78283" bIns="78283"/>
            <a:lstStyle/>
            <a:p>
              <a:pPr algn="l" rtl="0"/>
              <a:endParaRPr/>
            </a:p>
          </p:txBody>
        </p:sp>
        <p:sp>
          <p:nvSpPr>
            <p:cNvPr id="3" name="The scene itself (observe, plan, react)">
              <a:extLst>
                <a:ext uri="{FF2B5EF4-FFF2-40B4-BE49-F238E27FC236}">
                  <a16:creationId xmlns:a16="http://schemas.microsoft.com/office/drawing/2014/main" id="{15B6E4B3-7B38-6831-B11B-3D597FC79A0A}"/>
                </a:ext>
              </a:extLst>
            </p:cNvPr>
            <p:cNvSpPr txBox="1"/>
            <p:nvPr/>
          </p:nvSpPr>
          <p:spPr>
            <a:xfrm>
              <a:off x="1236772" y="9101037"/>
              <a:ext cx="7050077" cy="184150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0" tIns="0" rIns="0" bIns="0">
              <a:spAutoFit/>
            </a:bodyPr>
            <a:lstStyle/>
            <a:p>
              <a:pPr algn="ctr" defTabSz="1896340" rtl="0"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5400">
                  <a:solidFill>
                    <a:srgbClr val="333840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defRPr>
              </a:pPr>
              <a:r>
                <a:rPr dirty="0" err="1"/>
                <a:t>दृश्य</a:t>
              </a:r>
              <a:r>
                <a:rPr dirty="0"/>
                <a:t> </a:t>
              </a:r>
              <a:r>
                <a:rPr dirty="0" err="1"/>
                <a:t>स्वयं</a:t>
              </a:r>
              <a:r>
                <a:rPr sz="5200" dirty="0"/>
                <a:t>(</a:t>
              </a:r>
              <a:r>
                <a:rPr sz="5200" dirty="0" err="1"/>
                <a:t>निरीक्षण</a:t>
              </a:r>
              <a:r>
                <a:rPr sz="5200" dirty="0"/>
                <a:t> </a:t>
              </a:r>
              <a:r>
                <a:rPr sz="5200" dirty="0" err="1"/>
                <a:t>करना</a:t>
              </a:r>
              <a:r>
                <a:rPr sz="5200" dirty="0"/>
                <a:t>, </a:t>
              </a:r>
              <a:r>
                <a:rPr sz="5200" dirty="0" err="1"/>
                <a:t>योजना</a:t>
              </a:r>
              <a:r>
                <a:rPr sz="5200" dirty="0"/>
                <a:t> </a:t>
              </a:r>
              <a:r>
                <a:rPr sz="5200" dirty="0" err="1"/>
                <a:t>बनाना</a:t>
              </a:r>
              <a:r>
                <a:rPr sz="5200" dirty="0"/>
                <a:t>, </a:t>
              </a:r>
              <a:r>
                <a:rPr sz="5200" dirty="0" err="1"/>
                <a:t>प्रतिक्रिया</a:t>
              </a:r>
              <a:r>
                <a:rPr sz="5200" dirty="0"/>
                <a:t> </a:t>
              </a:r>
              <a:r>
                <a:rPr sz="5200" dirty="0" err="1"/>
                <a:t>करना</a:t>
              </a:r>
              <a:r>
                <a:rPr sz="5200" dirty="0"/>
                <a:t>)</a:t>
              </a:r>
            </a:p>
          </p:txBody>
        </p:sp>
        <p:sp>
          <p:nvSpPr>
            <p:cNvPr id="4" name="Rounded Rectangle">
              <a:extLst>
                <a:ext uri="{FF2B5EF4-FFF2-40B4-BE49-F238E27FC236}">
                  <a16:creationId xmlns:a16="http://schemas.microsoft.com/office/drawing/2014/main" id="{5714198D-1982-55CB-222E-E2499558755B}"/>
                </a:ext>
              </a:extLst>
            </p:cNvPr>
            <p:cNvSpPr/>
            <p:nvPr/>
          </p:nvSpPr>
          <p:spPr>
            <a:xfrm>
              <a:off x="8823960" y="8516837"/>
              <a:ext cx="7366000" cy="3048001"/>
            </a:xfrm>
            <a:prstGeom prst="roundRect">
              <a:avLst>
                <a:gd name="adj" fmla="val 4167"/>
              </a:avLst>
            </a:prstGeom>
            <a:solidFill>
              <a:srgbClr val="EAEAEA"/>
            </a:solidFill>
            <a:ln w="12700">
              <a:miter lim="400000"/>
            </a:ln>
          </p:spPr>
          <p:txBody>
            <a:bodyPr lIns="78283" tIns="78283" rIns="78283" bIns="78283"/>
            <a:lstStyle/>
            <a:p>
              <a:pPr algn="l" rtl="0"/>
              <a:endParaRPr/>
            </a:p>
          </p:txBody>
        </p:sp>
        <p:sp>
          <p:nvSpPr>
            <p:cNvPr id="5" name="Patient…">
              <a:extLst>
                <a:ext uri="{FF2B5EF4-FFF2-40B4-BE49-F238E27FC236}">
                  <a16:creationId xmlns:a16="http://schemas.microsoft.com/office/drawing/2014/main" id="{1174B893-C20C-D001-03BB-A7CD27B2E506}"/>
                </a:ext>
              </a:extLst>
            </p:cNvPr>
            <p:cNvSpPr txBox="1"/>
            <p:nvPr/>
          </p:nvSpPr>
          <p:spPr>
            <a:xfrm>
              <a:off x="10008179" y="9101037"/>
              <a:ext cx="4997561" cy="187960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0" tIns="0" rIns="0" bIns="0">
              <a:spAutoFit/>
            </a:bodyPr>
            <a:lstStyle/>
            <a:p>
              <a:pPr algn="ctr" defTabSz="1896340" rtl="0"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5400">
                  <a:solidFill>
                    <a:srgbClr val="333840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defRPr>
              </a:pPr>
              <a:r>
                <a:t>मरीज़</a:t>
              </a:r>
            </a:p>
            <a:p>
              <a:pPr algn="ctr" defTabSz="1896340" rtl="0"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5400">
                  <a:solidFill>
                    <a:srgbClr val="333840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defRPr>
              </a:pPr>
              <a:r>
                <a:t>(यदि उत्तरदायी हो)</a:t>
              </a:r>
            </a:p>
          </p:txBody>
        </p:sp>
        <p:grpSp>
          <p:nvGrpSpPr>
            <p:cNvPr id="6" name="Group">
              <a:extLst>
                <a:ext uri="{FF2B5EF4-FFF2-40B4-BE49-F238E27FC236}">
                  <a16:creationId xmlns:a16="http://schemas.microsoft.com/office/drawing/2014/main" id="{76D8204A-88E7-6033-884B-8B9BCDB52F76}"/>
                </a:ext>
              </a:extLst>
            </p:cNvPr>
            <p:cNvGrpSpPr/>
            <p:nvPr/>
          </p:nvGrpSpPr>
          <p:grpSpPr>
            <a:xfrm>
              <a:off x="4393718" y="6662251"/>
              <a:ext cx="1219201" cy="1681958"/>
              <a:chOff x="0" y="115975"/>
              <a:chExt cx="1219200" cy="1681957"/>
            </a:xfrm>
          </p:grpSpPr>
          <p:sp>
            <p:nvSpPr>
              <p:cNvPr id="7" name="Circle">
                <a:extLst>
                  <a:ext uri="{FF2B5EF4-FFF2-40B4-BE49-F238E27FC236}">
                    <a16:creationId xmlns:a16="http://schemas.microsoft.com/office/drawing/2014/main" id="{EE032827-892C-1F45-14B9-66E067F6E938}"/>
                  </a:ext>
                </a:extLst>
              </p:cNvPr>
              <p:cNvSpPr/>
              <p:nvPr/>
            </p:nvSpPr>
            <p:spPr>
              <a:xfrm>
                <a:off x="0" y="265245"/>
                <a:ext cx="1219200" cy="1219201"/>
              </a:xfrm>
              <a:prstGeom prst="ellipse">
                <a:avLst/>
              </a:prstGeom>
              <a:solidFill>
                <a:srgbClr val="DDDDD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8283" tIns="78283" rIns="78283" bIns="78283" numCol="1" anchor="t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8" name="1">
                <a:extLst>
                  <a:ext uri="{FF2B5EF4-FFF2-40B4-BE49-F238E27FC236}">
                    <a16:creationId xmlns:a16="http://schemas.microsoft.com/office/drawing/2014/main" id="{652E761F-6516-75DF-9BD7-38433ADF10ED}"/>
                  </a:ext>
                </a:extLst>
              </p:cNvPr>
              <p:cNvSpPr txBox="1"/>
              <p:nvPr/>
            </p:nvSpPr>
            <p:spPr>
              <a:xfrm>
                <a:off x="261804" y="115975"/>
                <a:ext cx="822592" cy="168195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78283" tIns="78283" rIns="78283" bIns="78283" numCol="1" anchor="t">
                <a:noAutofit/>
              </a:bodyPr>
              <a:lstStyle>
                <a:lvl1pPr>
                  <a:defRPr sz="7200" i="1">
                    <a:solidFill>
                      <a:srgbClr val="C00000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pPr algn="l" rtl="0"/>
                <a:r>
                  <a:rPr dirty="0"/>
                  <a:t>1</a:t>
                </a:r>
              </a:p>
            </p:txBody>
          </p:sp>
        </p:grpSp>
        <p:sp>
          <p:nvSpPr>
            <p:cNvPr id="9" name="Rounded Rectangle">
              <a:extLst>
                <a:ext uri="{FF2B5EF4-FFF2-40B4-BE49-F238E27FC236}">
                  <a16:creationId xmlns:a16="http://schemas.microsoft.com/office/drawing/2014/main" id="{DE5212A1-ECE5-FF41-94AB-398FA8B3343F}"/>
                </a:ext>
              </a:extLst>
            </p:cNvPr>
            <p:cNvSpPr/>
            <p:nvPr/>
          </p:nvSpPr>
          <p:spPr>
            <a:xfrm>
              <a:off x="16572119" y="8516837"/>
              <a:ext cx="7366001" cy="3048001"/>
            </a:xfrm>
            <a:prstGeom prst="roundRect">
              <a:avLst>
                <a:gd name="adj" fmla="val 4167"/>
              </a:avLst>
            </a:prstGeom>
            <a:solidFill>
              <a:srgbClr val="EAEAEA"/>
            </a:solidFill>
            <a:ln w="12700">
              <a:miter lim="400000"/>
            </a:ln>
          </p:spPr>
          <p:txBody>
            <a:bodyPr lIns="78283" tIns="78283" rIns="78283" bIns="78283"/>
            <a:lstStyle/>
            <a:p>
              <a:pPr algn="l" rtl="0"/>
              <a:endParaRPr/>
            </a:p>
          </p:txBody>
        </p:sp>
        <p:sp>
          <p:nvSpPr>
            <p:cNvPr id="10" name="Relatives or bystanders">
              <a:extLst>
                <a:ext uri="{FF2B5EF4-FFF2-40B4-BE49-F238E27FC236}">
                  <a16:creationId xmlns:a16="http://schemas.microsoft.com/office/drawing/2014/main" id="{375433DD-C83B-A1CE-1FD8-2D46B47F6247}"/>
                </a:ext>
              </a:extLst>
            </p:cNvPr>
            <p:cNvSpPr txBox="1"/>
            <p:nvPr/>
          </p:nvSpPr>
          <p:spPr>
            <a:xfrm>
              <a:off x="17813101" y="9101037"/>
              <a:ext cx="4884038" cy="187960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0" tIns="0" rIns="0" bIns="0">
              <a:spAutoFit/>
            </a:bodyPr>
            <a:lstStyle>
              <a:lvl1pPr algn="ctr" defTabSz="1896340"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5400">
                  <a:solidFill>
                    <a:srgbClr val="333840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defRPr>
              </a:lvl1pPr>
            </a:lstStyle>
            <a:p>
              <a:pPr algn="l" rtl="0"/>
              <a:r>
                <a:t>रिश्तेदार या आसपास खड़े लोग</a:t>
              </a:r>
            </a:p>
          </p:txBody>
        </p:sp>
        <p:grpSp>
          <p:nvGrpSpPr>
            <p:cNvPr id="11" name="Group">
              <a:extLst>
                <a:ext uri="{FF2B5EF4-FFF2-40B4-BE49-F238E27FC236}">
                  <a16:creationId xmlns:a16="http://schemas.microsoft.com/office/drawing/2014/main" id="{2BD1A089-0EA2-F05E-CA6B-A4EECD9851EC}"/>
                </a:ext>
              </a:extLst>
            </p:cNvPr>
            <p:cNvGrpSpPr/>
            <p:nvPr/>
          </p:nvGrpSpPr>
          <p:grpSpPr>
            <a:xfrm>
              <a:off x="11897360" y="6662251"/>
              <a:ext cx="1219200" cy="1681958"/>
              <a:chOff x="0" y="115975"/>
              <a:chExt cx="1219200" cy="1681957"/>
            </a:xfrm>
          </p:grpSpPr>
          <p:sp>
            <p:nvSpPr>
              <p:cNvPr id="12" name="Circle">
                <a:extLst>
                  <a:ext uri="{FF2B5EF4-FFF2-40B4-BE49-F238E27FC236}">
                    <a16:creationId xmlns:a16="http://schemas.microsoft.com/office/drawing/2014/main" id="{F8DBEDFE-F538-F79A-51F4-8CCA54D5BB7F}"/>
                  </a:ext>
                </a:extLst>
              </p:cNvPr>
              <p:cNvSpPr/>
              <p:nvPr/>
            </p:nvSpPr>
            <p:spPr>
              <a:xfrm>
                <a:off x="0" y="265245"/>
                <a:ext cx="1219200" cy="1219201"/>
              </a:xfrm>
              <a:prstGeom prst="ellipse">
                <a:avLst/>
              </a:prstGeom>
              <a:solidFill>
                <a:srgbClr val="DDDDD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8283" tIns="78283" rIns="78283" bIns="78283" numCol="1" anchor="t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13" name="2">
                <a:extLst>
                  <a:ext uri="{FF2B5EF4-FFF2-40B4-BE49-F238E27FC236}">
                    <a16:creationId xmlns:a16="http://schemas.microsoft.com/office/drawing/2014/main" id="{E5EC6B8B-B2F4-6EA7-E3B5-C60F42E91AEA}"/>
                  </a:ext>
                </a:extLst>
              </p:cNvPr>
              <p:cNvSpPr txBox="1"/>
              <p:nvPr/>
            </p:nvSpPr>
            <p:spPr>
              <a:xfrm>
                <a:off x="261804" y="115975"/>
                <a:ext cx="822592" cy="168195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78283" tIns="78283" rIns="78283" bIns="78283" numCol="1" anchor="t">
                <a:noAutofit/>
              </a:bodyPr>
              <a:lstStyle>
                <a:lvl1pPr>
                  <a:defRPr sz="7200" i="1">
                    <a:solidFill>
                      <a:srgbClr val="C00000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pPr algn="l" rtl="0"/>
                <a:r>
                  <a:t>2</a:t>
                </a:r>
              </a:p>
            </p:txBody>
          </p:sp>
        </p:grpSp>
        <p:grpSp>
          <p:nvGrpSpPr>
            <p:cNvPr id="14" name="Group">
              <a:extLst>
                <a:ext uri="{FF2B5EF4-FFF2-40B4-BE49-F238E27FC236}">
                  <a16:creationId xmlns:a16="http://schemas.microsoft.com/office/drawing/2014/main" id="{4D37C637-92F0-5332-2BC8-DBB1B5C22F0F}"/>
                </a:ext>
              </a:extLst>
            </p:cNvPr>
            <p:cNvGrpSpPr/>
            <p:nvPr/>
          </p:nvGrpSpPr>
          <p:grpSpPr>
            <a:xfrm>
              <a:off x="19645519" y="6662251"/>
              <a:ext cx="1219201" cy="1681958"/>
              <a:chOff x="0" y="115975"/>
              <a:chExt cx="1219200" cy="1681957"/>
            </a:xfrm>
          </p:grpSpPr>
          <p:sp>
            <p:nvSpPr>
              <p:cNvPr id="15" name="Circle">
                <a:extLst>
                  <a:ext uri="{FF2B5EF4-FFF2-40B4-BE49-F238E27FC236}">
                    <a16:creationId xmlns:a16="http://schemas.microsoft.com/office/drawing/2014/main" id="{45A6B71B-EC41-CCC9-69DB-D636FEE2ED40}"/>
                  </a:ext>
                </a:extLst>
              </p:cNvPr>
              <p:cNvSpPr/>
              <p:nvPr/>
            </p:nvSpPr>
            <p:spPr>
              <a:xfrm>
                <a:off x="0" y="265245"/>
                <a:ext cx="1219200" cy="1219201"/>
              </a:xfrm>
              <a:prstGeom prst="ellipse">
                <a:avLst/>
              </a:prstGeom>
              <a:solidFill>
                <a:srgbClr val="DDDDD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8283" tIns="78283" rIns="78283" bIns="78283" numCol="1" anchor="t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16" name="3">
                <a:extLst>
                  <a:ext uri="{FF2B5EF4-FFF2-40B4-BE49-F238E27FC236}">
                    <a16:creationId xmlns:a16="http://schemas.microsoft.com/office/drawing/2014/main" id="{A852C898-82C2-40EE-5027-36F936A61E1C}"/>
                  </a:ext>
                </a:extLst>
              </p:cNvPr>
              <p:cNvSpPr txBox="1"/>
              <p:nvPr/>
            </p:nvSpPr>
            <p:spPr>
              <a:xfrm>
                <a:off x="274504" y="115975"/>
                <a:ext cx="822592" cy="168195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78283" tIns="78283" rIns="78283" bIns="78283" numCol="1" anchor="t">
                <a:noAutofit/>
              </a:bodyPr>
              <a:lstStyle>
                <a:lvl1pPr>
                  <a:defRPr sz="7200" i="1">
                    <a:solidFill>
                      <a:srgbClr val="C00000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pPr algn="l" rtl="0"/>
                <a:r>
                  <a:t>3</a:t>
                </a:r>
              </a:p>
            </p:txBody>
          </p:sp>
        </p:grpSp>
      </p:grpSp>
      <p:sp>
        <p:nvSpPr>
          <p:cNvPr id="17" name="Immediate Sources of Information">
            <a:extLst>
              <a:ext uri="{FF2B5EF4-FFF2-40B4-BE49-F238E27FC236}">
                <a16:creationId xmlns:a16="http://schemas.microsoft.com/office/drawing/2014/main" id="{394206A9-DF43-ADF9-D42C-8660A8D80417}"/>
              </a:ext>
            </a:extLst>
          </p:cNvPr>
          <p:cNvSpPr txBox="1"/>
          <p:nvPr/>
        </p:nvSpPr>
        <p:spPr>
          <a:xfrm>
            <a:off x="1138382" y="2482640"/>
            <a:ext cx="10518857" cy="25213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t>सूचना के तत्काल स्रोत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331319" y="12813337"/>
            <a:ext cx="3686352" cy="67726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59672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1D518E-5BEE-87B6-FADB-899949E06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Immediate Sources of Information">
            <a:extLst>
              <a:ext uri="{FF2B5EF4-FFF2-40B4-BE49-F238E27FC236}">
                <a16:creationId xmlns:a16="http://schemas.microsoft.com/office/drawing/2014/main" id="{84A1BA24-3B70-A9A7-F953-8A456DB35247}"/>
              </a:ext>
            </a:extLst>
          </p:cNvPr>
          <p:cNvSpPr txBox="1"/>
          <p:nvPr/>
        </p:nvSpPr>
        <p:spPr>
          <a:xfrm>
            <a:off x="1138382" y="2482640"/>
            <a:ext cx="10518857" cy="25213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t>सूचना के तत्काल स्रोत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4E86928C-11A0-CD01-C722-9F4EED236013}"/>
              </a:ext>
            </a:extLst>
          </p:cNvPr>
          <p:cNvGrpSpPr/>
          <p:nvPr/>
        </p:nvGrpSpPr>
        <p:grpSpPr>
          <a:xfrm>
            <a:off x="1014839" y="4802540"/>
            <a:ext cx="22862321" cy="6782187"/>
            <a:chOff x="1014839" y="4802540"/>
            <a:chExt cx="22862321" cy="6782187"/>
          </a:xfrm>
        </p:grpSpPr>
        <p:sp>
          <p:nvSpPr>
            <p:cNvPr id="52" name="Rounded Rectangle">
              <a:extLst>
                <a:ext uri="{FF2B5EF4-FFF2-40B4-BE49-F238E27FC236}">
                  <a16:creationId xmlns:a16="http://schemas.microsoft.com/office/drawing/2014/main" id="{FA994EA3-2976-1D8B-11B3-29AB4B1D4C8D}"/>
                </a:ext>
              </a:extLst>
            </p:cNvPr>
            <p:cNvSpPr/>
            <p:nvPr/>
          </p:nvSpPr>
          <p:spPr>
            <a:xfrm>
              <a:off x="1014839" y="6657126"/>
              <a:ext cx="7366001" cy="4927601"/>
            </a:xfrm>
            <a:prstGeom prst="roundRect">
              <a:avLst>
                <a:gd name="adj" fmla="val 2577"/>
              </a:avLst>
            </a:prstGeom>
            <a:solidFill>
              <a:srgbClr val="EAEAEA"/>
            </a:solidFill>
            <a:ln w="12700">
              <a:miter lim="400000"/>
            </a:ln>
          </p:spPr>
          <p:txBody>
            <a:bodyPr lIns="78283" tIns="78283" rIns="78283" bIns="78283"/>
            <a:lstStyle/>
            <a:p>
              <a:pPr algn="l" rtl="0"/>
              <a:endParaRPr/>
            </a:p>
          </p:txBody>
        </p:sp>
        <p:sp>
          <p:nvSpPr>
            <p:cNvPr id="53" name="The mechanism of injury (forces that caused the injury; kinematics).">
              <a:extLst>
                <a:ext uri="{FF2B5EF4-FFF2-40B4-BE49-F238E27FC236}">
                  <a16:creationId xmlns:a16="http://schemas.microsoft.com/office/drawing/2014/main" id="{16DA78B2-710C-71C9-CA87-98499225EE52}"/>
                </a:ext>
              </a:extLst>
            </p:cNvPr>
            <p:cNvSpPr txBox="1"/>
            <p:nvPr/>
          </p:nvSpPr>
          <p:spPr>
            <a:xfrm>
              <a:off x="1175812" y="7241326"/>
              <a:ext cx="7050077" cy="249299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0" tIns="0" rIns="0" bIns="0">
              <a:spAutoFit/>
            </a:bodyPr>
            <a:lstStyle>
              <a:lvl1pPr algn="ctr" defTabSz="1896340"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5400">
                  <a:solidFill>
                    <a:srgbClr val="333840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defRPr>
              </a:lvl1pPr>
            </a:lstStyle>
            <a:p>
              <a:pPr algn="l" rtl="0"/>
              <a:r>
                <a:rPr dirty="0" err="1"/>
                <a:t>चोट</a:t>
              </a:r>
              <a:r>
                <a:rPr dirty="0"/>
                <a:t> </a:t>
              </a:r>
              <a:r>
                <a:rPr dirty="0" err="1"/>
                <a:t>का</a:t>
              </a:r>
              <a:r>
                <a:rPr dirty="0"/>
                <a:t> </a:t>
              </a:r>
              <a:r>
                <a:rPr dirty="0" err="1"/>
                <a:t>तंत्र</a:t>
              </a:r>
              <a:r>
                <a:rPr dirty="0"/>
                <a:t> </a:t>
              </a:r>
              <a:endParaRPr lang="en-IN" dirty="0"/>
            </a:p>
            <a:p>
              <a:pPr algn="l" rtl="0"/>
              <a:r>
                <a:rPr dirty="0"/>
                <a:t>(</a:t>
              </a:r>
              <a:r>
                <a:rPr dirty="0" err="1"/>
                <a:t>चोट</a:t>
              </a:r>
              <a:r>
                <a:rPr dirty="0"/>
                <a:t> </a:t>
              </a:r>
              <a:r>
                <a:rPr dirty="0" err="1"/>
                <a:t>का</a:t>
              </a:r>
              <a:r>
                <a:rPr dirty="0"/>
                <a:t> </a:t>
              </a:r>
              <a:r>
                <a:rPr dirty="0" err="1"/>
                <a:t>कारण</a:t>
              </a:r>
              <a:r>
                <a:rPr dirty="0"/>
                <a:t> </a:t>
              </a:r>
              <a:r>
                <a:rPr dirty="0" err="1"/>
                <a:t>बनने</a:t>
              </a:r>
              <a:r>
                <a:rPr dirty="0"/>
                <a:t> </a:t>
              </a:r>
              <a:r>
                <a:rPr dirty="0" err="1"/>
                <a:t>वाले</a:t>
              </a:r>
              <a:r>
                <a:rPr dirty="0"/>
                <a:t> </a:t>
              </a:r>
              <a:r>
                <a:rPr lang="hi-IN" dirty="0"/>
                <a:t>करक </a:t>
              </a:r>
              <a:r>
                <a:rPr dirty="0"/>
                <a:t> </a:t>
              </a:r>
              <a:r>
                <a:rPr lang="hi-IN" dirty="0"/>
                <a:t>/</a:t>
              </a:r>
              <a:r>
                <a:rPr dirty="0" err="1"/>
                <a:t>गतिकी</a:t>
              </a:r>
              <a:r>
                <a:rPr dirty="0"/>
                <a:t>)।</a:t>
              </a:r>
            </a:p>
          </p:txBody>
        </p:sp>
        <p:sp>
          <p:nvSpPr>
            <p:cNvPr id="54" name="Rounded Rectangle">
              <a:extLst>
                <a:ext uri="{FF2B5EF4-FFF2-40B4-BE49-F238E27FC236}">
                  <a16:creationId xmlns:a16="http://schemas.microsoft.com/office/drawing/2014/main" id="{1C05D2DD-E03A-23E1-90B8-A689F3BC5E36}"/>
                </a:ext>
              </a:extLst>
            </p:cNvPr>
            <p:cNvSpPr/>
            <p:nvPr/>
          </p:nvSpPr>
          <p:spPr>
            <a:xfrm>
              <a:off x="8763000" y="6657126"/>
              <a:ext cx="7366000" cy="4927601"/>
            </a:xfrm>
            <a:prstGeom prst="roundRect">
              <a:avLst>
                <a:gd name="adj" fmla="val 2577"/>
              </a:avLst>
            </a:prstGeom>
            <a:solidFill>
              <a:srgbClr val="EAEAEA"/>
            </a:solidFill>
            <a:ln w="12700">
              <a:miter lim="400000"/>
            </a:ln>
          </p:spPr>
          <p:txBody>
            <a:bodyPr lIns="78283" tIns="78283" rIns="78283" bIns="78283"/>
            <a:lstStyle/>
            <a:p>
              <a:pPr algn="l" rtl="0"/>
              <a:endParaRPr/>
            </a:p>
          </p:txBody>
        </p:sp>
        <p:sp>
          <p:nvSpPr>
            <p:cNvPr id="55" name="Any remarkable deformity or obvious injury.">
              <a:extLst>
                <a:ext uri="{FF2B5EF4-FFF2-40B4-BE49-F238E27FC236}">
                  <a16:creationId xmlns:a16="http://schemas.microsoft.com/office/drawing/2014/main" id="{A76B52E8-9A27-61D0-D46D-8C8C524F8C94}"/>
                </a:ext>
              </a:extLst>
            </p:cNvPr>
            <p:cNvSpPr txBox="1"/>
            <p:nvPr/>
          </p:nvSpPr>
          <p:spPr>
            <a:xfrm>
              <a:off x="9220009" y="7241326"/>
              <a:ext cx="6451982" cy="281940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0" tIns="0" rIns="0" bIns="0">
              <a:spAutoFit/>
            </a:bodyPr>
            <a:lstStyle>
              <a:lvl1pPr algn="ctr" defTabSz="1896340"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5400">
                  <a:solidFill>
                    <a:srgbClr val="333840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defRPr>
              </a:lvl1pPr>
            </a:lstStyle>
            <a:p>
              <a:pPr algn="l" rtl="0"/>
              <a:r>
                <a:t>कोई उल्लेखनीय विकृति या स्पष्ट चोट।</a:t>
              </a:r>
            </a:p>
          </p:txBody>
        </p:sp>
        <p:grpSp>
          <p:nvGrpSpPr>
            <p:cNvPr id="56" name="Group">
              <a:extLst>
                <a:ext uri="{FF2B5EF4-FFF2-40B4-BE49-F238E27FC236}">
                  <a16:creationId xmlns:a16="http://schemas.microsoft.com/office/drawing/2014/main" id="{D2D1F245-F45D-9A57-0261-C2BA0C9ECA50}"/>
                </a:ext>
              </a:extLst>
            </p:cNvPr>
            <p:cNvGrpSpPr/>
            <p:nvPr/>
          </p:nvGrpSpPr>
          <p:grpSpPr>
            <a:xfrm>
              <a:off x="4332758" y="4802540"/>
              <a:ext cx="1219201" cy="1681958"/>
              <a:chOff x="0" y="115975"/>
              <a:chExt cx="1219200" cy="1681957"/>
            </a:xfrm>
          </p:grpSpPr>
          <p:sp>
            <p:nvSpPr>
              <p:cNvPr id="65" name="Circle">
                <a:extLst>
                  <a:ext uri="{FF2B5EF4-FFF2-40B4-BE49-F238E27FC236}">
                    <a16:creationId xmlns:a16="http://schemas.microsoft.com/office/drawing/2014/main" id="{EBDC605C-36FF-F8B0-4727-4D089FDA42A9}"/>
                  </a:ext>
                </a:extLst>
              </p:cNvPr>
              <p:cNvSpPr/>
              <p:nvPr/>
            </p:nvSpPr>
            <p:spPr>
              <a:xfrm>
                <a:off x="0" y="265245"/>
                <a:ext cx="1219200" cy="1219201"/>
              </a:xfrm>
              <a:prstGeom prst="ellipse">
                <a:avLst/>
              </a:prstGeom>
              <a:solidFill>
                <a:srgbClr val="DDDDD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8283" tIns="78283" rIns="78283" bIns="78283" numCol="1" anchor="t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6" name="4">
                <a:extLst>
                  <a:ext uri="{FF2B5EF4-FFF2-40B4-BE49-F238E27FC236}">
                    <a16:creationId xmlns:a16="http://schemas.microsoft.com/office/drawing/2014/main" id="{A8DAE111-01C4-7A2A-B7FC-405575E016EB}"/>
                  </a:ext>
                </a:extLst>
              </p:cNvPr>
              <p:cNvSpPr txBox="1"/>
              <p:nvPr/>
            </p:nvSpPr>
            <p:spPr>
              <a:xfrm>
                <a:off x="261804" y="115975"/>
                <a:ext cx="822592" cy="168195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78283" tIns="78283" rIns="78283" bIns="78283" numCol="1" anchor="t">
                <a:noAutofit/>
              </a:bodyPr>
              <a:lstStyle>
                <a:lvl1pPr>
                  <a:defRPr sz="7200" i="1">
                    <a:solidFill>
                      <a:srgbClr val="C00000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pPr algn="l" rtl="0"/>
                <a:r>
                  <a:t>4</a:t>
                </a:r>
              </a:p>
            </p:txBody>
          </p:sp>
        </p:grpSp>
        <p:sp>
          <p:nvSpPr>
            <p:cNvPr id="57" name="Rounded Rectangle">
              <a:extLst>
                <a:ext uri="{FF2B5EF4-FFF2-40B4-BE49-F238E27FC236}">
                  <a16:creationId xmlns:a16="http://schemas.microsoft.com/office/drawing/2014/main" id="{CFB0B99C-2970-20CB-764F-95AE0096DA78}"/>
                </a:ext>
              </a:extLst>
            </p:cNvPr>
            <p:cNvSpPr/>
            <p:nvPr/>
          </p:nvSpPr>
          <p:spPr>
            <a:xfrm>
              <a:off x="16511159" y="6657126"/>
              <a:ext cx="7366001" cy="4927601"/>
            </a:xfrm>
            <a:prstGeom prst="roundRect">
              <a:avLst>
                <a:gd name="adj" fmla="val 2577"/>
              </a:avLst>
            </a:prstGeom>
            <a:solidFill>
              <a:srgbClr val="EAEAEA"/>
            </a:solidFill>
            <a:ln w="12700">
              <a:miter lim="400000"/>
            </a:ln>
          </p:spPr>
          <p:txBody>
            <a:bodyPr lIns="78283" tIns="78283" rIns="78283" bIns="78283"/>
            <a:lstStyle/>
            <a:p>
              <a:pPr algn="l" rtl="0"/>
              <a:endParaRPr/>
            </a:p>
          </p:txBody>
        </p:sp>
        <p:sp>
          <p:nvSpPr>
            <p:cNvPr id="58" name="Any sign or characteristics of certain types of injury or illness.">
              <a:extLst>
                <a:ext uri="{FF2B5EF4-FFF2-40B4-BE49-F238E27FC236}">
                  <a16:creationId xmlns:a16="http://schemas.microsoft.com/office/drawing/2014/main" id="{4A88E916-10FA-2C12-63B5-1BBAB15AAC85}"/>
                </a:ext>
              </a:extLst>
            </p:cNvPr>
            <p:cNvSpPr txBox="1"/>
            <p:nvPr/>
          </p:nvSpPr>
          <p:spPr>
            <a:xfrm>
              <a:off x="16752028" y="7241326"/>
              <a:ext cx="6884262" cy="375920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0" tIns="0" rIns="0" bIns="0">
              <a:spAutoFit/>
            </a:bodyPr>
            <a:lstStyle>
              <a:lvl1pPr algn="ctr" defTabSz="1896340"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5400">
                  <a:solidFill>
                    <a:srgbClr val="333840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defRPr>
              </a:lvl1pPr>
            </a:lstStyle>
            <a:p>
              <a:pPr algn="l" rtl="0"/>
              <a:r>
                <a:t>किसी विशेष प्रकार की चोट या बीमारी का कोई संकेत या विशेषता।</a:t>
              </a:r>
            </a:p>
          </p:txBody>
        </p:sp>
        <p:grpSp>
          <p:nvGrpSpPr>
            <p:cNvPr id="59" name="Group">
              <a:extLst>
                <a:ext uri="{FF2B5EF4-FFF2-40B4-BE49-F238E27FC236}">
                  <a16:creationId xmlns:a16="http://schemas.microsoft.com/office/drawing/2014/main" id="{58908C8C-DE67-5021-4D10-CAD8FC6461CB}"/>
                </a:ext>
              </a:extLst>
            </p:cNvPr>
            <p:cNvGrpSpPr/>
            <p:nvPr/>
          </p:nvGrpSpPr>
          <p:grpSpPr>
            <a:xfrm>
              <a:off x="11836400" y="4802540"/>
              <a:ext cx="1219200" cy="1681958"/>
              <a:chOff x="0" y="115975"/>
              <a:chExt cx="1219200" cy="1681957"/>
            </a:xfrm>
          </p:grpSpPr>
          <p:sp>
            <p:nvSpPr>
              <p:cNvPr id="63" name="Circle">
                <a:extLst>
                  <a:ext uri="{FF2B5EF4-FFF2-40B4-BE49-F238E27FC236}">
                    <a16:creationId xmlns:a16="http://schemas.microsoft.com/office/drawing/2014/main" id="{D614A4DB-31AD-261F-FB62-C913296498A3}"/>
                  </a:ext>
                </a:extLst>
              </p:cNvPr>
              <p:cNvSpPr/>
              <p:nvPr/>
            </p:nvSpPr>
            <p:spPr>
              <a:xfrm>
                <a:off x="0" y="265245"/>
                <a:ext cx="1219200" cy="1219201"/>
              </a:xfrm>
              <a:prstGeom prst="ellipse">
                <a:avLst/>
              </a:prstGeom>
              <a:solidFill>
                <a:srgbClr val="DDDDD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8283" tIns="78283" rIns="78283" bIns="78283" numCol="1" anchor="t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4" name="5">
                <a:extLst>
                  <a:ext uri="{FF2B5EF4-FFF2-40B4-BE49-F238E27FC236}">
                    <a16:creationId xmlns:a16="http://schemas.microsoft.com/office/drawing/2014/main" id="{B70DD0FF-3E05-8EF8-A766-5BE133B91B7A}"/>
                  </a:ext>
                </a:extLst>
              </p:cNvPr>
              <p:cNvSpPr txBox="1"/>
              <p:nvPr/>
            </p:nvSpPr>
            <p:spPr>
              <a:xfrm>
                <a:off x="261804" y="115975"/>
                <a:ext cx="822592" cy="168195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78283" tIns="78283" rIns="78283" bIns="78283" numCol="1" anchor="t">
                <a:noAutofit/>
              </a:bodyPr>
              <a:lstStyle>
                <a:lvl1pPr>
                  <a:defRPr sz="7200" i="1">
                    <a:solidFill>
                      <a:srgbClr val="C00000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pPr algn="l" rtl="0"/>
                <a:r>
                  <a:t>5</a:t>
                </a:r>
              </a:p>
            </p:txBody>
          </p:sp>
        </p:grpSp>
        <p:grpSp>
          <p:nvGrpSpPr>
            <p:cNvPr id="60" name="Group">
              <a:extLst>
                <a:ext uri="{FF2B5EF4-FFF2-40B4-BE49-F238E27FC236}">
                  <a16:creationId xmlns:a16="http://schemas.microsoft.com/office/drawing/2014/main" id="{25097DA8-F328-B83A-8EAF-1ED949D221BF}"/>
                </a:ext>
              </a:extLst>
            </p:cNvPr>
            <p:cNvGrpSpPr/>
            <p:nvPr/>
          </p:nvGrpSpPr>
          <p:grpSpPr>
            <a:xfrm>
              <a:off x="19584559" y="4802540"/>
              <a:ext cx="1219201" cy="1681958"/>
              <a:chOff x="0" y="115975"/>
              <a:chExt cx="1219200" cy="1681957"/>
            </a:xfrm>
          </p:grpSpPr>
          <p:sp>
            <p:nvSpPr>
              <p:cNvPr id="61" name="Circle">
                <a:extLst>
                  <a:ext uri="{FF2B5EF4-FFF2-40B4-BE49-F238E27FC236}">
                    <a16:creationId xmlns:a16="http://schemas.microsoft.com/office/drawing/2014/main" id="{B5C4256E-6732-925F-D243-5D0C70AEDDA8}"/>
                  </a:ext>
                </a:extLst>
              </p:cNvPr>
              <p:cNvSpPr/>
              <p:nvPr/>
            </p:nvSpPr>
            <p:spPr>
              <a:xfrm>
                <a:off x="0" y="265245"/>
                <a:ext cx="1219200" cy="1219201"/>
              </a:xfrm>
              <a:prstGeom prst="ellipse">
                <a:avLst/>
              </a:prstGeom>
              <a:solidFill>
                <a:srgbClr val="DDDDD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8283" tIns="78283" rIns="78283" bIns="78283" numCol="1" anchor="t">
                <a:noAutofit/>
              </a:bodyPr>
              <a:lstStyle/>
              <a:p>
                <a:pPr algn="l" rtl="0"/>
                <a:endParaRPr/>
              </a:p>
            </p:txBody>
          </p:sp>
          <p:sp>
            <p:nvSpPr>
              <p:cNvPr id="62" name="6">
                <a:extLst>
                  <a:ext uri="{FF2B5EF4-FFF2-40B4-BE49-F238E27FC236}">
                    <a16:creationId xmlns:a16="http://schemas.microsoft.com/office/drawing/2014/main" id="{0793B73E-1E4F-E19A-9DD2-8F19B3336F2C}"/>
                  </a:ext>
                </a:extLst>
              </p:cNvPr>
              <p:cNvSpPr txBox="1"/>
              <p:nvPr/>
            </p:nvSpPr>
            <p:spPr>
              <a:xfrm>
                <a:off x="261804" y="115975"/>
                <a:ext cx="822592" cy="168195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78283" tIns="78283" rIns="78283" bIns="78283" numCol="1" anchor="t">
                <a:noAutofit/>
              </a:bodyPr>
              <a:lstStyle>
                <a:lvl1pPr>
                  <a:defRPr sz="7200" i="1">
                    <a:solidFill>
                      <a:srgbClr val="C00000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pPr algn="l" rtl="0"/>
                <a:r>
                  <a:t>6</a:t>
                </a:r>
              </a:p>
            </p:txBody>
          </p:sp>
        </p:grp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846363" y="12813337"/>
            <a:ext cx="3686352" cy="67726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112685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F1818D-64C6-99D4-0B07-B7B177A7B0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FF936FB0-C011-7B4F-ECD4-4B3A3FDEA956}"/>
              </a:ext>
            </a:extLst>
          </p:cNvPr>
          <p:cNvSpPr/>
          <p:nvPr/>
        </p:nvSpPr>
        <p:spPr>
          <a:xfrm>
            <a:off x="8167732" y="1"/>
            <a:ext cx="16216268" cy="12813338"/>
          </a:xfrm>
          <a:prstGeom prst="rect">
            <a:avLst/>
          </a:prstGeom>
          <a:solidFill>
            <a:srgbClr val="E46C0A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8F690436-F051-8A6B-6C51-7919DB209812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7379F2AA-5E4D-A202-8B5A-A3D408108D51}"/>
              </a:ext>
            </a:extLst>
          </p:cNvPr>
          <p:cNvSpPr txBox="1"/>
          <p:nvPr/>
        </p:nvSpPr>
        <p:spPr>
          <a:xfrm>
            <a:off x="8564880" y="3888736"/>
            <a:ext cx="15076257" cy="44052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 rtl="0">
              <a:lnSpc>
                <a:spcPct val="150000"/>
              </a:lnSpc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dirty="0">
                <a:solidFill>
                  <a:schemeClr val="tx1"/>
                </a:solidFill>
              </a:rPr>
              <a:t>रोगी के जीवन को तत्काल खतरा पैदा करने वाली स्थितियों की पहचान और उपचार के लिए प्रयुक्त एक प्रक्रिया।</a:t>
            </a:r>
          </a:p>
        </p:txBody>
      </p:sp>
      <p:sp>
        <p:nvSpPr>
          <p:cNvPr id="11" name="Line">
            <a:extLst>
              <a:ext uri="{FF2B5EF4-FFF2-40B4-BE49-F238E27FC236}">
                <a16:creationId xmlns:a16="http://schemas.microsoft.com/office/drawing/2014/main" id="{0EB4DF3C-C42B-EECD-623B-340CB75DEC91}"/>
              </a:ext>
            </a:extLst>
          </p:cNvPr>
          <p:cNvSpPr/>
          <p:nvPr/>
        </p:nvSpPr>
        <p:spPr>
          <a:xfrm>
            <a:off x="7597415" y="2784342"/>
            <a:ext cx="17011186" cy="7825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430"/>
                </a:moveTo>
                <a:lnTo>
                  <a:pt x="3367" y="225"/>
                </a:lnTo>
                <a:lnTo>
                  <a:pt x="4367" y="21600"/>
                </a:lnTo>
                <a:lnTo>
                  <a:pt x="5360" y="0"/>
                </a:lnTo>
                <a:lnTo>
                  <a:pt x="21600" y="152"/>
                </a:lnTo>
              </a:path>
            </a:pathLst>
          </a:custGeom>
          <a:ln w="50800">
            <a:solidFill>
              <a:srgbClr val="FFFFFF"/>
            </a:solidFill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0F4D2D2C-B991-A126-BF29-E474AEC6202C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FA00622A-6F71-8494-5413-7365DDEEE0E0}"/>
              </a:ext>
            </a:extLst>
          </p:cNvPr>
          <p:cNvSpPr txBox="1"/>
          <p:nvPr/>
        </p:nvSpPr>
        <p:spPr>
          <a:xfrm>
            <a:off x="21546983" y="12813338"/>
            <a:ext cx="1406835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/>
              <a:t>पीपीटी</a:t>
            </a:r>
            <a:r>
              <a:rPr lang="en-US" b="1" dirty="0"/>
              <a:t>6</a:t>
            </a:r>
            <a:r>
              <a:rPr b="1" dirty="0"/>
              <a:t>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D93D855E-8189-D2D4-31FC-632F82A26F2B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3A92193F-D577-2B43-4EC7-195A1F555C2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 algn="l" rtl="0"/>
              <a:t>8</a:t>
            </a:fld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07BF34-8CF9-628A-09A8-9C63E11A2F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  AI-generated content may be incorrect.">
            <a:extLst>
              <a:ext uri="{FF2B5EF4-FFF2-40B4-BE49-F238E27FC236}">
                <a16:creationId xmlns:a16="http://schemas.microsoft.com/office/drawing/2014/main" id="{D8980DC7-30AE-1461-2068-0DF57DF3D12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7EDE7C06-3662-ACD2-71C2-F6FA61300E68}"/>
              </a:ext>
            </a:extLst>
          </p:cNvPr>
          <p:cNvSpPr txBox="1"/>
          <p:nvPr/>
        </p:nvSpPr>
        <p:spPr>
          <a:xfrm>
            <a:off x="742863" y="2812493"/>
            <a:ext cx="7113118" cy="19476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आरंभिक आकलन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407224" y="12893040"/>
            <a:ext cx="3686352" cy="67726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438774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85A23-9D94-F479-1AA2-EF9CA6DC59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381D78AE-D393-10D0-91A2-7D41F0B27C8A}"/>
              </a:ext>
            </a:extLst>
          </p:cNvPr>
          <p:cNvSpPr/>
          <p:nvPr/>
        </p:nvSpPr>
        <p:spPr>
          <a:xfrm>
            <a:off x="8167732" y="0"/>
            <a:ext cx="16216268" cy="12667647"/>
          </a:xfrm>
          <a:prstGeom prst="rect">
            <a:avLst/>
          </a:prstGeom>
          <a:solidFill>
            <a:srgbClr val="E46C0A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DA507017-B817-9548-5D6E-06F076EEBFEF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E8DE8798-BC5C-DD44-0781-341DB64CB977}"/>
              </a:ext>
            </a:extLst>
          </p:cNvPr>
          <p:cNvSpPr txBox="1"/>
          <p:nvPr/>
        </p:nvSpPr>
        <p:spPr>
          <a:xfrm>
            <a:off x="8564880" y="4540472"/>
            <a:ext cx="15076257" cy="59284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 rtl="0" hangingPunct="1">
              <a:lnSpc>
                <a:spcPct val="80000"/>
              </a:lnSpc>
            </a:pPr>
            <a:r>
              <a:rPr lang="en-IN" altLang="en-US" sz="60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1)</a:t>
            </a:r>
            <a:r>
              <a:rPr lang="en-US" altLang="en-US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सामान्य धारणा (आघात या चिकित्सा, यदि आवश्यक हो तो ग्रीवा कॉलर लगाएं)</a:t>
            </a:r>
            <a:endParaRPr lang="en-US" altLang="en-US" sz="60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l" rtl="0" hangingPunct="1">
              <a:lnSpc>
                <a:spcPct val="80000"/>
              </a:lnSpc>
            </a:pPr>
            <a:endParaRPr lang="en-US" altLang="en-US" sz="60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l" rtl="0" hangingPunct="1">
              <a:lnSpc>
                <a:spcPct val="80000"/>
              </a:lnSpc>
            </a:pPr>
            <a:r>
              <a:rPr lang="en-US" altLang="en-US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2) प्रतिक्रियाशीलता (ए</a:t>
            </a:r>
            <a:r>
              <a:rPr lang="hi-IN" altLang="en-US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.</a:t>
            </a:r>
            <a:r>
              <a:rPr lang="en-US" altLang="en-US" sz="60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वी</a:t>
            </a:r>
            <a:r>
              <a:rPr lang="hi-IN" altLang="en-US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.</a:t>
            </a:r>
            <a:r>
              <a:rPr lang="en-US" altLang="en-US" sz="60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पी</a:t>
            </a:r>
            <a:r>
              <a:rPr lang="hi-IN" altLang="en-US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.</a:t>
            </a:r>
            <a:r>
              <a:rPr lang="en-US" altLang="en-US" sz="60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यू</a:t>
            </a:r>
            <a:r>
              <a:rPr lang="en-US" altLang="en-US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)</a:t>
            </a:r>
            <a:endParaRPr lang="en-US" altLang="en-US" sz="60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514350" indent="-514350" algn="l" rtl="0" hangingPunct="1">
              <a:lnSpc>
                <a:spcPct val="80000"/>
              </a:lnSpc>
            </a:pPr>
            <a:r>
              <a:rPr lang="en-US" altLang="en-US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	  (सतर्क, मौखिक, दर्दनाक, अनुत्तरदायी)</a:t>
            </a:r>
            <a:endParaRPr lang="en-US" altLang="en-US" sz="60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514350" indent="-514350" algn="l" rtl="0" hangingPunct="1">
              <a:lnSpc>
                <a:spcPct val="80000"/>
              </a:lnSpc>
              <a:buFontTx/>
              <a:buAutoNum type="arabicPeriod"/>
            </a:pPr>
            <a:endParaRPr lang="en-US" altLang="en-US" sz="60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514350" indent="-514350" algn="l" rtl="0" hangingPunct="1">
              <a:lnSpc>
                <a:spcPct val="80000"/>
              </a:lnSpc>
            </a:pPr>
            <a:r>
              <a:rPr lang="en-US" altLang="en-US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3) वायुमार्ग अवरोध</a:t>
            </a:r>
            <a:endParaRPr lang="en-US" altLang="en-US" sz="60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Line">
            <a:extLst>
              <a:ext uri="{FF2B5EF4-FFF2-40B4-BE49-F238E27FC236}">
                <a16:creationId xmlns:a16="http://schemas.microsoft.com/office/drawing/2014/main" id="{11DE1179-3A76-C51F-0B91-FDEA6D78D1DE}"/>
              </a:ext>
            </a:extLst>
          </p:cNvPr>
          <p:cNvSpPr/>
          <p:nvPr/>
        </p:nvSpPr>
        <p:spPr>
          <a:xfrm>
            <a:off x="7597415" y="2784342"/>
            <a:ext cx="17011186" cy="7825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430"/>
                </a:moveTo>
                <a:lnTo>
                  <a:pt x="3367" y="225"/>
                </a:lnTo>
                <a:lnTo>
                  <a:pt x="4367" y="21600"/>
                </a:lnTo>
                <a:lnTo>
                  <a:pt x="5360" y="0"/>
                </a:lnTo>
                <a:lnTo>
                  <a:pt x="21600" y="152"/>
                </a:lnTo>
              </a:path>
            </a:pathLst>
          </a:custGeom>
          <a:ln w="50800">
            <a:solidFill>
              <a:srgbClr val="FFFFFF"/>
            </a:solidFill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104F0617-D6EA-98B8-A611-1E4C947A75C5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D7C47F5C-08B0-16AC-5A81-CED7E9558060}"/>
              </a:ext>
            </a:extLst>
          </p:cNvPr>
          <p:cNvSpPr txBox="1"/>
          <p:nvPr/>
        </p:nvSpPr>
        <p:spPr>
          <a:xfrm>
            <a:off x="21546983" y="12813338"/>
            <a:ext cx="1406835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/>
              <a:t>पीपीटी</a:t>
            </a:r>
            <a:r>
              <a:rPr lang="en-US" b="1" dirty="0"/>
              <a:t>6</a:t>
            </a:r>
            <a:r>
              <a:rPr b="1" dirty="0"/>
              <a:t>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7F79FB92-69E5-858E-588E-D1726272A52D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49DA48EF-526A-EDB7-F911-23B0B1002BA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 algn="l" rtl="0"/>
              <a:t>9</a:t>
            </a:fld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396200-A2AA-A8BA-BBFF-67DBE2346B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  AI-generated content may be incorrect.">
            <a:extLst>
              <a:ext uri="{FF2B5EF4-FFF2-40B4-BE49-F238E27FC236}">
                <a16:creationId xmlns:a16="http://schemas.microsoft.com/office/drawing/2014/main" id="{784DB695-1143-3DF6-7C01-4DEB2CE811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B96DA907-71CC-63E9-440D-379E6527027A}"/>
              </a:ext>
            </a:extLst>
          </p:cNvPr>
          <p:cNvSpPr txBox="1"/>
          <p:nvPr/>
        </p:nvSpPr>
        <p:spPr>
          <a:xfrm>
            <a:off x="742863" y="2812493"/>
            <a:ext cx="7113118" cy="1941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 rtl="0"/>
            <a:r>
              <a:rPr lang="en-IN" dirty="0"/>
              <a:t>प्रारंभिक मूल्यांकन के चरण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407224" y="12893040"/>
            <a:ext cx="3686352" cy="67726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372994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2D9DF5-DC82-8218-97AD-7F4668526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0BC0674A-E104-4F26-94C7-7521D1E0F060}"/>
              </a:ext>
            </a:extLst>
          </p:cNvPr>
          <p:cNvSpPr/>
          <p:nvPr/>
        </p:nvSpPr>
        <p:spPr>
          <a:xfrm>
            <a:off x="8167732" y="1"/>
            <a:ext cx="16216268" cy="12813338"/>
          </a:xfrm>
          <a:prstGeom prst="rect">
            <a:avLst/>
          </a:prstGeom>
          <a:solidFill>
            <a:srgbClr val="E46C0A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58295288-296F-1584-A466-932C8B88E23D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" name="Line">
            <a:extLst>
              <a:ext uri="{FF2B5EF4-FFF2-40B4-BE49-F238E27FC236}">
                <a16:creationId xmlns:a16="http://schemas.microsoft.com/office/drawing/2014/main" id="{1AC2A589-882E-82D0-B040-ECC357B41EC8}"/>
              </a:ext>
            </a:extLst>
          </p:cNvPr>
          <p:cNvSpPr/>
          <p:nvPr/>
        </p:nvSpPr>
        <p:spPr>
          <a:xfrm>
            <a:off x="7597415" y="2784342"/>
            <a:ext cx="17011186" cy="7825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430"/>
                </a:moveTo>
                <a:lnTo>
                  <a:pt x="3367" y="225"/>
                </a:lnTo>
                <a:lnTo>
                  <a:pt x="4367" y="21600"/>
                </a:lnTo>
                <a:lnTo>
                  <a:pt x="5360" y="0"/>
                </a:lnTo>
                <a:lnTo>
                  <a:pt x="21600" y="152"/>
                </a:lnTo>
              </a:path>
            </a:pathLst>
          </a:custGeom>
          <a:ln w="50800">
            <a:solidFill>
              <a:srgbClr val="FFFFFF"/>
            </a:solidFill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D91C3313-327D-DD69-54FB-98B46A524389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7563E104-AB36-F673-C46B-590FC1A0CB1A}"/>
              </a:ext>
            </a:extLst>
          </p:cNvPr>
          <p:cNvSpPr txBox="1"/>
          <p:nvPr/>
        </p:nvSpPr>
        <p:spPr>
          <a:xfrm>
            <a:off x="21546983" y="12813338"/>
            <a:ext cx="1406835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/>
              <a:t>पीपीटी</a:t>
            </a:r>
            <a:r>
              <a:rPr lang="en-US" b="1" dirty="0"/>
              <a:t>6</a:t>
            </a:r>
            <a:r>
              <a:rPr b="1" dirty="0"/>
              <a:t>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1210256F-209E-E223-CD5B-D50CFE5D742A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D2C0B636-39F6-5533-5C27-F9774860B01F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 algn="l" rtl="0"/>
              <a:t>10</a:t>
            </a:fld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C5AA36-052C-FE40-9196-715766D2E7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  AI-generated content may be incorrect.">
            <a:extLst>
              <a:ext uri="{FF2B5EF4-FFF2-40B4-BE49-F238E27FC236}">
                <a16:creationId xmlns:a16="http://schemas.microsoft.com/office/drawing/2014/main" id="{E4BFE89A-8B41-3B49-3043-B1933AB359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3EA662F1-57FE-4A00-A192-8A8C5699CD58}"/>
              </a:ext>
            </a:extLst>
          </p:cNvPr>
          <p:cNvSpPr txBox="1"/>
          <p:nvPr/>
        </p:nvSpPr>
        <p:spPr>
          <a:xfrm>
            <a:off x="200722" y="4441464"/>
            <a:ext cx="7967010" cy="56980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en-US" dirty="0"/>
              <a:t>वायुमार्ग खोलने की विधि</a:t>
            </a:r>
            <a:br>
              <a:rPr lang="en-US" dirty="0"/>
            </a:br>
            <a:endParaRPr lang="en-US" dirty="0"/>
          </a:p>
          <a:p>
            <a:pPr algn="l" rtl="0">
              <a:lnSpc>
                <a:spcPct val="100000"/>
              </a:lnSpc>
            </a:pPr>
            <a:r>
              <a:rPr lang="en-US" dirty="0"/>
              <a:t>(सिर झुकाकर ठोड़ी उठाने की विधि)</a:t>
            </a:r>
            <a:endParaRPr lang="en-IN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7D24B05-657A-FC47-04EC-AF2EA1079D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92279" y="4072156"/>
            <a:ext cx="12739837" cy="782829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0407224" y="12835531"/>
            <a:ext cx="3686352" cy="67726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786396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FA76E7-D2D6-EA63-8E66-05A4A46CC8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B5B97F75-BE9E-18F8-3CA5-08054DE7AB84}"/>
              </a:ext>
            </a:extLst>
          </p:cNvPr>
          <p:cNvSpPr/>
          <p:nvPr/>
        </p:nvSpPr>
        <p:spPr>
          <a:xfrm>
            <a:off x="9036424" y="1"/>
            <a:ext cx="15347576" cy="12813338"/>
          </a:xfrm>
          <a:prstGeom prst="rect">
            <a:avLst/>
          </a:prstGeom>
          <a:solidFill>
            <a:srgbClr val="E46C0A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44B3F7D0-8B1C-1322-12B8-C2643B9BF94C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" name="Line">
            <a:extLst>
              <a:ext uri="{FF2B5EF4-FFF2-40B4-BE49-F238E27FC236}">
                <a16:creationId xmlns:a16="http://schemas.microsoft.com/office/drawing/2014/main" id="{36557223-7EEE-F508-EEEA-E1B68994FD91}"/>
              </a:ext>
            </a:extLst>
          </p:cNvPr>
          <p:cNvSpPr/>
          <p:nvPr/>
        </p:nvSpPr>
        <p:spPr>
          <a:xfrm>
            <a:off x="7597415" y="2784342"/>
            <a:ext cx="17011186" cy="7825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430"/>
                </a:moveTo>
                <a:lnTo>
                  <a:pt x="3367" y="225"/>
                </a:lnTo>
                <a:lnTo>
                  <a:pt x="4367" y="21600"/>
                </a:lnTo>
                <a:lnTo>
                  <a:pt x="5360" y="0"/>
                </a:lnTo>
                <a:lnTo>
                  <a:pt x="21600" y="152"/>
                </a:lnTo>
              </a:path>
            </a:pathLst>
          </a:custGeom>
          <a:ln w="50800">
            <a:solidFill>
              <a:srgbClr val="FFFFFF"/>
            </a:solidFill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85C8BCDE-E697-7F22-5708-62AEF0DD0605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54542435-FA0B-AEF6-4227-8F259B41E3A8}"/>
              </a:ext>
            </a:extLst>
          </p:cNvPr>
          <p:cNvSpPr txBox="1"/>
          <p:nvPr/>
        </p:nvSpPr>
        <p:spPr>
          <a:xfrm>
            <a:off x="21546983" y="12813338"/>
            <a:ext cx="1406835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/>
              <a:t>पीपीटी</a:t>
            </a:r>
            <a:r>
              <a:rPr lang="en-US" b="1" dirty="0"/>
              <a:t>6</a:t>
            </a:r>
            <a:r>
              <a:rPr b="1" dirty="0"/>
              <a:t>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D0115529-83A2-6D09-833B-4CC2C5A76E0E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5EF77A4D-FD40-0D1B-FB3D-BACEE8EDE51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 algn="l" rtl="0"/>
              <a:t>11</a:t>
            </a:fld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AC44AC-A635-2025-FE55-117E939CCC7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  AI-generated content may be incorrect.">
            <a:extLst>
              <a:ext uri="{FF2B5EF4-FFF2-40B4-BE49-F238E27FC236}">
                <a16:creationId xmlns:a16="http://schemas.microsoft.com/office/drawing/2014/main" id="{3E6B9BBC-E2E0-BABD-BCFC-E1BB96355D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2BE3F5AE-421D-EE8E-A004-4287802E82AB}"/>
              </a:ext>
            </a:extLst>
          </p:cNvPr>
          <p:cNvSpPr txBox="1"/>
          <p:nvPr/>
        </p:nvSpPr>
        <p:spPr>
          <a:xfrm>
            <a:off x="0" y="4516109"/>
            <a:ext cx="9036423" cy="34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rtl="0">
              <a:lnSpc>
                <a:spcPct val="100000"/>
              </a:lnSpc>
            </a:pPr>
            <a:r>
              <a:rPr lang="en-US" dirty="0"/>
              <a:t>वायुमार्ग खोलने की विधि</a:t>
            </a:r>
            <a:br>
              <a:rPr lang="en-US" dirty="0"/>
            </a:br>
            <a:r>
              <a:rPr lang="en-US" dirty="0"/>
              <a:t> (</a:t>
            </a:r>
            <a:r>
              <a:rPr lang="hi-IN" dirty="0"/>
              <a:t>जबड़े को आगे और ऊपर धक्लेने की प्रक्रिया </a:t>
            </a:r>
            <a:r>
              <a:rPr lang="en-US" dirty="0"/>
              <a:t>)</a:t>
            </a:r>
            <a:endParaRPr lang="en-IN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FE427E-4ABF-DB60-EC36-D8E5943FB0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48975" y="4262085"/>
            <a:ext cx="12083141" cy="715658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9873370" y="12795680"/>
            <a:ext cx="3686352" cy="67726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573650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46EA96-D304-06C1-E206-33C587CE2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EC670C81-C838-1FEA-D371-DD4FEB849AA6}"/>
              </a:ext>
            </a:extLst>
          </p:cNvPr>
          <p:cNvSpPr/>
          <p:nvPr/>
        </p:nvSpPr>
        <p:spPr>
          <a:xfrm>
            <a:off x="8640146" y="1"/>
            <a:ext cx="15743853" cy="12813336"/>
          </a:xfrm>
          <a:prstGeom prst="rect">
            <a:avLst/>
          </a:prstGeom>
          <a:solidFill>
            <a:srgbClr val="E46C0A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A591957A-C3F3-E2FC-0FE3-FCF65D4A6B36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" name="Line">
            <a:extLst>
              <a:ext uri="{FF2B5EF4-FFF2-40B4-BE49-F238E27FC236}">
                <a16:creationId xmlns:a16="http://schemas.microsoft.com/office/drawing/2014/main" id="{88EF9959-4BC4-41C9-1E6D-4A43CA8D3735}"/>
              </a:ext>
            </a:extLst>
          </p:cNvPr>
          <p:cNvSpPr/>
          <p:nvPr/>
        </p:nvSpPr>
        <p:spPr>
          <a:xfrm>
            <a:off x="7597415" y="2784342"/>
            <a:ext cx="17011186" cy="7825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430"/>
                </a:moveTo>
                <a:lnTo>
                  <a:pt x="3367" y="225"/>
                </a:lnTo>
                <a:lnTo>
                  <a:pt x="4367" y="21600"/>
                </a:lnTo>
                <a:lnTo>
                  <a:pt x="5360" y="0"/>
                </a:lnTo>
                <a:lnTo>
                  <a:pt x="21600" y="152"/>
                </a:lnTo>
              </a:path>
            </a:pathLst>
          </a:custGeom>
          <a:ln w="50800">
            <a:solidFill>
              <a:srgbClr val="FFFFFF"/>
            </a:solidFill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4427FF46-114F-4D95-E8AE-1609115B0CC7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99C0DFB0-6F41-DFC7-2588-A80C6F985059}"/>
              </a:ext>
            </a:extLst>
          </p:cNvPr>
          <p:cNvSpPr txBox="1"/>
          <p:nvPr/>
        </p:nvSpPr>
        <p:spPr>
          <a:xfrm>
            <a:off x="21539200" y="12813337"/>
            <a:ext cx="2408487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/>
              <a:t>पीपीटी</a:t>
            </a:r>
            <a:r>
              <a:rPr lang="en-US" b="1" dirty="0"/>
              <a:t>6</a:t>
            </a:r>
            <a:r>
              <a:rPr b="1" dirty="0"/>
              <a:t>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99BF1374-B894-D95A-B547-D29ADAFA250D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BC81A40F-63B4-D2B3-BC1A-340FEA96A77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 algn="l" rtl="0"/>
              <a:t>12</a:t>
            </a:fld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4922C7-E330-77F0-308A-ADE06420CAE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  AI-generated content may be incorrect.">
            <a:extLst>
              <a:ext uri="{FF2B5EF4-FFF2-40B4-BE49-F238E27FC236}">
                <a16:creationId xmlns:a16="http://schemas.microsoft.com/office/drawing/2014/main" id="{51078DE0-4A6B-11AE-A208-C30AD56ADC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7466249B-370D-8CCA-33D8-7EB793168AF1}"/>
              </a:ext>
            </a:extLst>
          </p:cNvPr>
          <p:cNvSpPr txBox="1"/>
          <p:nvPr/>
        </p:nvSpPr>
        <p:spPr>
          <a:xfrm>
            <a:off x="0" y="4646738"/>
            <a:ext cx="9008942" cy="28279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US" dirty="0"/>
              <a:t>श्वास की जाँच करें</a:t>
            </a:r>
            <a:br>
              <a:rPr lang="en-US" dirty="0"/>
            </a:br>
            <a:r>
              <a:rPr lang="en-US" dirty="0"/>
              <a:t>                        (एलएलएफ विधि द्वारा)</a:t>
            </a:r>
            <a:endParaRPr lang="en-IN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87918B4-F77B-D8CE-F73A-46149B2421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4264" y="3697233"/>
            <a:ext cx="13984535" cy="869339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0261335" y="12893041"/>
            <a:ext cx="3686352" cy="67726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441553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CC2435-50AB-490A-EE68-CAAB02E253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EFAA21FA-3036-A0B1-972C-85F0C8A6159F}"/>
              </a:ext>
            </a:extLst>
          </p:cNvPr>
          <p:cNvSpPr/>
          <p:nvPr/>
        </p:nvSpPr>
        <p:spPr>
          <a:xfrm>
            <a:off x="8696131" y="1"/>
            <a:ext cx="15687869" cy="12813338"/>
          </a:xfrm>
          <a:prstGeom prst="rect">
            <a:avLst/>
          </a:prstGeom>
          <a:solidFill>
            <a:srgbClr val="E46C0A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A199D6C5-F41A-3D49-A00E-31CEE4A5AE17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" name="Line">
            <a:extLst>
              <a:ext uri="{FF2B5EF4-FFF2-40B4-BE49-F238E27FC236}">
                <a16:creationId xmlns:a16="http://schemas.microsoft.com/office/drawing/2014/main" id="{1D74F3DF-E38B-80BB-B80C-D8D4870A1F03}"/>
              </a:ext>
            </a:extLst>
          </p:cNvPr>
          <p:cNvSpPr/>
          <p:nvPr/>
        </p:nvSpPr>
        <p:spPr>
          <a:xfrm>
            <a:off x="7597415" y="2784342"/>
            <a:ext cx="17011186" cy="7825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430"/>
                </a:moveTo>
                <a:lnTo>
                  <a:pt x="3367" y="225"/>
                </a:lnTo>
                <a:lnTo>
                  <a:pt x="4367" y="21600"/>
                </a:lnTo>
                <a:lnTo>
                  <a:pt x="5360" y="0"/>
                </a:lnTo>
                <a:lnTo>
                  <a:pt x="21600" y="152"/>
                </a:lnTo>
              </a:path>
            </a:pathLst>
          </a:custGeom>
          <a:ln w="50800">
            <a:solidFill>
              <a:srgbClr val="FFFFFF"/>
            </a:solidFill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CDE3A26B-41CE-4FC5-3ADE-B14A550A0546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6926354B-47A7-E15E-2487-DE063B55FDB6}"/>
              </a:ext>
            </a:extLst>
          </p:cNvPr>
          <p:cNvSpPr txBox="1"/>
          <p:nvPr/>
        </p:nvSpPr>
        <p:spPr>
          <a:xfrm>
            <a:off x="21546983" y="12813338"/>
            <a:ext cx="1406835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/>
              <a:t>पीपीटी</a:t>
            </a:r>
            <a:r>
              <a:rPr lang="en-US" b="1" dirty="0"/>
              <a:t>6</a:t>
            </a:r>
            <a:r>
              <a:rPr b="1" dirty="0"/>
              <a:t>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50CBEC94-97B4-7044-A5C3-D324B99D01C3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90B53F03-570B-4759-2806-CBEE6961DB9F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 algn="l" rtl="0"/>
              <a:t>13</a:t>
            </a:fld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7768AF-D010-358C-69E6-6D53722078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  AI-generated content may be incorrect.">
            <a:extLst>
              <a:ext uri="{FF2B5EF4-FFF2-40B4-BE49-F238E27FC236}">
                <a16:creationId xmlns:a16="http://schemas.microsoft.com/office/drawing/2014/main" id="{2C465BBA-4A9D-B3CF-3E63-6D80151364B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5DA9C64C-DB4A-776E-6A71-8214CF8B458D}"/>
              </a:ext>
            </a:extLst>
          </p:cNvPr>
          <p:cNvSpPr txBox="1"/>
          <p:nvPr/>
        </p:nvSpPr>
        <p:spPr>
          <a:xfrm>
            <a:off x="224600" y="4511053"/>
            <a:ext cx="8732788" cy="46007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US" dirty="0"/>
              <a:t>परिसंचरण की जाँच करें</a:t>
            </a:r>
            <a:br>
              <a:rPr lang="en-US" dirty="0"/>
            </a:br>
            <a:endParaRPr lang="en-US" dirty="0"/>
          </a:p>
          <a:p>
            <a:pPr algn="l" rtl="0"/>
            <a:r>
              <a:rPr lang="en-US" dirty="0"/>
              <a:t>(रेडियल और कैरोटिड पल्स)</a:t>
            </a:r>
            <a:endParaRPr lang="en-IN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2D30C3-52B7-4F96-29FA-DD1FE16F38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3229" y="3900432"/>
            <a:ext cx="13804456" cy="812465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0407224" y="12784583"/>
            <a:ext cx="3686352" cy="67726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017982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DB4FE8-C515-7812-2A3D-1E5DD8B892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791F0A58-E69E-C464-D167-4CACE67A85D3}"/>
              </a:ext>
            </a:extLst>
          </p:cNvPr>
          <p:cNvSpPr/>
          <p:nvPr/>
        </p:nvSpPr>
        <p:spPr>
          <a:xfrm>
            <a:off x="8416212" y="1"/>
            <a:ext cx="15967788" cy="12813338"/>
          </a:xfrm>
          <a:prstGeom prst="rect">
            <a:avLst/>
          </a:prstGeom>
          <a:solidFill>
            <a:srgbClr val="E46C0A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CB2152E9-2FD6-D538-A3A8-24E654898B12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" name="Line">
            <a:extLst>
              <a:ext uri="{FF2B5EF4-FFF2-40B4-BE49-F238E27FC236}">
                <a16:creationId xmlns:a16="http://schemas.microsoft.com/office/drawing/2014/main" id="{52FC40AC-0409-6AD3-1434-92279F1109AA}"/>
              </a:ext>
            </a:extLst>
          </p:cNvPr>
          <p:cNvSpPr/>
          <p:nvPr/>
        </p:nvSpPr>
        <p:spPr>
          <a:xfrm>
            <a:off x="7597415" y="2784342"/>
            <a:ext cx="17011186" cy="7825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430"/>
                </a:moveTo>
                <a:lnTo>
                  <a:pt x="3367" y="225"/>
                </a:lnTo>
                <a:lnTo>
                  <a:pt x="4367" y="21600"/>
                </a:lnTo>
                <a:lnTo>
                  <a:pt x="5360" y="0"/>
                </a:lnTo>
                <a:lnTo>
                  <a:pt x="21600" y="152"/>
                </a:lnTo>
              </a:path>
            </a:pathLst>
          </a:custGeom>
          <a:ln w="50800">
            <a:solidFill>
              <a:srgbClr val="FFFFFF"/>
            </a:solidFill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6AC22BC9-0611-CA63-3546-57BBF34DEC3F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4F6AB875-F546-EB4F-E58E-3F96E76D79B7}"/>
              </a:ext>
            </a:extLst>
          </p:cNvPr>
          <p:cNvSpPr txBox="1"/>
          <p:nvPr/>
        </p:nvSpPr>
        <p:spPr>
          <a:xfrm>
            <a:off x="21546983" y="12813338"/>
            <a:ext cx="1406835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/>
              <a:t>पीपीटी</a:t>
            </a:r>
            <a:r>
              <a:rPr lang="en-US" b="1" dirty="0"/>
              <a:t>6</a:t>
            </a:r>
            <a:r>
              <a:rPr b="1" dirty="0"/>
              <a:t>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EB021EAA-1166-1D30-7546-832408D06930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FE456DCA-AFBE-AF6D-1291-E4FA4157585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 algn="l" rtl="0"/>
              <a:t>14</a:t>
            </a:fld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246811-BBC7-E7A6-59F2-6924BB6A02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  AI-generated content may be incorrect.">
            <a:extLst>
              <a:ext uri="{FF2B5EF4-FFF2-40B4-BE49-F238E27FC236}">
                <a16:creationId xmlns:a16="http://schemas.microsoft.com/office/drawing/2014/main" id="{637C1D90-6FE4-C54D-4EEA-928B24EBD5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D39983BB-D911-E232-9A1F-874F65567C17}"/>
              </a:ext>
            </a:extLst>
          </p:cNvPr>
          <p:cNvSpPr txBox="1"/>
          <p:nvPr/>
        </p:nvSpPr>
        <p:spPr>
          <a:xfrm>
            <a:off x="0" y="4516109"/>
            <a:ext cx="8677469" cy="46007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US" dirty="0"/>
              <a:t>परिसंचरण की जाँच करें</a:t>
            </a:r>
            <a:br>
              <a:rPr lang="en-US" dirty="0"/>
            </a:br>
            <a:endParaRPr lang="en-US" dirty="0"/>
          </a:p>
          <a:p>
            <a:pPr algn="l" rtl="0"/>
            <a:r>
              <a:rPr lang="en-US" dirty="0"/>
              <a:t>(रेडियल और कैरोटिड पल्स)</a:t>
            </a:r>
            <a:endParaRPr lang="en-IN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18A7A94-28CA-6F92-1197-2497389A87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0263" y="3946208"/>
            <a:ext cx="12070137" cy="865370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68400" y="12965738"/>
            <a:ext cx="3686352" cy="67726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0261335" y="12769505"/>
            <a:ext cx="3686352" cy="67726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452487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457317-89F6-9CAC-3D4B-C0F450017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CF68EE51-25A7-37F6-110A-1010C199792E}"/>
              </a:ext>
            </a:extLst>
          </p:cNvPr>
          <p:cNvSpPr/>
          <p:nvPr/>
        </p:nvSpPr>
        <p:spPr>
          <a:xfrm>
            <a:off x="8167732" y="1"/>
            <a:ext cx="16216268" cy="127336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9D671CE7-CB0F-EC86-BABD-1CF00400D89C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02D251B2-98B0-55C8-EAEF-6797D8740A18}"/>
              </a:ext>
            </a:extLst>
          </p:cNvPr>
          <p:cNvSpPr txBox="1"/>
          <p:nvPr/>
        </p:nvSpPr>
        <p:spPr>
          <a:xfrm>
            <a:off x="8871430" y="3639584"/>
            <a:ext cx="15076257" cy="74236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 rtl="0">
              <a:spcBef>
                <a:spcPts val="5000"/>
              </a:spcBef>
              <a:buSzPct val="100000"/>
              <a:defRPr sz="6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>
                <a:solidFill>
                  <a:schemeClr val="tx1"/>
                </a:solidFill>
              </a:rPr>
              <a:t>1. अपने निष्कर्षों के बारे में प्रतिक्रिया देने वाली </a:t>
            </a:r>
            <a:r>
              <a:rPr lang="en-US" dirty="0" err="1">
                <a:solidFill>
                  <a:schemeClr val="tx1"/>
                </a:solidFill>
              </a:rPr>
              <a:t>ईएमएस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hi-IN" dirty="0">
                <a:solidFill>
                  <a:schemeClr val="tx1"/>
                </a:solidFill>
              </a:rPr>
              <a:t> तंत्र </a:t>
            </a:r>
            <a:r>
              <a:rPr lang="en-US" dirty="0">
                <a:solidFill>
                  <a:schemeClr val="tx1"/>
                </a:solidFill>
              </a:rPr>
              <a:t> को </a:t>
            </a:r>
            <a:r>
              <a:rPr lang="en-US" dirty="0" err="1">
                <a:solidFill>
                  <a:schemeClr val="tx1"/>
                </a:solidFill>
              </a:rPr>
              <a:t>सूचित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करें</a:t>
            </a:r>
            <a:r>
              <a:rPr lang="hi-IN" dirty="0">
                <a:solidFill>
                  <a:schemeClr val="tx1"/>
                </a:solidFill>
              </a:rPr>
              <a:t> I</a:t>
            </a:r>
            <a:endParaRPr lang="en-US" dirty="0">
              <a:solidFill>
                <a:schemeClr val="tx1"/>
              </a:solidFill>
            </a:endParaRPr>
          </a:p>
          <a:p>
            <a:pPr algn="l" rtl="0">
              <a:spcBef>
                <a:spcPts val="5000"/>
              </a:spcBef>
              <a:buSzPct val="100000"/>
              <a:defRPr sz="6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>
                <a:solidFill>
                  <a:schemeClr val="tx1"/>
                </a:solidFill>
              </a:rPr>
              <a:t>2. यदि अधिक संसाधनों की आवश्यकता हो तो </a:t>
            </a:r>
            <a:r>
              <a:rPr lang="en-US" dirty="0" err="1">
                <a:solidFill>
                  <a:schemeClr val="tx1"/>
                </a:solidFill>
              </a:rPr>
              <a:t>अनुरोध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करें</a:t>
            </a:r>
            <a:r>
              <a:rPr lang="hi-IN" dirty="0">
                <a:solidFill>
                  <a:schemeClr val="tx1"/>
                </a:solidFill>
              </a:rPr>
              <a:t> I</a:t>
            </a:r>
            <a:endParaRPr lang="en-US" dirty="0">
              <a:solidFill>
                <a:schemeClr val="tx1"/>
              </a:solidFill>
            </a:endParaRPr>
          </a:p>
          <a:p>
            <a:pPr algn="l" rtl="0">
              <a:spcBef>
                <a:spcPts val="5000"/>
              </a:spcBef>
              <a:buSzPct val="100000"/>
              <a:defRPr sz="6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>
                <a:solidFill>
                  <a:schemeClr val="tx1"/>
                </a:solidFill>
              </a:rPr>
              <a:t>3. यदि कोई जानलेवा चोट/बीमारी हो, तो प्रतिक्रिया इकाई को </a:t>
            </a:r>
            <a:r>
              <a:rPr lang="en-US" dirty="0" err="1">
                <a:solidFill>
                  <a:schemeClr val="tx1"/>
                </a:solidFill>
              </a:rPr>
              <a:t>सूचित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करें</a:t>
            </a:r>
            <a:r>
              <a:rPr lang="hi-IN" dirty="0">
                <a:solidFill>
                  <a:schemeClr val="tx1"/>
                </a:solidFill>
              </a:rPr>
              <a:t> I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B3016603-4F94-6CBD-95B5-94A9FDB05671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1C82F90E-590F-0415-C837-54FB1D21428C}"/>
              </a:ext>
            </a:extLst>
          </p:cNvPr>
          <p:cNvSpPr txBox="1"/>
          <p:nvPr/>
        </p:nvSpPr>
        <p:spPr>
          <a:xfrm>
            <a:off x="21546983" y="12813338"/>
            <a:ext cx="1406835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/>
              <a:t>पीपीटी</a:t>
            </a:r>
            <a:r>
              <a:rPr lang="en-US" b="1" dirty="0"/>
              <a:t>6</a:t>
            </a:r>
            <a:r>
              <a:rPr b="1" dirty="0"/>
              <a:t>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A9DC99EB-C1E6-1E38-612D-385A3C1E8B5D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6C44B605-3DF8-4F4C-FBF3-C96A3DF6134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 algn="l" rtl="0"/>
              <a:t>15</a:t>
            </a:fld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32EF1D-164A-D50F-81CD-3C855A5F663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  AI-generated content may be incorrect.">
            <a:extLst>
              <a:ext uri="{FF2B5EF4-FFF2-40B4-BE49-F238E27FC236}">
                <a16:creationId xmlns:a16="http://schemas.microsoft.com/office/drawing/2014/main" id="{36CFD412-3E12-1FEB-FC59-B116DB20A3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E6B79BB4-3EBB-8E6E-26AC-E5F99910F020}"/>
              </a:ext>
            </a:extLst>
          </p:cNvPr>
          <p:cNvSpPr txBox="1"/>
          <p:nvPr/>
        </p:nvSpPr>
        <p:spPr>
          <a:xfrm>
            <a:off x="702765" y="3129734"/>
            <a:ext cx="7113118" cy="1941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 rtl="0"/>
            <a:r>
              <a:rPr lang="en-IN" dirty="0"/>
              <a:t>रोगी की स्थिति अद्यतन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0261335" y="12784583"/>
            <a:ext cx="3686352" cy="67726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681032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97AFE2-0DF9-9481-8E2F-FE85123013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507DB71F-ADE3-A071-5671-D3607ABC9442}"/>
              </a:ext>
            </a:extLst>
          </p:cNvPr>
          <p:cNvSpPr/>
          <p:nvPr/>
        </p:nvSpPr>
        <p:spPr>
          <a:xfrm>
            <a:off x="8167732" y="1"/>
            <a:ext cx="16216268" cy="12371294"/>
          </a:xfrm>
          <a:prstGeom prst="rect">
            <a:avLst/>
          </a:prstGeom>
          <a:solidFill>
            <a:srgbClr val="E46C0A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3DF8D361-28FD-D1B6-94C8-C3C421B63A97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3879884D-446F-190A-2E1B-84EA3D4224D2}"/>
              </a:ext>
            </a:extLst>
          </p:cNvPr>
          <p:cNvSpPr txBox="1"/>
          <p:nvPr/>
        </p:nvSpPr>
        <p:spPr>
          <a:xfrm>
            <a:off x="8564880" y="3888736"/>
            <a:ext cx="15076257" cy="54604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 rtl="0"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dirty="0">
                <a:solidFill>
                  <a:schemeClr val="tx1"/>
                </a:solidFill>
              </a:rPr>
              <a:t>शारीरिक परीक्षण का मुख्य उद्देश्य किसी भी चोट या चिकित्सा समस्या का पता लगाना है जो उपचार न किए जाने पर रोगी के जीवन के लिए खतरा बन सकती है।</a:t>
            </a:r>
          </a:p>
        </p:txBody>
      </p:sp>
      <p:sp>
        <p:nvSpPr>
          <p:cNvPr id="11" name="Line">
            <a:extLst>
              <a:ext uri="{FF2B5EF4-FFF2-40B4-BE49-F238E27FC236}">
                <a16:creationId xmlns:a16="http://schemas.microsoft.com/office/drawing/2014/main" id="{AAF155DA-EB7C-D321-A54A-5AA8D8C8D3E5}"/>
              </a:ext>
            </a:extLst>
          </p:cNvPr>
          <p:cNvSpPr/>
          <p:nvPr/>
        </p:nvSpPr>
        <p:spPr>
          <a:xfrm>
            <a:off x="7597415" y="2784342"/>
            <a:ext cx="17011186" cy="7825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430"/>
                </a:moveTo>
                <a:lnTo>
                  <a:pt x="3367" y="225"/>
                </a:lnTo>
                <a:lnTo>
                  <a:pt x="4367" y="21600"/>
                </a:lnTo>
                <a:lnTo>
                  <a:pt x="5360" y="0"/>
                </a:lnTo>
                <a:lnTo>
                  <a:pt x="21600" y="152"/>
                </a:lnTo>
              </a:path>
            </a:pathLst>
          </a:custGeom>
          <a:ln w="50800">
            <a:solidFill>
              <a:srgbClr val="FFFFFF"/>
            </a:solidFill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403C66A8-DAF7-3435-D2EA-14A47150178E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A1440C02-ED0B-9CC4-0C5F-D72767BC6850}"/>
              </a:ext>
            </a:extLst>
          </p:cNvPr>
          <p:cNvSpPr txBox="1"/>
          <p:nvPr/>
        </p:nvSpPr>
        <p:spPr>
          <a:xfrm>
            <a:off x="21546983" y="12813338"/>
            <a:ext cx="1406835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/>
              <a:t>पीपीटी</a:t>
            </a:r>
            <a:r>
              <a:rPr lang="en-US" b="1" dirty="0"/>
              <a:t>6</a:t>
            </a:r>
            <a:r>
              <a:rPr b="1" dirty="0"/>
              <a:t>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6E9D2A04-2052-6D67-CEB3-2CDFD03C76F4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9E1FDCE8-3B00-92CC-04DE-C31A38EF192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 algn="l" rtl="0"/>
              <a:t>16</a:t>
            </a:fld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7729C2-AA77-85D7-877F-9C445665B6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  AI-generated content may be incorrect.">
            <a:extLst>
              <a:ext uri="{FF2B5EF4-FFF2-40B4-BE49-F238E27FC236}">
                <a16:creationId xmlns:a16="http://schemas.microsoft.com/office/drawing/2014/main" id="{2A942EBF-8BE9-A602-0471-3C9BCBF529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7F6F6A36-CAB5-1F46-D3B5-51BA849C30EA}"/>
              </a:ext>
            </a:extLst>
          </p:cNvPr>
          <p:cNvSpPr txBox="1"/>
          <p:nvPr/>
        </p:nvSpPr>
        <p:spPr>
          <a:xfrm>
            <a:off x="769456" y="3142109"/>
            <a:ext cx="7113118" cy="19476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शारीरिक परीक्षा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954785" y="12693149"/>
            <a:ext cx="3686352" cy="67726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357707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B1FEF1-93B3-CDAD-2CCF-3AFC82DADD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3B4B8805-0DFC-1549-6EBF-39ABCA4B2528}"/>
              </a:ext>
            </a:extLst>
          </p:cNvPr>
          <p:cNvSpPr/>
          <p:nvPr/>
        </p:nvSpPr>
        <p:spPr>
          <a:xfrm>
            <a:off x="8658809" y="50560"/>
            <a:ext cx="15725192" cy="127052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4ACD9454-7E35-1699-3BC3-8D10BED543DB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35923335-35B2-266E-ACFD-E7179FB20523}"/>
              </a:ext>
            </a:extLst>
          </p:cNvPr>
          <p:cNvSpPr txBox="1"/>
          <p:nvPr/>
        </p:nvSpPr>
        <p:spPr>
          <a:xfrm>
            <a:off x="8871430" y="3639584"/>
            <a:ext cx="15076257" cy="7690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 rtl="0">
              <a:spcBef>
                <a:spcPts val="5000"/>
              </a:spcBef>
              <a:buSzPct val="100000"/>
              <a:defRPr sz="6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>
                <a:solidFill>
                  <a:schemeClr val="tx1"/>
                </a:solidFill>
              </a:rPr>
              <a:t>1. निरीक्षण (देखना)</a:t>
            </a:r>
          </a:p>
          <a:p>
            <a:pPr algn="l" rtl="0">
              <a:spcBef>
                <a:spcPts val="5000"/>
              </a:spcBef>
              <a:buSzPct val="100000"/>
              <a:defRPr sz="6000">
                <a:latin typeface="Open Sans"/>
                <a:ea typeface="Open Sans"/>
                <a:cs typeface="Open Sans"/>
                <a:sym typeface="Open Sans"/>
              </a:defRPr>
            </a:pPr>
            <a:endParaRPr lang="en-US" dirty="0">
              <a:solidFill>
                <a:schemeClr val="tx1"/>
              </a:solidFill>
            </a:endParaRPr>
          </a:p>
          <a:p>
            <a:pPr algn="l" rtl="0">
              <a:spcBef>
                <a:spcPts val="5000"/>
              </a:spcBef>
              <a:buSzPct val="100000"/>
              <a:defRPr sz="6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>
                <a:solidFill>
                  <a:schemeClr val="tx1"/>
                </a:solidFill>
              </a:rPr>
              <a:t>2. ऑस्कल्टेशन (सुनना)</a:t>
            </a:r>
          </a:p>
          <a:p>
            <a:pPr algn="l" rtl="0">
              <a:spcBef>
                <a:spcPts val="5000"/>
              </a:spcBef>
              <a:buSzPct val="100000"/>
              <a:defRPr sz="6000">
                <a:latin typeface="Open Sans"/>
                <a:ea typeface="Open Sans"/>
                <a:cs typeface="Open Sans"/>
                <a:sym typeface="Open Sans"/>
              </a:defRPr>
            </a:pPr>
            <a:endParaRPr lang="en-US" dirty="0">
              <a:solidFill>
                <a:schemeClr val="tx1"/>
              </a:solidFill>
            </a:endParaRPr>
          </a:p>
          <a:p>
            <a:pPr algn="l" rtl="0">
              <a:spcBef>
                <a:spcPts val="5000"/>
              </a:spcBef>
              <a:buSzPct val="100000"/>
              <a:defRPr sz="6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>
                <a:solidFill>
                  <a:schemeClr val="tx1"/>
                </a:solidFill>
              </a:rPr>
              <a:t>3. स्पर्श (अनुभूति)</a:t>
            </a:r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40C5AA6F-9CEC-2193-9742-C483E2E20444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98F638AE-FD85-282D-C85B-25BFAE4471D1}"/>
              </a:ext>
            </a:extLst>
          </p:cNvPr>
          <p:cNvSpPr txBox="1"/>
          <p:nvPr/>
        </p:nvSpPr>
        <p:spPr>
          <a:xfrm>
            <a:off x="21546983" y="12813338"/>
            <a:ext cx="1406835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/>
              <a:t>पीपीटी</a:t>
            </a:r>
            <a:r>
              <a:rPr lang="en-US" b="1" dirty="0"/>
              <a:t>6</a:t>
            </a:r>
            <a:r>
              <a:rPr b="1" dirty="0"/>
              <a:t>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28C8CA39-D271-0D3D-8650-60D728AD75B2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F33D99B4-A3CD-034B-A1AE-71EBF46AC76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70847"/>
            <a:ext cx="1026746" cy="61976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 algn="l" rtl="0"/>
              <a:t>17</a:t>
            </a:fld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224856-35EE-1DB6-84C9-2EE682796F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  AI-generated content may be incorrect.">
            <a:extLst>
              <a:ext uri="{FF2B5EF4-FFF2-40B4-BE49-F238E27FC236}">
                <a16:creationId xmlns:a16="http://schemas.microsoft.com/office/drawing/2014/main" id="{C235E39E-B34F-7C74-5EDB-C0467009583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9C72E244-7FB8-D7D1-F756-02474B09CA15}"/>
              </a:ext>
            </a:extLst>
          </p:cNvPr>
          <p:cNvSpPr txBox="1"/>
          <p:nvPr/>
        </p:nvSpPr>
        <p:spPr>
          <a:xfrm>
            <a:off x="0" y="2961783"/>
            <a:ext cx="8658809" cy="1941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 rtl="0"/>
            <a:r>
              <a:rPr lang="en-IN" dirty="0"/>
              <a:t>शारीरिक मूल्यांकन के सिद्धांत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0261335" y="12675854"/>
            <a:ext cx="3686352" cy="67726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328209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0B3AD4-2E0C-398D-B145-DD0CC229C7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9849B68E-9299-3A0F-D681-84DA4768A57D}"/>
              </a:ext>
            </a:extLst>
          </p:cNvPr>
          <p:cNvSpPr/>
          <p:nvPr/>
        </p:nvSpPr>
        <p:spPr>
          <a:xfrm>
            <a:off x="8167732" y="0"/>
            <a:ext cx="16216268" cy="1287084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252922BD-C093-69C0-D890-59B433447C55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FF1BF1E9-F57B-C23E-81E5-B5C7510DFFAB}"/>
              </a:ext>
            </a:extLst>
          </p:cNvPr>
          <p:cNvSpPr txBox="1"/>
          <p:nvPr/>
        </p:nvSpPr>
        <p:spPr>
          <a:xfrm>
            <a:off x="8378890" y="2733693"/>
            <a:ext cx="15568797" cy="97217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 rtl="0">
              <a:spcBef>
                <a:spcPts val="5000"/>
              </a:spcBef>
              <a:buSzPct val="100000"/>
              <a:defRPr sz="6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>
                <a:solidFill>
                  <a:schemeClr val="tx1"/>
                </a:solidFill>
              </a:rPr>
              <a:t>1. प्रमुख की परीक्षा-</a:t>
            </a:r>
          </a:p>
          <a:p>
            <a:pPr marL="857250" indent="-857250" algn="l" rtl="0">
              <a:spcBef>
                <a:spcPts val="5000"/>
              </a:spcBef>
              <a:buSzPct val="100000"/>
              <a:buFont typeface="Arial" panose="020B0604020202020204" pitchFamily="34" charset="0"/>
              <a:buChar char="•"/>
              <a:defRPr sz="6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>
                <a:solidFill>
                  <a:schemeClr val="tx1"/>
                </a:solidFill>
              </a:rPr>
              <a:t>खोपड़ी और कपाल (बीपीडीओसी: रक्तस्राव, दर्द, विकृति, खुली चोट, क्रेपिटस ध्वनि)</a:t>
            </a:r>
          </a:p>
          <a:p>
            <a:pPr marL="857250" indent="-857250" algn="l" rtl="0">
              <a:spcBef>
                <a:spcPts val="5000"/>
              </a:spcBef>
              <a:buSzPct val="100000"/>
              <a:buFont typeface="Arial" panose="020B0604020202020204" pitchFamily="34" charset="0"/>
              <a:buChar char="•"/>
              <a:defRPr sz="6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>
                <a:solidFill>
                  <a:schemeClr val="tx1"/>
                </a:solidFill>
              </a:rPr>
              <a:t>कान और नाक (सीएसएफ-सेरेब्रो स्पाइनल, द्रव)</a:t>
            </a:r>
          </a:p>
          <a:p>
            <a:pPr marL="857250" indent="-857250" algn="l" rtl="0">
              <a:spcBef>
                <a:spcPts val="5000"/>
              </a:spcBef>
              <a:buSzPct val="100000"/>
              <a:buFont typeface="Arial" panose="020B0604020202020204" pitchFamily="34" charset="0"/>
              <a:buChar char="•"/>
              <a:defRPr sz="6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>
                <a:solidFill>
                  <a:schemeClr val="tx1"/>
                </a:solidFill>
              </a:rPr>
              <a:t>छात्र (</a:t>
            </a:r>
            <a:r>
              <a:rPr lang="en-US" dirty="0" err="1">
                <a:solidFill>
                  <a:schemeClr val="tx1"/>
                </a:solidFill>
              </a:rPr>
              <a:t>पर्ल</a:t>
            </a:r>
            <a:r>
              <a:rPr lang="en-US" dirty="0">
                <a:solidFill>
                  <a:schemeClr val="tx1"/>
                </a:solidFill>
              </a:rPr>
              <a:t>-पुतली प्रकाश के प्रति समान रूप से प्रतिक्रिया करती है)</a:t>
            </a:r>
          </a:p>
          <a:p>
            <a:pPr marL="857250" indent="-857250" algn="l" rtl="0">
              <a:spcBef>
                <a:spcPts val="5000"/>
              </a:spcBef>
              <a:buSzPct val="100000"/>
              <a:buFont typeface="Arial" panose="020B0604020202020204" pitchFamily="34" charset="0"/>
              <a:buChar char="•"/>
              <a:defRPr sz="6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>
                <a:solidFill>
                  <a:schemeClr val="tx1"/>
                </a:solidFill>
              </a:rPr>
              <a:t>मुँह (BPDOC)</a:t>
            </a:r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E05F0AFE-8400-9D80-E760-BA81B1425153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B89812DC-5BFE-CB38-C450-746C1D429ED0}"/>
              </a:ext>
            </a:extLst>
          </p:cNvPr>
          <p:cNvSpPr txBox="1"/>
          <p:nvPr/>
        </p:nvSpPr>
        <p:spPr>
          <a:xfrm>
            <a:off x="21546983" y="12813338"/>
            <a:ext cx="1406835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/>
              <a:t>पीपीटी</a:t>
            </a:r>
            <a:r>
              <a:rPr lang="en-US" b="1" dirty="0"/>
              <a:t>6</a:t>
            </a:r>
            <a:r>
              <a:rPr b="1" dirty="0"/>
              <a:t>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6E1B67CF-0E23-8CF1-41DB-18CE2C6222A0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8628C91C-14F4-A8BB-4B3C-D7D2135C455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70847"/>
            <a:ext cx="1026746" cy="619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 algn="l" rtl="0"/>
              <a:t>18</a:t>
            </a:fld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5FDDBF-B284-7EF1-2767-A66ADAF9E5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  AI-generated content may be incorrect.">
            <a:extLst>
              <a:ext uri="{FF2B5EF4-FFF2-40B4-BE49-F238E27FC236}">
                <a16:creationId xmlns:a16="http://schemas.microsoft.com/office/drawing/2014/main" id="{48F2BB50-CF60-52CA-94C5-B36D4CCDA68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B9936E87-C324-6CE0-DB48-ED2F73F1B0FC}"/>
              </a:ext>
            </a:extLst>
          </p:cNvPr>
          <p:cNvSpPr txBox="1"/>
          <p:nvPr/>
        </p:nvSpPr>
        <p:spPr>
          <a:xfrm>
            <a:off x="0" y="2733693"/>
            <a:ext cx="8167732" cy="3714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US" dirty="0"/>
              <a:t>शारीरिक परीक्षा (सिर से पैर </a:t>
            </a:r>
            <a:r>
              <a:rPr lang="en-US" dirty="0" err="1"/>
              <a:t>तक</a:t>
            </a:r>
            <a:r>
              <a:rPr lang="en-US" dirty="0"/>
              <a:t>)</a:t>
            </a:r>
          </a:p>
          <a:p>
            <a:pPr algn="l" rtl="0"/>
            <a:endParaRPr lang="en-US" dirty="0"/>
          </a:p>
          <a:p>
            <a:pPr algn="l" rtl="0"/>
            <a:r>
              <a:rPr lang="en-US" dirty="0"/>
              <a:t> (बीपीडीओसी)</a:t>
            </a:r>
            <a:endParaRPr lang="en-IN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0635824" y="12937131"/>
            <a:ext cx="3686352" cy="67726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515591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1C60FB-B3FF-5595-772C-BE2E7EBD32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41E2C6C2-03A8-3481-5C47-A01E6A52E298}"/>
              </a:ext>
            </a:extLst>
          </p:cNvPr>
          <p:cNvSpPr/>
          <p:nvPr/>
        </p:nvSpPr>
        <p:spPr>
          <a:xfrm>
            <a:off x="8602824" y="0"/>
            <a:ext cx="15781176" cy="1287084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4E15D748-CC3C-5BE4-BC45-656102BD719A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61A3B9A7-1F24-81C6-ECA4-38E59E571995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54A7B932-BADF-5BC5-7E20-E1EA53D890B6}"/>
              </a:ext>
            </a:extLst>
          </p:cNvPr>
          <p:cNvSpPr txBox="1"/>
          <p:nvPr/>
        </p:nvSpPr>
        <p:spPr>
          <a:xfrm>
            <a:off x="21546983" y="12813338"/>
            <a:ext cx="1406835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/>
              <a:t>पीपीटी</a:t>
            </a:r>
            <a:r>
              <a:rPr lang="en-US" b="1" dirty="0"/>
              <a:t>6</a:t>
            </a:r>
            <a:r>
              <a:rPr b="1" dirty="0"/>
              <a:t>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453236F4-6778-E493-FAA9-E81A1B722873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BA9A493A-6787-DCA6-3F34-C0B95A53C054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70847"/>
            <a:ext cx="1026746" cy="61976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 algn="l" rtl="0"/>
              <a:t>19</a:t>
            </a:fld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360E54-1E94-267A-56B9-23D48F075A4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  AI-generated content may be incorrect.">
            <a:extLst>
              <a:ext uri="{FF2B5EF4-FFF2-40B4-BE49-F238E27FC236}">
                <a16:creationId xmlns:a16="http://schemas.microsoft.com/office/drawing/2014/main" id="{1AF3001B-939E-7A33-A50D-57ED799D056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DD20CE00-81B6-A620-59CC-6D6960B57191}"/>
              </a:ext>
            </a:extLst>
          </p:cNvPr>
          <p:cNvSpPr txBox="1"/>
          <p:nvPr/>
        </p:nvSpPr>
        <p:spPr>
          <a:xfrm>
            <a:off x="-16757" y="3372330"/>
            <a:ext cx="8849006" cy="10551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US" dirty="0"/>
              <a:t>खोपड़ी की हड्डियाँ - 22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E20D79-2886-C2E9-5E93-876FEFE6DE32}"/>
              </a:ext>
            </a:extLst>
          </p:cNvPr>
          <p:cNvSpPr txBox="1">
            <a:spLocks/>
          </p:cNvSpPr>
          <p:nvPr/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 hangingPunct="1"/>
            <a:endParaRPr lang="en-IN" altLang="en-US" sz="4000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4E48DF6-F489-F431-EBFA-A75E1E81F550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/>
          <a:srcRect/>
          <a:stretch>
            <a:fillRect/>
          </a:stretch>
        </p:blipFill>
        <p:spPr>
          <a:xfrm>
            <a:off x="8832249" y="2929584"/>
            <a:ext cx="8360229" cy="9274471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2F7779B-BF97-EA4C-BC37-7C72AEF7716A}"/>
              </a:ext>
            </a:extLst>
          </p:cNvPr>
          <p:cNvPicPr>
            <a:picLocks noGrp="1" noChangeAspect="1"/>
          </p:cNvPicPr>
          <p:nvPr>
            <p:custDataLst>
              <p:tags r:id="rId2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17815980" y="2879384"/>
            <a:ext cx="5602820" cy="9274471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0697648" y="12890708"/>
            <a:ext cx="3686352" cy="67726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0106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A51272-E009-D399-DB2B-2C47B2429D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C8B273E8-A1A3-C45E-67A3-DB6336F930D1}"/>
              </a:ext>
            </a:extLst>
          </p:cNvPr>
          <p:cNvSpPr/>
          <p:nvPr/>
        </p:nvSpPr>
        <p:spPr>
          <a:xfrm>
            <a:off x="8167732" y="0"/>
            <a:ext cx="16216268" cy="1279114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63F48F7F-C7E7-713D-50E5-B0440C59C556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2029570F-AD63-784C-CEBA-C37B93D73FD8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23094AAD-ECC0-B0C0-DE29-627E52D26F3C}"/>
              </a:ext>
            </a:extLst>
          </p:cNvPr>
          <p:cNvSpPr txBox="1"/>
          <p:nvPr/>
        </p:nvSpPr>
        <p:spPr>
          <a:xfrm>
            <a:off x="21546983" y="12813338"/>
            <a:ext cx="1406835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/>
              <a:t>पीपीटी</a:t>
            </a:r>
            <a:r>
              <a:rPr lang="en-US" b="1" dirty="0"/>
              <a:t>6</a:t>
            </a:r>
            <a:r>
              <a:rPr b="1" dirty="0"/>
              <a:t>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903CCC46-12DF-BFBC-1531-1A124AC667DC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33D09AEB-52BA-6A81-2B46-081EB2A2C39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70847"/>
            <a:ext cx="1026746" cy="619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 algn="l" rtl="0"/>
              <a:t>20</a:t>
            </a:fld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D467EB-B2F1-B7B1-38B1-7B63EBEC13A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  AI-generated content may be incorrect.">
            <a:extLst>
              <a:ext uri="{FF2B5EF4-FFF2-40B4-BE49-F238E27FC236}">
                <a16:creationId xmlns:a16="http://schemas.microsoft.com/office/drawing/2014/main" id="{3A9AE67E-A7FB-57F3-9886-D5CEC83C49C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271DB5DB-3960-866F-4B5C-27FA70FAA0F6}"/>
              </a:ext>
            </a:extLst>
          </p:cNvPr>
          <p:cNvSpPr txBox="1"/>
          <p:nvPr/>
        </p:nvSpPr>
        <p:spPr>
          <a:xfrm>
            <a:off x="200721" y="3522483"/>
            <a:ext cx="7655260" cy="10551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US" dirty="0"/>
              <a:t>चेहरे की हड्डियाँ - 14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A6244A-53FC-BDD0-9987-0B5D5BA7E83B}"/>
              </a:ext>
            </a:extLst>
          </p:cNvPr>
          <p:cNvSpPr txBox="1">
            <a:spLocks/>
          </p:cNvSpPr>
          <p:nvPr/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 hangingPunct="1"/>
            <a:endParaRPr lang="en-IN" altLang="en-US" sz="4000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9C60257-8311-9133-25E2-BB423A5F7205}"/>
              </a:ext>
            </a:extLst>
          </p:cNvPr>
          <p:cNvSpPr txBox="1">
            <a:spLocks/>
          </p:cNvSpPr>
          <p:nvPr/>
        </p:nvSpPr>
        <p:spPr>
          <a:xfrm>
            <a:off x="11159490" y="3434618"/>
            <a:ext cx="10972800" cy="1143000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 hangingPunct="1"/>
            <a:endParaRPr lang="en-IN" altLang="en-US" sz="5400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87D631B5-52DA-F257-C2D4-0AC299FA81B8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rcRect/>
          <a:stretch>
            <a:fillRect/>
          </a:stretch>
        </p:blipFill>
        <p:spPr>
          <a:xfrm>
            <a:off x="9594795" y="2711500"/>
            <a:ext cx="13362142" cy="987644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0407224" y="12784583"/>
            <a:ext cx="3686352" cy="67726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140948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58D45-3855-ACA6-7B91-A2E10408B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56B6018B-1153-D75C-790F-DDEECE100CC4}"/>
              </a:ext>
            </a:extLst>
          </p:cNvPr>
          <p:cNvSpPr/>
          <p:nvPr/>
        </p:nvSpPr>
        <p:spPr>
          <a:xfrm>
            <a:off x="8167732" y="1"/>
            <a:ext cx="16216268" cy="1231750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 dirty="0"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F5EFB924-79DB-6BB5-9400-02F0819B6D61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E50A9D70-B062-B963-02D5-76A6BEC14C6E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5DE02C73-E8FB-3410-6DE5-21C032498543}"/>
              </a:ext>
            </a:extLst>
          </p:cNvPr>
          <p:cNvSpPr txBox="1"/>
          <p:nvPr/>
        </p:nvSpPr>
        <p:spPr>
          <a:xfrm>
            <a:off x="21546983" y="12813338"/>
            <a:ext cx="1406835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/>
              <a:t>पीपीटी</a:t>
            </a:r>
            <a:r>
              <a:rPr lang="en-US" b="1" dirty="0"/>
              <a:t>6</a:t>
            </a:r>
            <a:r>
              <a:rPr b="1" dirty="0"/>
              <a:t>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AF80BFC6-1278-1432-372C-C18DA680E441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ECFF467D-2258-E83E-87C2-9C383B76928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70847"/>
            <a:ext cx="1026746" cy="61976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 algn="l" rtl="0"/>
              <a:t>21</a:t>
            </a:fld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B6272A-28EF-D46E-3F0C-C2ADB3A8B3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  AI-generated content may be incorrect.">
            <a:extLst>
              <a:ext uri="{FF2B5EF4-FFF2-40B4-BE49-F238E27FC236}">
                <a16:creationId xmlns:a16="http://schemas.microsoft.com/office/drawing/2014/main" id="{3254473F-29D9-2FA5-2AEE-17037424488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424EEE18-1A4D-F2FC-3C47-37D9F136F284}"/>
              </a:ext>
            </a:extLst>
          </p:cNvPr>
          <p:cNvSpPr txBox="1"/>
          <p:nvPr/>
        </p:nvSpPr>
        <p:spPr>
          <a:xfrm>
            <a:off x="751371" y="3203857"/>
            <a:ext cx="7113118" cy="10612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US" dirty="0"/>
              <a:t>गर्दन की जांच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A1307B-C9BC-F299-6582-46B8EC281D0B}"/>
              </a:ext>
            </a:extLst>
          </p:cNvPr>
          <p:cNvSpPr txBox="1">
            <a:spLocks/>
          </p:cNvSpPr>
          <p:nvPr/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 hangingPunct="1"/>
            <a:endParaRPr lang="en-IN" altLang="en-US" sz="4000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0BA1723D-1AAA-6572-0E0C-C9C2D8612F6E}"/>
              </a:ext>
            </a:extLst>
          </p:cNvPr>
          <p:cNvSpPr txBox="1">
            <a:spLocks/>
          </p:cNvSpPr>
          <p:nvPr/>
        </p:nvSpPr>
        <p:spPr>
          <a:xfrm>
            <a:off x="11159490" y="3434618"/>
            <a:ext cx="10972800" cy="1143000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 hangingPunct="1"/>
            <a:endParaRPr lang="en-IN" altLang="en-US" sz="5400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7B9FE66-9B26-1358-BD39-F37A0AA72182}"/>
              </a:ext>
            </a:extLst>
          </p:cNvPr>
          <p:cNvSpPr txBox="1">
            <a:spLocks/>
          </p:cNvSpPr>
          <p:nvPr/>
        </p:nvSpPr>
        <p:spPr>
          <a:xfrm>
            <a:off x="9246598" y="2994819"/>
            <a:ext cx="11277600" cy="4572000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457200" lvl="1" indent="-4572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आगे से पीछे की ओर जाएँ</a:t>
            </a:r>
            <a:endParaRPr lang="en-US" altLang="en-US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lvl="1" indent="-4572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(BPDOC) की जाँच करें</a:t>
            </a:r>
            <a:endParaRPr lang="en-US" altLang="en-US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lvl="1" indent="-4572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स्पर्शित कशेरुका</a:t>
            </a:r>
            <a:endParaRPr lang="en-US" altLang="en-US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lvl="1" indent="-4572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मध्य-रेखा स्थिति के लिए श्वासनली की जाँच करें</a:t>
            </a:r>
            <a:endParaRPr lang="en-US" altLang="en-US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lvl="1" indent="-4572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खुली चोट</a:t>
            </a:r>
            <a:endParaRPr lang="en-US" altLang="en-US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lvl="1" indent="-4572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चिकित्सा चेतावनी की जाँच करें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4177A3D-E7F9-1F09-E333-0DC248DD9F95}"/>
              </a:ext>
            </a:extLst>
          </p:cNvPr>
          <p:cNvSpPr txBox="1">
            <a:spLocks/>
          </p:cNvSpPr>
          <p:nvPr/>
        </p:nvSpPr>
        <p:spPr>
          <a:xfrm>
            <a:off x="10193655" y="3080657"/>
            <a:ext cx="8229600" cy="1143000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 hangingPunct="1"/>
            <a:endParaRPr lang="en-US" altLang="en-US" sz="4000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C477A0A-01D2-5A8D-4150-2203364AA3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5904" y="5280819"/>
            <a:ext cx="5384471" cy="538447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0261335" y="12671468"/>
            <a:ext cx="3686352" cy="67726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833220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D3F180-B442-6133-94B4-2C19A582A0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B80C5AE0-8176-DCBC-5EEC-FB77AF5C0D05}"/>
              </a:ext>
            </a:extLst>
          </p:cNvPr>
          <p:cNvSpPr/>
          <p:nvPr/>
        </p:nvSpPr>
        <p:spPr>
          <a:xfrm>
            <a:off x="8167732" y="1"/>
            <a:ext cx="16216268" cy="123981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 dirty="0"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9251E74D-7F9E-4C28-D664-DE39256973CB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B7EA6576-BF5C-3627-8EB5-26EF60B0C06F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8624D837-B23A-B362-B9A2-49EDAD1A39AA}"/>
              </a:ext>
            </a:extLst>
          </p:cNvPr>
          <p:cNvSpPr txBox="1"/>
          <p:nvPr/>
        </p:nvSpPr>
        <p:spPr>
          <a:xfrm>
            <a:off x="21546983" y="12813338"/>
            <a:ext cx="1406835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/>
              <a:t>पीपीटी</a:t>
            </a:r>
            <a:r>
              <a:rPr lang="en-US" b="1" dirty="0"/>
              <a:t>6</a:t>
            </a:r>
            <a:r>
              <a:rPr b="1" dirty="0"/>
              <a:t>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9F4C2E20-F00D-1FD1-6CFF-FAEED00FAF57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BA21C00E-1180-2C6C-02BA-8E309E23E7AF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70847"/>
            <a:ext cx="1026746" cy="619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 algn="l" rtl="0"/>
              <a:t>22</a:t>
            </a:fld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F3BFFF3-539C-25F5-E89B-1D574B1641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  AI-generated content may be incorrect.">
            <a:extLst>
              <a:ext uri="{FF2B5EF4-FFF2-40B4-BE49-F238E27FC236}">
                <a16:creationId xmlns:a16="http://schemas.microsoft.com/office/drawing/2014/main" id="{A610A4FB-8413-5D0C-1978-5D5B7B62376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7B7C186C-6499-B6AA-BFD8-4772803A103C}"/>
              </a:ext>
            </a:extLst>
          </p:cNvPr>
          <p:cNvSpPr txBox="1"/>
          <p:nvPr/>
        </p:nvSpPr>
        <p:spPr>
          <a:xfrm>
            <a:off x="979594" y="3209412"/>
            <a:ext cx="7113118" cy="19476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US" dirty="0"/>
              <a:t>छाती की जांच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BB1605-E17B-265F-66C5-E66B0516BAB9}"/>
              </a:ext>
            </a:extLst>
          </p:cNvPr>
          <p:cNvSpPr txBox="1">
            <a:spLocks/>
          </p:cNvSpPr>
          <p:nvPr/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 hangingPunct="1"/>
            <a:endParaRPr lang="en-IN" altLang="en-US" sz="4000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C67246B-2E09-FDD5-022B-4D92548A11CE}"/>
              </a:ext>
            </a:extLst>
          </p:cNvPr>
          <p:cNvSpPr txBox="1">
            <a:spLocks/>
          </p:cNvSpPr>
          <p:nvPr/>
        </p:nvSpPr>
        <p:spPr>
          <a:xfrm>
            <a:off x="11159490" y="3434618"/>
            <a:ext cx="10972800" cy="1143000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 hangingPunct="1"/>
            <a:endParaRPr lang="en-IN" altLang="en-US" sz="5400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438F922-DDF0-5A52-0F16-D0EC6947C12E}"/>
              </a:ext>
            </a:extLst>
          </p:cNvPr>
          <p:cNvSpPr txBox="1">
            <a:spLocks/>
          </p:cNvSpPr>
          <p:nvPr/>
        </p:nvSpPr>
        <p:spPr>
          <a:xfrm>
            <a:off x="9246597" y="2994819"/>
            <a:ext cx="11616651" cy="4572000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457200" lvl="1" indent="-4572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किसी भी चोट में महत्वपूर्ण अंग या प्रमुख रक्त वाहिकाएं शामिल हो सकती हैं</a:t>
            </a:r>
          </a:p>
          <a:p>
            <a:pPr marL="457200" lvl="1" indent="-4572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DOTS की जाँच करें</a:t>
            </a:r>
          </a:p>
          <a:p>
            <a:pPr marL="457200" lvl="1" indent="-4572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पसलियों से लेकर रीढ़ तक विकृति का पता लगाएं</a:t>
            </a:r>
          </a:p>
          <a:p>
            <a:pPr marL="457200" lvl="1" indent="-4572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उरोस्थि को स्पर्श करें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C222E23-B7E3-F0AF-B7E6-4F7E9A474CA0}"/>
              </a:ext>
            </a:extLst>
          </p:cNvPr>
          <p:cNvSpPr txBox="1">
            <a:spLocks/>
          </p:cNvSpPr>
          <p:nvPr/>
        </p:nvSpPr>
        <p:spPr>
          <a:xfrm>
            <a:off x="10193655" y="3080657"/>
            <a:ext cx="8229600" cy="1143000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 hangingPunct="1"/>
            <a:endParaRPr lang="en-US" altLang="en-US" sz="4000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2696CB-8ABE-C6A9-BE9D-66B95C1D9B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863" y="5384487"/>
            <a:ext cx="6622506" cy="595323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0289114" y="12784583"/>
            <a:ext cx="3686352" cy="67726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028821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A7E275-FE62-7139-9F17-0835EBDE7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CC7C02F5-5174-4680-77C1-EBFAAF510CA4}"/>
              </a:ext>
            </a:extLst>
          </p:cNvPr>
          <p:cNvSpPr/>
          <p:nvPr/>
        </p:nvSpPr>
        <p:spPr>
          <a:xfrm>
            <a:off x="8167732" y="0"/>
            <a:ext cx="16216268" cy="1160460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 dirty="0"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5E741DB5-A3F9-FD8D-6357-3D96152BCBED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F2F590FF-1DFD-22BD-C63F-0D52CD022DA5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B5C478F5-8721-DC7C-24B7-8192DF9567B3}"/>
              </a:ext>
            </a:extLst>
          </p:cNvPr>
          <p:cNvSpPr txBox="1"/>
          <p:nvPr/>
        </p:nvSpPr>
        <p:spPr>
          <a:xfrm>
            <a:off x="21546983" y="12813338"/>
            <a:ext cx="1406835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/>
              <a:t>पीपीटी</a:t>
            </a:r>
            <a:r>
              <a:rPr lang="en-US" b="1" dirty="0"/>
              <a:t>6</a:t>
            </a:r>
            <a:r>
              <a:rPr b="1" dirty="0"/>
              <a:t>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21054A60-DD9B-83FE-FC26-6DFC7EABBA36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E16E7577-DBFB-4008-0773-69DB188C0D3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70847"/>
            <a:ext cx="1026746" cy="61976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 algn="l" rtl="0"/>
              <a:t>23</a:t>
            </a:fld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473AA0-4CE5-3FAE-AB66-DC43F50B5D1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  AI-generated content may be incorrect.">
            <a:extLst>
              <a:ext uri="{FF2B5EF4-FFF2-40B4-BE49-F238E27FC236}">
                <a16:creationId xmlns:a16="http://schemas.microsoft.com/office/drawing/2014/main" id="{8338F955-F5DB-0D9A-3CC8-62AC58BAD1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61BDE1B0-BD53-7113-38EE-BA06CA0F2110}"/>
              </a:ext>
            </a:extLst>
          </p:cNvPr>
          <p:cNvSpPr txBox="1"/>
          <p:nvPr/>
        </p:nvSpPr>
        <p:spPr>
          <a:xfrm>
            <a:off x="742863" y="2812493"/>
            <a:ext cx="7113118" cy="19476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US" dirty="0"/>
              <a:t>पेट की जांच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74FDB3-4CE9-B05E-D530-140A3911C1FE}"/>
              </a:ext>
            </a:extLst>
          </p:cNvPr>
          <p:cNvSpPr txBox="1">
            <a:spLocks/>
          </p:cNvSpPr>
          <p:nvPr/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 hangingPunct="1"/>
            <a:endParaRPr lang="en-IN" altLang="en-US" sz="4000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C129C93-0322-4B2E-D3B0-B31EE9012F80}"/>
              </a:ext>
            </a:extLst>
          </p:cNvPr>
          <p:cNvSpPr txBox="1">
            <a:spLocks/>
          </p:cNvSpPr>
          <p:nvPr/>
        </p:nvSpPr>
        <p:spPr>
          <a:xfrm>
            <a:off x="11159490" y="3434618"/>
            <a:ext cx="10972800" cy="1143000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 hangingPunct="1"/>
            <a:endParaRPr lang="en-IN" altLang="en-US" sz="5400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045083C-18BC-08D1-D18C-D8EAADE4F680}"/>
              </a:ext>
            </a:extLst>
          </p:cNvPr>
          <p:cNvSpPr txBox="1">
            <a:spLocks/>
          </p:cNvSpPr>
          <p:nvPr/>
        </p:nvSpPr>
        <p:spPr>
          <a:xfrm>
            <a:off x="9246598" y="2994819"/>
            <a:ext cx="11277600" cy="4572000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457200" lvl="1" indent="-4572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कठोरता या फैलाव (कोमलता) की जाँच करें</a:t>
            </a:r>
          </a:p>
          <a:p>
            <a:pPr marL="457200" lvl="1" indent="-4572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कटने, खरोंच (घाव और घर्षण), गहरे घाव, उभरे हुए अंग, संभावित रक्तस्राव और संक्रमण)</a:t>
            </a:r>
          </a:p>
          <a:p>
            <a:pPr marL="457200" lvl="1" indent="-4572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अंतर्निहित चोट का संकेत हो सकता है (दर्द के साथ स्पर्श चतुर्थांश)</a:t>
            </a:r>
          </a:p>
          <a:p>
            <a:pPr marL="457200" lvl="1" indent="-4572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सूजन या रंग परिवर्तन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BD61869-50F1-B9AA-23A5-66AA193B657B}"/>
              </a:ext>
            </a:extLst>
          </p:cNvPr>
          <p:cNvSpPr txBox="1">
            <a:spLocks/>
          </p:cNvSpPr>
          <p:nvPr/>
        </p:nvSpPr>
        <p:spPr>
          <a:xfrm>
            <a:off x="10193655" y="3080657"/>
            <a:ext cx="8229600" cy="1143000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 hangingPunct="1"/>
            <a:endParaRPr lang="en-US" altLang="en-US" sz="4000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67C94A2-C234-775A-3D54-178DA9C395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863" y="5280819"/>
            <a:ext cx="6622506" cy="632379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0289114" y="12711194"/>
            <a:ext cx="3686352" cy="67726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345314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6ACC0-60EA-7AF9-70FA-CD58D7F58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319FC713-A9E8-989E-D9D6-CDB2AC48E960}"/>
              </a:ext>
            </a:extLst>
          </p:cNvPr>
          <p:cNvSpPr/>
          <p:nvPr/>
        </p:nvSpPr>
        <p:spPr>
          <a:xfrm>
            <a:off x="8167732" y="1"/>
            <a:ext cx="16216268" cy="1246444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 dirty="0"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20FA2907-1EBA-E369-5D88-F28B8528C56C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69A86CAF-20E9-A50F-5826-4E29F15C06A0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259B0334-422A-C85A-C561-D160D7DE60E8}"/>
              </a:ext>
            </a:extLst>
          </p:cNvPr>
          <p:cNvSpPr txBox="1"/>
          <p:nvPr/>
        </p:nvSpPr>
        <p:spPr>
          <a:xfrm>
            <a:off x="21546983" y="12813338"/>
            <a:ext cx="1406835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/>
              <a:t>पीपीटी</a:t>
            </a:r>
            <a:r>
              <a:rPr lang="en-US" b="1" dirty="0"/>
              <a:t>6</a:t>
            </a:r>
            <a:r>
              <a:rPr b="1" dirty="0"/>
              <a:t>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7EFABE71-0C66-1F7C-0998-8D8C1305B58F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9493B899-247E-54F8-8006-EB0340D641C4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70847"/>
            <a:ext cx="1026746" cy="619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 algn="l" rtl="0"/>
              <a:t>24</a:t>
            </a:fld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ADE78E-43C9-BEE2-F9A2-ADB1C6AE16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  AI-generated content may be incorrect.">
            <a:extLst>
              <a:ext uri="{FF2B5EF4-FFF2-40B4-BE49-F238E27FC236}">
                <a16:creationId xmlns:a16="http://schemas.microsoft.com/office/drawing/2014/main" id="{57BA072B-24C2-6E5F-BCB4-F7F8DA0D90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F21AE67E-CBC1-87E0-6F7E-A755C5FAAD11}"/>
              </a:ext>
            </a:extLst>
          </p:cNvPr>
          <p:cNvSpPr txBox="1"/>
          <p:nvPr/>
        </p:nvSpPr>
        <p:spPr>
          <a:xfrm>
            <a:off x="742863" y="2812493"/>
            <a:ext cx="7113118" cy="19476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US" dirty="0"/>
              <a:t>पीठ की परीक्षा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01B9A20-C617-FD64-72AD-93DA67C4D905}"/>
              </a:ext>
            </a:extLst>
          </p:cNvPr>
          <p:cNvSpPr txBox="1">
            <a:spLocks/>
          </p:cNvSpPr>
          <p:nvPr/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 hangingPunct="1"/>
            <a:endParaRPr lang="en-IN" altLang="en-US" sz="4000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0577B02-BE4A-1BCE-59A4-01C67306FDB8}"/>
              </a:ext>
            </a:extLst>
          </p:cNvPr>
          <p:cNvSpPr txBox="1">
            <a:spLocks/>
          </p:cNvSpPr>
          <p:nvPr/>
        </p:nvSpPr>
        <p:spPr>
          <a:xfrm>
            <a:off x="11159490" y="3434618"/>
            <a:ext cx="10972800" cy="1143000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 hangingPunct="1"/>
            <a:endParaRPr lang="en-IN" altLang="en-US" sz="5400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572DBC3-FDFC-9AED-C1DD-339ACD7FF65E}"/>
              </a:ext>
            </a:extLst>
          </p:cNvPr>
          <p:cNvSpPr txBox="1">
            <a:spLocks/>
          </p:cNvSpPr>
          <p:nvPr/>
        </p:nvSpPr>
        <p:spPr>
          <a:xfrm>
            <a:off x="9246598" y="2994819"/>
            <a:ext cx="11277600" cy="4572000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457200" lvl="1" indent="-4572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छाती की दीवार में विकृतियों (टूटी हुई पसलियां) की जांच करें</a:t>
            </a:r>
          </a:p>
          <a:p>
            <a:pPr marL="457200" lvl="1" indent="-4572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संपूर्ण रीढ़ की हड्डी के लिए डी एंड टी की जाँच करें</a:t>
            </a:r>
          </a:p>
          <a:p>
            <a:pPr marL="457200" lvl="1" indent="-4572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i-IN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सकिंग </a:t>
            </a:r>
            <a:r>
              <a:rPr lang="en-US" altLang="en-US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वाले</a:t>
            </a:r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 घाव की जाँच करें</a:t>
            </a:r>
          </a:p>
          <a:p>
            <a:pPr marL="457200" lvl="1" indent="-4572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पार्श्व भाग में रक्त का संचय और/या कोमलता पेट में चोट का संकेत हो सकता है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CBFB12F-98B5-F236-6DFC-09534A577CE8}"/>
              </a:ext>
            </a:extLst>
          </p:cNvPr>
          <p:cNvSpPr txBox="1">
            <a:spLocks/>
          </p:cNvSpPr>
          <p:nvPr/>
        </p:nvSpPr>
        <p:spPr>
          <a:xfrm>
            <a:off x="10193655" y="3080657"/>
            <a:ext cx="8229600" cy="1143000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 hangingPunct="1"/>
            <a:endParaRPr lang="en-US" altLang="en-US" sz="4000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1FFB482-D19C-3796-8A6B-1F44976D97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863" y="4760180"/>
            <a:ext cx="6584251" cy="770426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0407224" y="12870847"/>
            <a:ext cx="3686352" cy="67726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545941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B1FF3-4497-59E0-A366-4BEDB81483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719BEA88-1345-3E5E-6C3C-69A910DBED5C}"/>
              </a:ext>
            </a:extLst>
          </p:cNvPr>
          <p:cNvSpPr/>
          <p:nvPr/>
        </p:nvSpPr>
        <p:spPr>
          <a:xfrm>
            <a:off x="8907778" y="0"/>
            <a:ext cx="15476221" cy="1262217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 dirty="0"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16EC67A1-0FAC-D155-6169-E3B936B7FD85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012267E2-3D2A-1F09-E56F-40E173EE10B2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0B14B657-44C3-B8DB-C17E-D1BA90591CB9}"/>
              </a:ext>
            </a:extLst>
          </p:cNvPr>
          <p:cNvSpPr txBox="1"/>
          <p:nvPr/>
        </p:nvSpPr>
        <p:spPr>
          <a:xfrm>
            <a:off x="21546983" y="12813338"/>
            <a:ext cx="1406835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/>
              <a:t>पीपीटी</a:t>
            </a:r>
            <a:r>
              <a:rPr lang="en-US" b="1" dirty="0"/>
              <a:t>6</a:t>
            </a:r>
            <a:r>
              <a:rPr b="1" dirty="0"/>
              <a:t>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E0DA5402-13E5-271C-5CB2-69DC0861189E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529E9E9D-CF5D-1735-A1D4-7C9C2AA0D67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70847"/>
            <a:ext cx="1026746" cy="61976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 algn="l" rtl="0"/>
              <a:t>25</a:t>
            </a:fld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CA878B-C4E3-10DD-6431-A67002A284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  AI-generated content may be incorrect.">
            <a:extLst>
              <a:ext uri="{FF2B5EF4-FFF2-40B4-BE49-F238E27FC236}">
                <a16:creationId xmlns:a16="http://schemas.microsoft.com/office/drawing/2014/main" id="{7CAB8C16-0321-175E-ED80-A2FE5F16E3F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27E5D2A9-3419-C0EE-599D-894B1FDA6DD1}"/>
              </a:ext>
            </a:extLst>
          </p:cNvPr>
          <p:cNvSpPr txBox="1"/>
          <p:nvPr/>
        </p:nvSpPr>
        <p:spPr>
          <a:xfrm>
            <a:off x="0" y="2812493"/>
            <a:ext cx="8907779" cy="37204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US" dirty="0"/>
              <a:t>श्रोणि की परीक्षा (एलटी और आरटी इलियम, इस्चियम और प्यूबिक)</a:t>
            </a:r>
            <a:br>
              <a:rPr lang="en-US" dirty="0"/>
            </a:b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09D467-4800-C680-D498-DBEFC203534F}"/>
              </a:ext>
            </a:extLst>
          </p:cNvPr>
          <p:cNvSpPr txBox="1">
            <a:spLocks/>
          </p:cNvSpPr>
          <p:nvPr/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 hangingPunct="1"/>
            <a:endParaRPr lang="en-IN" altLang="en-US" sz="4000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244CC98-AA9D-3249-A34A-B29ECEB969B3}"/>
              </a:ext>
            </a:extLst>
          </p:cNvPr>
          <p:cNvSpPr txBox="1">
            <a:spLocks/>
          </p:cNvSpPr>
          <p:nvPr/>
        </p:nvSpPr>
        <p:spPr>
          <a:xfrm>
            <a:off x="11159490" y="3434618"/>
            <a:ext cx="10972800" cy="1143000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 hangingPunct="1"/>
            <a:endParaRPr lang="en-IN" altLang="en-US" sz="5400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CA42CCB-9C90-742B-53BC-78A7AB9876AB}"/>
              </a:ext>
            </a:extLst>
          </p:cNvPr>
          <p:cNvSpPr txBox="1">
            <a:spLocks/>
          </p:cNvSpPr>
          <p:nvPr/>
        </p:nvSpPr>
        <p:spPr>
          <a:xfrm>
            <a:off x="9246598" y="2994819"/>
            <a:ext cx="11277600" cy="4572000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457200" lvl="1" indent="-4572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पैल्विक या कूल्हे का फ्रैक्चर (रक्त की हानि 2</a:t>
            </a:r>
            <a:r>
              <a:rPr lang="en-US" altLang="en-US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लीटर</a:t>
            </a:r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.)</a:t>
            </a:r>
          </a:p>
          <a:p>
            <a:pPr marL="457200" lvl="1" indent="-4572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श्रोणि क्षेत्र के आंतरिक अंग</a:t>
            </a:r>
          </a:p>
          <a:p>
            <a:pPr marL="457200" lvl="1" indent="-4572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संभावित रीढ़ की हड्डी में चोट</a:t>
            </a:r>
          </a:p>
          <a:p>
            <a:pPr marL="457200" lvl="1" indent="-4572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जननांग क्षेत्र: पुरुषों में प्रियपिज़्म</a:t>
            </a:r>
          </a:p>
          <a:p>
            <a:pPr marL="457200" lvl="1" indent="-4572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संभावित भेदक चोट</a:t>
            </a:r>
          </a:p>
          <a:p>
            <a:pPr marL="457200" lvl="1" indent="-4572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कोमलता का आकलन करें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6832821F-A304-87EB-D4EF-937F1E213109}"/>
              </a:ext>
            </a:extLst>
          </p:cNvPr>
          <p:cNvSpPr txBox="1">
            <a:spLocks/>
          </p:cNvSpPr>
          <p:nvPr/>
        </p:nvSpPr>
        <p:spPr>
          <a:xfrm>
            <a:off x="10193655" y="3080657"/>
            <a:ext cx="8229600" cy="1143000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 hangingPunct="1"/>
            <a:endParaRPr lang="en-US" altLang="en-US" sz="4000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40AD8AD-B5B9-72DA-11F7-7C600D230A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941143" y="4635127"/>
            <a:ext cx="4682920" cy="604335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E945F57-C840-BA89-5713-93CF0DD8FB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08785" y="6902580"/>
            <a:ext cx="4902033" cy="490943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0635824" y="12728852"/>
            <a:ext cx="3686352" cy="67726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405401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B08DDF-7233-6F21-F5AB-DFC009F025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D24E37BF-E84E-645B-45D6-4518DD92B7B2}"/>
              </a:ext>
            </a:extLst>
          </p:cNvPr>
          <p:cNvSpPr/>
          <p:nvPr/>
        </p:nvSpPr>
        <p:spPr>
          <a:xfrm>
            <a:off x="8490858" y="1"/>
            <a:ext cx="15893142" cy="127336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 dirty="0"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12DB96EF-E753-671E-19F9-BD0E6BCC32A5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530690CD-092B-2FD7-FA7D-6B625E305C75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2728F4E6-6851-F5D4-A74C-4A930F550282}"/>
              </a:ext>
            </a:extLst>
          </p:cNvPr>
          <p:cNvSpPr txBox="1"/>
          <p:nvPr/>
        </p:nvSpPr>
        <p:spPr>
          <a:xfrm>
            <a:off x="21546983" y="12813338"/>
            <a:ext cx="1406835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/>
              <a:t>पीपीटी</a:t>
            </a:r>
            <a:r>
              <a:rPr lang="en-US" b="1" dirty="0"/>
              <a:t>6</a:t>
            </a:r>
            <a:r>
              <a:rPr b="1" dirty="0"/>
              <a:t>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F9602789-18CB-E738-2540-D3CB8DADDB92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70042E43-72EC-C994-A11F-E2F3729FDD9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70847"/>
            <a:ext cx="1026746" cy="61976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 algn="l" rtl="0"/>
              <a:t>26</a:t>
            </a:fld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7B926F-C17E-2D77-F13E-3B7905F5B4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  AI-generated content may be incorrect.">
            <a:extLst>
              <a:ext uri="{FF2B5EF4-FFF2-40B4-BE49-F238E27FC236}">
                <a16:creationId xmlns:a16="http://schemas.microsoft.com/office/drawing/2014/main" id="{65A26940-C9C1-687D-F9E7-91F084DD95C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EF199385-5B9B-6E95-EDF2-FA4297A4399A}"/>
              </a:ext>
            </a:extLst>
          </p:cNvPr>
          <p:cNvSpPr txBox="1"/>
          <p:nvPr/>
        </p:nvSpPr>
        <p:spPr>
          <a:xfrm>
            <a:off x="0" y="3119534"/>
            <a:ext cx="8920064" cy="1941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 rtl="0"/>
            <a:r>
              <a:rPr lang="en-US" dirty="0"/>
              <a:t>श्रोणि गुहा के अंदर के अंग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4BB7B9-2E6D-1A78-F166-709ACF897BD3}"/>
              </a:ext>
            </a:extLst>
          </p:cNvPr>
          <p:cNvSpPr txBox="1">
            <a:spLocks/>
          </p:cNvSpPr>
          <p:nvPr/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 hangingPunct="1"/>
            <a:endParaRPr lang="en-IN" altLang="en-US" sz="4000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F42DE42-65B7-8743-18E7-BF0493FC4C06}"/>
              </a:ext>
            </a:extLst>
          </p:cNvPr>
          <p:cNvSpPr txBox="1">
            <a:spLocks/>
          </p:cNvSpPr>
          <p:nvPr/>
        </p:nvSpPr>
        <p:spPr>
          <a:xfrm>
            <a:off x="11159490" y="3434618"/>
            <a:ext cx="10972800" cy="1143000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 hangingPunct="1"/>
            <a:endParaRPr lang="en-IN" altLang="en-US" sz="5400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9C6F77A-B420-17E4-A096-487BA2760A5A}"/>
              </a:ext>
            </a:extLst>
          </p:cNvPr>
          <p:cNvSpPr txBox="1">
            <a:spLocks/>
          </p:cNvSpPr>
          <p:nvPr/>
        </p:nvSpPr>
        <p:spPr>
          <a:xfrm>
            <a:off x="10193655" y="3080657"/>
            <a:ext cx="8229600" cy="1143000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 hangingPunct="1"/>
            <a:endParaRPr lang="en-US" altLang="en-US" sz="4000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305705-FF64-F486-595E-3D46A97A4E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97696" y="2928629"/>
            <a:ext cx="12852704" cy="856874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0289114" y="12795680"/>
            <a:ext cx="3686352" cy="67726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406939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1D728-5243-EBE8-B0CA-7381838021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89263997-4120-C459-1512-F521EA48CAF6}"/>
              </a:ext>
            </a:extLst>
          </p:cNvPr>
          <p:cNvSpPr/>
          <p:nvPr/>
        </p:nvSpPr>
        <p:spPr>
          <a:xfrm>
            <a:off x="8167732" y="0"/>
            <a:ext cx="16216268" cy="127558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 dirty="0"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7A684A40-6DA4-C05A-C541-49B52DC800AC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1BD75FEA-8E58-9C38-879E-9A2D0E267FE2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CC8D9A0A-4552-011D-76DE-FE989964112E}"/>
              </a:ext>
            </a:extLst>
          </p:cNvPr>
          <p:cNvSpPr txBox="1"/>
          <p:nvPr/>
        </p:nvSpPr>
        <p:spPr>
          <a:xfrm>
            <a:off x="21546983" y="12813338"/>
            <a:ext cx="1406835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/>
              <a:t>पीपीटी</a:t>
            </a:r>
            <a:r>
              <a:rPr lang="en-US" b="1" dirty="0"/>
              <a:t>6</a:t>
            </a:r>
            <a:r>
              <a:rPr b="1" dirty="0"/>
              <a:t>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0CF88756-D885-4773-FFA5-70A4C5A438ED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E276F441-1832-C941-E3F9-331F86D64B6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70847"/>
            <a:ext cx="1026746" cy="61976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 algn="l" rtl="0"/>
              <a:t>27</a:t>
            </a:fld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D5CE0E-7CE3-1C69-F8BE-3F63FCED4D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  AI-generated content may be incorrect.">
            <a:extLst>
              <a:ext uri="{FF2B5EF4-FFF2-40B4-BE49-F238E27FC236}">
                <a16:creationId xmlns:a16="http://schemas.microsoft.com/office/drawing/2014/main" id="{F092E58C-FD10-B29A-2F58-724D1D9D02E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66A6EEDF-9093-DB63-1D32-B75D7A7BC780}"/>
              </a:ext>
            </a:extLst>
          </p:cNvPr>
          <p:cNvSpPr txBox="1"/>
          <p:nvPr/>
        </p:nvSpPr>
        <p:spPr>
          <a:xfrm>
            <a:off x="300516" y="3168522"/>
            <a:ext cx="8027913" cy="10551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US" dirty="0"/>
              <a:t>ऊपरी अंगों की जांच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6DCEF5-AF7C-638B-6E12-766BCD7AEC5B}"/>
              </a:ext>
            </a:extLst>
          </p:cNvPr>
          <p:cNvSpPr txBox="1">
            <a:spLocks/>
          </p:cNvSpPr>
          <p:nvPr/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 hangingPunct="1"/>
            <a:endParaRPr lang="en-IN" altLang="en-US" sz="4000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92A842E-EB30-86AB-D358-205F30B7A06D}"/>
              </a:ext>
            </a:extLst>
          </p:cNvPr>
          <p:cNvSpPr txBox="1">
            <a:spLocks/>
          </p:cNvSpPr>
          <p:nvPr/>
        </p:nvSpPr>
        <p:spPr>
          <a:xfrm>
            <a:off x="11159490" y="3434618"/>
            <a:ext cx="10972800" cy="1143000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 hangingPunct="1"/>
            <a:endParaRPr lang="en-IN" altLang="en-US" sz="5400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F30F31C-D1DA-1687-46C7-F0C65A8450F8}"/>
              </a:ext>
            </a:extLst>
          </p:cNvPr>
          <p:cNvSpPr txBox="1">
            <a:spLocks/>
          </p:cNvSpPr>
          <p:nvPr/>
        </p:nvSpPr>
        <p:spPr>
          <a:xfrm>
            <a:off x="9703799" y="3360577"/>
            <a:ext cx="11277600" cy="4572000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457200" lvl="1" indent="-4572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BPDOC की जाँच करें</a:t>
            </a:r>
          </a:p>
          <a:p>
            <a:pPr marL="457200" lvl="1" indent="-4572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रेडियल पल्स की जाँच करें</a:t>
            </a:r>
          </a:p>
          <a:p>
            <a:pPr marL="457200" lvl="1" indent="-4572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उंगलियों की गति की जांच करें</a:t>
            </a:r>
          </a:p>
          <a:p>
            <a:pPr marL="457200" lvl="1" indent="-4572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संवेदना की जाँच करें</a:t>
            </a:r>
          </a:p>
          <a:p>
            <a:pPr marL="457200" lvl="1" indent="-4572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मेडिक-अलर्ट ब्रेसलेट की जाँच करें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23F4F5B-A870-423E-4FC0-55238F7A1831}"/>
              </a:ext>
            </a:extLst>
          </p:cNvPr>
          <p:cNvSpPr txBox="1">
            <a:spLocks/>
          </p:cNvSpPr>
          <p:nvPr/>
        </p:nvSpPr>
        <p:spPr>
          <a:xfrm>
            <a:off x="10193655" y="3080657"/>
            <a:ext cx="8229600" cy="1143000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 hangingPunct="1"/>
            <a:endParaRPr lang="en-US" altLang="en-US" sz="4000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12E327D-A05C-CE5E-218B-6D666D0113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5999" y="6429154"/>
            <a:ext cx="6331857" cy="571930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0407224" y="12812795"/>
            <a:ext cx="3686352" cy="67726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73872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042266-B10A-1F8B-E1D2-B82D457CAD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7E0E65C6-2BDD-BCB8-599D-6FFA57457860}"/>
              </a:ext>
            </a:extLst>
          </p:cNvPr>
          <p:cNvSpPr/>
          <p:nvPr/>
        </p:nvSpPr>
        <p:spPr>
          <a:xfrm>
            <a:off x="8167732" y="0"/>
            <a:ext cx="16216268" cy="1287084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 dirty="0"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33CA6FD4-DF24-65BA-47E8-84736BE118EF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E8F71737-C242-EF49-A2D4-ECB3461E8C30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72507505-FF11-0A41-43B9-832341D697E9}"/>
              </a:ext>
            </a:extLst>
          </p:cNvPr>
          <p:cNvSpPr txBox="1"/>
          <p:nvPr/>
        </p:nvSpPr>
        <p:spPr>
          <a:xfrm>
            <a:off x="21546983" y="12813338"/>
            <a:ext cx="1406835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/>
              <a:t>पीपीटी</a:t>
            </a:r>
            <a:r>
              <a:rPr lang="en-US" b="1" dirty="0"/>
              <a:t>6</a:t>
            </a:r>
            <a:r>
              <a:rPr b="1" dirty="0"/>
              <a:t>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7EF5F00F-C20A-20FF-F716-8D48024079AD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8993D0DA-6AC9-9FAB-B42A-7C4BB88814C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70847"/>
            <a:ext cx="1026746" cy="619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 algn="l" rtl="0"/>
              <a:t>28</a:t>
            </a:fld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ED8571-B773-BDE6-F381-75847827DA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  AI-generated content may be incorrect.">
            <a:extLst>
              <a:ext uri="{FF2B5EF4-FFF2-40B4-BE49-F238E27FC236}">
                <a16:creationId xmlns:a16="http://schemas.microsoft.com/office/drawing/2014/main" id="{B8A4476A-6A1D-67E3-52DA-1EF28863F74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2A8C5A1C-57ED-BC5B-F3CE-3C66D1D9053C}"/>
              </a:ext>
            </a:extLst>
          </p:cNvPr>
          <p:cNvSpPr txBox="1"/>
          <p:nvPr/>
        </p:nvSpPr>
        <p:spPr>
          <a:xfrm>
            <a:off x="200721" y="3168522"/>
            <a:ext cx="8029845" cy="10551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US" dirty="0"/>
              <a:t>ऊपरी अंगों की जांच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51EA45-2D39-F59F-CDA7-21440BD7B1FB}"/>
              </a:ext>
            </a:extLst>
          </p:cNvPr>
          <p:cNvSpPr txBox="1">
            <a:spLocks/>
          </p:cNvSpPr>
          <p:nvPr/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 hangingPunct="1"/>
            <a:endParaRPr lang="en-IN" altLang="en-US" sz="4000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353FCBB5-5BDB-DC7D-7575-7E90B6A4C850}"/>
              </a:ext>
            </a:extLst>
          </p:cNvPr>
          <p:cNvSpPr txBox="1">
            <a:spLocks/>
          </p:cNvSpPr>
          <p:nvPr/>
        </p:nvSpPr>
        <p:spPr>
          <a:xfrm>
            <a:off x="11159490" y="3434618"/>
            <a:ext cx="10972800" cy="1143000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 hangingPunct="1"/>
            <a:endParaRPr lang="en-IN" altLang="en-US" sz="5400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EC372B4-A9C3-505E-F8C7-BD0D415C34CC}"/>
              </a:ext>
            </a:extLst>
          </p:cNvPr>
          <p:cNvSpPr txBox="1">
            <a:spLocks/>
          </p:cNvSpPr>
          <p:nvPr/>
        </p:nvSpPr>
        <p:spPr>
          <a:xfrm>
            <a:off x="9605827" y="954995"/>
            <a:ext cx="11277600" cy="4572000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457200" lvl="1" indent="-4572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BPDOC की जाँच करें</a:t>
            </a:r>
          </a:p>
          <a:p>
            <a:pPr marL="457200" lvl="1" indent="-4572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डोर्सलिस पेडिस पल्स या पोस्टीरियर टिबियल पल्स की जाँच करें</a:t>
            </a:r>
          </a:p>
          <a:p>
            <a:pPr marL="457200" lvl="1" indent="-4572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पैर की उंगलियों में हलचल की जाँच करें</a:t>
            </a:r>
          </a:p>
          <a:p>
            <a:pPr marL="457200" lvl="1" indent="-4572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संवेदना की जाँच करें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743604F-BEED-9980-D641-7E85E1F276D0}"/>
              </a:ext>
            </a:extLst>
          </p:cNvPr>
          <p:cNvSpPr txBox="1">
            <a:spLocks/>
          </p:cNvSpPr>
          <p:nvPr/>
        </p:nvSpPr>
        <p:spPr>
          <a:xfrm>
            <a:off x="10193655" y="3080657"/>
            <a:ext cx="8229600" cy="1143000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 hangingPunct="1"/>
            <a:endParaRPr lang="en-US" altLang="en-US" sz="4000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5F4682-533E-5DF3-7AAA-88DD713BF3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1332" y="7542292"/>
            <a:ext cx="10972800" cy="514375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0261335" y="12835531"/>
            <a:ext cx="3686352" cy="67726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432255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A3637B-450C-A892-7113-B6A64A669A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0A22CAA8-5DEC-720A-1593-ED74B6D056C2}"/>
              </a:ext>
            </a:extLst>
          </p:cNvPr>
          <p:cNvSpPr/>
          <p:nvPr/>
        </p:nvSpPr>
        <p:spPr>
          <a:xfrm>
            <a:off x="8167732" y="1"/>
            <a:ext cx="16216268" cy="127336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 dirty="0"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114B1CE4-A290-94C7-825D-ED1E2621888F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8D9AA09A-D54F-41C1-E310-06B4CFA82449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0C87D0FF-6096-C082-1C10-1A87A43CCD33}"/>
              </a:ext>
            </a:extLst>
          </p:cNvPr>
          <p:cNvSpPr txBox="1"/>
          <p:nvPr/>
        </p:nvSpPr>
        <p:spPr>
          <a:xfrm>
            <a:off x="21546983" y="12813338"/>
            <a:ext cx="1406835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/>
              <a:t>पीपीटी</a:t>
            </a:r>
            <a:r>
              <a:rPr lang="en-US" b="1" dirty="0"/>
              <a:t>6</a:t>
            </a:r>
            <a:r>
              <a:rPr b="1" dirty="0"/>
              <a:t>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198B0B59-D7CF-7260-A729-6023A73F9346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CD984E40-E128-9149-0073-65B47A5C08D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70847"/>
            <a:ext cx="1026746" cy="61976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 algn="l" rtl="0"/>
              <a:t>29</a:t>
            </a:fld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B6AB7B-50DD-135F-FC2A-853E0BEA4E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  AI-generated content may be incorrect.">
            <a:extLst>
              <a:ext uri="{FF2B5EF4-FFF2-40B4-BE49-F238E27FC236}">
                <a16:creationId xmlns:a16="http://schemas.microsoft.com/office/drawing/2014/main" id="{E7F3ED3F-F4C6-66C0-E180-7F4C5C623C9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836DA6B9-D1D6-6071-351A-D200899E895F}"/>
              </a:ext>
            </a:extLst>
          </p:cNvPr>
          <p:cNvSpPr txBox="1"/>
          <p:nvPr/>
        </p:nvSpPr>
        <p:spPr>
          <a:xfrm>
            <a:off x="43811" y="2972787"/>
            <a:ext cx="8907780" cy="28172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hi-IN" dirty="0"/>
              <a:t>महत्वपूर्ण संकेत को मापने के लिए मुक्ष्य उपकरण 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52730B-5FD6-33B2-E14E-DE129BB4BDD2}"/>
              </a:ext>
            </a:extLst>
          </p:cNvPr>
          <p:cNvSpPr txBox="1">
            <a:spLocks/>
          </p:cNvSpPr>
          <p:nvPr/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 hangingPunct="1"/>
            <a:endParaRPr lang="en-IN" altLang="en-US" sz="4000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F32CC29-4CF1-88DE-BA1E-6D04B345205B}"/>
              </a:ext>
            </a:extLst>
          </p:cNvPr>
          <p:cNvSpPr txBox="1">
            <a:spLocks/>
          </p:cNvSpPr>
          <p:nvPr/>
        </p:nvSpPr>
        <p:spPr>
          <a:xfrm>
            <a:off x="11159490" y="3434618"/>
            <a:ext cx="10972800" cy="1143000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 hangingPunct="1"/>
            <a:endParaRPr lang="en-IN" altLang="en-US" sz="5400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38F9A5C-49DF-067A-9690-5F1861E5344F}"/>
              </a:ext>
            </a:extLst>
          </p:cNvPr>
          <p:cNvSpPr txBox="1">
            <a:spLocks/>
          </p:cNvSpPr>
          <p:nvPr/>
        </p:nvSpPr>
        <p:spPr>
          <a:xfrm>
            <a:off x="9605827" y="3360577"/>
            <a:ext cx="11277600" cy="4572000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457200" lvl="1" indent="-4572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कलाई घड़ी (सेकंड गिनने के लिए)</a:t>
            </a:r>
          </a:p>
          <a:p>
            <a:pPr marL="457200" lvl="1" indent="-4572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पेन लाइट (पुतलियों)</a:t>
            </a:r>
          </a:p>
          <a:p>
            <a:pPr marL="457200" lvl="1" indent="-4572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स्टेथोस्कोप (बीपी, हृदय गति)</a:t>
            </a:r>
          </a:p>
          <a:p>
            <a:pPr marL="457200" lvl="1" indent="-4572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बीपी कफ (स्फिग्मोमैनोमीटर)</a:t>
            </a:r>
          </a:p>
          <a:p>
            <a:pPr marL="457200" lvl="1" indent="-4572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कलम और नोटबुक</a:t>
            </a:r>
          </a:p>
          <a:p>
            <a:pPr lvl="1" indent="0" algn="l" rtl="0" hangingPunct="1">
              <a:lnSpc>
                <a:spcPct val="150000"/>
              </a:lnSpc>
            </a:pPr>
            <a:endParaRPr lang="en-US" altLang="en-US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+mn-ea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4F5B54C0-B9A6-C737-B39C-EDD966E2C4F2}"/>
              </a:ext>
            </a:extLst>
          </p:cNvPr>
          <p:cNvSpPr txBox="1">
            <a:spLocks/>
          </p:cNvSpPr>
          <p:nvPr/>
        </p:nvSpPr>
        <p:spPr>
          <a:xfrm>
            <a:off x="10193655" y="3080657"/>
            <a:ext cx="8229600" cy="1143000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 hangingPunct="1"/>
            <a:endParaRPr lang="en-US" altLang="en-US" sz="4000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0289114" y="12807678"/>
            <a:ext cx="3686352" cy="67726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681383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CAEB2-FC79-60E5-5467-E95CBC1570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3E53E947-A5F5-D84B-CFC4-EF8394354ACC}"/>
              </a:ext>
            </a:extLst>
          </p:cNvPr>
          <p:cNvSpPr/>
          <p:nvPr/>
        </p:nvSpPr>
        <p:spPr>
          <a:xfrm>
            <a:off x="8167732" y="1"/>
            <a:ext cx="16216268" cy="127336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 dirty="0"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E3143D49-0280-ED3F-13C2-91D40D575C0A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9C21164D-58E5-740D-46F9-8DF27388B8FA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8A1053B4-D6BB-6F86-259C-C91F0193A093}"/>
              </a:ext>
            </a:extLst>
          </p:cNvPr>
          <p:cNvSpPr txBox="1"/>
          <p:nvPr/>
        </p:nvSpPr>
        <p:spPr>
          <a:xfrm>
            <a:off x="21546983" y="12813338"/>
            <a:ext cx="1406835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/>
              <a:t>पीपीटी</a:t>
            </a:r>
            <a:r>
              <a:rPr lang="en-US" b="1" dirty="0"/>
              <a:t>6</a:t>
            </a:r>
            <a:r>
              <a:rPr b="1" dirty="0"/>
              <a:t>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A0888418-149E-93DA-B661-ABD19505A522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7065F1BD-C56C-0844-01BF-285EA4B6EE4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70847"/>
            <a:ext cx="1026746" cy="619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 algn="l" rtl="0"/>
              <a:t>30</a:t>
            </a:fld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21AC17-B06A-3D0B-85F2-D9BD88BB0B7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  AI-generated content may be incorrect.">
            <a:extLst>
              <a:ext uri="{FF2B5EF4-FFF2-40B4-BE49-F238E27FC236}">
                <a16:creationId xmlns:a16="http://schemas.microsoft.com/office/drawing/2014/main" id="{409747EF-C739-08C4-D0D8-544558FC913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A74016CC-6191-306B-DB54-D9DF3ABC03CB}"/>
              </a:ext>
            </a:extLst>
          </p:cNvPr>
          <p:cNvSpPr txBox="1"/>
          <p:nvPr/>
        </p:nvSpPr>
        <p:spPr>
          <a:xfrm>
            <a:off x="448133" y="3160576"/>
            <a:ext cx="7113118" cy="28340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US" dirty="0"/>
              <a:t>सामान्य श्वसन दर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534C9C-76FB-A260-BD09-6E26E2F0368D}"/>
              </a:ext>
            </a:extLst>
          </p:cNvPr>
          <p:cNvSpPr txBox="1">
            <a:spLocks/>
          </p:cNvSpPr>
          <p:nvPr/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 hangingPunct="1"/>
            <a:endParaRPr lang="en-IN" altLang="en-US" sz="4000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F0593F1-F2EF-6762-801B-C2844CC64B88}"/>
              </a:ext>
            </a:extLst>
          </p:cNvPr>
          <p:cNvSpPr txBox="1">
            <a:spLocks/>
          </p:cNvSpPr>
          <p:nvPr/>
        </p:nvSpPr>
        <p:spPr>
          <a:xfrm>
            <a:off x="11159490" y="3434618"/>
            <a:ext cx="10972800" cy="1143000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 hangingPunct="1"/>
            <a:endParaRPr lang="en-IN" altLang="en-US" sz="5400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BDB8C82-07C0-1FD5-9315-C1DAD235A700}"/>
              </a:ext>
            </a:extLst>
          </p:cNvPr>
          <p:cNvSpPr txBox="1">
            <a:spLocks/>
          </p:cNvSpPr>
          <p:nvPr/>
        </p:nvSpPr>
        <p:spPr>
          <a:xfrm>
            <a:off x="9390780" y="2687070"/>
            <a:ext cx="13347991" cy="4572000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457200" lvl="1" indent="-4572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शिशु: 25 – 50 आरपीएम</a:t>
            </a:r>
          </a:p>
          <a:p>
            <a:pPr marL="457200" lvl="1" indent="-4572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बच्चा : 15 – 30 आरपीएम</a:t>
            </a:r>
          </a:p>
          <a:p>
            <a:pPr marL="457200" lvl="1" indent="-4572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वयस्क : 12 - 20 आरपीएम</a:t>
            </a:r>
          </a:p>
          <a:p>
            <a:pPr lvl="1" indent="0" algn="l" rtl="0" hangingPunct="1">
              <a:lnSpc>
                <a:spcPct val="150000"/>
              </a:lnSpc>
            </a:pPr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		</a:t>
            </a:r>
          </a:p>
          <a:p>
            <a:pPr marL="457200" lvl="1" indent="-4572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शिशु: 120-150 पीपीएम</a:t>
            </a:r>
          </a:p>
          <a:p>
            <a:pPr marL="457200" lvl="1" indent="-4572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बच्चा : 80-120 पीपीएम</a:t>
            </a:r>
          </a:p>
          <a:p>
            <a:pPr marL="457200" lvl="1" indent="-4572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वयस्क: 60-80 पीपीएम</a:t>
            </a:r>
          </a:p>
          <a:p>
            <a:pPr marL="457200" lvl="1" indent="-4572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en-US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+mn-ea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E7A268A-1065-4920-60D1-F44A35B2239A}"/>
              </a:ext>
            </a:extLst>
          </p:cNvPr>
          <p:cNvSpPr txBox="1">
            <a:spLocks/>
          </p:cNvSpPr>
          <p:nvPr/>
        </p:nvSpPr>
        <p:spPr>
          <a:xfrm>
            <a:off x="10193655" y="3080657"/>
            <a:ext cx="8229600" cy="1143000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 hangingPunct="1"/>
            <a:endParaRPr lang="en-US" altLang="en-US" sz="4000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" name="Course Purpose">
            <a:extLst>
              <a:ext uri="{FF2B5EF4-FFF2-40B4-BE49-F238E27FC236}">
                <a16:creationId xmlns:a16="http://schemas.microsoft.com/office/drawing/2014/main" id="{FF2A529C-D1EA-373C-0EC1-B56C98CAAEB3}"/>
              </a:ext>
            </a:extLst>
          </p:cNvPr>
          <p:cNvSpPr txBox="1"/>
          <p:nvPr/>
        </p:nvSpPr>
        <p:spPr>
          <a:xfrm>
            <a:off x="751374" y="8161793"/>
            <a:ext cx="7113118" cy="10612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US" dirty="0"/>
              <a:t>नब्ज़ दर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0407224" y="12803916"/>
            <a:ext cx="3686352" cy="67726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191054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D20BC7-E9F4-E7B7-C329-B610047D69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CC69E450-C14D-33BB-67E5-6D47F5DE2881}"/>
              </a:ext>
            </a:extLst>
          </p:cNvPr>
          <p:cNvSpPr/>
          <p:nvPr/>
        </p:nvSpPr>
        <p:spPr>
          <a:xfrm>
            <a:off x="8658808" y="0"/>
            <a:ext cx="15725192" cy="125057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 dirty="0"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0B536A07-D1DA-3D45-FBF2-5B1FB73FB456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27E1A794-05A8-FB60-4A5D-CFE2C2BAF6B9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ACF5AFC3-4998-EE63-7C67-E506A4984DA4}"/>
              </a:ext>
            </a:extLst>
          </p:cNvPr>
          <p:cNvSpPr txBox="1"/>
          <p:nvPr/>
        </p:nvSpPr>
        <p:spPr>
          <a:xfrm>
            <a:off x="21546983" y="12813338"/>
            <a:ext cx="1406835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/>
              <a:t>पीपीटी</a:t>
            </a:r>
            <a:r>
              <a:rPr lang="en-US" b="1" dirty="0"/>
              <a:t>6</a:t>
            </a:r>
            <a:r>
              <a:rPr b="1" dirty="0"/>
              <a:t>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79C40396-82EB-5A66-9ECE-CEB1E65C08BB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6DFAE792-69BE-B5B4-30C0-6CDE29C71A04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70847"/>
            <a:ext cx="1026746" cy="619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 algn="l" rtl="0"/>
              <a:t>31</a:t>
            </a:fld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2F5827-38F3-DB08-B074-D159109DC49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  AI-generated content may be incorrect.">
            <a:extLst>
              <a:ext uri="{FF2B5EF4-FFF2-40B4-BE49-F238E27FC236}">
                <a16:creationId xmlns:a16="http://schemas.microsoft.com/office/drawing/2014/main" id="{37A887C7-660B-B903-DFA3-392F83ACDC6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FA425B87-4DEE-597D-9C63-25902D93DD36}"/>
              </a:ext>
            </a:extLst>
          </p:cNvPr>
          <p:cNvSpPr txBox="1"/>
          <p:nvPr/>
        </p:nvSpPr>
        <p:spPr>
          <a:xfrm>
            <a:off x="-191165" y="2831154"/>
            <a:ext cx="8849973" cy="1941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 rtl="0"/>
            <a:r>
              <a:rPr lang="en-US" dirty="0"/>
              <a:t>त्वचा का तापमान और रंग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295C31-A463-D744-EA6A-B7558C980B6B}"/>
              </a:ext>
            </a:extLst>
          </p:cNvPr>
          <p:cNvSpPr txBox="1">
            <a:spLocks/>
          </p:cNvSpPr>
          <p:nvPr/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 hangingPunct="1"/>
            <a:endParaRPr lang="en-IN" altLang="en-US" sz="4000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D211CDF-32F4-B486-E57B-7EA7AFEB0407}"/>
              </a:ext>
            </a:extLst>
          </p:cNvPr>
          <p:cNvSpPr txBox="1">
            <a:spLocks/>
          </p:cNvSpPr>
          <p:nvPr/>
        </p:nvSpPr>
        <p:spPr>
          <a:xfrm>
            <a:off x="11159490" y="3434618"/>
            <a:ext cx="10972800" cy="1143000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 hangingPunct="1"/>
            <a:endParaRPr lang="en-IN" altLang="en-US" sz="5400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B6E7631-2D64-A6F3-FA49-3776088AD75F}"/>
              </a:ext>
            </a:extLst>
          </p:cNvPr>
          <p:cNvSpPr txBox="1">
            <a:spLocks/>
          </p:cNvSpPr>
          <p:nvPr/>
        </p:nvSpPr>
        <p:spPr>
          <a:xfrm>
            <a:off x="9671142" y="2291775"/>
            <a:ext cx="11277600" cy="4572000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lvl="1" indent="0" algn="l" rtl="0" hangingPunct="1">
              <a:lnSpc>
                <a:spcPct val="150000"/>
              </a:lnSpc>
            </a:pPr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हाथ के पिछले हिस्से को त्वचा पर रखकर सापेक्ष त्वचा का तापमान</a:t>
            </a:r>
          </a:p>
          <a:p>
            <a:pPr marL="457200" lvl="1" indent="-4572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रंग</a:t>
            </a:r>
          </a:p>
          <a:p>
            <a:pPr marL="457200" lvl="1" indent="-4572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पीलापन</a:t>
            </a:r>
          </a:p>
          <a:p>
            <a:pPr marL="457200" lvl="1" indent="-4572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लालपन</a:t>
            </a:r>
          </a:p>
          <a:p>
            <a:pPr marL="457200" lvl="1" indent="-4572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नीलिमा</a:t>
            </a:r>
          </a:p>
          <a:p>
            <a:pPr marL="457200" lvl="1" indent="-4572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पिलापा</a:t>
            </a:r>
          </a:p>
          <a:p>
            <a:pPr marL="457200" lvl="1" indent="-4572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काले और नीले धब्बे</a:t>
            </a:r>
          </a:p>
          <a:p>
            <a:pPr marL="457200" lvl="1" indent="-4572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en-US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+mn-ea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5663DAF-5743-7A91-74CD-6CD60268F93D}"/>
              </a:ext>
            </a:extLst>
          </p:cNvPr>
          <p:cNvSpPr txBox="1">
            <a:spLocks/>
          </p:cNvSpPr>
          <p:nvPr/>
        </p:nvSpPr>
        <p:spPr>
          <a:xfrm>
            <a:off x="10193655" y="3080657"/>
            <a:ext cx="8229600" cy="1143000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 hangingPunct="1"/>
            <a:endParaRPr lang="en-US" altLang="en-US" sz="4000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0261335" y="12835531"/>
            <a:ext cx="3686352" cy="67726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07852" y="117459"/>
            <a:ext cx="3754825" cy="255954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98883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623447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2FF815-C65C-E45D-C992-3D48D13718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037683F5-4E3F-FA46-CD70-88CCFC6E388E}"/>
              </a:ext>
            </a:extLst>
          </p:cNvPr>
          <p:cNvSpPr/>
          <p:nvPr/>
        </p:nvSpPr>
        <p:spPr>
          <a:xfrm>
            <a:off x="8167732" y="0"/>
            <a:ext cx="16216268" cy="127558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 dirty="0"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226236BA-B044-7938-E5CE-859B332C7036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AAAFA4E7-99CD-8B63-D163-F01CDAA7742E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7E52E9E5-A02E-4892-788B-EF3F324D5FDE}"/>
              </a:ext>
            </a:extLst>
          </p:cNvPr>
          <p:cNvSpPr txBox="1"/>
          <p:nvPr/>
        </p:nvSpPr>
        <p:spPr>
          <a:xfrm>
            <a:off x="21546983" y="12813338"/>
            <a:ext cx="1406835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/>
              <a:t>पीपीटी</a:t>
            </a:r>
            <a:r>
              <a:rPr lang="en-US" b="1" dirty="0"/>
              <a:t>6</a:t>
            </a:r>
            <a:r>
              <a:rPr b="1" dirty="0"/>
              <a:t>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80738F37-6E5E-A5AD-E329-B0F760C379B1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3FC32C50-2DC6-9F73-BE89-CB7AD08DD90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70847"/>
            <a:ext cx="1026746" cy="61976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 algn="l" rtl="0"/>
              <a:t>32</a:t>
            </a:fld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30ED59-D199-DC4C-F9BF-4CD95E51A7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  AI-generated content may be incorrect.">
            <a:extLst>
              <a:ext uri="{FF2B5EF4-FFF2-40B4-BE49-F238E27FC236}">
                <a16:creationId xmlns:a16="http://schemas.microsoft.com/office/drawing/2014/main" id="{2145E3C7-D1E4-2A44-7307-BF70CC5EB88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0EB30F11-C8AE-95F6-1553-57E51F7DEED2}"/>
              </a:ext>
            </a:extLst>
          </p:cNvPr>
          <p:cNvSpPr txBox="1"/>
          <p:nvPr/>
        </p:nvSpPr>
        <p:spPr>
          <a:xfrm>
            <a:off x="793358" y="2887138"/>
            <a:ext cx="7113118" cy="19476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US" dirty="0"/>
              <a:t>रक्तचाप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4AF258-A5BB-0716-030A-37E9AFF7A01D}"/>
              </a:ext>
            </a:extLst>
          </p:cNvPr>
          <p:cNvSpPr txBox="1">
            <a:spLocks/>
          </p:cNvSpPr>
          <p:nvPr/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 hangingPunct="1"/>
            <a:endParaRPr lang="en-IN" altLang="en-US" sz="4000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D46CFEB-F2A4-A594-6473-C4BDC5358D6D}"/>
              </a:ext>
            </a:extLst>
          </p:cNvPr>
          <p:cNvSpPr txBox="1">
            <a:spLocks/>
          </p:cNvSpPr>
          <p:nvPr/>
        </p:nvSpPr>
        <p:spPr>
          <a:xfrm>
            <a:off x="11159490" y="3434618"/>
            <a:ext cx="10972800" cy="1143000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 hangingPunct="1"/>
            <a:endParaRPr lang="en-IN" altLang="en-US" sz="5400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55842A8-CC3D-832E-FCF8-E9E49F18632A}"/>
              </a:ext>
            </a:extLst>
          </p:cNvPr>
          <p:cNvSpPr txBox="1">
            <a:spLocks/>
          </p:cNvSpPr>
          <p:nvPr/>
        </p:nvSpPr>
        <p:spPr>
          <a:xfrm>
            <a:off x="9671142" y="2291775"/>
            <a:ext cx="11277600" cy="4572000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lvl="1" indent="0" algn="l" rtl="0" hangingPunct="1">
              <a:lnSpc>
                <a:spcPct val="150000"/>
              </a:lnSpc>
            </a:pPr>
            <a:r>
              <a:rPr lang="en-US" altLang="en-US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धमनी</a:t>
            </a:r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पर</a:t>
            </a:r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 रक्त द्वारा डाला गया दबाव</a:t>
            </a:r>
          </a:p>
          <a:p>
            <a:pPr lvl="1" indent="0" algn="l" rtl="0" hangingPunct="1">
              <a:lnSpc>
                <a:spcPct val="150000"/>
              </a:lnSpc>
            </a:pPr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सामान्य रक्तचाप मान (mmHg)</a:t>
            </a:r>
          </a:p>
          <a:p>
            <a:pPr lvl="1" indent="0" algn="l" rtl="0" hangingPunct="1">
              <a:lnSpc>
                <a:spcPct val="150000"/>
              </a:lnSpc>
            </a:pPr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वयस्क बच्चे</a:t>
            </a:r>
          </a:p>
          <a:p>
            <a:pPr lvl="1" indent="0" algn="l" rtl="0" hangingPunct="1">
              <a:lnSpc>
                <a:spcPct val="150000"/>
              </a:lnSpc>
            </a:pPr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100+ आयु 80+ (2xआयु) (150mmHg तक)	</a:t>
            </a:r>
          </a:p>
          <a:p>
            <a:pPr lvl="1" indent="0" algn="l" rtl="0" hangingPunct="1">
              <a:lnSpc>
                <a:spcPct val="150000"/>
              </a:lnSpc>
            </a:pPr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65-90 mmHg 50-80 mmHg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866D9CB-5B32-F664-B723-A2398E15DA78}"/>
              </a:ext>
            </a:extLst>
          </p:cNvPr>
          <p:cNvSpPr txBox="1">
            <a:spLocks/>
          </p:cNvSpPr>
          <p:nvPr/>
        </p:nvSpPr>
        <p:spPr>
          <a:xfrm>
            <a:off x="10193655" y="3080657"/>
            <a:ext cx="8229600" cy="1143000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 hangingPunct="1"/>
            <a:endParaRPr lang="en-US" altLang="en-US" sz="4000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0635824" y="12795680"/>
            <a:ext cx="3686352" cy="67726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823146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275AE8-BAD3-F458-10DB-DF9D6F61F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5A5514D0-B2C4-29A3-EC65-780A752B5ACD}"/>
              </a:ext>
            </a:extLst>
          </p:cNvPr>
          <p:cNvSpPr/>
          <p:nvPr/>
        </p:nvSpPr>
        <p:spPr>
          <a:xfrm>
            <a:off x="8167732" y="1"/>
            <a:ext cx="16216268" cy="1315122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 dirty="0"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F386803F-8BCE-9A74-9BD9-2D09C3095F15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875AD7AF-7A78-72D6-5078-8861CBB1735A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BC25F3A4-C77F-E166-20EB-8C9B3F9F293F}"/>
              </a:ext>
            </a:extLst>
          </p:cNvPr>
          <p:cNvSpPr txBox="1"/>
          <p:nvPr/>
        </p:nvSpPr>
        <p:spPr>
          <a:xfrm>
            <a:off x="21546983" y="12813338"/>
            <a:ext cx="1406835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/>
              <a:t>पीपीटी</a:t>
            </a:r>
            <a:r>
              <a:rPr lang="en-US" b="1" dirty="0"/>
              <a:t>6</a:t>
            </a:r>
            <a:r>
              <a:rPr b="1" dirty="0"/>
              <a:t>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72DFE562-844D-417A-DD8B-94402935A261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5E0C94AC-810F-CA66-AC66-211697ABC1E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70847"/>
            <a:ext cx="1026746" cy="619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 algn="l" rtl="0"/>
              <a:t>33</a:t>
            </a:fld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8CEED4-34F8-7202-81A3-FD0ED77D6B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  AI-generated content may be incorrect.">
            <a:extLst>
              <a:ext uri="{FF2B5EF4-FFF2-40B4-BE49-F238E27FC236}">
                <a16:creationId xmlns:a16="http://schemas.microsoft.com/office/drawing/2014/main" id="{A4FBC354-B04A-FA61-8AE1-A200E9D921D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FE4A9C26-0611-3E59-DD1B-B95F5CBB4E7F}"/>
              </a:ext>
            </a:extLst>
          </p:cNvPr>
          <p:cNvSpPr txBox="1"/>
          <p:nvPr/>
        </p:nvSpPr>
        <p:spPr>
          <a:xfrm>
            <a:off x="373224" y="2812493"/>
            <a:ext cx="7482757" cy="1941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 rtl="0"/>
            <a:r>
              <a:rPr lang="en-US" dirty="0"/>
              <a:t>रोगी का इतिहास</a:t>
            </a:r>
            <a:br>
              <a:rPr lang="en-US" dirty="0"/>
            </a:br>
            <a:r>
              <a:rPr lang="en-US" dirty="0"/>
              <a:t>(नमूना)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8DF6BB-1FC0-6CBF-32AB-EB31F7CB0A6B}"/>
              </a:ext>
            </a:extLst>
          </p:cNvPr>
          <p:cNvSpPr txBox="1">
            <a:spLocks/>
          </p:cNvSpPr>
          <p:nvPr/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 hangingPunct="1"/>
            <a:endParaRPr lang="en-IN" altLang="en-US" sz="4000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553594A-4239-D893-4188-85D162D37679}"/>
              </a:ext>
            </a:extLst>
          </p:cNvPr>
          <p:cNvSpPr txBox="1">
            <a:spLocks/>
          </p:cNvSpPr>
          <p:nvPr/>
        </p:nvSpPr>
        <p:spPr>
          <a:xfrm>
            <a:off x="11159490" y="3434618"/>
            <a:ext cx="10972800" cy="1143000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 hangingPunct="1"/>
            <a:endParaRPr lang="en-IN" altLang="en-US" sz="5400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18AE9D9-98AE-2E43-CE61-5A2D201C7A52}"/>
              </a:ext>
            </a:extLst>
          </p:cNvPr>
          <p:cNvSpPr txBox="1">
            <a:spLocks/>
          </p:cNvSpPr>
          <p:nvPr/>
        </p:nvSpPr>
        <p:spPr>
          <a:xfrm>
            <a:off x="9703799" y="1439692"/>
            <a:ext cx="11277600" cy="4572000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685800" lvl="1" indent="-6858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संकेत और लक्षण</a:t>
            </a:r>
          </a:p>
          <a:p>
            <a:pPr marL="685800" lvl="1" indent="-6858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एलर्जी</a:t>
            </a:r>
          </a:p>
          <a:p>
            <a:pPr marL="685800" lvl="1" indent="-6858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दवाएँ - उन सभी चिकित्सीय स्थितियों की पहचान करें जो रोगी वर्तमान में ले रहा है या हाल ही में ली हैं। इनसे चिकित्सीय स्थिति की पहचान हो सकती है।</a:t>
            </a:r>
          </a:p>
          <a:p>
            <a:pPr marL="685800" lvl="1" indent="-6858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प्रासंगिक इतिहास- आपके द्वारा प्रदान की जा रही आपातकालीन देखभाल से संबंधित।</a:t>
            </a:r>
          </a:p>
          <a:p>
            <a:pPr marL="685800" lvl="1" indent="-6858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अंतिम मौखिक सेवन</a:t>
            </a:r>
          </a:p>
          <a:p>
            <a:pPr marL="685800" lvl="1" indent="-6858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घटनाएँ - रोगी से पहले की गतिविधियाँ</a:t>
            </a:r>
          </a:p>
          <a:p>
            <a:pPr lvl="1" indent="0" algn="l" rtl="0" hangingPunct="1">
              <a:lnSpc>
                <a:spcPct val="150000"/>
              </a:lnSpc>
            </a:pPr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	 </a:t>
            </a:r>
          </a:p>
          <a:p>
            <a:pPr lvl="1" indent="0" algn="l" rtl="0" hangingPunct="1">
              <a:lnSpc>
                <a:spcPct val="150000"/>
              </a:lnSpc>
            </a:pPr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 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45C089D-88AD-0D0B-991F-C07FD4AAE14D}"/>
              </a:ext>
            </a:extLst>
          </p:cNvPr>
          <p:cNvSpPr txBox="1">
            <a:spLocks/>
          </p:cNvSpPr>
          <p:nvPr/>
        </p:nvSpPr>
        <p:spPr>
          <a:xfrm>
            <a:off x="10193655" y="3080657"/>
            <a:ext cx="8229600" cy="1143000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 hangingPunct="1"/>
            <a:endParaRPr lang="en-US" altLang="en-US" sz="4000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0635824" y="12812795"/>
            <a:ext cx="3686352" cy="67726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279194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E28202-DE30-4566-DCE2-CA69B8358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B318AB77-7DEA-20F7-0E8A-237AC9F3CAE7}"/>
              </a:ext>
            </a:extLst>
          </p:cNvPr>
          <p:cNvSpPr/>
          <p:nvPr/>
        </p:nvSpPr>
        <p:spPr>
          <a:xfrm>
            <a:off x="8167732" y="0"/>
            <a:ext cx="16216268" cy="137160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 dirty="0"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68B8DAC5-B826-6C43-D127-8E99C6E8B6DF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0F9F8FBB-E8D8-E0A6-3247-8AD97548116D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24A3A28C-FDB8-DDE7-249D-53B7A100E9FE}"/>
              </a:ext>
            </a:extLst>
          </p:cNvPr>
          <p:cNvSpPr txBox="1"/>
          <p:nvPr/>
        </p:nvSpPr>
        <p:spPr>
          <a:xfrm>
            <a:off x="21546983" y="12813338"/>
            <a:ext cx="1406835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/>
              <a:t>पीपीटी</a:t>
            </a:r>
            <a:r>
              <a:rPr lang="en-US" b="1" dirty="0"/>
              <a:t>6</a:t>
            </a:r>
            <a:r>
              <a:rPr b="1" dirty="0"/>
              <a:t>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7BC44E14-0D46-E495-A45C-2D2223E91535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14F9EFAF-D09D-04E2-A27F-F2E560F120B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70847"/>
            <a:ext cx="1026746" cy="61976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 algn="l" rtl="0"/>
              <a:t>34</a:t>
            </a:fld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93F387-274C-0F1F-77F9-680F64A7EA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  AI-generated content may be incorrect.">
            <a:extLst>
              <a:ext uri="{FF2B5EF4-FFF2-40B4-BE49-F238E27FC236}">
                <a16:creationId xmlns:a16="http://schemas.microsoft.com/office/drawing/2014/main" id="{C321181A-F9BB-7040-97A6-D9F5B2FE316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B64D7BEA-3000-1E26-B6E8-904C240FEA7F}"/>
              </a:ext>
            </a:extLst>
          </p:cNvPr>
          <p:cNvSpPr txBox="1"/>
          <p:nvPr/>
        </p:nvSpPr>
        <p:spPr>
          <a:xfrm>
            <a:off x="0" y="3035352"/>
            <a:ext cx="8286873" cy="1941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US" dirty="0"/>
              <a:t>चल रहा मूल्यांकन</a:t>
            </a:r>
            <a:br>
              <a:rPr lang="en-US" dirty="0"/>
            </a:br>
            <a:r>
              <a:rPr lang="en-US" dirty="0"/>
              <a:t>(बेहतर देखभाल तक)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F3CD57-BD58-1876-4697-523B0110AF92}"/>
              </a:ext>
            </a:extLst>
          </p:cNvPr>
          <p:cNvSpPr txBox="1">
            <a:spLocks/>
          </p:cNvSpPr>
          <p:nvPr/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 hangingPunct="1"/>
            <a:endParaRPr lang="en-IN" altLang="en-US" sz="4000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C436520-D2FB-AEB6-9B9E-9B1ED80E98E8}"/>
              </a:ext>
            </a:extLst>
          </p:cNvPr>
          <p:cNvSpPr txBox="1">
            <a:spLocks/>
          </p:cNvSpPr>
          <p:nvPr/>
        </p:nvSpPr>
        <p:spPr>
          <a:xfrm>
            <a:off x="11159490" y="3434618"/>
            <a:ext cx="10972800" cy="1143000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 hangingPunct="1"/>
            <a:endParaRPr lang="en-IN" altLang="en-US" sz="5400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20D88AF-8F05-FAEA-70E4-75E13B46E4DE}"/>
              </a:ext>
            </a:extLst>
          </p:cNvPr>
          <p:cNvSpPr txBox="1">
            <a:spLocks/>
          </p:cNvSpPr>
          <p:nvPr/>
        </p:nvSpPr>
        <p:spPr>
          <a:xfrm>
            <a:off x="9503192" y="-97814"/>
            <a:ext cx="11277600" cy="4572000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685800" lvl="1" indent="-6858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4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पुनर्मूल्यांकन स्थान (AVPU)</a:t>
            </a:r>
          </a:p>
          <a:p>
            <a:pPr marL="685800" lvl="1" indent="-6858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4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किसी भी वायुमार्ग की समस्या का पुनर्मूल्यांकन और सुधार करें</a:t>
            </a:r>
          </a:p>
          <a:p>
            <a:pPr marL="685800" lvl="1" indent="-6858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4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श्वास की गति और गुणवत्ता का पुनर्मूल्यांकन करें</a:t>
            </a:r>
          </a:p>
          <a:p>
            <a:pPr marL="685800" lvl="1" indent="-6858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4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नाड़ी दर और गुणवत्ता का पुनर्मूल्यांकन करें</a:t>
            </a:r>
          </a:p>
          <a:p>
            <a:pPr marL="685800" lvl="1" indent="-6858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4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त्वचा के तापमान, रंग और स्थिति का पुनर्मूल्यांकन करें</a:t>
            </a:r>
          </a:p>
          <a:p>
            <a:pPr marL="685800" lvl="1" indent="-6858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4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रोगी की जांच के किसी भी भाग को दोहराना आवश्यक हो</a:t>
            </a:r>
          </a:p>
          <a:p>
            <a:pPr marL="685800" lvl="1" indent="-6858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4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प्रभावशीलता की जांच के लिए अपने उपचार का पुनर्मूल्यांकन करें</a:t>
            </a:r>
          </a:p>
          <a:p>
            <a:pPr marL="685800" lvl="1" indent="-6858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4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रोगी को आश्वासन</a:t>
            </a:r>
          </a:p>
          <a:p>
            <a:pPr marL="685800" lvl="1" indent="-6858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en-US" sz="44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+mn-ea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0635824" y="12860459"/>
            <a:ext cx="3686352" cy="67726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780436"/>
      </p:ext>
    </p:extLst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A00F34-72E7-8147-BA87-2207905C27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3FF78CEE-045E-470B-71EB-D8D612A16812}"/>
              </a:ext>
            </a:extLst>
          </p:cNvPr>
          <p:cNvSpPr/>
          <p:nvPr/>
        </p:nvSpPr>
        <p:spPr>
          <a:xfrm>
            <a:off x="8167732" y="1"/>
            <a:ext cx="16216268" cy="127336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 dirty="0"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1213F57A-665B-DBA7-88E8-4F058B0BCFC8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9BD9060A-FA20-7FD6-95D7-1CF3CD1F9E7C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751053C9-762C-FFC5-65A7-AB6ABC7A6781}"/>
              </a:ext>
            </a:extLst>
          </p:cNvPr>
          <p:cNvSpPr txBox="1"/>
          <p:nvPr/>
        </p:nvSpPr>
        <p:spPr>
          <a:xfrm>
            <a:off x="21546983" y="12813338"/>
            <a:ext cx="1406835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/>
              <a:t>पीपीटी</a:t>
            </a:r>
            <a:r>
              <a:rPr lang="en-US" b="1" dirty="0"/>
              <a:t>6</a:t>
            </a:r>
            <a:r>
              <a:rPr b="1" dirty="0"/>
              <a:t>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3810CF10-F108-2DCC-6E71-43A10370EBE3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82C0C31A-C424-D41C-B370-67F9CA3C3342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70847"/>
            <a:ext cx="1026746" cy="619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 algn="l" rtl="0"/>
              <a:t>35</a:t>
            </a:fld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1FAC39-F47D-D528-CA04-88A77BC5C9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  AI-generated content may be incorrect.">
            <a:extLst>
              <a:ext uri="{FF2B5EF4-FFF2-40B4-BE49-F238E27FC236}">
                <a16:creationId xmlns:a16="http://schemas.microsoft.com/office/drawing/2014/main" id="{81686C9A-5A2C-BC1A-DF72-D2CBF98A4FE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9E7C2237-273E-25EB-B684-4D2756ED3FD2}"/>
              </a:ext>
            </a:extLst>
          </p:cNvPr>
          <p:cNvSpPr txBox="1"/>
          <p:nvPr/>
        </p:nvSpPr>
        <p:spPr>
          <a:xfrm>
            <a:off x="817508" y="3345409"/>
            <a:ext cx="7113118" cy="19476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US" dirty="0"/>
              <a:t>रिपोर्ट सौंपें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349D0B-8F3F-D48F-77E1-AA50B58E36FC}"/>
              </a:ext>
            </a:extLst>
          </p:cNvPr>
          <p:cNvSpPr txBox="1">
            <a:spLocks/>
          </p:cNvSpPr>
          <p:nvPr/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 hangingPunct="1"/>
            <a:endParaRPr lang="en-IN" altLang="en-US" sz="4000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462B04C-A9AD-C609-72D6-3E3F0590FC57}"/>
              </a:ext>
            </a:extLst>
          </p:cNvPr>
          <p:cNvSpPr txBox="1">
            <a:spLocks/>
          </p:cNvSpPr>
          <p:nvPr/>
        </p:nvSpPr>
        <p:spPr>
          <a:xfrm>
            <a:off x="11159490" y="3434618"/>
            <a:ext cx="10972800" cy="1143000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 hangingPunct="1"/>
            <a:endParaRPr lang="en-IN" altLang="en-US" sz="5400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63E71D3-7339-223B-E275-F17DBABAB27A}"/>
              </a:ext>
            </a:extLst>
          </p:cNvPr>
          <p:cNvSpPr txBox="1">
            <a:spLocks/>
          </p:cNvSpPr>
          <p:nvPr/>
        </p:nvSpPr>
        <p:spPr>
          <a:xfrm>
            <a:off x="9671142" y="1785725"/>
            <a:ext cx="11277600" cy="4572000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685800" lvl="1" indent="-6858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रोगी की आयु और लिंग</a:t>
            </a:r>
          </a:p>
          <a:p>
            <a:pPr marL="685800" lvl="1" indent="-6858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मुख्य शिकायतें</a:t>
            </a:r>
          </a:p>
          <a:p>
            <a:pPr marL="685800" lvl="1" indent="-6858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चेतना का स्तर</a:t>
            </a:r>
          </a:p>
          <a:p>
            <a:pPr marL="685800" lvl="1" indent="-6858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वायुमार्ग की स्थिति</a:t>
            </a:r>
          </a:p>
          <a:p>
            <a:pPr marL="685800" lvl="1" indent="-6858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श्वास की स्थिति</a:t>
            </a:r>
          </a:p>
          <a:p>
            <a:pPr marL="685800" lvl="1" indent="-6858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परिसंचरण स्थिति</a:t>
            </a:r>
          </a:p>
          <a:p>
            <a:pPr marL="685800" lvl="1" indent="-6858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रोगी का इतिहास</a:t>
            </a:r>
          </a:p>
          <a:p>
            <a:pPr marL="685800" lvl="1" indent="-6858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दिया गया उपचार</a:t>
            </a:r>
          </a:p>
          <a:p>
            <a:pPr marL="685800" lvl="1" indent="-6858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en-US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+mn-ea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0261335" y="12795680"/>
            <a:ext cx="3686352" cy="67726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349484"/>
      </p:ext>
    </p:extLst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B5A13F-F5D1-74CD-52E9-946CC81E73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50FCBB1B-82A0-4569-8076-A49D48B9B7A1}"/>
              </a:ext>
            </a:extLst>
          </p:cNvPr>
          <p:cNvSpPr txBox="1">
            <a:spLocks/>
          </p:cNvSpPr>
          <p:nvPr/>
        </p:nvSpPr>
        <p:spPr>
          <a:xfrm>
            <a:off x="577892" y="2703577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marR="0" lvl="0" indent="0" algn="l" defTabSz="1896340" rtl="0" eaLnBrk="1" fontAlgn="auto" latinLnBrk="0" hangingPunct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/>
            </a:pPr>
            <a:r>
              <a:rPr kumimoji="0" lang="en-US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अब आप यह कर सकते हैं:</a:t>
            </a:r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A2294AD4-4F59-9C27-7E8A-6A863B16A1F6}"/>
              </a:ext>
            </a:extLst>
          </p:cNvPr>
          <p:cNvSpPr txBox="1"/>
          <p:nvPr/>
        </p:nvSpPr>
        <p:spPr>
          <a:xfrm>
            <a:off x="8661373" y="787889"/>
            <a:ext cx="3601345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marL="0" marR="0" lvl="0" indent="0" algn="l" defTabSz="18963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dirty="0"/>
              <a:t>समीक्षा</a:t>
            </a:r>
            <a:endParaRPr kumimoji="0" sz="7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BE1520C0-5166-D50B-DC6C-89EB303172A5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ctr" defTabSz="1662545" rtl="0" eaLnBrk="1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3000" b="1" i="0" u="none" strike="noStrike" kern="0" cap="none" spc="0" normalizeH="0" baseline="0" noProof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pPr marL="0" marR="0" lvl="0" indent="0" algn="ctr" defTabSz="1662545" rtl="0" eaLnBrk="1" fontAlgn="auto" latinLnBrk="0" hangingPunct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sz="3000" b="1" i="0" u="none" strike="noStrike" kern="0" cap="none" spc="0" normalizeH="0" baseline="0" noProof="0">
              <a:ln>
                <a:noFill/>
              </a:ln>
              <a:solidFill>
                <a:srgbClr val="535353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" name="List the five general procedures a medical first responder should complete when arriving at the scene.…">
            <a:extLst>
              <a:ext uri="{FF2B5EF4-FFF2-40B4-BE49-F238E27FC236}">
                <a16:creationId xmlns:a16="http://schemas.microsoft.com/office/drawing/2014/main" id="{F10A20BC-EFDE-FFBD-C049-F0ED8AE13092}"/>
              </a:ext>
            </a:extLst>
          </p:cNvPr>
          <p:cNvSpPr txBox="1"/>
          <p:nvPr/>
        </p:nvSpPr>
        <p:spPr>
          <a:xfrm>
            <a:off x="11325668" y="3537079"/>
            <a:ext cx="11983623" cy="56980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/>
          <a:p>
            <a:pPr marL="0" marR="0" lvl="1" indent="0" algn="l" defTabSz="189634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उन पांच सामान्य प्रक्रियाओं की सूची बनाएं जिन्हें चिकित्सा प्रथम प्रत्युत्तरकर्ता को घटनास्थल पर पहुंचने पर पूरा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करना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lang="hi-IN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सकते है 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।</a:t>
            </a:r>
          </a:p>
          <a:p>
            <a:pPr marL="0" marR="0" lvl="1" indent="0" algn="l" defTabSz="18963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kumimoji="0" sz="4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1" indent="0" algn="l" defTabSz="18963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रोगी मूल्यांकन योजना के छह चरणों की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सूची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बना</a:t>
            </a:r>
            <a:r>
              <a:rPr kumimoji="0" lang="hi-IN" sz="48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सकते है 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।</a:t>
            </a:r>
          </a:p>
        </p:txBody>
      </p:sp>
      <p:grpSp>
        <p:nvGrpSpPr>
          <p:cNvPr id="8" name="Group">
            <a:extLst>
              <a:ext uri="{FF2B5EF4-FFF2-40B4-BE49-F238E27FC236}">
                <a16:creationId xmlns:a16="http://schemas.microsoft.com/office/drawing/2014/main" id="{27E2AA94-7141-DF64-8CA8-9167D0DB0CA8}"/>
              </a:ext>
            </a:extLst>
          </p:cNvPr>
          <p:cNvGrpSpPr/>
          <p:nvPr/>
        </p:nvGrpSpPr>
        <p:grpSpPr>
          <a:xfrm>
            <a:off x="9496866" y="3668356"/>
            <a:ext cx="1219201" cy="1681958"/>
            <a:chOff x="0" y="115975"/>
            <a:chExt cx="1219200" cy="1681957"/>
          </a:xfrm>
        </p:grpSpPr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75ED5F1A-BE91-C1A2-707F-202261F1A36B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marL="0" marR="0" lvl="0" indent="0" algn="l" defTabSz="1662545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3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" name="1">
              <a:extLst>
                <a:ext uri="{FF2B5EF4-FFF2-40B4-BE49-F238E27FC236}">
                  <a16:creationId xmlns:a16="http://schemas.microsoft.com/office/drawing/2014/main" id="{92150586-7AA5-2458-0DB8-296351C4A2DD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marL="0" marR="0" lvl="0" indent="0" algn="l" defTabSz="1662545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7200" b="0" i="1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Open Sans"/>
                  <a:ea typeface="Open Sans"/>
                  <a:cs typeface="Open Sans"/>
                  <a:sym typeface="Open Sans"/>
                </a:rPr>
                <a:t>1</a:t>
              </a:r>
            </a:p>
          </p:txBody>
        </p:sp>
      </p:grpSp>
      <p:grpSp>
        <p:nvGrpSpPr>
          <p:cNvPr id="11" name="Group">
            <a:extLst>
              <a:ext uri="{FF2B5EF4-FFF2-40B4-BE49-F238E27FC236}">
                <a16:creationId xmlns:a16="http://schemas.microsoft.com/office/drawing/2014/main" id="{9E39CD46-3CE8-8802-3943-D2BA91E59D58}"/>
              </a:ext>
            </a:extLst>
          </p:cNvPr>
          <p:cNvGrpSpPr/>
          <p:nvPr/>
        </p:nvGrpSpPr>
        <p:grpSpPr>
          <a:xfrm>
            <a:off x="9582619" y="6964691"/>
            <a:ext cx="1219201" cy="1681958"/>
            <a:chOff x="0" y="115975"/>
            <a:chExt cx="1219200" cy="1681957"/>
          </a:xfrm>
        </p:grpSpPr>
        <p:sp>
          <p:nvSpPr>
            <p:cNvPr id="12" name="Circle">
              <a:extLst>
                <a:ext uri="{FF2B5EF4-FFF2-40B4-BE49-F238E27FC236}">
                  <a16:creationId xmlns:a16="http://schemas.microsoft.com/office/drawing/2014/main" id="{3FDD51CE-9F7B-B117-451A-46249C0FE4A2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marL="0" marR="0" lvl="0" indent="0" algn="l" defTabSz="1662545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3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" name="2">
              <a:extLst>
                <a:ext uri="{FF2B5EF4-FFF2-40B4-BE49-F238E27FC236}">
                  <a16:creationId xmlns:a16="http://schemas.microsoft.com/office/drawing/2014/main" id="{5AFDC819-6EC7-1A06-2F44-7EC4A9013F95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marL="0" marR="0" lvl="0" indent="0" algn="l" defTabSz="1662545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7200" b="0" i="1" u="none" strike="noStrike" kern="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Open Sans"/>
                  <a:ea typeface="Open Sans"/>
                  <a:cs typeface="Open Sans"/>
                  <a:sym typeface="Open Sans"/>
                </a:rPr>
                <a:t>2</a:t>
              </a: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397694" y="12813337"/>
            <a:ext cx="3686352" cy="67726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175206"/>
      </p:ext>
    </p:extLst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6DDA04-3E17-296B-7581-147A15C35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C9C10CC6-EDF8-0E9E-CEC5-B8A631F51D41}"/>
              </a:ext>
            </a:extLst>
          </p:cNvPr>
          <p:cNvSpPr txBox="1">
            <a:spLocks/>
          </p:cNvSpPr>
          <p:nvPr/>
        </p:nvSpPr>
        <p:spPr>
          <a:xfrm>
            <a:off x="577892" y="2703577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marR="0" lvl="0" indent="0" algn="l" defTabSz="1896340" rtl="0" eaLnBrk="1" fontAlgn="auto" latinLnBrk="0" hangingPunct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/>
            </a:pPr>
            <a:r>
              <a:rPr kumimoji="0" lang="en-US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अब आप यह कर सकते हैं:</a:t>
            </a:r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96C60631-25C3-BFF1-0539-E2897EB5B442}"/>
              </a:ext>
            </a:extLst>
          </p:cNvPr>
          <p:cNvSpPr txBox="1"/>
          <p:nvPr/>
        </p:nvSpPr>
        <p:spPr>
          <a:xfrm>
            <a:off x="8661373" y="787889"/>
            <a:ext cx="3601345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marL="0" marR="0" lvl="0" indent="0" algn="l" defTabSz="18963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dirty="0"/>
              <a:t>समीक्षा</a:t>
            </a:r>
            <a:endParaRPr kumimoji="0" sz="7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E69EC47C-9F6B-D007-8C8C-46CEF90AC8C2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marR="0" lvl="0" indent="0" algn="ctr" defTabSz="1662545" rtl="0" eaLnBrk="1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3000" b="1" i="0" u="none" strike="noStrike" kern="0" cap="none" spc="0" normalizeH="0" baseline="0" noProof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pPr marL="0" marR="0" lvl="0" indent="0" algn="ctr" defTabSz="1662545" rtl="0" eaLnBrk="1" fontAlgn="auto" latinLnBrk="0" hangingPunct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sz="3000" b="1" i="0" u="none" strike="noStrike" kern="0" cap="none" spc="0" normalizeH="0" baseline="0" noProof="0">
              <a:ln>
                <a:noFill/>
              </a:ln>
              <a:solidFill>
                <a:srgbClr val="535353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" name="List the six steps of the initial assessment.…">
            <a:extLst>
              <a:ext uri="{FF2B5EF4-FFF2-40B4-BE49-F238E27FC236}">
                <a16:creationId xmlns:a16="http://schemas.microsoft.com/office/drawing/2014/main" id="{0C9F5F63-D5B0-C589-2481-8F80E5E85B65}"/>
              </a:ext>
            </a:extLst>
          </p:cNvPr>
          <p:cNvSpPr txBox="1"/>
          <p:nvPr/>
        </p:nvSpPr>
        <p:spPr>
          <a:xfrm>
            <a:off x="11656862" y="5612025"/>
            <a:ext cx="12224968" cy="38514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/>
          <a:p>
            <a:pPr marL="0" marR="0" lvl="1" indent="0" algn="l" defTabSz="18963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प्रारंभिक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मूल्यांकन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के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छह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चरणों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की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सूची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बना</a:t>
            </a:r>
            <a:r>
              <a:rPr kumimoji="0" lang="hi-IN" sz="48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सकते है 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।</a:t>
            </a:r>
          </a:p>
          <a:p>
            <a:pPr marL="0" marR="0" lvl="1" indent="0" algn="l" defTabSz="18963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kumimoji="0" sz="4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1" indent="0" algn="l" defTabSz="18963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इस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पाठ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में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परिभाषित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पूर्ण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शारीरिक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परीक्षण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का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प्रदर्शन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क</a:t>
            </a:r>
            <a:r>
              <a:rPr kumimoji="0" lang="hi-IN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र सकते है 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।</a:t>
            </a:r>
          </a:p>
        </p:txBody>
      </p:sp>
      <p:grpSp>
        <p:nvGrpSpPr>
          <p:cNvPr id="3" name="Group">
            <a:extLst>
              <a:ext uri="{FF2B5EF4-FFF2-40B4-BE49-F238E27FC236}">
                <a16:creationId xmlns:a16="http://schemas.microsoft.com/office/drawing/2014/main" id="{2490241B-B08E-C67D-9442-057B79223E4F}"/>
              </a:ext>
            </a:extLst>
          </p:cNvPr>
          <p:cNvGrpSpPr/>
          <p:nvPr/>
        </p:nvGrpSpPr>
        <p:grpSpPr>
          <a:xfrm>
            <a:off x="9844663" y="5334220"/>
            <a:ext cx="1219201" cy="1681959"/>
            <a:chOff x="0" y="115975"/>
            <a:chExt cx="1219200" cy="1681957"/>
          </a:xfrm>
        </p:grpSpPr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5A961222-98AC-E043-8927-D4ED8CA59D60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marL="0" marR="0" lvl="0" indent="0" algn="l" defTabSz="1662545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3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" name="3">
              <a:extLst>
                <a:ext uri="{FF2B5EF4-FFF2-40B4-BE49-F238E27FC236}">
                  <a16:creationId xmlns:a16="http://schemas.microsoft.com/office/drawing/2014/main" id="{9E5E80BF-5E71-D247-AF26-62EDF03EC722}"/>
                </a:ext>
              </a:extLst>
            </p:cNvPr>
            <p:cNvSpPr txBox="1"/>
            <p:nvPr/>
          </p:nvSpPr>
          <p:spPr>
            <a:xfrm>
              <a:off x="2745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marL="0" marR="0" lvl="0" indent="0" algn="l" defTabSz="1662545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7200" b="0" i="1" u="none" strike="noStrike" kern="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Open Sans"/>
                  <a:ea typeface="Open Sans"/>
                  <a:cs typeface="Open Sans"/>
                  <a:sym typeface="Open Sans"/>
                </a:rPr>
                <a:t>3</a:t>
              </a:r>
            </a:p>
          </p:txBody>
        </p:sp>
      </p:grpSp>
      <p:grpSp>
        <p:nvGrpSpPr>
          <p:cNvPr id="8" name="Group">
            <a:extLst>
              <a:ext uri="{FF2B5EF4-FFF2-40B4-BE49-F238E27FC236}">
                <a16:creationId xmlns:a16="http://schemas.microsoft.com/office/drawing/2014/main" id="{7E99E45B-87D9-1792-F94E-A418FD45F05C}"/>
              </a:ext>
            </a:extLst>
          </p:cNvPr>
          <p:cNvGrpSpPr/>
          <p:nvPr/>
        </p:nvGrpSpPr>
        <p:grpSpPr>
          <a:xfrm>
            <a:off x="9844663" y="7032576"/>
            <a:ext cx="1219201" cy="1681958"/>
            <a:chOff x="0" y="115975"/>
            <a:chExt cx="1219200" cy="1681957"/>
          </a:xfrm>
        </p:grpSpPr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71FB961C-528A-3AF1-4727-E43E8D8866DF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marL="0" marR="0" lvl="0" indent="0" algn="l" defTabSz="1662545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3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" name="4">
              <a:extLst>
                <a:ext uri="{FF2B5EF4-FFF2-40B4-BE49-F238E27FC236}">
                  <a16:creationId xmlns:a16="http://schemas.microsoft.com/office/drawing/2014/main" id="{2D25092B-30EB-37EA-A91C-01EEBBA6387D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marL="0" marR="0" lvl="0" indent="0" algn="l" defTabSz="1662545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7200" b="0" i="1" u="none" strike="noStrike" kern="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Open Sans"/>
                  <a:ea typeface="Open Sans"/>
                  <a:cs typeface="Open Sans"/>
                  <a:sym typeface="Open Sans"/>
                </a:rPr>
                <a:t>4</a:t>
              </a: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195478" y="12813337"/>
            <a:ext cx="3686352" cy="67726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540656"/>
      </p:ext>
    </p:extLst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Circle"/>
          <p:cNvSpPr/>
          <p:nvPr/>
        </p:nvSpPr>
        <p:spPr>
          <a:xfrm>
            <a:off x="-8639176" y="-8445205"/>
            <a:ext cx="19547984" cy="19547984"/>
          </a:xfrm>
          <a:prstGeom prst="ellipse">
            <a:avLst/>
          </a:prstGeom>
          <a:gradFill>
            <a:gsLst>
              <a:gs pos="0">
                <a:srgbClr val="DA751A"/>
              </a:gs>
              <a:gs pos="57570">
                <a:srgbClr val="E67C1D"/>
              </a:gs>
              <a:gs pos="100000">
                <a:srgbClr val="F28320"/>
              </a:gs>
            </a:gsLst>
            <a:lin ang="4595515"/>
          </a:gra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pic>
        <p:nvPicPr>
          <p:cNvPr id="122" name="IMG-3642.JPG" descr="IMG-3642.JPG"/>
          <p:cNvPicPr>
            <a:picLocks noChangeAspect="1"/>
          </p:cNvPicPr>
          <p:nvPr/>
        </p:nvPicPr>
        <p:blipFill>
          <a:blip r:embed="rId2"/>
          <a:srcRect l="25406"/>
          <a:stretch>
            <a:fillRect/>
          </a:stretch>
        </p:blipFill>
        <p:spPr>
          <a:xfrm flipH="1">
            <a:off x="-2789159" y="-627962"/>
            <a:ext cx="12809302" cy="114478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73" h="21600" extrusionOk="0">
                <a:moveTo>
                  <a:pt x="360" y="0"/>
                </a:moveTo>
                <a:cubicBezTo>
                  <a:pt x="-727" y="5723"/>
                  <a:pt x="646" y="11946"/>
                  <a:pt x="4490" y="16396"/>
                </a:cubicBezTo>
                <a:cubicBezTo>
                  <a:pt x="7486" y="19866"/>
                  <a:pt x="11414" y="21600"/>
                  <a:pt x="15340" y="21600"/>
                </a:cubicBezTo>
                <a:cubicBezTo>
                  <a:pt x="17219" y="21600"/>
                  <a:pt x="19096" y="21199"/>
                  <a:pt x="20873" y="20405"/>
                </a:cubicBezTo>
                <a:lnTo>
                  <a:pt x="20873" y="0"/>
                </a:lnTo>
                <a:lnTo>
                  <a:pt x="360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24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26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685508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algn="l" rtl="0"/>
            <a:fld id="{86CB4B4D-7CA3-9044-876B-883B54F8677D}" type="slidenum">
              <a:rPr/>
              <a:t>38</a:t>
            </a:fld>
            <a:endParaRPr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A6B61E-3BFB-8B6A-B54D-9BFC4C887C61}"/>
              </a:ext>
            </a:extLst>
          </p:cNvPr>
          <p:cNvSpPr/>
          <p:nvPr/>
        </p:nvSpPr>
        <p:spPr>
          <a:xfrm>
            <a:off x="13231619" y="1328787"/>
            <a:ext cx="6091732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 rtl="0"/>
            <a:r>
              <a:rPr lang="en-US" sz="13800" b="1" cap="none" spc="0" dirty="0">
                <a:ln/>
                <a:solidFill>
                  <a:schemeClr val="accent6">
                    <a:lumMod val="75000"/>
                  </a:schemeClr>
                </a:solidFill>
                <a:effectLst/>
              </a:rPr>
              <a:t>धन्यवाद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988825" y="12791145"/>
            <a:ext cx="3686352" cy="67726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6132"/>
            <a:ext cx="3754825" cy="255954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6433" y="4667361"/>
            <a:ext cx="12611976" cy="6435418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397</TotalTime>
  <Words>1332</Words>
  <Application>Microsoft Office PowerPoint</Application>
  <PresentationFormat>Custom</PresentationFormat>
  <Paragraphs>260</Paragraphs>
  <Slides>38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7" baseType="lpstr">
      <vt:lpstr>Arial</vt:lpstr>
      <vt:lpstr>Arial Black</vt:lpstr>
      <vt:lpstr>Book Antiqua</vt:lpstr>
      <vt:lpstr>Calibri</vt:lpstr>
      <vt:lpstr>Open Sans</vt:lpstr>
      <vt:lpstr>Open Sans Semibold</vt:lpstr>
      <vt:lpstr>Times New Roman</vt:lpstr>
      <vt:lpstr>Verdana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Kamal Mehra</dc:creator>
  <cp:lastModifiedBy>TRG BR 1</cp:lastModifiedBy>
  <cp:revision>81</cp:revision>
  <dcterms:modified xsi:type="dcterms:W3CDTF">2025-12-19T11:46:18Z</dcterms:modified>
</cp:coreProperties>
</file>