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3"/>
  </p:notesMasterIdLst>
  <p:sldIdLst>
    <p:sldId id="368" r:id="rId2"/>
    <p:sldId id="257" r:id="rId3"/>
    <p:sldId id="275" r:id="rId4"/>
    <p:sldId id="356" r:id="rId5"/>
    <p:sldId id="374" r:id="rId6"/>
    <p:sldId id="375" r:id="rId7"/>
    <p:sldId id="363" r:id="rId8"/>
    <p:sldId id="364" r:id="rId9"/>
    <p:sldId id="359" r:id="rId10"/>
    <p:sldId id="376" r:id="rId11"/>
    <p:sldId id="361" r:id="rId12"/>
    <p:sldId id="377" r:id="rId13"/>
    <p:sldId id="362" r:id="rId14"/>
    <p:sldId id="378" r:id="rId15"/>
    <p:sldId id="373" r:id="rId16"/>
    <p:sldId id="365" r:id="rId17"/>
    <p:sldId id="360" r:id="rId18"/>
    <p:sldId id="366" r:id="rId19"/>
    <p:sldId id="380" r:id="rId20"/>
    <p:sldId id="381" r:id="rId21"/>
    <p:sldId id="379" r:id="rId22"/>
    <p:sldId id="367" r:id="rId23"/>
    <p:sldId id="382" r:id="rId24"/>
    <p:sldId id="383" r:id="rId25"/>
    <p:sldId id="384" r:id="rId26"/>
    <p:sldId id="385" r:id="rId27"/>
    <p:sldId id="386" r:id="rId28"/>
    <p:sldId id="387" r:id="rId29"/>
    <p:sldId id="388" r:id="rId30"/>
    <p:sldId id="389" r:id="rId31"/>
    <p:sldId id="390" r:id="rId32"/>
    <p:sldId id="392" r:id="rId33"/>
    <p:sldId id="391" r:id="rId34"/>
    <p:sldId id="393" r:id="rId35"/>
    <p:sldId id="394" r:id="rId36"/>
    <p:sldId id="395" r:id="rId37"/>
    <p:sldId id="396" r:id="rId38"/>
    <p:sldId id="397" r:id="rId39"/>
    <p:sldId id="371" r:id="rId40"/>
    <p:sldId id="372" r:id="rId41"/>
    <p:sldId id="369" r:id="rId4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35" d="100"/>
          <a:sy n="35" d="100"/>
        </p:scale>
        <p:origin x="780" y="60"/>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endParaRPr/>
          </a:p>
        </p:txBody>
      </p:sp>
      <p:sp>
        <p:nvSpPr>
          <p:cNvPr id="74" name="Shape 74"/>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786720054"/>
      </p:ext>
    </p:extLst>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5" name="Slide Number"/>
          <p:cNvSpPr txBox="1">
            <a:spLocks noGrp="1"/>
          </p:cNvSpPr>
          <p:nvPr>
            <p:ph type="sldNum" sz="quarter" idx="2"/>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03">
    <p:bg>
      <p:bgPr>
        <a:solidFill>
          <a:schemeClr val="bg1"/>
        </a:solidFill>
        <a:effectLst/>
      </p:bgPr>
    </p:bg>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24F2B74D-F11E-A5DB-5043-8BE355B57385}"/>
              </a:ext>
            </a:extLst>
          </p:cNvPr>
          <p:cNvSpPr txBox="1">
            <a:spLocks/>
          </p:cNvSpPr>
          <p:nvPr userDrawn="1"/>
        </p:nvSpPr>
        <p:spPr>
          <a:xfrm>
            <a:off x="22812204" y="12813339"/>
            <a:ext cx="905046" cy="50261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t>‹#›</a:t>
            </a:fld>
            <a:endParaRPr lang="en-IN"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2" name="Slide Number">
            <a:extLst>
              <a:ext uri="{FF2B5EF4-FFF2-40B4-BE49-F238E27FC236}">
                <a16:creationId xmlns:a16="http://schemas.microsoft.com/office/drawing/2014/main" id="{5E2FD404-044F-4320-5F92-72E92DB0DDD7}"/>
              </a:ext>
            </a:extLst>
          </p:cNvPr>
          <p:cNvSpPr txBox="1">
            <a:spLocks/>
          </p:cNvSpPr>
          <p:nvPr userDrawn="1"/>
        </p:nvSpPr>
        <p:spPr>
          <a:xfrm>
            <a:off x="22812204" y="12813338"/>
            <a:ext cx="969406" cy="90266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t>‹#›</a:t>
            </a:fld>
            <a:endParaRPr lang="en-IN"/>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_Red Section Header">
    <p:bg>
      <p:bgPr>
        <a:solidFill>
          <a:srgbClr val="535353"/>
        </a:solidFill>
        <a:effectLst/>
      </p:bgPr>
    </p:bg>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2"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3"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2" name="Slide Number">
            <a:extLst>
              <a:ext uri="{FF2B5EF4-FFF2-40B4-BE49-F238E27FC236}">
                <a16:creationId xmlns:a16="http://schemas.microsoft.com/office/drawing/2014/main" id="{92B3DFEB-AD9F-FE6C-361E-0205A8A5B25B}"/>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DB766189-80CE-A703-E292-9366EB64CAE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2A9E7F-ED96-1630-5F44-F7F1631848A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1952137" y="38720"/>
            <a:ext cx="2231142"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D5626698-A73A-12E1-1740-8A5598514734}"/>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2" name="PEER | MFR | INDIA">
            <a:extLst>
              <a:ext uri="{FF2B5EF4-FFF2-40B4-BE49-F238E27FC236}">
                <a16:creationId xmlns:a16="http://schemas.microsoft.com/office/drawing/2014/main" id="{5756C156-BAFF-F354-1A4C-767C3126B277}"/>
              </a:ext>
            </a:extLst>
          </p:cNvPr>
          <p:cNvSpPr txBox="1"/>
          <p:nvPr userDrawn="1"/>
        </p:nvSpPr>
        <p:spPr>
          <a:xfrm>
            <a:off x="602390" y="12876838"/>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US" dirty="0"/>
              <a:t>NDRF | </a:t>
            </a:r>
            <a:r>
              <a:rPr dirty="0"/>
              <a:t>MFR | INDIA</a:t>
            </a:r>
          </a:p>
        </p:txBody>
      </p:sp>
      <p:sp>
        <p:nvSpPr>
          <p:cNvPr id="3" name="Rectangle">
            <a:extLst>
              <a:ext uri="{FF2B5EF4-FFF2-40B4-BE49-F238E27FC236}">
                <a16:creationId xmlns:a16="http://schemas.microsoft.com/office/drawing/2014/main" id="{68B22D2E-D8EC-4A98-23F7-488A6E15488E}"/>
              </a:ext>
            </a:extLst>
          </p:cNvPr>
          <p:cNvSpPr/>
          <p:nvPr userDrawn="1"/>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4" name="PPT 2 -">
            <a:extLst>
              <a:ext uri="{FF2B5EF4-FFF2-40B4-BE49-F238E27FC236}">
                <a16:creationId xmlns:a16="http://schemas.microsoft.com/office/drawing/2014/main" id="{8B0424C2-D99E-7E04-A2DF-88986D9AF56C}"/>
              </a:ext>
            </a:extLst>
          </p:cNvPr>
          <p:cNvSpPr txBox="1"/>
          <p:nvPr userDrawn="1"/>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7</a:t>
            </a:r>
            <a:r>
              <a:rPr b="1" dirty="0"/>
              <a:t> -</a:t>
            </a:r>
          </a:p>
        </p:txBody>
      </p:sp>
      <p:sp>
        <p:nvSpPr>
          <p:cNvPr id="7" name="Rectangle">
            <a:extLst>
              <a:ext uri="{FF2B5EF4-FFF2-40B4-BE49-F238E27FC236}">
                <a16:creationId xmlns:a16="http://schemas.microsoft.com/office/drawing/2014/main" id="{96D4E023-009E-D84A-59B6-CFE974A124D7}"/>
              </a:ext>
            </a:extLst>
          </p:cNvPr>
          <p:cNvSpPr/>
          <p:nvPr userDrawn="1"/>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8" name="Slide Number">
            <a:extLst>
              <a:ext uri="{FF2B5EF4-FFF2-40B4-BE49-F238E27FC236}">
                <a16:creationId xmlns:a16="http://schemas.microsoft.com/office/drawing/2014/main" id="{AE68C5C7-2EFC-EA6F-F155-AFCE48EDDBA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6.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6.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6.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6.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6.pn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11.jpeg"/></Relationships>
</file>

<file path=ppt/slides/_rels/slide2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2.png"/><Relationship Id="rId7"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25.pn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2.png"/><Relationship Id="rId7"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26.pn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2.png"/><Relationship Id="rId7"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27.png"/><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6.png"/><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6.png"/><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2.png"/><Relationship Id="rId7"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1.jpeg"/><Relationship Id="rId4" Type="http://schemas.openxmlformats.org/officeDocument/2006/relationships/image" Target="../media/image30.jpeg"/></Relationships>
</file>

<file path=ppt/slides/_rels/slide3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2.png"/><Relationship Id="rId7"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3.gif"/><Relationship Id="rId4" Type="http://schemas.openxmlformats.org/officeDocument/2006/relationships/image" Target="../media/image32.gif"/></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4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4.jpeg"/><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F27801-618A-FC75-6F7A-FEC92A17FDC2}"/>
              </a:ext>
            </a:extLst>
          </p:cNvPr>
          <p:cNvPicPr>
            <a:picLocks noChangeAspect="1"/>
          </p:cNvPicPr>
          <p:nvPr/>
        </p:nvPicPr>
        <p:blipFill>
          <a:blip r:embed="rId2" cstate="print"/>
          <a:stretch>
            <a:fillRect/>
          </a:stretch>
        </p:blipFill>
        <p:spPr>
          <a:xfrm>
            <a:off x="16969100" y="12835531"/>
            <a:ext cx="3686352" cy="677269"/>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sp>
        <p:nvSpPr>
          <p:cNvPr id="78"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79" name="PPT 2 -"/>
          <p:cNvSpPr txBox="1"/>
          <p:nvPr/>
        </p:nvSpPr>
        <p:spPr>
          <a:xfrm>
            <a:off x="22010250" y="12813338"/>
            <a:ext cx="480298"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  -</a:t>
            </a:r>
          </a:p>
        </p:txBody>
      </p:sp>
      <p:sp>
        <p:nvSpPr>
          <p:cNvPr id="80"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81" name="Slide Numbe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a:t>
            </a:fld>
            <a:endParaRPr/>
          </a:p>
        </p:txBody>
      </p:sp>
      <p:sp>
        <p:nvSpPr>
          <p:cNvPr id="83" name="Shape"/>
          <p:cNvSpPr/>
          <p:nvPr/>
        </p:nvSpPr>
        <p:spPr>
          <a:xfrm>
            <a:off x="-2" y="3880189"/>
            <a:ext cx="14425129" cy="3435011"/>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rgbClr val="E46C0A">
              <a:alpha val="90000"/>
            </a:srgbClr>
          </a:solidFill>
          <a:ln w="12700">
            <a:miter lim="400000"/>
          </a:ln>
        </p:spPr>
        <p:txBody>
          <a:bodyPr lIns="78283" tIns="78283" rIns="78283" bIns="78283"/>
          <a:lstStyle/>
          <a:p>
            <a:pPr algn="l" rtl="0"/>
            <a:endParaRPr/>
          </a:p>
        </p:txBody>
      </p:sp>
      <p:sp>
        <p:nvSpPr>
          <p:cNvPr id="84" name="LESSON 2…"/>
          <p:cNvSpPr txBox="1"/>
          <p:nvPr/>
        </p:nvSpPr>
        <p:spPr>
          <a:xfrm>
            <a:off x="167951" y="4083124"/>
            <a:ext cx="13193486" cy="2792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p>
            <a:pPr algn="ctr" defTabSz="2438400" rtl="0">
              <a:lnSpc>
                <a:spcPct val="80000"/>
              </a:lnSpc>
              <a:defRPr sz="6400" b="1">
                <a:solidFill>
                  <a:srgbClr val="FFFFFF"/>
                </a:solidFill>
                <a:latin typeface="Open Sans"/>
                <a:ea typeface="Open Sans"/>
                <a:cs typeface="Open Sans"/>
                <a:sym typeface="Open Sans"/>
              </a:defRPr>
            </a:pPr>
            <a:r>
              <a:rPr lang="en-IN"/>
              <a:t>पाठ-7</a:t>
            </a:r>
            <a:endParaRPr lang="en-IN" dirty="0"/>
          </a:p>
          <a:p>
            <a:pPr algn="l" defTabSz="2438400" rtl="0">
              <a:defRPr sz="6400" b="1">
                <a:solidFill>
                  <a:srgbClr val="FFFFFF"/>
                </a:solidFill>
                <a:latin typeface="Open Sans"/>
                <a:ea typeface="Open Sans"/>
                <a:cs typeface="Open Sans"/>
                <a:sym typeface="Open Sans"/>
              </a:defRPr>
            </a:pPr>
            <a:r>
              <a:rPr lang="en-US" sz="6000" dirty="0"/>
              <a:t>बेसिक लाइफ सपोर्ट (बीएलएस) </a:t>
            </a:r>
            <a:r>
              <a:rPr lang="en-US" sz="6000" dirty="0" err="1"/>
              <a:t>और</a:t>
            </a:r>
            <a:r>
              <a:rPr lang="en-US" sz="6000" dirty="0"/>
              <a:t> कार्डियोपल्मोनरी रिससिटेशन (सीपीआर)</a:t>
            </a:r>
          </a:p>
        </p:txBody>
      </p:sp>
      <p:sp>
        <p:nvSpPr>
          <p:cNvPr id="85" name="Shape"/>
          <p:cNvSpPr/>
          <p:nvPr/>
        </p:nvSpPr>
        <p:spPr>
          <a:xfrm flipH="1">
            <a:off x="-87200" y="2457"/>
            <a:ext cx="24497477" cy="25221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78283" tIns="78283" rIns="78283" bIns="78283" numCol="1" anchor="t">
            <a:noAutofit/>
          </a:bodyPr>
          <a:lstStyle/>
          <a:p>
            <a:pPr algn="l" rtl="0"/>
            <a:endParaRPr/>
          </a:p>
        </p:txBody>
      </p:sp>
      <p:pic>
        <p:nvPicPr>
          <p:cNvPr id="95" name="MFR-logo-02.png" descr="MFR-logo-02.png"/>
          <p:cNvPicPr>
            <a:picLocks noChangeAspect="1"/>
          </p:cNvPicPr>
          <p:nvPr/>
        </p:nvPicPr>
        <p:blipFill>
          <a:blip r:embed="rId3" cstate="print"/>
          <a:srcRect t="12599" b="19178"/>
          <a:stretch>
            <a:fillRect/>
          </a:stretch>
        </p:blipFill>
        <p:spPr>
          <a:xfrm>
            <a:off x="16316126" y="7112432"/>
            <a:ext cx="7102674" cy="3425646"/>
          </a:xfrm>
          <a:prstGeom prst="rect">
            <a:avLst/>
          </a:prstGeom>
          <a:ln w="12700">
            <a:miter lim="400000"/>
          </a:ln>
        </p:spPr>
      </p:pic>
      <p:sp>
        <p:nvSpPr>
          <p:cNvPr id="4" name="Rectangle: Rounded Corners 3">
            <a:extLst>
              <a:ext uri="{FF2B5EF4-FFF2-40B4-BE49-F238E27FC236}">
                <a16:creationId xmlns:a16="http://schemas.microsoft.com/office/drawing/2014/main" id="{2E9EC43E-C7B1-EF48-5F3B-E2AF3723BE8A}"/>
              </a:ext>
            </a:extLst>
          </p:cNvPr>
          <p:cNvSpPr/>
          <p:nvPr/>
        </p:nvSpPr>
        <p:spPr>
          <a:xfrm>
            <a:off x="4831338" y="354061"/>
            <a:ext cx="15113684" cy="992159"/>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r>
              <a:rPr kumimoji="0" lang="en-US" sz="4800" b="0" i="0" u="none" strike="noStrike" cap="none" spc="0" normalizeH="0" baseline="0" dirty="0">
                <a:ln>
                  <a:noFill/>
                </a:ln>
                <a:solidFill>
                  <a:srgbClr val="000000"/>
                </a:solidFill>
                <a:effectLst/>
                <a:uFillTx/>
                <a:latin typeface="Arial Black" panose="020B0A04020102020204" pitchFamily="34" charset="0"/>
                <a:sym typeface="Arial"/>
              </a:rPr>
              <a:t>              मेडिकल फर्स्ट रिस्पॉन्डर</a:t>
            </a:r>
            <a:endParaRPr kumimoji="0" lang="en-IN" sz="4800" b="0" i="0" u="none" strike="noStrike" cap="none" spc="0" normalizeH="0" baseline="0" dirty="0">
              <a:ln>
                <a:noFill/>
              </a:ln>
              <a:solidFill>
                <a:srgbClr val="000000"/>
              </a:solidFill>
              <a:effectLst/>
              <a:uFillTx/>
              <a:latin typeface="Arial Black" panose="020B0A04020102020204" pitchFamily="34" charset="0"/>
              <a:sym typeface="Arial"/>
            </a:endParaRPr>
          </a:p>
        </p:txBody>
      </p:sp>
      <p:sp>
        <p:nvSpPr>
          <p:cNvPr id="8" name="PEER | CSSR | INDIA">
            <a:extLst>
              <a:ext uri="{FF2B5EF4-FFF2-40B4-BE49-F238E27FC236}">
                <a16:creationId xmlns:a16="http://schemas.microsoft.com/office/drawing/2014/main" id="{FEF0CCE6-B2AE-9EAB-6B3B-5FA5D2198DCB}"/>
              </a:ext>
            </a:extLst>
          </p:cNvPr>
          <p:cNvSpPr txBox="1"/>
          <p:nvPr/>
        </p:nvSpPr>
        <p:spPr>
          <a:xfrm>
            <a:off x="602390" y="12624545"/>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endParaRPr dirty="0">
              <a:solidFill>
                <a:srgbClr val="FF0000"/>
              </a:solidFill>
            </a:endParaRPr>
          </a:p>
        </p:txBody>
      </p:sp>
      <p:pic>
        <p:nvPicPr>
          <p:cNvPr id="10" name="Picture 9">
            <a:extLst>
              <a:ext uri="{FF2B5EF4-FFF2-40B4-BE49-F238E27FC236}">
                <a16:creationId xmlns:a16="http://schemas.microsoft.com/office/drawing/2014/main" id="{8A4880A2-A3EA-53AF-C0CD-BB4BF3790D7D}"/>
              </a:ext>
            </a:extLst>
          </p:cNvPr>
          <p:cNvPicPr>
            <a:picLocks noChangeAspect="1"/>
          </p:cNvPicPr>
          <p:nvPr/>
        </p:nvPicPr>
        <p:blipFill>
          <a:blip r:embed="rId4"/>
          <a:stretch>
            <a:fillRect/>
          </a:stretch>
        </p:blipFill>
        <p:spPr>
          <a:xfrm>
            <a:off x="14110486" y="3431176"/>
            <a:ext cx="8810455" cy="8810455"/>
          </a:xfrm>
          <a:prstGeom prst="rect">
            <a:avLst/>
          </a:prstGeom>
        </p:spPr>
      </p:pic>
      <p:pic>
        <p:nvPicPr>
          <p:cNvPr id="1000100002" name="ODT_ATTR_LBL_LOGO">
            <a:extLst>
              <a:ext uri="{FF2B5EF4-FFF2-40B4-BE49-F238E27FC236}">
                <a16:creationId xmlns:a16="http://schemas.microsoft.com/office/drawing/2014/main" id="{B066AC4A-9A1C-4C10-800A-DAF9F2764385}"/>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0" y="36000"/>
            <a:ext cx="316230" cy="179705"/>
          </a:xfrm>
          <a:prstGeom prst="rect">
            <a:avLst/>
          </a:prstGeom>
        </p:spPr>
      </p:pic>
      <p:pic>
        <p:nvPicPr>
          <p:cNvPr id="18" name="Picture 17">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9945021" y="12888258"/>
            <a:ext cx="3686352" cy="677269"/>
          </a:xfrm>
          <a:prstGeom prst="rect">
            <a:avLst/>
          </a:prstGeom>
        </p:spPr>
      </p:pic>
      <p:sp>
        <p:nvSpPr>
          <p:cNvPr id="19" name="Rectangle 18"/>
          <p:cNvSpPr/>
          <p:nvPr/>
        </p:nvSpPr>
        <p:spPr>
          <a:xfrm>
            <a:off x="191605" y="11144122"/>
            <a:ext cx="9638620" cy="1850733"/>
          </a:xfrm>
          <a:prstGeom prst="rect">
            <a:avLst/>
          </a:prstGeom>
          <a:solidFill>
            <a:schemeClr val="accent1"/>
          </a:solidFill>
          <a:ln>
            <a:solidFill>
              <a:schemeClr val="accent6">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2060"/>
                </a:solidFill>
                <a:latin typeface="Book Antiqua" panose="02040602050305030304" pitchFamily="18" charset="0"/>
              </a:rPr>
              <a:t>Vetted  BY :- </a:t>
            </a:r>
          </a:p>
          <a:p>
            <a:pPr algn="ctr">
              <a:defRPr/>
            </a:pPr>
            <a:r>
              <a:rPr lang="en-US" b="1" dirty="0">
                <a:solidFill>
                  <a:srgbClr val="002060"/>
                </a:solidFill>
                <a:latin typeface="Book Antiqua" panose="02040602050305030304" pitchFamily="18" charset="0"/>
              </a:rPr>
              <a:t>INSP - SUSANT KUMAR SETHI</a:t>
            </a:r>
          </a:p>
          <a:p>
            <a:pPr algn="ctr">
              <a:defRPr/>
            </a:pPr>
            <a:r>
              <a:rPr lang="en-US" b="1" dirty="0">
                <a:solidFill>
                  <a:srgbClr val="002060"/>
                </a:solidFill>
                <a:latin typeface="Book Antiqua" panose="02040602050305030304" pitchFamily="18" charset="0"/>
              </a:rPr>
              <a:t> 5</a:t>
            </a:r>
            <a:r>
              <a:rPr lang="en-US" b="1" baseline="30000" dirty="0">
                <a:solidFill>
                  <a:srgbClr val="002060"/>
                </a:solidFill>
                <a:latin typeface="Book Antiqua" panose="02040602050305030304" pitchFamily="18" charset="0"/>
              </a:rPr>
              <a:t>TH</a:t>
            </a:r>
            <a:r>
              <a:rPr lang="en-US" b="1" dirty="0">
                <a:solidFill>
                  <a:srgbClr val="002060"/>
                </a:solidFill>
                <a:latin typeface="Book Antiqua" panose="02040602050305030304" pitchFamily="18" charset="0"/>
              </a:rPr>
              <a:t> BN NDRF</a:t>
            </a:r>
          </a:p>
        </p:txBody>
      </p:sp>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l" rtl="0">
              <a:lnSpc>
                <a:spcPct val="150000"/>
              </a:lnSpc>
            </a:pPr>
            <a:r>
              <a:rPr lang="en-US" sz="4800" dirty="0"/>
              <a:t>इस पाठ को पूरा करने पर आप निम्नलिखित कार्य करने में सक्षम होंगे:</a:t>
            </a:r>
          </a:p>
        </p:txBody>
      </p:sp>
      <p:sp>
        <p:nvSpPr>
          <p:cNvPr id="6" name="OBJECTIVES">
            <a:extLst>
              <a:ext uri="{FF2B5EF4-FFF2-40B4-BE49-F238E27FC236}">
                <a16:creationId xmlns:a16="http://schemas.microsoft.com/office/drawing/2014/main" id="{D3DB3725-B6EF-8DE8-0BDC-B71D6415B706}"/>
              </a:ext>
            </a:extLst>
          </p:cNvPr>
          <p:cNvSpPr txBox="1"/>
          <p:nvPr/>
        </p:nvSpPr>
        <p:spPr>
          <a:xfrm>
            <a:off x="8661373" y="787889"/>
            <a:ext cx="5351166" cy="140116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l" rtl="0"/>
            <a:r>
              <a:rPr dirty="0"/>
              <a:t>उद्देश्य</a:t>
            </a:r>
          </a:p>
        </p:txBody>
      </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t>2</a:t>
            </a:fld>
            <a:endParaRPr/>
          </a:p>
        </p:txBody>
      </p:sp>
      <p:sp>
        <p:nvSpPr>
          <p:cNvPr id="7" name="Demonstrate rescue breathing for adults, children and infants using a mannequin, with and without foreign body airway obstruction.…">
            <a:extLst>
              <a:ext uri="{FF2B5EF4-FFF2-40B4-BE49-F238E27FC236}">
                <a16:creationId xmlns:a16="http://schemas.microsoft.com/office/drawing/2014/main" id="{78A58CDD-A7F8-E13F-92C3-2B1503AB806E}"/>
              </a:ext>
            </a:extLst>
          </p:cNvPr>
          <p:cNvSpPr txBox="1"/>
          <p:nvPr/>
        </p:nvSpPr>
        <p:spPr>
          <a:xfrm>
            <a:off x="11336956" y="2561711"/>
            <a:ext cx="12416443" cy="75447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p>
            <a:pPr lvl="1" indent="0" defTabSz="1896340">
              <a:lnSpc>
                <a:spcPct val="150000"/>
              </a:lnSpc>
              <a:tabLst>
                <a:tab pos="2286000" algn="l"/>
                <a:tab pos="3644900" algn="l"/>
                <a:tab pos="5029200" algn="l"/>
                <a:tab pos="6388100" algn="l"/>
              </a:tabLst>
              <a:defRPr sz="4800">
                <a:latin typeface="Open Sans"/>
                <a:ea typeface="Open Sans"/>
                <a:cs typeface="Open Sans"/>
                <a:sym typeface="Open Sans"/>
              </a:defRPr>
            </a:pPr>
            <a:r>
              <a:rPr dirty="0" err="1"/>
              <a:t>वयस्कों</a:t>
            </a:r>
            <a:r>
              <a:rPr dirty="0"/>
              <a:t>, </a:t>
            </a:r>
            <a:r>
              <a:rPr dirty="0" err="1"/>
              <a:t>बच्चों</a:t>
            </a:r>
            <a:r>
              <a:rPr dirty="0"/>
              <a:t> </a:t>
            </a:r>
            <a:r>
              <a:rPr dirty="0" err="1"/>
              <a:t>और</a:t>
            </a:r>
            <a:r>
              <a:rPr dirty="0"/>
              <a:t> </a:t>
            </a:r>
            <a:r>
              <a:rPr dirty="0" err="1"/>
              <a:t>शिशुओं</a:t>
            </a:r>
            <a:r>
              <a:rPr dirty="0"/>
              <a:t> </a:t>
            </a:r>
            <a:r>
              <a:rPr dirty="0" err="1"/>
              <a:t>के</a:t>
            </a:r>
            <a:r>
              <a:rPr dirty="0"/>
              <a:t> </a:t>
            </a:r>
            <a:r>
              <a:rPr dirty="0" err="1"/>
              <a:t>लिए</a:t>
            </a:r>
            <a:r>
              <a:rPr dirty="0"/>
              <a:t> </a:t>
            </a:r>
            <a:r>
              <a:rPr dirty="0" err="1"/>
              <a:t>बचाव</a:t>
            </a:r>
            <a:r>
              <a:rPr lang="en-US" dirty="0"/>
              <a:t>,</a:t>
            </a:r>
            <a:r>
              <a:rPr dirty="0"/>
              <a:t> </a:t>
            </a:r>
            <a:r>
              <a:rPr lang="hi-IN" dirty="0"/>
              <a:t>चाहे वह विदेशी वस्तु के वायुमार्ग में अवरोध के साथ हो या उसके बिना।</a:t>
            </a:r>
            <a:r>
              <a:rPr dirty="0" err="1"/>
              <a:t>श्वास</a:t>
            </a:r>
            <a:r>
              <a:rPr dirty="0"/>
              <a:t> </a:t>
            </a:r>
            <a:r>
              <a:rPr dirty="0" err="1"/>
              <a:t>का</a:t>
            </a:r>
            <a:r>
              <a:rPr dirty="0"/>
              <a:t> </a:t>
            </a:r>
            <a:r>
              <a:rPr dirty="0" err="1"/>
              <a:t>प्रदर्शन</a:t>
            </a:r>
            <a:r>
              <a:rPr dirty="0"/>
              <a:t> </a:t>
            </a:r>
            <a:r>
              <a:rPr dirty="0" err="1"/>
              <a:t>एक</a:t>
            </a:r>
            <a:r>
              <a:rPr dirty="0"/>
              <a:t> </a:t>
            </a:r>
            <a:r>
              <a:rPr dirty="0" err="1"/>
              <a:t>पुतले</a:t>
            </a:r>
            <a:r>
              <a:rPr dirty="0"/>
              <a:t> </a:t>
            </a:r>
            <a:r>
              <a:rPr dirty="0" err="1"/>
              <a:t>का</a:t>
            </a:r>
            <a:r>
              <a:rPr dirty="0"/>
              <a:t> </a:t>
            </a:r>
            <a:r>
              <a:rPr dirty="0" err="1"/>
              <a:t>उपयोग</a:t>
            </a:r>
            <a:r>
              <a:rPr dirty="0"/>
              <a:t> </a:t>
            </a:r>
            <a:r>
              <a:rPr dirty="0" err="1"/>
              <a:t>करके</a:t>
            </a:r>
            <a:r>
              <a:rPr lang="en-US" dirty="0"/>
              <a:t>, </a:t>
            </a:r>
            <a:r>
              <a:rPr dirty="0" err="1"/>
              <a:t>कर</a:t>
            </a:r>
            <a:r>
              <a:rPr lang="hi-IN" dirty="0"/>
              <a:t>ने में I</a:t>
            </a:r>
            <a:endParaRPr dirty="0"/>
          </a:p>
          <a:p>
            <a:pPr lvl="1" indent="0" algn="l" defTabSz="1896340" rtl="0">
              <a:tabLst>
                <a:tab pos="2286000" algn="l"/>
                <a:tab pos="3644900" algn="l"/>
                <a:tab pos="5029200" algn="l"/>
                <a:tab pos="6388100" algn="l"/>
              </a:tabLst>
              <a:defRPr sz="4800">
                <a:latin typeface="Open Sans"/>
                <a:ea typeface="Open Sans"/>
                <a:cs typeface="Open Sans"/>
                <a:sym typeface="Open Sans"/>
              </a:defRPr>
            </a:pPr>
            <a:endParaRPr lang="hi-IN" dirty="0"/>
          </a:p>
          <a:p>
            <a:pPr lvl="1" indent="0" algn="l" defTabSz="1896340" rtl="0">
              <a:lnSpc>
                <a:spcPct val="150000"/>
              </a:lnSpc>
              <a:tabLst>
                <a:tab pos="2286000" algn="l"/>
                <a:tab pos="3644900" algn="l"/>
                <a:tab pos="5029200" algn="l"/>
                <a:tab pos="6388100" algn="l"/>
              </a:tabLst>
              <a:defRPr sz="4800">
                <a:latin typeface="Open Sans"/>
                <a:ea typeface="Open Sans"/>
                <a:cs typeface="Open Sans"/>
                <a:sym typeface="Open Sans"/>
              </a:defRPr>
            </a:pPr>
            <a:r>
              <a:rPr dirty="0" err="1"/>
              <a:t>एक</a:t>
            </a:r>
            <a:r>
              <a:rPr dirty="0"/>
              <a:t> </a:t>
            </a:r>
            <a:r>
              <a:rPr dirty="0" err="1"/>
              <a:t>पुतले</a:t>
            </a:r>
            <a:r>
              <a:rPr dirty="0"/>
              <a:t> </a:t>
            </a:r>
            <a:r>
              <a:rPr dirty="0" err="1"/>
              <a:t>का</a:t>
            </a:r>
            <a:r>
              <a:rPr dirty="0"/>
              <a:t> </a:t>
            </a:r>
            <a:r>
              <a:rPr dirty="0" err="1"/>
              <a:t>उपयोग</a:t>
            </a:r>
            <a:r>
              <a:rPr dirty="0"/>
              <a:t> </a:t>
            </a:r>
            <a:r>
              <a:rPr dirty="0" err="1"/>
              <a:t>करके</a:t>
            </a:r>
            <a:r>
              <a:rPr dirty="0"/>
              <a:t> </a:t>
            </a:r>
            <a:r>
              <a:rPr dirty="0" err="1"/>
              <a:t>वयस्कों</a:t>
            </a:r>
            <a:r>
              <a:rPr dirty="0"/>
              <a:t>, </a:t>
            </a:r>
            <a:r>
              <a:rPr dirty="0" err="1"/>
              <a:t>बच्चों</a:t>
            </a:r>
            <a:r>
              <a:rPr dirty="0"/>
              <a:t> </a:t>
            </a:r>
            <a:r>
              <a:rPr dirty="0" err="1"/>
              <a:t>और</a:t>
            </a:r>
            <a:r>
              <a:rPr dirty="0"/>
              <a:t> </a:t>
            </a:r>
            <a:r>
              <a:rPr dirty="0" err="1"/>
              <a:t>शिशुओं</a:t>
            </a:r>
            <a:r>
              <a:rPr dirty="0"/>
              <a:t> </a:t>
            </a:r>
            <a:r>
              <a:rPr dirty="0" err="1"/>
              <a:t>में</a:t>
            </a:r>
            <a:r>
              <a:rPr dirty="0"/>
              <a:t> </a:t>
            </a:r>
            <a:r>
              <a:rPr dirty="0" err="1"/>
              <a:t>सीपीआर</a:t>
            </a:r>
            <a:r>
              <a:rPr dirty="0"/>
              <a:t> </a:t>
            </a:r>
            <a:r>
              <a:rPr dirty="0" err="1"/>
              <a:t>का</a:t>
            </a:r>
            <a:r>
              <a:rPr dirty="0"/>
              <a:t> </a:t>
            </a:r>
            <a:r>
              <a:rPr dirty="0" err="1"/>
              <a:t>वर्णन</a:t>
            </a:r>
            <a:r>
              <a:rPr dirty="0"/>
              <a:t> </a:t>
            </a:r>
            <a:r>
              <a:rPr dirty="0" err="1"/>
              <a:t>और</a:t>
            </a:r>
            <a:r>
              <a:rPr dirty="0"/>
              <a:t> </a:t>
            </a:r>
            <a:r>
              <a:rPr dirty="0" err="1"/>
              <a:t>प्रदर्शन</a:t>
            </a:r>
            <a:r>
              <a:rPr dirty="0"/>
              <a:t> </a:t>
            </a:r>
            <a:r>
              <a:rPr lang="hi-IN" dirty="0"/>
              <a:t>करने में </a:t>
            </a:r>
            <a:r>
              <a:rPr dirty="0"/>
              <a:t>।</a:t>
            </a:r>
          </a:p>
        </p:txBody>
      </p:sp>
      <p:grpSp>
        <p:nvGrpSpPr>
          <p:cNvPr id="8" name="Group">
            <a:extLst>
              <a:ext uri="{FF2B5EF4-FFF2-40B4-BE49-F238E27FC236}">
                <a16:creationId xmlns:a16="http://schemas.microsoft.com/office/drawing/2014/main" id="{E623F095-50A1-BFCC-6FF9-03C2F4DDE88B}"/>
              </a:ext>
            </a:extLst>
          </p:cNvPr>
          <p:cNvGrpSpPr/>
          <p:nvPr/>
        </p:nvGrpSpPr>
        <p:grpSpPr>
          <a:xfrm>
            <a:off x="9908162" y="2703577"/>
            <a:ext cx="1219201" cy="1681958"/>
            <a:chOff x="0" y="115975"/>
            <a:chExt cx="1219200" cy="1681957"/>
          </a:xfrm>
        </p:grpSpPr>
        <p:sp>
          <p:nvSpPr>
            <p:cNvPr id="9" name="Circle">
              <a:extLst>
                <a:ext uri="{FF2B5EF4-FFF2-40B4-BE49-F238E27FC236}">
                  <a16:creationId xmlns:a16="http://schemas.microsoft.com/office/drawing/2014/main" id="{A88308CE-8F5E-0DC1-4057-D9114CA39855}"/>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0" name="1">
              <a:extLst>
                <a:ext uri="{FF2B5EF4-FFF2-40B4-BE49-F238E27FC236}">
                  <a16:creationId xmlns:a16="http://schemas.microsoft.com/office/drawing/2014/main" id="{84E7D024-1FD2-50A2-31EB-B1BA4E39F736}"/>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rPr dirty="0"/>
                <a:t>1</a:t>
              </a:r>
            </a:p>
          </p:txBody>
        </p:sp>
      </p:grpSp>
      <p:grpSp>
        <p:nvGrpSpPr>
          <p:cNvPr id="11" name="Group">
            <a:extLst>
              <a:ext uri="{FF2B5EF4-FFF2-40B4-BE49-F238E27FC236}">
                <a16:creationId xmlns:a16="http://schemas.microsoft.com/office/drawing/2014/main" id="{E9E6C028-043A-A763-0CA7-F33E1960BE67}"/>
              </a:ext>
            </a:extLst>
          </p:cNvPr>
          <p:cNvGrpSpPr/>
          <p:nvPr/>
        </p:nvGrpSpPr>
        <p:grpSpPr>
          <a:xfrm>
            <a:off x="9971661" y="7830118"/>
            <a:ext cx="1219201" cy="1681959"/>
            <a:chOff x="0" y="115975"/>
            <a:chExt cx="1219200" cy="1681957"/>
          </a:xfrm>
        </p:grpSpPr>
        <p:sp>
          <p:nvSpPr>
            <p:cNvPr id="12" name="Circle">
              <a:extLst>
                <a:ext uri="{FF2B5EF4-FFF2-40B4-BE49-F238E27FC236}">
                  <a16:creationId xmlns:a16="http://schemas.microsoft.com/office/drawing/2014/main" id="{2364E010-B1E0-754E-57EF-B11F24058A58}"/>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3" name="2">
              <a:extLst>
                <a:ext uri="{FF2B5EF4-FFF2-40B4-BE49-F238E27FC236}">
                  <a16:creationId xmlns:a16="http://schemas.microsoft.com/office/drawing/2014/main" id="{480AE213-8C51-5F03-AD96-69C8F514456F}"/>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2</a:t>
              </a:r>
            </a:p>
          </p:txBody>
        </p:sp>
      </p:grpSp>
      <p:pic>
        <p:nvPicPr>
          <p:cNvPr id="15" name="Picture 1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16" name="Picture 15">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697648" y="12813337"/>
            <a:ext cx="3686352" cy="677269"/>
          </a:xfrm>
          <a:prstGeom prst="rect">
            <a:avLst/>
          </a:prstGeom>
        </p:spPr>
      </p:pic>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A287-F30E-965F-8CE8-767FBC7C07C6}"/>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F5718F69-9DD9-9433-D379-32CAAFCAE4EB}"/>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l" rtl="0">
              <a:lnSpc>
                <a:spcPct val="150000"/>
              </a:lnSpc>
            </a:pPr>
            <a:r>
              <a:rPr lang="en-US" sz="4800" dirty="0"/>
              <a:t>इस पाठ को पूरा करने पर आप निम्नलिखित कार्य करने में सक्षम होंगे:</a:t>
            </a:r>
          </a:p>
        </p:txBody>
      </p:sp>
      <p:sp>
        <p:nvSpPr>
          <p:cNvPr id="6" name="OBJECTIVES">
            <a:extLst>
              <a:ext uri="{FF2B5EF4-FFF2-40B4-BE49-F238E27FC236}">
                <a16:creationId xmlns:a16="http://schemas.microsoft.com/office/drawing/2014/main" id="{800CDD3E-D678-F499-FEBF-63CF25662869}"/>
              </a:ext>
            </a:extLst>
          </p:cNvPr>
          <p:cNvSpPr txBox="1"/>
          <p:nvPr/>
        </p:nvSpPr>
        <p:spPr>
          <a:xfrm>
            <a:off x="8661373" y="787889"/>
            <a:ext cx="5351166" cy="140116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l" rtl="0"/>
            <a:r>
              <a:rPr dirty="0"/>
              <a:t>उद्देश्य</a:t>
            </a:r>
          </a:p>
        </p:txBody>
      </p:sp>
      <p:sp>
        <p:nvSpPr>
          <p:cNvPr id="14" name="Slide Number">
            <a:extLst>
              <a:ext uri="{FF2B5EF4-FFF2-40B4-BE49-F238E27FC236}">
                <a16:creationId xmlns:a16="http://schemas.microsoft.com/office/drawing/2014/main" id="{604411A1-C3C6-2F4F-82AF-C46323EE4C08}"/>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t>3</a:t>
            </a:fld>
            <a:endParaRPr/>
          </a:p>
        </p:txBody>
      </p:sp>
      <p:sp>
        <p:nvSpPr>
          <p:cNvPr id="2" name="Describe and demonstrate two-rescuer CPR for adults.…">
            <a:extLst>
              <a:ext uri="{FF2B5EF4-FFF2-40B4-BE49-F238E27FC236}">
                <a16:creationId xmlns:a16="http://schemas.microsoft.com/office/drawing/2014/main" id="{4FFCD275-0D34-F329-F618-999024E629BE}"/>
              </a:ext>
            </a:extLst>
          </p:cNvPr>
          <p:cNvSpPr txBox="1"/>
          <p:nvPr/>
        </p:nvSpPr>
        <p:spPr>
          <a:xfrm>
            <a:off x="11656862" y="5612025"/>
            <a:ext cx="12224968" cy="38514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algn="l" defTabSz="1896340" rtl="0">
              <a:tabLst>
                <a:tab pos="2286000" algn="l"/>
                <a:tab pos="3644900" algn="l"/>
                <a:tab pos="5029200" algn="l"/>
                <a:tab pos="6388100" algn="l"/>
              </a:tabLst>
              <a:defRPr sz="4800">
                <a:latin typeface="Open Sans"/>
                <a:ea typeface="Open Sans"/>
                <a:cs typeface="Open Sans"/>
                <a:sym typeface="Open Sans"/>
              </a:defRPr>
            </a:pPr>
            <a:r>
              <a:rPr dirty="0" err="1"/>
              <a:t>वयस्कों</a:t>
            </a:r>
            <a:r>
              <a:rPr dirty="0"/>
              <a:t> </a:t>
            </a:r>
            <a:r>
              <a:rPr dirty="0" err="1"/>
              <a:t>के</a:t>
            </a:r>
            <a:r>
              <a:rPr dirty="0"/>
              <a:t> </a:t>
            </a:r>
            <a:r>
              <a:rPr dirty="0" err="1"/>
              <a:t>लिए</a:t>
            </a:r>
            <a:r>
              <a:rPr dirty="0"/>
              <a:t> </a:t>
            </a:r>
            <a:r>
              <a:rPr dirty="0" err="1"/>
              <a:t>दो-बचावकर्ता</a:t>
            </a:r>
            <a:r>
              <a:rPr dirty="0"/>
              <a:t> </a:t>
            </a:r>
            <a:r>
              <a:rPr dirty="0" err="1"/>
              <a:t>सी.पी.आर</a:t>
            </a:r>
            <a:r>
              <a:rPr dirty="0"/>
              <a:t>. </a:t>
            </a:r>
            <a:r>
              <a:rPr dirty="0" err="1"/>
              <a:t>का</a:t>
            </a:r>
            <a:r>
              <a:rPr dirty="0"/>
              <a:t> </a:t>
            </a:r>
            <a:r>
              <a:rPr dirty="0" err="1"/>
              <a:t>वर्णन</a:t>
            </a:r>
            <a:r>
              <a:rPr dirty="0"/>
              <a:t> </a:t>
            </a:r>
            <a:r>
              <a:rPr dirty="0" err="1"/>
              <a:t>और</a:t>
            </a:r>
            <a:r>
              <a:rPr dirty="0"/>
              <a:t> </a:t>
            </a:r>
            <a:r>
              <a:rPr dirty="0" err="1"/>
              <a:t>प्रदर्शन</a:t>
            </a:r>
            <a:r>
              <a:rPr dirty="0"/>
              <a:t> </a:t>
            </a:r>
            <a:r>
              <a:rPr dirty="0" err="1"/>
              <a:t>कर</a:t>
            </a:r>
            <a:r>
              <a:rPr lang="hi-IN" dirty="0"/>
              <a:t>ने में </a:t>
            </a:r>
            <a:r>
              <a:rPr dirty="0"/>
              <a:t>।</a:t>
            </a:r>
          </a:p>
          <a:p>
            <a:pPr lvl="1" indent="0" algn="l" defTabSz="1896340" rtl="0">
              <a:tabLst>
                <a:tab pos="2286000" algn="l"/>
                <a:tab pos="3644900" algn="l"/>
                <a:tab pos="5029200" algn="l"/>
                <a:tab pos="6388100" algn="l"/>
              </a:tabLst>
              <a:defRPr sz="4800">
                <a:latin typeface="Open Sans"/>
                <a:ea typeface="Open Sans"/>
                <a:cs typeface="Open Sans"/>
                <a:sym typeface="Open Sans"/>
              </a:defRPr>
            </a:pPr>
            <a:endParaRPr dirty="0"/>
          </a:p>
          <a:p>
            <a:pPr lvl="1" indent="0" algn="l" defTabSz="1896340" rtl="0">
              <a:tabLst>
                <a:tab pos="2286000" algn="l"/>
                <a:tab pos="3644900" algn="l"/>
                <a:tab pos="5029200" algn="l"/>
                <a:tab pos="6388100" algn="l"/>
              </a:tabLst>
              <a:defRPr sz="4800">
                <a:latin typeface="Open Sans"/>
                <a:ea typeface="Open Sans"/>
                <a:cs typeface="Open Sans"/>
                <a:sym typeface="Open Sans"/>
              </a:defRPr>
            </a:pPr>
            <a:r>
              <a:rPr dirty="0" err="1"/>
              <a:t>आंशिक</a:t>
            </a:r>
            <a:r>
              <a:rPr dirty="0"/>
              <a:t> </a:t>
            </a:r>
            <a:r>
              <a:rPr dirty="0" err="1"/>
              <a:t>या</a:t>
            </a:r>
            <a:r>
              <a:rPr dirty="0"/>
              <a:t> </a:t>
            </a:r>
            <a:r>
              <a:rPr dirty="0" err="1"/>
              <a:t>पूर्ण</a:t>
            </a:r>
            <a:r>
              <a:rPr dirty="0"/>
              <a:t> </a:t>
            </a:r>
            <a:r>
              <a:rPr dirty="0" err="1"/>
              <a:t>ऊपरी</a:t>
            </a:r>
            <a:r>
              <a:rPr dirty="0"/>
              <a:t> </a:t>
            </a:r>
            <a:r>
              <a:rPr dirty="0" err="1"/>
              <a:t>वायुमार्ग</a:t>
            </a:r>
            <a:r>
              <a:rPr dirty="0"/>
              <a:t> </a:t>
            </a:r>
            <a:r>
              <a:rPr dirty="0" err="1"/>
              <a:t>अवरोध</a:t>
            </a:r>
            <a:r>
              <a:rPr dirty="0"/>
              <a:t> </a:t>
            </a:r>
            <a:r>
              <a:rPr dirty="0" err="1"/>
              <a:t>के</a:t>
            </a:r>
            <a:r>
              <a:rPr dirty="0"/>
              <a:t> </a:t>
            </a:r>
            <a:r>
              <a:rPr dirty="0" err="1"/>
              <a:t>दो</a:t>
            </a:r>
            <a:r>
              <a:rPr dirty="0"/>
              <a:t> </a:t>
            </a:r>
            <a:r>
              <a:rPr dirty="0" err="1"/>
              <a:t>कारण</a:t>
            </a:r>
            <a:r>
              <a:rPr dirty="0"/>
              <a:t> </a:t>
            </a:r>
            <a:r>
              <a:rPr dirty="0" err="1"/>
              <a:t>बता</a:t>
            </a:r>
            <a:r>
              <a:rPr lang="hi-IN" dirty="0"/>
              <a:t>ने में </a:t>
            </a:r>
            <a:r>
              <a:rPr dirty="0"/>
              <a:t>।</a:t>
            </a:r>
          </a:p>
        </p:txBody>
      </p:sp>
      <p:grpSp>
        <p:nvGrpSpPr>
          <p:cNvPr id="3" name="Group">
            <a:extLst>
              <a:ext uri="{FF2B5EF4-FFF2-40B4-BE49-F238E27FC236}">
                <a16:creationId xmlns:a16="http://schemas.microsoft.com/office/drawing/2014/main" id="{6A703B76-B03F-B85A-CC62-A9368C6B3CD1}"/>
              </a:ext>
            </a:extLst>
          </p:cNvPr>
          <p:cNvGrpSpPr/>
          <p:nvPr/>
        </p:nvGrpSpPr>
        <p:grpSpPr>
          <a:xfrm>
            <a:off x="9844663" y="5612025"/>
            <a:ext cx="1219201" cy="1681959"/>
            <a:chOff x="0" y="115975"/>
            <a:chExt cx="1219200" cy="1681957"/>
          </a:xfrm>
        </p:grpSpPr>
        <p:sp>
          <p:nvSpPr>
            <p:cNvPr id="5" name="Circle">
              <a:extLst>
                <a:ext uri="{FF2B5EF4-FFF2-40B4-BE49-F238E27FC236}">
                  <a16:creationId xmlns:a16="http://schemas.microsoft.com/office/drawing/2014/main" id="{8765DF3C-6011-FA84-C21A-5A1F468F1249}"/>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7" name="3">
              <a:extLst>
                <a:ext uri="{FF2B5EF4-FFF2-40B4-BE49-F238E27FC236}">
                  <a16:creationId xmlns:a16="http://schemas.microsoft.com/office/drawing/2014/main" id="{64662CB2-CF8B-66EA-7F00-6920A0227CF4}"/>
                </a:ext>
              </a:extLst>
            </p:cNvPr>
            <p:cNvSpPr txBox="1"/>
            <p:nvPr/>
          </p:nvSpPr>
          <p:spPr>
            <a:xfrm>
              <a:off x="2872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rPr dirty="0"/>
                <a:t>3</a:t>
              </a:r>
            </a:p>
          </p:txBody>
        </p:sp>
      </p:grpSp>
      <p:grpSp>
        <p:nvGrpSpPr>
          <p:cNvPr id="8" name="Group">
            <a:extLst>
              <a:ext uri="{FF2B5EF4-FFF2-40B4-BE49-F238E27FC236}">
                <a16:creationId xmlns:a16="http://schemas.microsoft.com/office/drawing/2014/main" id="{B7C29BD4-2E97-393E-716C-A1860E4C2B23}"/>
              </a:ext>
            </a:extLst>
          </p:cNvPr>
          <p:cNvGrpSpPr/>
          <p:nvPr/>
        </p:nvGrpSpPr>
        <p:grpSpPr>
          <a:xfrm>
            <a:off x="9844663" y="7830200"/>
            <a:ext cx="1219201" cy="1681959"/>
            <a:chOff x="0" y="115975"/>
            <a:chExt cx="1219200" cy="1681957"/>
          </a:xfrm>
        </p:grpSpPr>
        <p:sp>
          <p:nvSpPr>
            <p:cNvPr id="9" name="Circle">
              <a:extLst>
                <a:ext uri="{FF2B5EF4-FFF2-40B4-BE49-F238E27FC236}">
                  <a16:creationId xmlns:a16="http://schemas.microsoft.com/office/drawing/2014/main" id="{BCA4350E-D2AE-39F7-BDB4-97B4D575B345}"/>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0" name="4">
              <a:extLst>
                <a:ext uri="{FF2B5EF4-FFF2-40B4-BE49-F238E27FC236}">
                  <a16:creationId xmlns:a16="http://schemas.microsoft.com/office/drawing/2014/main" id="{A3C72766-D400-D31E-2715-25577583245A}"/>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4</a:t>
              </a:r>
            </a:p>
          </p:txBody>
        </p:sp>
      </p:gr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9964400" y="12813338"/>
            <a:ext cx="3686352" cy="677269"/>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17323362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CF8F9-A1A0-10D8-94AD-40237B344EF1}"/>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BEE0A0CC-35A9-AAB8-D5CF-982487143F1F}"/>
              </a:ext>
            </a:extLst>
          </p:cNvPr>
          <p:cNvSpPr/>
          <p:nvPr/>
        </p:nvSpPr>
        <p:spPr>
          <a:xfrm>
            <a:off x="8167732" y="1"/>
            <a:ext cx="16216268" cy="12610138"/>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9BF98F0C-B61F-36FC-B106-93D7D0B0DC47}"/>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B407302-B1F7-434B-06BE-FB630400E40D}"/>
              </a:ext>
            </a:extLst>
          </p:cNvPr>
          <p:cNvSpPr txBox="1"/>
          <p:nvPr/>
        </p:nvSpPr>
        <p:spPr>
          <a:xfrm>
            <a:off x="8564880" y="2812493"/>
            <a:ext cx="15076257" cy="86341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just" rtl="0">
              <a:defRPr sz="6400">
                <a:solidFill>
                  <a:srgbClr val="FFFFFF"/>
                </a:solidFill>
                <a:latin typeface="Open Sans Semibold"/>
                <a:ea typeface="Open Sans Semibold"/>
                <a:cs typeface="Open Sans Semibold"/>
                <a:sym typeface="Open Sans Semibold"/>
              </a:defRPr>
            </a:pPr>
            <a:r>
              <a:rPr lang="en-US" sz="7200" b="1" dirty="0">
                <a:solidFill>
                  <a:schemeClr val="tx1"/>
                </a:solidFill>
                <a:latin typeface="Mongolian Baiti" panose="03000500000000000000" pitchFamily="66" charset="0"/>
                <a:ea typeface="Open Sans" panose="020B0606030504020204" pitchFamily="34" charset="0"/>
                <a:cs typeface="Mongolian Baiti" panose="03000500000000000000" pitchFamily="66" charset="0"/>
              </a:rPr>
              <a:t>कार्डियोपल्मोनरी रिससिटेशन (सीपीआर) हृदयाघात के पीड़ितों की जान बचा सकता है। हृदय रोग के कारण होने वाले हृदयाघात के दो-तिहाई पीड़ित अस्पताल के बाहर ही मर जाते हैं, ज़्यादातर लक्षण शुरू होने के दो घंटे के भीतर। हालाँकि सीपीआर अकेले हृदयाघात के पीड़ित की जान बचाने के लिए पर्याप्त नहीं है, लेकिन यह जीवन रक्षा की एक महत्वपूर्ण कड़ी है।</a:t>
            </a:r>
            <a:endParaRPr lang="en-US" sz="7200" b="1" dirty="0">
              <a:solidFill>
                <a:schemeClr val="tx1"/>
              </a:solidFill>
              <a:latin typeface="Mongolian Baiti" panose="03000500000000000000" pitchFamily="66" charset="0"/>
              <a:cs typeface="Mongolian Baiti" panose="03000500000000000000" pitchFamily="66" charset="0"/>
            </a:endParaRPr>
          </a:p>
        </p:txBody>
      </p:sp>
      <p:sp>
        <p:nvSpPr>
          <p:cNvPr id="113" name="Rectangle">
            <a:extLst>
              <a:ext uri="{FF2B5EF4-FFF2-40B4-BE49-F238E27FC236}">
                <a16:creationId xmlns:a16="http://schemas.microsoft.com/office/drawing/2014/main" id="{1A1255F9-9B54-3C86-DCEE-C08B16635DC4}"/>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29170562-AFE4-8CF6-1BCD-6F3C698D31D7}"/>
              </a:ext>
            </a:extLst>
          </p:cNvPr>
          <p:cNvSpPr txBox="1"/>
          <p:nvPr/>
        </p:nvSpPr>
        <p:spPr>
          <a:xfrm>
            <a:off x="21546984" y="12813338"/>
            <a:ext cx="1406834"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08B5123B-3A8C-A114-22D2-90C9E087CB93}"/>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7AA2F700-115E-0A23-5045-0D4E8AF034F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4</a:t>
            </a:fld>
            <a:endParaRPr dirty="0"/>
          </a:p>
        </p:txBody>
      </p:sp>
      <p:pic>
        <p:nvPicPr>
          <p:cNvPr id="5" name="Picture 4">
            <a:extLst>
              <a:ext uri="{FF2B5EF4-FFF2-40B4-BE49-F238E27FC236}">
                <a16:creationId xmlns:a16="http://schemas.microsoft.com/office/drawing/2014/main" id="{FB94F919-7FCD-9F87-3993-B6BE9C3D2BF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9A0B1F61-3FE8-1EE0-7CDD-9C842B007D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06F512CA-AF85-7D1E-667F-CD8FAE765BA9}"/>
              </a:ext>
            </a:extLst>
          </p:cNvPr>
          <p:cNvSpPr txBox="1"/>
          <p:nvPr/>
        </p:nvSpPr>
        <p:spPr>
          <a:xfrm>
            <a:off x="200721" y="2812493"/>
            <a:ext cx="7655260" cy="10929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hi-IN" dirty="0"/>
              <a:t>जीवन रक्षा</a:t>
            </a:r>
            <a:r>
              <a:rPr lang="en-IN" dirty="0"/>
              <a:t> श्रृंखला</a:t>
            </a:r>
          </a:p>
        </p:txBody>
      </p:sp>
      <p:pic>
        <p:nvPicPr>
          <p:cNvPr id="2" name="Picture 1">
            <a:extLst>
              <a:ext uri="{FF2B5EF4-FFF2-40B4-BE49-F238E27FC236}">
                <a16:creationId xmlns:a16="http://schemas.microsoft.com/office/drawing/2014/main" id="{AD0EA403-B45C-B64D-A805-05E321A68992}"/>
              </a:ext>
            </a:extLst>
          </p:cNvPr>
          <p:cNvPicPr>
            <a:picLocks noChangeAspect="1"/>
          </p:cNvPicPr>
          <p:nvPr/>
        </p:nvPicPr>
        <p:blipFill>
          <a:blip r:embed="rId4"/>
          <a:stretch>
            <a:fillRect/>
          </a:stretch>
        </p:blipFill>
        <p:spPr>
          <a:xfrm>
            <a:off x="0" y="6629327"/>
            <a:ext cx="8169348" cy="1554615"/>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1016000" y="12813338"/>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20261335" y="12767886"/>
            <a:ext cx="3686352" cy="677269"/>
          </a:xfrm>
          <a:prstGeom prst="rect">
            <a:avLst/>
          </a:prstGeom>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162174836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727BA-1ACF-7A3D-330B-8295E39783C5}"/>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A0280D7A-B0D6-8D4C-1152-0577B380631F}"/>
              </a:ext>
            </a:extLst>
          </p:cNvPr>
          <p:cNvSpPr/>
          <p:nvPr/>
        </p:nvSpPr>
        <p:spPr>
          <a:xfrm>
            <a:off x="8167732" y="1"/>
            <a:ext cx="16216268" cy="12242800"/>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985813A4-6C3E-ABB2-7BAE-E2102F9445C3}"/>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34D8D0EA-ECD1-7065-AE8B-79313BAD7B1E}"/>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04A4D73E-3935-1C56-1A59-0D3BABCF4FC4}"/>
              </a:ext>
            </a:extLst>
          </p:cNvPr>
          <p:cNvSpPr txBox="1"/>
          <p:nvPr/>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BB38D9BF-E388-FA2F-6FF5-33654B829274}"/>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AA84CED8-6322-21B1-6E31-2B002FBCCC6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5</a:t>
            </a:fld>
            <a:endParaRPr dirty="0"/>
          </a:p>
        </p:txBody>
      </p:sp>
      <p:pic>
        <p:nvPicPr>
          <p:cNvPr id="5" name="Picture 4">
            <a:extLst>
              <a:ext uri="{FF2B5EF4-FFF2-40B4-BE49-F238E27FC236}">
                <a16:creationId xmlns:a16="http://schemas.microsoft.com/office/drawing/2014/main" id="{71973A41-F6A9-0606-3C2C-33EFB69585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F1712C46-352C-6194-63CB-A18EDC0475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88FE717B-A694-6F68-FC70-12BC8461D6FF}"/>
              </a:ext>
            </a:extLst>
          </p:cNvPr>
          <p:cNvSpPr txBox="1"/>
          <p:nvPr/>
        </p:nvSpPr>
        <p:spPr>
          <a:xfrm>
            <a:off x="444283" y="2927737"/>
            <a:ext cx="7424869" cy="10929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जीवन रक्षा</a:t>
            </a:r>
            <a:r>
              <a:rPr lang="en-IN" dirty="0"/>
              <a:t> </a:t>
            </a:r>
            <a:r>
              <a:rPr lang="en-IN" dirty="0" err="1"/>
              <a:t>श्रृंखला</a:t>
            </a:r>
            <a:endParaRPr lang="en-IN" dirty="0"/>
          </a:p>
        </p:txBody>
      </p:sp>
      <p:pic>
        <p:nvPicPr>
          <p:cNvPr id="2" name="Picture 1">
            <a:extLst>
              <a:ext uri="{FF2B5EF4-FFF2-40B4-BE49-F238E27FC236}">
                <a16:creationId xmlns:a16="http://schemas.microsoft.com/office/drawing/2014/main" id="{4F8156B8-4580-A794-D02A-3C036800D8FA}"/>
              </a:ext>
            </a:extLst>
          </p:cNvPr>
          <p:cNvPicPr>
            <a:picLocks noChangeAspect="1"/>
          </p:cNvPicPr>
          <p:nvPr/>
        </p:nvPicPr>
        <p:blipFill>
          <a:blip r:embed="rId4"/>
          <a:stretch>
            <a:fillRect/>
          </a:stretch>
        </p:blipFill>
        <p:spPr>
          <a:xfrm>
            <a:off x="12612578" y="3982872"/>
            <a:ext cx="8169348" cy="1554615"/>
          </a:xfrm>
          <a:prstGeom prst="rect">
            <a:avLst/>
          </a:prstGeom>
        </p:spPr>
      </p:pic>
      <p:sp>
        <p:nvSpPr>
          <p:cNvPr id="11" name="Rectangle 10">
            <a:extLst>
              <a:ext uri="{FF2B5EF4-FFF2-40B4-BE49-F238E27FC236}">
                <a16:creationId xmlns:a16="http://schemas.microsoft.com/office/drawing/2014/main" id="{B9AEB1FF-B888-7A7A-7529-DC5A167182C5}"/>
              </a:ext>
            </a:extLst>
          </p:cNvPr>
          <p:cNvSpPr/>
          <p:nvPr/>
        </p:nvSpPr>
        <p:spPr>
          <a:xfrm>
            <a:off x="9797143" y="3786336"/>
            <a:ext cx="13621657" cy="5816977"/>
          </a:xfrm>
          <a:prstGeom prst="rect">
            <a:avLst/>
          </a:prstGeom>
        </p:spPr>
        <p:txBody>
          <a:bodyPr wrap="square">
            <a:spAutoFit/>
          </a:bodyPr>
          <a:lstStyle/>
          <a:p>
            <a:pPr algn="l" rtl="0"/>
            <a:endParaRPr lang="en-US" sz="48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l" rtl="0"/>
            <a:endParaRPr lang="en-US" sz="48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l" rtl="0"/>
            <a:endParaRPr lang="en-US" sz="48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l" rtl="0"/>
            <a:endParaRPr lang="en-US" sz="48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l" rtl="0"/>
            <a:r>
              <a:rPr lang="en-US" sz="6000" b="1" dirty="0">
                <a:solidFill>
                  <a:schemeClr val="tx1"/>
                </a:solidFill>
                <a:latin typeface="Mongolian Baiti" panose="03000500000000000000" pitchFamily="66" charset="0"/>
                <a:ea typeface="Open Sans" panose="020B0606030504020204" pitchFamily="34" charset="0"/>
                <a:cs typeface="Mongolian Baiti" panose="03000500000000000000" pitchFamily="66" charset="0"/>
              </a:rPr>
              <a:t>हृदय और श्वसन संबंधी आपात स्थितियों के संकेतों और लक्षणों को शीघ्र पहचानें और आपातकालीन चिकित्सा सेवाओं (ईएमएस) को सूचित/सतर्क करें।</a:t>
            </a:r>
          </a:p>
        </p:txBody>
      </p:sp>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1016000" y="12813338"/>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20261335" y="12857429"/>
            <a:ext cx="3686352" cy="677269"/>
          </a:xfrm>
          <a:prstGeom prst="rect">
            <a:avLst/>
          </a:prstGeom>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596514679"/>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960DB-A3B4-AE87-D560-F12D47C5D1DC}"/>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1092BFCA-0F8A-6C84-C54F-A71A7BF058BC}"/>
              </a:ext>
            </a:extLst>
          </p:cNvPr>
          <p:cNvSpPr/>
          <p:nvPr/>
        </p:nvSpPr>
        <p:spPr>
          <a:xfrm>
            <a:off x="8167732" y="-90069"/>
            <a:ext cx="16216268" cy="11621669"/>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288F1397-2921-532F-BAC0-35B216C5EA5D}"/>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08B6559E-4386-6245-57A8-5DCB6B36E074}"/>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3D76995F-C1EB-5EC7-1F19-5436E003A722}"/>
              </a:ext>
            </a:extLst>
          </p:cNvPr>
          <p:cNvSpPr txBox="1"/>
          <p:nvPr/>
        </p:nvSpPr>
        <p:spPr>
          <a:xfrm>
            <a:off x="21546984" y="12813338"/>
            <a:ext cx="1406834"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186937F9-9314-E6D1-6339-6D88B4AF246C}"/>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ECE10E15-E49B-6333-EBC6-622303064851}"/>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6</a:t>
            </a:fld>
            <a:endParaRPr dirty="0"/>
          </a:p>
        </p:txBody>
      </p:sp>
      <p:pic>
        <p:nvPicPr>
          <p:cNvPr id="5" name="Picture 4">
            <a:extLst>
              <a:ext uri="{FF2B5EF4-FFF2-40B4-BE49-F238E27FC236}">
                <a16:creationId xmlns:a16="http://schemas.microsoft.com/office/drawing/2014/main" id="{F6908734-6F09-415A-ED5D-0EA84CB03E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FC322AD0-7957-400F-EE85-B7D155AE8B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C8E741EF-1F4D-0419-B6C1-0BBC1FA7BE56}"/>
              </a:ext>
            </a:extLst>
          </p:cNvPr>
          <p:cNvSpPr txBox="1"/>
          <p:nvPr/>
        </p:nvSpPr>
        <p:spPr>
          <a:xfrm>
            <a:off x="0" y="2812493"/>
            <a:ext cx="8167731" cy="19415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US" dirty="0"/>
              <a:t>जोखिम कारक जिन्हें बदला जा सकता है</a:t>
            </a:r>
          </a:p>
        </p:txBody>
      </p:sp>
      <p:sp>
        <p:nvSpPr>
          <p:cNvPr id="11" name="Rectangle 10">
            <a:extLst>
              <a:ext uri="{FF2B5EF4-FFF2-40B4-BE49-F238E27FC236}">
                <a16:creationId xmlns:a16="http://schemas.microsoft.com/office/drawing/2014/main" id="{9C0D02BA-814A-3D04-E445-73DAAAF07B16}"/>
              </a:ext>
            </a:extLst>
          </p:cNvPr>
          <p:cNvSpPr/>
          <p:nvPr/>
        </p:nvSpPr>
        <p:spPr>
          <a:xfrm>
            <a:off x="9210459" y="1439692"/>
            <a:ext cx="13621657" cy="8745920"/>
          </a:xfrm>
          <a:prstGeom prst="rect">
            <a:avLst/>
          </a:prstGeom>
        </p:spPr>
        <p:txBody>
          <a:bodyPr wrap="square">
            <a:spAutoFit/>
          </a:bodyPr>
          <a:lstStyle/>
          <a:p>
            <a:pPr marL="685800" indent="-685800" algn="l" rtl="0">
              <a:lnSpc>
                <a:spcPct val="200000"/>
              </a:lnSpc>
              <a:buFont typeface="Arial" panose="020B0604020202020204" pitchFamily="34" charset="0"/>
              <a:buChar char="•"/>
            </a:pPr>
            <a:endParaRPr lang="en-US" sz="48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685800" indent="-685800" algn="l" rtl="0">
              <a:lnSpc>
                <a:spcPct val="200000"/>
              </a:lnSpc>
              <a:buFont typeface="Arial" panose="020B0604020202020204" pitchFamily="34" charset="0"/>
              <a:buChar char="•"/>
            </a:pPr>
            <a:r>
              <a:rPr lang="en-US" sz="4800" dirty="0">
                <a:solidFill>
                  <a:schemeClr val="tx1"/>
                </a:solidFill>
                <a:latin typeface="Open Sans" panose="020B0606030504020204" pitchFamily="34" charset="0"/>
                <a:ea typeface="Open Sans" panose="020B0606030504020204" pitchFamily="34" charset="0"/>
                <a:cs typeface="Open Sans" panose="020B0606030504020204" pitchFamily="34" charset="0"/>
              </a:rPr>
              <a:t>धूम्रपान</a:t>
            </a:r>
          </a:p>
          <a:p>
            <a:pPr marL="685800" indent="-685800" algn="l" rtl="0">
              <a:lnSpc>
                <a:spcPct val="200000"/>
              </a:lnSpc>
              <a:buFont typeface="Arial" panose="020B0604020202020204" pitchFamily="34" charset="0"/>
              <a:buChar char="•"/>
            </a:pPr>
            <a:r>
              <a:rPr lang="en-US" sz="4800" dirty="0">
                <a:solidFill>
                  <a:schemeClr val="tx1"/>
                </a:solidFill>
                <a:latin typeface="Open Sans" panose="020B0606030504020204" pitchFamily="34" charset="0"/>
                <a:ea typeface="Open Sans" panose="020B0606030504020204" pitchFamily="34" charset="0"/>
                <a:cs typeface="Open Sans" panose="020B0606030504020204" pitchFamily="34" charset="0"/>
              </a:rPr>
              <a:t>उच्च रक्तचाप</a:t>
            </a:r>
          </a:p>
          <a:p>
            <a:pPr marL="685800" indent="-685800" algn="l" rtl="0">
              <a:lnSpc>
                <a:spcPct val="200000"/>
              </a:lnSpc>
              <a:buFont typeface="Arial" panose="020B0604020202020204" pitchFamily="34" charset="0"/>
              <a:buChar char="•"/>
            </a:pPr>
            <a:r>
              <a:rPr lang="en-US" sz="4800" dirty="0">
                <a:solidFill>
                  <a:schemeClr val="tx1"/>
                </a:solidFill>
                <a:latin typeface="Open Sans" panose="020B0606030504020204" pitchFamily="34" charset="0"/>
                <a:ea typeface="Open Sans" panose="020B0606030504020204" pitchFamily="34" charset="0"/>
                <a:cs typeface="Open Sans" panose="020B0606030504020204" pitchFamily="34" charset="0"/>
              </a:rPr>
              <a:t>उच्च कोलेस्ट्रॉल</a:t>
            </a:r>
          </a:p>
          <a:p>
            <a:pPr marL="685800" indent="-685800" algn="l" rtl="0">
              <a:lnSpc>
                <a:spcPct val="200000"/>
              </a:lnSpc>
              <a:buFont typeface="Arial" panose="020B0604020202020204" pitchFamily="34" charset="0"/>
              <a:buChar char="•"/>
            </a:pPr>
            <a:r>
              <a:rPr lang="en-US" sz="4800" dirty="0">
                <a:solidFill>
                  <a:schemeClr val="tx1"/>
                </a:solidFill>
                <a:latin typeface="Open Sans" panose="020B0606030504020204" pitchFamily="34" charset="0"/>
                <a:ea typeface="Open Sans" panose="020B0606030504020204" pitchFamily="34" charset="0"/>
                <a:cs typeface="Open Sans" panose="020B0606030504020204" pitchFamily="34" charset="0"/>
              </a:rPr>
              <a:t>शारीरिक गतिविधि</a:t>
            </a:r>
          </a:p>
          <a:p>
            <a:pPr marL="685800" indent="-685800" algn="l" rtl="0">
              <a:lnSpc>
                <a:spcPct val="200000"/>
              </a:lnSpc>
              <a:buFont typeface="Arial" panose="020B0604020202020204" pitchFamily="34" charset="0"/>
              <a:buChar char="•"/>
            </a:pPr>
            <a:endParaRPr lang="en-US" sz="48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407225" y="12755829"/>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854732381"/>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urse Purpose">
            <a:extLst>
              <a:ext uri="{FF2B5EF4-FFF2-40B4-BE49-F238E27FC236}">
                <a16:creationId xmlns:a16="http://schemas.microsoft.com/office/drawing/2014/main" id="{E850D6E0-2349-1162-B59F-DBC0481400CE}"/>
              </a:ext>
            </a:extLst>
          </p:cNvPr>
          <p:cNvSpPr txBox="1"/>
          <p:nvPr/>
        </p:nvSpPr>
        <p:spPr>
          <a:xfrm>
            <a:off x="742863" y="2812493"/>
            <a:ext cx="7113118" cy="10929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hi-IN" dirty="0"/>
              <a:t>रक्त </a:t>
            </a:r>
            <a:r>
              <a:rPr lang="en-IN" dirty="0" err="1"/>
              <a:t>संचार</a:t>
            </a:r>
            <a:r>
              <a:rPr lang="en-IN" dirty="0"/>
              <a:t> प्रणाली</a:t>
            </a:r>
          </a:p>
        </p:txBody>
      </p:sp>
      <p:pic>
        <p:nvPicPr>
          <p:cNvPr id="3" name="Image" descr="Image">
            <a:extLst>
              <a:ext uri="{FF2B5EF4-FFF2-40B4-BE49-F238E27FC236}">
                <a16:creationId xmlns:a16="http://schemas.microsoft.com/office/drawing/2014/main" id="{211D900C-34DC-194A-2B55-6D346E1D4D5B}"/>
              </a:ext>
            </a:extLst>
          </p:cNvPr>
          <p:cNvPicPr>
            <a:picLocks noChangeAspect="1"/>
          </p:cNvPicPr>
          <p:nvPr/>
        </p:nvPicPr>
        <p:blipFill>
          <a:blip r:embed="rId2"/>
          <a:stretch>
            <a:fillRect/>
          </a:stretch>
        </p:blipFill>
        <p:spPr>
          <a:xfrm>
            <a:off x="9651247" y="679724"/>
            <a:ext cx="11692649" cy="12743737"/>
          </a:xfrm>
          <a:prstGeom prst="rect">
            <a:avLst/>
          </a:prstGeom>
          <a:ln w="12700">
            <a:miter lim="400000"/>
          </a:ln>
        </p:spPr>
      </p:pic>
      <p:sp>
        <p:nvSpPr>
          <p:cNvPr id="5" name="TextBox 4">
            <a:extLst>
              <a:ext uri="{FF2B5EF4-FFF2-40B4-BE49-F238E27FC236}">
                <a16:creationId xmlns:a16="http://schemas.microsoft.com/office/drawing/2014/main" id="{F54B7429-ED85-368F-CDC0-0D9490609F4D}"/>
              </a:ext>
            </a:extLst>
          </p:cNvPr>
          <p:cNvSpPr txBox="1"/>
          <p:nvPr/>
        </p:nvSpPr>
        <p:spPr>
          <a:xfrm>
            <a:off x="742863" y="5609265"/>
            <a:ext cx="12197442" cy="48320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rtl="0"/>
            <a:r>
              <a:rPr lang="en-US" sz="4400" dirty="0">
                <a:latin typeface="Open Sans" panose="020B0606030504020204" pitchFamily="34" charset="0"/>
                <a:ea typeface="Open Sans" panose="020B0606030504020204" pitchFamily="34" charset="0"/>
                <a:cs typeface="Open Sans" panose="020B0606030504020204" pitchFamily="34" charset="0"/>
              </a:rPr>
              <a:t>हृदय-संवहनी प्रणाली</a:t>
            </a:r>
          </a:p>
          <a:p>
            <a:pPr algn="l" rtl="0"/>
            <a:r>
              <a:rPr lang="en-US" sz="4400" dirty="0">
                <a:latin typeface="Open Sans" panose="020B0606030504020204" pitchFamily="34" charset="0"/>
                <a:ea typeface="Open Sans" panose="020B0606030504020204" pitchFamily="34" charset="0"/>
                <a:cs typeface="Open Sans" panose="020B0606030504020204" pitchFamily="34" charset="0"/>
              </a:rPr>
              <a:t>के होते हैं :-</a:t>
            </a:r>
          </a:p>
          <a:p>
            <a:pPr marL="571500" indent="-571500" algn="l" rtl="0">
              <a:buFont typeface="Arial" panose="020B0604020202020204" pitchFamily="34" charset="0"/>
              <a:buChar char="•"/>
            </a:pPr>
            <a:r>
              <a:rPr lang="en-US" sz="4400" dirty="0">
                <a:latin typeface="Open Sans" panose="020B0606030504020204" pitchFamily="34" charset="0"/>
                <a:ea typeface="Open Sans" panose="020B0606030504020204" pitchFamily="34" charset="0"/>
                <a:cs typeface="Open Sans" panose="020B0606030504020204" pitchFamily="34" charset="0"/>
              </a:rPr>
              <a:t>दिल,</a:t>
            </a:r>
          </a:p>
          <a:p>
            <a:pPr marL="571500" indent="-571500" algn="l" rtl="0">
              <a:buFont typeface="Arial" panose="020B0604020202020204" pitchFamily="34" charset="0"/>
              <a:buChar char="•"/>
            </a:pPr>
            <a:r>
              <a:rPr lang="en-US" sz="4400" dirty="0">
                <a:latin typeface="Open Sans" panose="020B0606030504020204" pitchFamily="34" charset="0"/>
                <a:ea typeface="Open Sans" panose="020B0606030504020204" pitchFamily="34" charset="0"/>
                <a:cs typeface="Open Sans" panose="020B0606030504020204" pitchFamily="34" charset="0"/>
              </a:rPr>
              <a:t>खून,</a:t>
            </a:r>
          </a:p>
          <a:p>
            <a:pPr marL="571500" indent="-571500" algn="l" rtl="0">
              <a:buFont typeface="Arial" panose="020B0604020202020204" pitchFamily="34" charset="0"/>
              <a:buChar char="•"/>
            </a:pPr>
            <a:r>
              <a:rPr lang="en-US" sz="4400" dirty="0">
                <a:latin typeface="Open Sans" panose="020B0606030504020204" pitchFamily="34" charset="0"/>
                <a:ea typeface="Open Sans" panose="020B0606030504020204" pitchFamily="34" charset="0"/>
                <a:cs typeface="Open Sans" panose="020B0606030504020204" pitchFamily="34" charset="0"/>
              </a:rPr>
              <a:t>धमनियां,</a:t>
            </a:r>
          </a:p>
          <a:p>
            <a:pPr marL="571500" indent="-571500" algn="l" rtl="0">
              <a:buFont typeface="Arial" panose="020B0604020202020204" pitchFamily="34" charset="0"/>
              <a:buChar char="•"/>
            </a:pPr>
            <a:r>
              <a:rPr lang="en-US" sz="4400" dirty="0">
                <a:latin typeface="Open Sans" panose="020B0606030504020204" pitchFamily="34" charset="0"/>
                <a:ea typeface="Open Sans" panose="020B0606030504020204" pitchFamily="34" charset="0"/>
                <a:cs typeface="Open Sans" panose="020B0606030504020204" pitchFamily="34" charset="0"/>
              </a:rPr>
              <a:t>केशिकाएं और</a:t>
            </a:r>
          </a:p>
          <a:p>
            <a:pPr marL="571500" indent="-571500" algn="l" rtl="0">
              <a:buFont typeface="Arial" panose="020B0604020202020204" pitchFamily="34" charset="0"/>
              <a:buChar char="•"/>
            </a:pPr>
            <a:r>
              <a:rPr lang="en-US" sz="4400" dirty="0">
                <a:latin typeface="Open Sans" panose="020B0606030504020204" pitchFamily="34" charset="0"/>
                <a:ea typeface="Open Sans" panose="020B0606030504020204" pitchFamily="34" charset="0"/>
                <a:cs typeface="Open Sans" panose="020B0606030504020204" pitchFamily="34" charset="0"/>
              </a:rPr>
              <a:t>शिराएँ.</a:t>
            </a:r>
          </a:p>
        </p:txBody>
      </p:sp>
      <p:pic>
        <p:nvPicPr>
          <p:cNvPr id="6" name="Picture 5">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1016000" y="12813338"/>
            <a:ext cx="3686352" cy="677269"/>
          </a:xfrm>
          <a:prstGeom prst="rect">
            <a:avLst/>
          </a:prstGeom>
        </p:spPr>
      </p:pic>
      <p:pic>
        <p:nvPicPr>
          <p:cNvPr id="7" name="Picture 6">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20345400" y="12813338"/>
            <a:ext cx="3686352" cy="677269"/>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144973434"/>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urse Purpose">
            <a:extLst>
              <a:ext uri="{FF2B5EF4-FFF2-40B4-BE49-F238E27FC236}">
                <a16:creationId xmlns:a16="http://schemas.microsoft.com/office/drawing/2014/main" id="{68634595-4BA0-F0F6-C6C8-E2C14AFEB3AC}"/>
              </a:ext>
            </a:extLst>
          </p:cNvPr>
          <p:cNvSpPr txBox="1"/>
          <p:nvPr/>
        </p:nvSpPr>
        <p:spPr>
          <a:xfrm>
            <a:off x="742863" y="2812493"/>
            <a:ext cx="7113118" cy="10612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हृदय</a:t>
            </a:r>
          </a:p>
        </p:txBody>
      </p:sp>
      <p:pic>
        <p:nvPicPr>
          <p:cNvPr id="5" name="The Heart 1" descr="The Heart 1">
            <a:extLst>
              <a:ext uri="{FF2B5EF4-FFF2-40B4-BE49-F238E27FC236}">
                <a16:creationId xmlns:a16="http://schemas.microsoft.com/office/drawing/2014/main" id="{820424F5-8D88-28B0-4595-1E065C9F93D8}"/>
              </a:ext>
            </a:extLst>
          </p:cNvPr>
          <p:cNvPicPr>
            <a:picLocks noChangeAspect="1"/>
          </p:cNvPicPr>
          <p:nvPr/>
        </p:nvPicPr>
        <p:blipFill>
          <a:blip r:embed="rId2"/>
          <a:srcRect r="47985"/>
          <a:stretch>
            <a:fillRect/>
          </a:stretch>
        </p:blipFill>
        <p:spPr>
          <a:xfrm>
            <a:off x="5702310" y="4035974"/>
            <a:ext cx="6779650" cy="7997584"/>
          </a:xfrm>
          <a:prstGeom prst="rect">
            <a:avLst/>
          </a:prstGeom>
          <a:ln w="12700">
            <a:miter lim="400000"/>
          </a:ln>
        </p:spPr>
      </p:pic>
      <p:pic>
        <p:nvPicPr>
          <p:cNvPr id="7" name="The Heart 2" descr="The Heart 2">
            <a:extLst>
              <a:ext uri="{FF2B5EF4-FFF2-40B4-BE49-F238E27FC236}">
                <a16:creationId xmlns:a16="http://schemas.microsoft.com/office/drawing/2014/main" id="{E40639B2-071D-C706-33D0-13643ECC46D9}"/>
              </a:ext>
            </a:extLst>
          </p:cNvPr>
          <p:cNvPicPr>
            <a:picLocks noChangeAspect="1"/>
          </p:cNvPicPr>
          <p:nvPr/>
        </p:nvPicPr>
        <p:blipFill>
          <a:blip r:embed="rId3"/>
          <a:srcRect l="57232"/>
          <a:stretch>
            <a:fillRect/>
          </a:stretch>
        </p:blipFill>
        <p:spPr>
          <a:xfrm>
            <a:off x="17281887" y="4602945"/>
            <a:ext cx="4403772" cy="6359670"/>
          </a:xfrm>
          <a:prstGeom prst="rect">
            <a:avLst/>
          </a:prstGeom>
          <a:ln w="12700">
            <a:miter lim="400000"/>
          </a:ln>
        </p:spPr>
      </p:pic>
      <p:sp>
        <p:nvSpPr>
          <p:cNvPr id="10" name="Pulmonary…">
            <a:extLst>
              <a:ext uri="{FF2B5EF4-FFF2-40B4-BE49-F238E27FC236}">
                <a16:creationId xmlns:a16="http://schemas.microsoft.com/office/drawing/2014/main" id="{4F750343-8C18-CAA6-35BA-5BC8FEDBD31D}"/>
              </a:ext>
            </a:extLst>
          </p:cNvPr>
          <p:cNvSpPr txBox="1"/>
          <p:nvPr/>
        </p:nvSpPr>
        <p:spPr>
          <a:xfrm>
            <a:off x="12997931" y="4119970"/>
            <a:ext cx="3768152" cy="16403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p>
            <a:pPr algn="l" defTabSz="1896340" rtl="0">
              <a:lnSpc>
                <a:spcPct val="80000"/>
              </a:lnSpc>
              <a:tabLst>
                <a:tab pos="2286000" algn="l"/>
                <a:tab pos="3644900" algn="l"/>
                <a:tab pos="5029200" algn="l"/>
                <a:tab pos="6388100" algn="l"/>
              </a:tabLst>
              <a:defRPr sz="4200">
                <a:latin typeface="Open Sans"/>
                <a:ea typeface="Open Sans"/>
                <a:cs typeface="Open Sans"/>
                <a:sym typeface="Open Sans"/>
              </a:defRPr>
            </a:pPr>
            <a:r>
              <a:t>फेफड़े</a:t>
            </a:r>
          </a:p>
          <a:p>
            <a:pPr algn="l" defTabSz="1896340" rtl="0">
              <a:lnSpc>
                <a:spcPct val="80000"/>
              </a:lnSpc>
              <a:tabLst>
                <a:tab pos="2286000" algn="l"/>
                <a:tab pos="3644900" algn="l"/>
                <a:tab pos="5029200" algn="l"/>
                <a:tab pos="6388100" algn="l"/>
              </a:tabLst>
              <a:defRPr sz="4200">
                <a:latin typeface="Open Sans"/>
                <a:ea typeface="Open Sans"/>
                <a:cs typeface="Open Sans"/>
                <a:sym typeface="Open Sans"/>
              </a:defRPr>
            </a:pPr>
            <a:r>
              <a:t>धमनी</a:t>
            </a:r>
          </a:p>
        </p:txBody>
      </p:sp>
      <p:sp>
        <p:nvSpPr>
          <p:cNvPr id="11" name="Left…">
            <a:extLst>
              <a:ext uri="{FF2B5EF4-FFF2-40B4-BE49-F238E27FC236}">
                <a16:creationId xmlns:a16="http://schemas.microsoft.com/office/drawing/2014/main" id="{66C1FE54-89EA-FD3F-36FE-EB2401A66487}"/>
              </a:ext>
            </a:extLst>
          </p:cNvPr>
          <p:cNvSpPr txBox="1"/>
          <p:nvPr/>
        </p:nvSpPr>
        <p:spPr>
          <a:xfrm>
            <a:off x="12807052" y="6339853"/>
            <a:ext cx="2777856" cy="16403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p>
            <a:pPr algn="l" defTabSz="1896340" rtl="0">
              <a:lnSpc>
                <a:spcPct val="80000"/>
              </a:lnSpc>
              <a:tabLst>
                <a:tab pos="2286000" algn="l"/>
                <a:tab pos="3644900" algn="l"/>
                <a:tab pos="5029200" algn="l"/>
                <a:tab pos="6388100" algn="l"/>
              </a:tabLst>
              <a:defRPr sz="4200">
                <a:latin typeface="Open Sans"/>
                <a:ea typeface="Open Sans"/>
                <a:cs typeface="Open Sans"/>
                <a:sym typeface="Open Sans"/>
              </a:defRPr>
            </a:pPr>
            <a:r>
              <a:t>बाएं</a:t>
            </a:r>
          </a:p>
          <a:p>
            <a:pPr algn="l" defTabSz="1896340" rtl="0">
              <a:lnSpc>
                <a:spcPct val="80000"/>
              </a:lnSpc>
              <a:tabLst>
                <a:tab pos="2286000" algn="l"/>
                <a:tab pos="3644900" algn="l"/>
                <a:tab pos="5029200" algn="l"/>
                <a:tab pos="6388100" algn="l"/>
              </a:tabLst>
              <a:defRPr sz="4200">
                <a:latin typeface="Open Sans"/>
                <a:ea typeface="Open Sans"/>
                <a:cs typeface="Open Sans"/>
                <a:sym typeface="Open Sans"/>
              </a:defRPr>
            </a:pPr>
            <a:r>
              <a:t>अलिंद</a:t>
            </a:r>
          </a:p>
        </p:txBody>
      </p:sp>
      <p:sp>
        <p:nvSpPr>
          <p:cNvPr id="12" name="Left…">
            <a:extLst>
              <a:ext uri="{FF2B5EF4-FFF2-40B4-BE49-F238E27FC236}">
                <a16:creationId xmlns:a16="http://schemas.microsoft.com/office/drawing/2014/main" id="{12A764FA-74F7-C943-C1D3-0C6634394491}"/>
              </a:ext>
            </a:extLst>
          </p:cNvPr>
          <p:cNvSpPr txBox="1"/>
          <p:nvPr/>
        </p:nvSpPr>
        <p:spPr>
          <a:xfrm>
            <a:off x="13013194" y="9369696"/>
            <a:ext cx="2798078" cy="16403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p>
            <a:pPr algn="l" defTabSz="1896340" rtl="0">
              <a:lnSpc>
                <a:spcPct val="80000"/>
              </a:lnSpc>
              <a:tabLst>
                <a:tab pos="2286000" algn="l"/>
                <a:tab pos="3644900" algn="l"/>
                <a:tab pos="5029200" algn="l"/>
                <a:tab pos="6388100" algn="l"/>
              </a:tabLst>
              <a:defRPr sz="4200">
                <a:latin typeface="Open Sans"/>
                <a:ea typeface="Open Sans"/>
                <a:cs typeface="Open Sans"/>
                <a:sym typeface="Open Sans"/>
              </a:defRPr>
            </a:pPr>
            <a:r>
              <a:t>बाएं</a:t>
            </a:r>
          </a:p>
          <a:p>
            <a:pPr algn="l" defTabSz="1896340" rtl="0">
              <a:lnSpc>
                <a:spcPct val="80000"/>
              </a:lnSpc>
              <a:tabLst>
                <a:tab pos="2286000" algn="l"/>
                <a:tab pos="3644900" algn="l"/>
                <a:tab pos="5029200" algn="l"/>
                <a:tab pos="6388100" algn="l"/>
              </a:tabLst>
              <a:defRPr sz="4200">
                <a:latin typeface="Open Sans"/>
                <a:ea typeface="Open Sans"/>
                <a:cs typeface="Open Sans"/>
                <a:sym typeface="Open Sans"/>
              </a:defRPr>
            </a:pPr>
            <a:r>
              <a:t>निलय</a:t>
            </a:r>
          </a:p>
        </p:txBody>
      </p:sp>
      <p:sp>
        <p:nvSpPr>
          <p:cNvPr id="13" name="Right…">
            <a:extLst>
              <a:ext uri="{FF2B5EF4-FFF2-40B4-BE49-F238E27FC236}">
                <a16:creationId xmlns:a16="http://schemas.microsoft.com/office/drawing/2014/main" id="{97B6901C-AE3B-C87C-C104-57215AF7846D}"/>
              </a:ext>
            </a:extLst>
          </p:cNvPr>
          <p:cNvSpPr txBox="1"/>
          <p:nvPr/>
        </p:nvSpPr>
        <p:spPr>
          <a:xfrm>
            <a:off x="7468625" y="11853929"/>
            <a:ext cx="4166785" cy="16403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p>
            <a:pPr algn="l" defTabSz="1896340" rtl="0">
              <a:lnSpc>
                <a:spcPct val="80000"/>
              </a:lnSpc>
              <a:tabLst>
                <a:tab pos="2286000" algn="l"/>
                <a:tab pos="3644900" algn="l"/>
                <a:tab pos="5029200" algn="l"/>
                <a:tab pos="6388100" algn="l"/>
              </a:tabLst>
              <a:defRPr sz="4200">
                <a:latin typeface="Open Sans"/>
                <a:ea typeface="Open Sans"/>
                <a:cs typeface="Open Sans"/>
                <a:sym typeface="Open Sans"/>
              </a:defRPr>
            </a:pPr>
            <a:r>
              <a:t>सही</a:t>
            </a:r>
          </a:p>
          <a:p>
            <a:pPr algn="l" defTabSz="1896340" rtl="0">
              <a:lnSpc>
                <a:spcPct val="80000"/>
              </a:lnSpc>
              <a:tabLst>
                <a:tab pos="2286000" algn="l"/>
                <a:tab pos="3644900" algn="l"/>
                <a:tab pos="5029200" algn="l"/>
                <a:tab pos="6388100" algn="l"/>
              </a:tabLst>
              <a:defRPr sz="4200">
                <a:latin typeface="Open Sans"/>
                <a:ea typeface="Open Sans"/>
                <a:cs typeface="Open Sans"/>
                <a:sym typeface="Open Sans"/>
              </a:defRPr>
            </a:pPr>
            <a:r>
              <a:t>निलय</a:t>
            </a:r>
          </a:p>
        </p:txBody>
      </p:sp>
      <p:sp>
        <p:nvSpPr>
          <p:cNvPr id="14" name="Inferior…">
            <a:extLst>
              <a:ext uri="{FF2B5EF4-FFF2-40B4-BE49-F238E27FC236}">
                <a16:creationId xmlns:a16="http://schemas.microsoft.com/office/drawing/2014/main" id="{091BE5F5-776D-7FB7-9E61-D71767EA4890}"/>
              </a:ext>
            </a:extLst>
          </p:cNvPr>
          <p:cNvSpPr txBox="1"/>
          <p:nvPr/>
        </p:nvSpPr>
        <p:spPr>
          <a:xfrm>
            <a:off x="3016065" y="11004710"/>
            <a:ext cx="3863801" cy="16403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p>
            <a:pPr algn="l" defTabSz="1896340" rtl="0">
              <a:lnSpc>
                <a:spcPct val="80000"/>
              </a:lnSpc>
              <a:tabLst>
                <a:tab pos="2286000" algn="l"/>
                <a:tab pos="3644900" algn="l"/>
                <a:tab pos="5029200" algn="l"/>
                <a:tab pos="6388100" algn="l"/>
              </a:tabLst>
              <a:defRPr sz="4200">
                <a:latin typeface="Open Sans"/>
                <a:ea typeface="Open Sans"/>
                <a:cs typeface="Open Sans"/>
                <a:sym typeface="Open Sans"/>
              </a:defRPr>
            </a:pPr>
            <a:r>
              <a:t>अवर</a:t>
            </a:r>
          </a:p>
          <a:p>
            <a:pPr algn="l" defTabSz="1896340" rtl="0">
              <a:lnSpc>
                <a:spcPct val="80000"/>
              </a:lnSpc>
              <a:tabLst>
                <a:tab pos="2286000" algn="l"/>
                <a:tab pos="3644900" algn="l"/>
                <a:tab pos="5029200" algn="l"/>
                <a:tab pos="6388100" algn="l"/>
              </a:tabLst>
              <a:defRPr sz="4200">
                <a:latin typeface="Open Sans"/>
                <a:ea typeface="Open Sans"/>
                <a:cs typeface="Open Sans"/>
                <a:sym typeface="Open Sans"/>
              </a:defRPr>
            </a:pPr>
            <a:r>
              <a:t>वीना कावा</a:t>
            </a:r>
          </a:p>
        </p:txBody>
      </p:sp>
      <p:sp>
        <p:nvSpPr>
          <p:cNvPr id="15" name="Right…">
            <a:extLst>
              <a:ext uri="{FF2B5EF4-FFF2-40B4-BE49-F238E27FC236}">
                <a16:creationId xmlns:a16="http://schemas.microsoft.com/office/drawing/2014/main" id="{C82E8AC3-0BE7-D189-F42E-5D4551B713AC}"/>
              </a:ext>
            </a:extLst>
          </p:cNvPr>
          <p:cNvSpPr txBox="1"/>
          <p:nvPr/>
        </p:nvSpPr>
        <p:spPr>
          <a:xfrm>
            <a:off x="3771169" y="7535285"/>
            <a:ext cx="3014844" cy="16403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p>
            <a:pPr algn="l" defTabSz="1896340" rtl="0">
              <a:lnSpc>
                <a:spcPct val="80000"/>
              </a:lnSpc>
              <a:tabLst>
                <a:tab pos="2286000" algn="l"/>
                <a:tab pos="3644900" algn="l"/>
                <a:tab pos="5029200" algn="l"/>
                <a:tab pos="6388100" algn="l"/>
              </a:tabLst>
              <a:defRPr sz="4200">
                <a:latin typeface="Open Sans"/>
                <a:ea typeface="Open Sans"/>
                <a:cs typeface="Open Sans"/>
                <a:sym typeface="Open Sans"/>
              </a:defRPr>
            </a:pPr>
            <a:r>
              <a:t>सही</a:t>
            </a:r>
          </a:p>
          <a:p>
            <a:pPr algn="l" defTabSz="1896340" rtl="0">
              <a:lnSpc>
                <a:spcPct val="80000"/>
              </a:lnSpc>
              <a:tabLst>
                <a:tab pos="2286000" algn="l"/>
                <a:tab pos="3644900" algn="l"/>
                <a:tab pos="5029200" algn="l"/>
                <a:tab pos="6388100" algn="l"/>
              </a:tabLst>
              <a:defRPr sz="4200">
                <a:latin typeface="Open Sans"/>
                <a:ea typeface="Open Sans"/>
                <a:cs typeface="Open Sans"/>
                <a:sym typeface="Open Sans"/>
              </a:defRPr>
            </a:pPr>
            <a:r>
              <a:t>अलिंद</a:t>
            </a:r>
          </a:p>
        </p:txBody>
      </p:sp>
      <p:sp>
        <p:nvSpPr>
          <p:cNvPr id="16" name="Superior Vena Cava">
            <a:extLst>
              <a:ext uri="{FF2B5EF4-FFF2-40B4-BE49-F238E27FC236}">
                <a16:creationId xmlns:a16="http://schemas.microsoft.com/office/drawing/2014/main" id="{2B9195F0-E2CD-A905-32EF-E294F77C2017}"/>
              </a:ext>
            </a:extLst>
          </p:cNvPr>
          <p:cNvSpPr txBox="1"/>
          <p:nvPr/>
        </p:nvSpPr>
        <p:spPr>
          <a:xfrm>
            <a:off x="2959605" y="4041803"/>
            <a:ext cx="2777857" cy="16403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lvl1pPr defTabSz="1896340">
              <a:lnSpc>
                <a:spcPct val="80000"/>
              </a:lnSpc>
              <a:tabLst>
                <a:tab pos="2286000" algn="l"/>
                <a:tab pos="3644900" algn="l"/>
                <a:tab pos="5029200" algn="l"/>
                <a:tab pos="6388100" algn="l"/>
              </a:tabLst>
              <a:defRPr sz="4200">
                <a:latin typeface="Open Sans"/>
                <a:ea typeface="Open Sans"/>
                <a:cs typeface="Open Sans"/>
                <a:sym typeface="Open Sans"/>
              </a:defRPr>
            </a:lvl1pPr>
          </a:lstStyle>
          <a:p>
            <a:pPr algn="l" rtl="0"/>
            <a:r>
              <a:t>सुपीरियर वेना कावा</a:t>
            </a:r>
          </a:p>
        </p:txBody>
      </p:sp>
      <p:sp>
        <p:nvSpPr>
          <p:cNvPr id="17" name="Aorta">
            <a:extLst>
              <a:ext uri="{FF2B5EF4-FFF2-40B4-BE49-F238E27FC236}">
                <a16:creationId xmlns:a16="http://schemas.microsoft.com/office/drawing/2014/main" id="{862BBE68-6602-AA82-EC18-E28D2C033876}"/>
              </a:ext>
            </a:extLst>
          </p:cNvPr>
          <p:cNvSpPr txBox="1"/>
          <p:nvPr/>
        </p:nvSpPr>
        <p:spPr>
          <a:xfrm>
            <a:off x="8448816" y="2800170"/>
            <a:ext cx="1826174" cy="8963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fontScale="85000" lnSpcReduction="20000"/>
          </a:bodyPr>
          <a:lstStyle>
            <a:lvl1pPr defTabSz="1877377">
              <a:lnSpc>
                <a:spcPct val="80000"/>
              </a:lnSpc>
              <a:tabLst>
                <a:tab pos="2260600" algn="l"/>
                <a:tab pos="3606800" algn="l"/>
                <a:tab pos="4978400" algn="l"/>
                <a:tab pos="6324600" algn="l"/>
              </a:tabLst>
              <a:defRPr sz="4158">
                <a:latin typeface="Open Sans"/>
                <a:ea typeface="Open Sans"/>
                <a:cs typeface="Open Sans"/>
                <a:sym typeface="Open Sans"/>
              </a:defRPr>
            </a:lvl1pPr>
          </a:lstStyle>
          <a:p>
            <a:pPr algn="l" rtl="0"/>
            <a:r>
              <a:t>महाधमनी</a:t>
            </a:r>
          </a:p>
        </p:txBody>
      </p:sp>
      <p:sp>
        <p:nvSpPr>
          <p:cNvPr id="18" name="Line">
            <a:extLst>
              <a:ext uri="{FF2B5EF4-FFF2-40B4-BE49-F238E27FC236}">
                <a16:creationId xmlns:a16="http://schemas.microsoft.com/office/drawing/2014/main" id="{DACAB235-D716-CF8C-0A4D-15FCB465F124}"/>
              </a:ext>
            </a:extLst>
          </p:cNvPr>
          <p:cNvSpPr/>
          <p:nvPr/>
        </p:nvSpPr>
        <p:spPr>
          <a:xfrm flipV="1">
            <a:off x="8558162" y="5388903"/>
            <a:ext cx="4280778" cy="2693861"/>
          </a:xfrm>
          <a:prstGeom prst="line">
            <a:avLst/>
          </a:prstGeom>
          <a:ln w="38100">
            <a:solidFill>
              <a:srgbClr val="000000"/>
            </a:solidFill>
            <a:headEnd type="triangle"/>
          </a:ln>
        </p:spPr>
        <p:txBody>
          <a:bodyPr lIns="45719" rIns="45719"/>
          <a:lstStyle/>
          <a:p>
            <a:pPr algn="l" defTabSz="914400" rtl="0">
              <a:defRPr sz="2100"/>
            </a:pPr>
            <a:endParaRPr/>
          </a:p>
        </p:txBody>
      </p:sp>
      <p:sp>
        <p:nvSpPr>
          <p:cNvPr id="19" name="Line">
            <a:extLst>
              <a:ext uri="{FF2B5EF4-FFF2-40B4-BE49-F238E27FC236}">
                <a16:creationId xmlns:a16="http://schemas.microsoft.com/office/drawing/2014/main" id="{B20C37C4-5CBC-58D1-1790-8BE3CE0D4B70}"/>
              </a:ext>
            </a:extLst>
          </p:cNvPr>
          <p:cNvSpPr/>
          <p:nvPr/>
        </p:nvSpPr>
        <p:spPr>
          <a:xfrm flipV="1">
            <a:off x="9986087" y="7046439"/>
            <a:ext cx="2792491" cy="880333"/>
          </a:xfrm>
          <a:prstGeom prst="line">
            <a:avLst/>
          </a:prstGeom>
          <a:ln w="38100">
            <a:solidFill>
              <a:srgbClr val="000000"/>
            </a:solidFill>
            <a:headEnd type="triangle"/>
          </a:ln>
        </p:spPr>
        <p:txBody>
          <a:bodyPr lIns="45719" rIns="45719"/>
          <a:lstStyle/>
          <a:p>
            <a:pPr algn="l" defTabSz="914400" rtl="0">
              <a:defRPr sz="2100"/>
            </a:pPr>
            <a:endParaRPr/>
          </a:p>
        </p:txBody>
      </p:sp>
      <p:sp>
        <p:nvSpPr>
          <p:cNvPr id="20" name="Line">
            <a:extLst>
              <a:ext uri="{FF2B5EF4-FFF2-40B4-BE49-F238E27FC236}">
                <a16:creationId xmlns:a16="http://schemas.microsoft.com/office/drawing/2014/main" id="{27418443-5127-1C2F-9254-59D61C8EB805}"/>
              </a:ext>
            </a:extLst>
          </p:cNvPr>
          <p:cNvSpPr/>
          <p:nvPr/>
        </p:nvSpPr>
        <p:spPr>
          <a:xfrm>
            <a:off x="10778046" y="10149056"/>
            <a:ext cx="2202503" cy="1"/>
          </a:xfrm>
          <a:prstGeom prst="line">
            <a:avLst/>
          </a:prstGeom>
          <a:ln w="38100">
            <a:solidFill>
              <a:srgbClr val="000000"/>
            </a:solidFill>
            <a:headEnd type="triangle"/>
          </a:ln>
        </p:spPr>
        <p:txBody>
          <a:bodyPr lIns="45719" rIns="45719"/>
          <a:lstStyle/>
          <a:p>
            <a:pPr algn="l" defTabSz="914400" rtl="0">
              <a:defRPr sz="2100"/>
            </a:pPr>
            <a:endParaRPr/>
          </a:p>
        </p:txBody>
      </p:sp>
      <p:sp>
        <p:nvSpPr>
          <p:cNvPr id="21" name="Line">
            <a:extLst>
              <a:ext uri="{FF2B5EF4-FFF2-40B4-BE49-F238E27FC236}">
                <a16:creationId xmlns:a16="http://schemas.microsoft.com/office/drawing/2014/main" id="{D76554F8-FD17-6D59-36C2-22AA539EB4C9}"/>
              </a:ext>
            </a:extLst>
          </p:cNvPr>
          <p:cNvSpPr/>
          <p:nvPr/>
        </p:nvSpPr>
        <p:spPr>
          <a:xfrm flipV="1">
            <a:off x="8201223" y="10620630"/>
            <a:ext cx="674923" cy="1392623"/>
          </a:xfrm>
          <a:prstGeom prst="line">
            <a:avLst/>
          </a:prstGeom>
          <a:ln w="38100">
            <a:solidFill>
              <a:srgbClr val="000000"/>
            </a:solidFill>
            <a:tailEnd type="triangle"/>
          </a:ln>
        </p:spPr>
        <p:txBody>
          <a:bodyPr lIns="45719" rIns="45719"/>
          <a:lstStyle/>
          <a:p>
            <a:pPr algn="l" defTabSz="914400" rtl="0">
              <a:defRPr sz="2100"/>
            </a:pPr>
            <a:endParaRPr/>
          </a:p>
        </p:txBody>
      </p:sp>
      <p:sp>
        <p:nvSpPr>
          <p:cNvPr id="22" name="Line">
            <a:extLst>
              <a:ext uri="{FF2B5EF4-FFF2-40B4-BE49-F238E27FC236}">
                <a16:creationId xmlns:a16="http://schemas.microsoft.com/office/drawing/2014/main" id="{14F4CE22-FFD8-9BB8-E65F-02F59DC7641C}"/>
              </a:ext>
            </a:extLst>
          </p:cNvPr>
          <p:cNvSpPr/>
          <p:nvPr/>
        </p:nvSpPr>
        <p:spPr>
          <a:xfrm flipV="1">
            <a:off x="5309510" y="10938614"/>
            <a:ext cx="1820727" cy="525038"/>
          </a:xfrm>
          <a:prstGeom prst="line">
            <a:avLst/>
          </a:prstGeom>
          <a:ln w="38100">
            <a:solidFill>
              <a:srgbClr val="000000"/>
            </a:solidFill>
            <a:tailEnd type="triangle"/>
          </a:ln>
        </p:spPr>
        <p:txBody>
          <a:bodyPr lIns="45719" rIns="45719"/>
          <a:lstStyle/>
          <a:p>
            <a:pPr algn="l" defTabSz="914400" rtl="0">
              <a:defRPr sz="2100"/>
            </a:pPr>
            <a:endParaRPr/>
          </a:p>
        </p:txBody>
      </p:sp>
      <p:sp>
        <p:nvSpPr>
          <p:cNvPr id="23" name="Line">
            <a:extLst>
              <a:ext uri="{FF2B5EF4-FFF2-40B4-BE49-F238E27FC236}">
                <a16:creationId xmlns:a16="http://schemas.microsoft.com/office/drawing/2014/main" id="{A7697E57-E445-8164-B6B1-B2122C54A47F}"/>
              </a:ext>
            </a:extLst>
          </p:cNvPr>
          <p:cNvSpPr/>
          <p:nvPr/>
        </p:nvSpPr>
        <p:spPr>
          <a:xfrm>
            <a:off x="5546317" y="8241755"/>
            <a:ext cx="1742911" cy="794959"/>
          </a:xfrm>
          <a:prstGeom prst="line">
            <a:avLst/>
          </a:prstGeom>
          <a:ln w="38100">
            <a:solidFill>
              <a:srgbClr val="000000"/>
            </a:solidFill>
            <a:tailEnd type="triangle"/>
          </a:ln>
        </p:spPr>
        <p:txBody>
          <a:bodyPr lIns="45719" rIns="45719"/>
          <a:lstStyle/>
          <a:p>
            <a:pPr algn="l" defTabSz="914400" rtl="0">
              <a:defRPr sz="2100"/>
            </a:pPr>
            <a:endParaRPr/>
          </a:p>
        </p:txBody>
      </p:sp>
      <p:sp>
        <p:nvSpPr>
          <p:cNvPr id="24" name="Line">
            <a:extLst>
              <a:ext uri="{FF2B5EF4-FFF2-40B4-BE49-F238E27FC236}">
                <a16:creationId xmlns:a16="http://schemas.microsoft.com/office/drawing/2014/main" id="{2AC1EFA0-C57B-7B46-3B02-27B2A3184B95}"/>
              </a:ext>
            </a:extLst>
          </p:cNvPr>
          <p:cNvSpPr/>
          <p:nvPr/>
        </p:nvSpPr>
        <p:spPr>
          <a:xfrm>
            <a:off x="5387327" y="4593945"/>
            <a:ext cx="1424927" cy="794960"/>
          </a:xfrm>
          <a:prstGeom prst="line">
            <a:avLst/>
          </a:prstGeom>
          <a:ln w="38100">
            <a:solidFill>
              <a:srgbClr val="000000"/>
            </a:solidFill>
            <a:tailEnd type="triangle"/>
          </a:ln>
        </p:spPr>
        <p:txBody>
          <a:bodyPr lIns="45719" rIns="45719"/>
          <a:lstStyle/>
          <a:p>
            <a:pPr algn="l" defTabSz="914400" rtl="0">
              <a:defRPr sz="2100"/>
            </a:pPr>
            <a:endParaRPr/>
          </a:p>
        </p:txBody>
      </p:sp>
      <p:sp>
        <p:nvSpPr>
          <p:cNvPr id="25" name="Line">
            <a:extLst>
              <a:ext uri="{FF2B5EF4-FFF2-40B4-BE49-F238E27FC236}">
                <a16:creationId xmlns:a16="http://schemas.microsoft.com/office/drawing/2014/main" id="{5D27DF1F-5EDC-FD2B-087A-207CCAE07315}"/>
              </a:ext>
            </a:extLst>
          </p:cNvPr>
          <p:cNvSpPr/>
          <p:nvPr/>
        </p:nvSpPr>
        <p:spPr>
          <a:xfrm flipV="1">
            <a:off x="7925195" y="3642995"/>
            <a:ext cx="791959" cy="1586918"/>
          </a:xfrm>
          <a:prstGeom prst="line">
            <a:avLst/>
          </a:prstGeom>
          <a:ln w="38100">
            <a:solidFill>
              <a:srgbClr val="000000"/>
            </a:solidFill>
            <a:headEnd type="triangle"/>
          </a:ln>
        </p:spPr>
        <p:txBody>
          <a:bodyPr lIns="45719" rIns="45719"/>
          <a:lstStyle/>
          <a:p>
            <a:pPr algn="l" defTabSz="914400" rtl="0">
              <a:defRPr sz="2100"/>
            </a:pPr>
            <a:endParaRPr/>
          </a:p>
        </p:txBody>
      </p:sp>
      <p:pic>
        <p:nvPicPr>
          <p:cNvPr id="26" name="Picture 25">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27" name="Picture 26">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472400" y="12674079"/>
            <a:ext cx="3686352" cy="677269"/>
          </a:xfrm>
          <a:prstGeom prst="rect">
            <a:avLst/>
          </a:prstGeom>
        </p:spPr>
      </p:pic>
      <p:pic>
        <p:nvPicPr>
          <p:cNvPr id="28" name="Picture 2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29" name="Picture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2552033413"/>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he respiratory system" descr="The respiratory system">
            <a:extLst>
              <a:ext uri="{FF2B5EF4-FFF2-40B4-BE49-F238E27FC236}">
                <a16:creationId xmlns:a16="http://schemas.microsoft.com/office/drawing/2014/main" id="{FA4F982C-21B1-A93D-E9BB-976113DD1DB0}"/>
              </a:ext>
            </a:extLst>
          </p:cNvPr>
          <p:cNvPicPr>
            <a:picLocks noChangeAspect="1"/>
          </p:cNvPicPr>
          <p:nvPr/>
        </p:nvPicPr>
        <p:blipFill>
          <a:blip r:embed="rId2"/>
          <a:stretch>
            <a:fillRect/>
          </a:stretch>
        </p:blipFill>
        <p:spPr>
          <a:xfrm>
            <a:off x="10759205" y="1798460"/>
            <a:ext cx="9216868" cy="11195886"/>
          </a:xfrm>
          <a:prstGeom prst="rect">
            <a:avLst/>
          </a:prstGeom>
          <a:ln w="12700">
            <a:miter lim="400000"/>
          </a:ln>
        </p:spPr>
      </p:pic>
      <p:sp>
        <p:nvSpPr>
          <p:cNvPr id="3" name="Pharynx">
            <a:extLst>
              <a:ext uri="{FF2B5EF4-FFF2-40B4-BE49-F238E27FC236}">
                <a16:creationId xmlns:a16="http://schemas.microsoft.com/office/drawing/2014/main" id="{BFB9A459-2EF3-FB43-6EA0-62D472D7F3FC}"/>
              </a:ext>
            </a:extLst>
          </p:cNvPr>
          <p:cNvSpPr txBox="1"/>
          <p:nvPr/>
        </p:nvSpPr>
        <p:spPr>
          <a:xfrm>
            <a:off x="20708873" y="4311716"/>
            <a:ext cx="3083054" cy="10392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lvl1pPr defTabSz="1896340">
              <a:spcBef>
                <a:spcPts val="2100"/>
              </a:spcBef>
              <a:tabLst>
                <a:tab pos="2286000" algn="l"/>
                <a:tab pos="3644900" algn="l"/>
                <a:tab pos="5029200" algn="l"/>
                <a:tab pos="6388100" algn="l"/>
              </a:tabLst>
              <a:defRPr sz="4200">
                <a:latin typeface="Open Sans"/>
                <a:ea typeface="Open Sans"/>
                <a:cs typeface="Open Sans"/>
                <a:sym typeface="Open Sans"/>
              </a:defRPr>
            </a:lvl1pPr>
          </a:lstStyle>
          <a:p>
            <a:pPr algn="l" rtl="0"/>
            <a:r>
              <a:t>उदर में भोजन</a:t>
            </a:r>
          </a:p>
        </p:txBody>
      </p:sp>
      <p:sp>
        <p:nvSpPr>
          <p:cNvPr id="4" name="Trachea">
            <a:extLst>
              <a:ext uri="{FF2B5EF4-FFF2-40B4-BE49-F238E27FC236}">
                <a16:creationId xmlns:a16="http://schemas.microsoft.com/office/drawing/2014/main" id="{4E60B953-F2DD-D3C9-B21E-75A57398E54A}"/>
              </a:ext>
            </a:extLst>
          </p:cNvPr>
          <p:cNvSpPr txBox="1"/>
          <p:nvPr/>
        </p:nvSpPr>
        <p:spPr>
          <a:xfrm>
            <a:off x="8548103" y="8804371"/>
            <a:ext cx="2962952" cy="10392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lvl1pPr defTabSz="1896340">
              <a:spcBef>
                <a:spcPts val="2100"/>
              </a:spcBef>
              <a:tabLst>
                <a:tab pos="2286000" algn="l"/>
                <a:tab pos="3644900" algn="l"/>
                <a:tab pos="5029200" algn="l"/>
                <a:tab pos="6388100" algn="l"/>
              </a:tabLst>
              <a:defRPr sz="4200">
                <a:latin typeface="Open Sans"/>
                <a:ea typeface="Open Sans"/>
                <a:cs typeface="Open Sans"/>
                <a:sym typeface="Open Sans"/>
              </a:defRPr>
            </a:lvl1pPr>
          </a:lstStyle>
          <a:p>
            <a:pPr algn="l" rtl="0"/>
            <a:r>
              <a:t>ट्रेकिआ</a:t>
            </a:r>
          </a:p>
        </p:txBody>
      </p:sp>
      <p:sp>
        <p:nvSpPr>
          <p:cNvPr id="5" name="Laryngopharynx">
            <a:extLst>
              <a:ext uri="{FF2B5EF4-FFF2-40B4-BE49-F238E27FC236}">
                <a16:creationId xmlns:a16="http://schemas.microsoft.com/office/drawing/2014/main" id="{78A570D2-C352-3B86-A57F-DE0253399896}"/>
              </a:ext>
            </a:extLst>
          </p:cNvPr>
          <p:cNvSpPr txBox="1"/>
          <p:nvPr/>
        </p:nvSpPr>
        <p:spPr>
          <a:xfrm>
            <a:off x="7833636" y="7345494"/>
            <a:ext cx="4153671" cy="10392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lvl1pPr defTabSz="1896340">
              <a:spcBef>
                <a:spcPts val="2100"/>
              </a:spcBef>
              <a:tabLst>
                <a:tab pos="2286000" algn="l"/>
                <a:tab pos="3644900" algn="l"/>
                <a:tab pos="5029200" algn="l"/>
                <a:tab pos="6388100" algn="l"/>
              </a:tabLst>
              <a:defRPr sz="4200">
                <a:latin typeface="Open Sans"/>
                <a:ea typeface="Open Sans"/>
                <a:cs typeface="Open Sans"/>
                <a:sym typeface="Open Sans"/>
              </a:defRPr>
            </a:lvl1pPr>
          </a:lstStyle>
          <a:p>
            <a:pPr algn="l" rtl="0"/>
            <a:r>
              <a:rPr lang="hi-IN" dirty="0"/>
              <a:t>कंठ-ग्रसनी</a:t>
            </a:r>
            <a:endParaRPr dirty="0"/>
          </a:p>
        </p:txBody>
      </p:sp>
      <p:sp>
        <p:nvSpPr>
          <p:cNvPr id="6" name="Epiglottis">
            <a:extLst>
              <a:ext uri="{FF2B5EF4-FFF2-40B4-BE49-F238E27FC236}">
                <a16:creationId xmlns:a16="http://schemas.microsoft.com/office/drawing/2014/main" id="{1206ACE6-D9CC-A547-5759-5D1C9B6B3E1A}"/>
              </a:ext>
            </a:extLst>
          </p:cNvPr>
          <p:cNvSpPr txBox="1"/>
          <p:nvPr/>
        </p:nvSpPr>
        <p:spPr>
          <a:xfrm>
            <a:off x="7833636" y="6104301"/>
            <a:ext cx="3523545" cy="10392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lvl1pPr defTabSz="1896340">
              <a:spcBef>
                <a:spcPts val="2100"/>
              </a:spcBef>
              <a:tabLst>
                <a:tab pos="2286000" algn="l"/>
                <a:tab pos="3644900" algn="l"/>
                <a:tab pos="5029200" algn="l"/>
                <a:tab pos="6388100" algn="l"/>
              </a:tabLst>
              <a:defRPr sz="4200">
                <a:latin typeface="Open Sans"/>
                <a:ea typeface="Open Sans"/>
                <a:cs typeface="Open Sans"/>
                <a:sym typeface="Open Sans"/>
              </a:defRPr>
            </a:lvl1pPr>
          </a:lstStyle>
          <a:p>
            <a:pPr algn="l" rtl="0"/>
            <a:r>
              <a:rPr dirty="0" err="1"/>
              <a:t>कंठच्छद</a:t>
            </a:r>
            <a:endParaRPr dirty="0"/>
          </a:p>
        </p:txBody>
      </p:sp>
      <p:sp>
        <p:nvSpPr>
          <p:cNvPr id="7" name="Mouth">
            <a:extLst>
              <a:ext uri="{FF2B5EF4-FFF2-40B4-BE49-F238E27FC236}">
                <a16:creationId xmlns:a16="http://schemas.microsoft.com/office/drawing/2014/main" id="{25312E79-2EA4-ADDC-154D-F7FEDDF994E4}"/>
              </a:ext>
            </a:extLst>
          </p:cNvPr>
          <p:cNvSpPr txBox="1"/>
          <p:nvPr/>
        </p:nvSpPr>
        <p:spPr>
          <a:xfrm>
            <a:off x="8830873" y="4706120"/>
            <a:ext cx="2397413" cy="10392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lvl1pPr defTabSz="1896340">
              <a:spcBef>
                <a:spcPts val="2100"/>
              </a:spcBef>
              <a:tabLst>
                <a:tab pos="2286000" algn="l"/>
                <a:tab pos="3644900" algn="l"/>
                <a:tab pos="5029200" algn="l"/>
                <a:tab pos="6388100" algn="l"/>
              </a:tabLst>
              <a:defRPr sz="4200">
                <a:latin typeface="Open Sans"/>
                <a:ea typeface="Open Sans"/>
                <a:cs typeface="Open Sans"/>
                <a:sym typeface="Open Sans"/>
              </a:defRPr>
            </a:lvl1pPr>
          </a:lstStyle>
          <a:p>
            <a:pPr algn="l" rtl="0"/>
            <a:r>
              <a:rPr dirty="0" err="1"/>
              <a:t>मुँह</a:t>
            </a:r>
            <a:endParaRPr dirty="0"/>
          </a:p>
        </p:txBody>
      </p:sp>
      <p:sp>
        <p:nvSpPr>
          <p:cNvPr id="8" name="Nose">
            <a:extLst>
              <a:ext uri="{FF2B5EF4-FFF2-40B4-BE49-F238E27FC236}">
                <a16:creationId xmlns:a16="http://schemas.microsoft.com/office/drawing/2014/main" id="{DF8CCF73-982C-0D65-2AFB-4F24F60B24EE}"/>
              </a:ext>
            </a:extLst>
          </p:cNvPr>
          <p:cNvSpPr txBox="1"/>
          <p:nvPr/>
        </p:nvSpPr>
        <p:spPr>
          <a:xfrm>
            <a:off x="9129986" y="3134036"/>
            <a:ext cx="1997192" cy="10392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lvl1pPr defTabSz="1896340">
              <a:spcBef>
                <a:spcPts val="2100"/>
              </a:spcBef>
              <a:tabLst>
                <a:tab pos="2286000" algn="l"/>
                <a:tab pos="3644900" algn="l"/>
                <a:tab pos="5029200" algn="l"/>
                <a:tab pos="6388100" algn="l"/>
              </a:tabLst>
              <a:defRPr sz="4200">
                <a:latin typeface="Open Sans"/>
                <a:ea typeface="Open Sans"/>
                <a:cs typeface="Open Sans"/>
                <a:sym typeface="Open Sans"/>
              </a:defRPr>
            </a:lvl1pPr>
          </a:lstStyle>
          <a:p>
            <a:pPr algn="l" rtl="0"/>
            <a:r>
              <a:rPr dirty="0" err="1"/>
              <a:t>नाक</a:t>
            </a:r>
            <a:endParaRPr dirty="0"/>
          </a:p>
        </p:txBody>
      </p:sp>
      <p:sp>
        <p:nvSpPr>
          <p:cNvPr id="9" name="Line">
            <a:extLst>
              <a:ext uri="{FF2B5EF4-FFF2-40B4-BE49-F238E27FC236}">
                <a16:creationId xmlns:a16="http://schemas.microsoft.com/office/drawing/2014/main" id="{9425F9E2-E071-5C47-51D5-EDE909D1FC57}"/>
              </a:ext>
            </a:extLst>
          </p:cNvPr>
          <p:cNvSpPr/>
          <p:nvPr/>
        </p:nvSpPr>
        <p:spPr>
          <a:xfrm>
            <a:off x="10745293" y="3780955"/>
            <a:ext cx="2452036" cy="803434"/>
          </a:xfrm>
          <a:prstGeom prst="line">
            <a:avLst/>
          </a:prstGeom>
          <a:ln w="50800">
            <a:solidFill>
              <a:srgbClr val="000000"/>
            </a:solidFill>
            <a:tailEnd type="triangle"/>
          </a:ln>
        </p:spPr>
        <p:txBody>
          <a:bodyPr lIns="45719" rIns="45719"/>
          <a:lstStyle/>
          <a:p>
            <a:pPr algn="l" defTabSz="914400" rtl="0">
              <a:defRPr sz="2100"/>
            </a:pPr>
            <a:endParaRPr/>
          </a:p>
        </p:txBody>
      </p:sp>
      <p:sp>
        <p:nvSpPr>
          <p:cNvPr id="10" name="Line">
            <a:extLst>
              <a:ext uri="{FF2B5EF4-FFF2-40B4-BE49-F238E27FC236}">
                <a16:creationId xmlns:a16="http://schemas.microsoft.com/office/drawing/2014/main" id="{B7FF6F58-6992-15C3-B04A-590632E24D1B}"/>
              </a:ext>
            </a:extLst>
          </p:cNvPr>
          <p:cNvSpPr/>
          <p:nvPr/>
        </p:nvSpPr>
        <p:spPr>
          <a:xfrm>
            <a:off x="10884416" y="5179136"/>
            <a:ext cx="2486816" cy="208686"/>
          </a:xfrm>
          <a:prstGeom prst="line">
            <a:avLst/>
          </a:prstGeom>
          <a:ln w="50800">
            <a:solidFill>
              <a:srgbClr val="000000"/>
            </a:solidFill>
            <a:tailEnd type="triangle"/>
          </a:ln>
        </p:spPr>
        <p:txBody>
          <a:bodyPr lIns="45719" rIns="45719"/>
          <a:lstStyle/>
          <a:p>
            <a:pPr algn="l" defTabSz="914400" rtl="0">
              <a:defRPr sz="2100"/>
            </a:pPr>
            <a:endParaRPr/>
          </a:p>
        </p:txBody>
      </p:sp>
      <p:sp>
        <p:nvSpPr>
          <p:cNvPr id="11" name="Line">
            <a:extLst>
              <a:ext uri="{FF2B5EF4-FFF2-40B4-BE49-F238E27FC236}">
                <a16:creationId xmlns:a16="http://schemas.microsoft.com/office/drawing/2014/main" id="{2E74A852-063A-BC37-A337-A6AF1E59BC39}"/>
              </a:ext>
            </a:extLst>
          </p:cNvPr>
          <p:cNvSpPr/>
          <p:nvPr/>
        </p:nvSpPr>
        <p:spPr>
          <a:xfrm flipV="1">
            <a:off x="15298079" y="4853422"/>
            <a:ext cx="4965653" cy="569180"/>
          </a:xfrm>
          <a:prstGeom prst="line">
            <a:avLst/>
          </a:prstGeom>
          <a:ln w="50800">
            <a:solidFill>
              <a:srgbClr val="000000"/>
            </a:solidFill>
            <a:headEnd type="triangle"/>
          </a:ln>
        </p:spPr>
        <p:txBody>
          <a:bodyPr lIns="45719" rIns="45719"/>
          <a:lstStyle/>
          <a:p>
            <a:pPr algn="l" defTabSz="914400" rtl="0">
              <a:defRPr sz="2100"/>
            </a:pPr>
            <a:endParaRPr/>
          </a:p>
        </p:txBody>
      </p:sp>
      <p:sp>
        <p:nvSpPr>
          <p:cNvPr id="12" name="Line">
            <a:extLst>
              <a:ext uri="{FF2B5EF4-FFF2-40B4-BE49-F238E27FC236}">
                <a16:creationId xmlns:a16="http://schemas.microsoft.com/office/drawing/2014/main" id="{3A0096A2-2112-A402-713F-6C4567586E34}"/>
              </a:ext>
            </a:extLst>
          </p:cNvPr>
          <p:cNvSpPr/>
          <p:nvPr/>
        </p:nvSpPr>
        <p:spPr>
          <a:xfrm>
            <a:off x="15124174" y="4796550"/>
            <a:ext cx="5004934" cy="69561"/>
          </a:xfrm>
          <a:prstGeom prst="line">
            <a:avLst/>
          </a:prstGeom>
          <a:ln w="50800">
            <a:solidFill>
              <a:srgbClr val="000000"/>
            </a:solidFill>
            <a:headEnd type="triangle"/>
          </a:ln>
        </p:spPr>
        <p:txBody>
          <a:bodyPr lIns="45719" rIns="45719"/>
          <a:lstStyle/>
          <a:p>
            <a:pPr algn="l" defTabSz="914400" rtl="0">
              <a:defRPr sz="2100"/>
            </a:pPr>
            <a:endParaRPr/>
          </a:p>
        </p:txBody>
      </p:sp>
      <p:sp>
        <p:nvSpPr>
          <p:cNvPr id="13" name="Line">
            <a:extLst>
              <a:ext uri="{FF2B5EF4-FFF2-40B4-BE49-F238E27FC236}">
                <a16:creationId xmlns:a16="http://schemas.microsoft.com/office/drawing/2014/main" id="{DEF10080-8F2D-B420-3A3F-D064261635C1}"/>
              </a:ext>
            </a:extLst>
          </p:cNvPr>
          <p:cNvSpPr/>
          <p:nvPr/>
        </p:nvSpPr>
        <p:spPr>
          <a:xfrm flipV="1">
            <a:off x="10602693" y="5812144"/>
            <a:ext cx="4344102" cy="803434"/>
          </a:xfrm>
          <a:prstGeom prst="line">
            <a:avLst/>
          </a:prstGeom>
          <a:ln w="50800">
            <a:solidFill>
              <a:srgbClr val="000000"/>
            </a:solidFill>
            <a:tailEnd type="triangle"/>
          </a:ln>
        </p:spPr>
        <p:txBody>
          <a:bodyPr lIns="45719" rIns="45719"/>
          <a:lstStyle/>
          <a:p>
            <a:pPr algn="l" defTabSz="914400" rtl="0">
              <a:defRPr sz="2100"/>
            </a:pPr>
            <a:endParaRPr/>
          </a:p>
        </p:txBody>
      </p:sp>
      <p:sp>
        <p:nvSpPr>
          <p:cNvPr id="14" name="Line">
            <a:extLst>
              <a:ext uri="{FF2B5EF4-FFF2-40B4-BE49-F238E27FC236}">
                <a16:creationId xmlns:a16="http://schemas.microsoft.com/office/drawing/2014/main" id="{05BD4D39-AB59-B86F-64B0-ECE8AF5ED262}"/>
              </a:ext>
            </a:extLst>
          </p:cNvPr>
          <p:cNvSpPr/>
          <p:nvPr/>
        </p:nvSpPr>
        <p:spPr>
          <a:xfrm flipV="1">
            <a:off x="10745294" y="6090389"/>
            <a:ext cx="4479746" cy="1714686"/>
          </a:xfrm>
          <a:prstGeom prst="line">
            <a:avLst/>
          </a:prstGeom>
          <a:ln w="50800">
            <a:solidFill>
              <a:srgbClr val="000000"/>
            </a:solidFill>
            <a:tailEnd type="triangle"/>
          </a:ln>
        </p:spPr>
        <p:txBody>
          <a:bodyPr lIns="45719" rIns="45719"/>
          <a:lstStyle/>
          <a:p>
            <a:pPr algn="l" defTabSz="914400" rtl="0">
              <a:defRPr sz="2100"/>
            </a:pPr>
            <a:endParaRPr/>
          </a:p>
        </p:txBody>
      </p:sp>
      <p:sp>
        <p:nvSpPr>
          <p:cNvPr id="15" name="Line">
            <a:extLst>
              <a:ext uri="{FF2B5EF4-FFF2-40B4-BE49-F238E27FC236}">
                <a16:creationId xmlns:a16="http://schemas.microsoft.com/office/drawing/2014/main" id="{5EA0078A-3B65-6A63-7910-48EECEB81B33}"/>
              </a:ext>
            </a:extLst>
          </p:cNvPr>
          <p:cNvSpPr/>
          <p:nvPr/>
        </p:nvSpPr>
        <p:spPr>
          <a:xfrm flipV="1">
            <a:off x="10818332" y="7158154"/>
            <a:ext cx="4521483" cy="2152922"/>
          </a:xfrm>
          <a:prstGeom prst="line">
            <a:avLst/>
          </a:prstGeom>
          <a:ln w="50800">
            <a:solidFill>
              <a:srgbClr val="000000"/>
            </a:solidFill>
            <a:tailEnd type="triangle"/>
          </a:ln>
        </p:spPr>
        <p:txBody>
          <a:bodyPr lIns="45719" rIns="45719"/>
          <a:lstStyle/>
          <a:p>
            <a:pPr algn="l" defTabSz="914400" rtl="0">
              <a:defRPr sz="2100"/>
            </a:pPr>
            <a:endParaRPr/>
          </a:p>
        </p:txBody>
      </p:sp>
      <p:sp>
        <p:nvSpPr>
          <p:cNvPr id="16" name="The Respiratory System">
            <a:extLst>
              <a:ext uri="{FF2B5EF4-FFF2-40B4-BE49-F238E27FC236}">
                <a16:creationId xmlns:a16="http://schemas.microsoft.com/office/drawing/2014/main" id="{ACA9D0B3-4E6D-7105-50C0-3E258B746FD1}"/>
              </a:ext>
            </a:extLst>
          </p:cNvPr>
          <p:cNvSpPr txBox="1"/>
          <p:nvPr/>
        </p:nvSpPr>
        <p:spPr>
          <a:xfrm>
            <a:off x="957687" y="2777693"/>
            <a:ext cx="7853574" cy="36414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l" rtl="0"/>
            <a:r>
              <a:rPr dirty="0"/>
              <a:t>श्वसन तंत्र</a:t>
            </a:r>
          </a:p>
        </p:txBody>
      </p:sp>
      <p:pic>
        <p:nvPicPr>
          <p:cNvPr id="17" name="Picture 16">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1016000" y="12813338"/>
            <a:ext cx="3686352" cy="677269"/>
          </a:xfrm>
          <a:prstGeom prst="rect">
            <a:avLst/>
          </a:prstGeom>
        </p:spPr>
      </p:pic>
      <p:pic>
        <p:nvPicPr>
          <p:cNvPr id="18" name="Picture 17">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20407224" y="12813338"/>
            <a:ext cx="3686352" cy="677269"/>
          </a:xfrm>
          <a:prstGeom prst="rect">
            <a:avLst/>
          </a:prstGeom>
        </p:spPr>
      </p:pic>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82312826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116A5-81D2-E504-B32C-8AE98FFAE30A}"/>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E745212C-626D-4F9E-EAD7-71BEF8BCACFE}"/>
              </a:ext>
            </a:extLst>
          </p:cNvPr>
          <p:cNvSpPr/>
          <p:nvPr/>
        </p:nvSpPr>
        <p:spPr>
          <a:xfrm>
            <a:off x="8167732" y="-90068"/>
            <a:ext cx="16216268" cy="12553676"/>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C19F4A86-AD20-ECA9-E5CA-703B8929B265}"/>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8973DCDB-A292-876B-9900-10124269552E}"/>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D017B0E4-B8F5-93C6-4AEE-67A95CE6D438}"/>
              </a:ext>
            </a:extLst>
          </p:cNvPr>
          <p:cNvSpPr txBox="1"/>
          <p:nvPr/>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3B0F253F-A836-2986-BB98-4E12E4A7CA92}"/>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E26976BF-068B-C231-312D-5A193898D331}"/>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10</a:t>
            </a:fld>
            <a:endParaRPr dirty="0"/>
          </a:p>
        </p:txBody>
      </p:sp>
      <p:pic>
        <p:nvPicPr>
          <p:cNvPr id="5" name="Picture 4">
            <a:extLst>
              <a:ext uri="{FF2B5EF4-FFF2-40B4-BE49-F238E27FC236}">
                <a16:creationId xmlns:a16="http://schemas.microsoft.com/office/drawing/2014/main" id="{B0C089EC-D0F5-27D7-C86B-78C291B34C8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ECF561CC-37B3-7D91-EF94-14D314E018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D91B1DEF-DC0C-1B95-214B-76D9BE801DD1}"/>
              </a:ext>
            </a:extLst>
          </p:cNvPr>
          <p:cNvSpPr txBox="1"/>
          <p:nvPr/>
        </p:nvSpPr>
        <p:spPr>
          <a:xfrm>
            <a:off x="200721" y="2812493"/>
            <a:ext cx="7655260" cy="19792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ctr"/>
            <a:r>
              <a:rPr lang="en-US" dirty="0"/>
              <a:t>पर्याप्त श्वास लेने </a:t>
            </a:r>
            <a:r>
              <a:rPr lang="en-US" dirty="0" err="1"/>
              <a:t>की</a:t>
            </a:r>
            <a:r>
              <a:rPr lang="en-US" dirty="0"/>
              <a:t> </a:t>
            </a:r>
            <a:r>
              <a:rPr lang="en-US" dirty="0" err="1"/>
              <a:t>लक्षण</a:t>
            </a:r>
            <a:r>
              <a:rPr lang="hi-IN" dirty="0"/>
              <a:t> </a:t>
            </a:r>
            <a:endParaRPr lang="en-US" dirty="0"/>
          </a:p>
        </p:txBody>
      </p:sp>
      <p:sp>
        <p:nvSpPr>
          <p:cNvPr id="11" name="Rectangle 10">
            <a:extLst>
              <a:ext uri="{FF2B5EF4-FFF2-40B4-BE49-F238E27FC236}">
                <a16:creationId xmlns:a16="http://schemas.microsoft.com/office/drawing/2014/main" id="{F6E2BEDF-C935-AF36-6E2D-55E0528F8E1F}"/>
              </a:ext>
            </a:extLst>
          </p:cNvPr>
          <p:cNvSpPr/>
          <p:nvPr/>
        </p:nvSpPr>
        <p:spPr>
          <a:xfrm>
            <a:off x="8857343" y="763032"/>
            <a:ext cx="13621657" cy="11700575"/>
          </a:xfrm>
          <a:prstGeom prst="rect">
            <a:avLst/>
          </a:prstGeom>
        </p:spPr>
        <p:txBody>
          <a:bodyPr wrap="square">
            <a:spAutoFit/>
          </a:bodyPr>
          <a:lstStyle/>
          <a:p>
            <a:pPr algn="l" rtl="0">
              <a:lnSpc>
                <a:spcPct val="200000"/>
              </a:lnSpc>
            </a:pPr>
            <a:endParaRPr lang="en-US" sz="48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685800" indent="-685800" algn="l" rtl="0">
              <a:lnSpc>
                <a:spcPct val="200000"/>
              </a:lnSpc>
              <a:buFont typeface="Arial" panose="020B0604020202020204" pitchFamily="34" charset="0"/>
              <a:buChar char="•"/>
            </a:pPr>
            <a:r>
              <a:rPr lang="en-US" sz="48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प्रत्येक सांस के साथ छाती और पेट ऊपर-नीचे होते हैं।</a:t>
            </a:r>
          </a:p>
          <a:p>
            <a:pPr marL="685800" indent="-685800" algn="l" rtl="0">
              <a:lnSpc>
                <a:spcPct val="200000"/>
              </a:lnSpc>
              <a:buFont typeface="Arial" panose="020B0604020202020204" pitchFamily="34" charset="0"/>
              <a:buChar char="•"/>
            </a:pPr>
            <a:r>
              <a:rPr lang="en-US" sz="4800" dirty="0">
                <a:solidFill>
                  <a:schemeClr val="tx1"/>
                </a:solidFill>
                <a:latin typeface="Open Sans" panose="020B0606030504020204" pitchFamily="34" charset="0"/>
                <a:ea typeface="Open Sans" panose="020B0606030504020204" pitchFamily="34" charset="0"/>
                <a:cs typeface="Open Sans" panose="020B0606030504020204" pitchFamily="34" charset="0"/>
              </a:rPr>
              <a:t>मुंह या नाक से हवा निकलने की आवाज सुनी और महसूस की जा सकती है।</a:t>
            </a:r>
          </a:p>
          <a:p>
            <a:pPr marL="685800" indent="-685800" algn="l" rtl="0">
              <a:lnSpc>
                <a:spcPct val="200000"/>
              </a:lnSpc>
              <a:buFont typeface="Arial" panose="020B0604020202020204" pitchFamily="34" charset="0"/>
              <a:buChar char="•"/>
            </a:pPr>
            <a:r>
              <a:rPr lang="en-US" sz="48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साँस लेने में आसानी (प्रयासहीनता)।</a:t>
            </a:r>
          </a:p>
          <a:p>
            <a:pPr marL="685800" indent="-685800" algn="l" rtl="0">
              <a:lnSpc>
                <a:spcPct val="200000"/>
              </a:lnSpc>
              <a:buFont typeface="Arial" panose="020B0604020202020204" pitchFamily="34" charset="0"/>
              <a:buChar char="•"/>
            </a:pPr>
            <a:r>
              <a:rPr lang="en-US" sz="48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पर्याप्त दर.</a:t>
            </a:r>
          </a:p>
          <a:p>
            <a:pPr marL="685800" indent="-685800" algn="l" rtl="0">
              <a:lnSpc>
                <a:spcPct val="200000"/>
              </a:lnSpc>
              <a:buFont typeface="Arial" panose="020B0604020202020204" pitchFamily="34" charset="0"/>
              <a:buChar char="•"/>
            </a:pPr>
            <a:endParaRPr lang="en-US" sz="48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407225" y="12857429"/>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708798420"/>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04415-E9AC-6E3C-C7AA-7D0516164867}"/>
            </a:ext>
          </a:extLst>
        </p:cNvPr>
        <p:cNvGrpSpPr/>
        <p:nvPr/>
      </p:nvGrpSpPr>
      <p:grpSpPr>
        <a:xfrm>
          <a:off x="0" y="0"/>
          <a:ext cx="0" cy="0"/>
          <a:chOff x="0" y="0"/>
          <a:chExt cx="0" cy="0"/>
        </a:xfrm>
      </p:grpSpPr>
      <p:sp>
        <p:nvSpPr>
          <p:cNvPr id="16" name="The Respiratory System">
            <a:extLst>
              <a:ext uri="{FF2B5EF4-FFF2-40B4-BE49-F238E27FC236}">
                <a16:creationId xmlns:a16="http://schemas.microsoft.com/office/drawing/2014/main" id="{9CFC44BC-6D60-5F35-BEF5-56CDB0858E09}"/>
              </a:ext>
            </a:extLst>
          </p:cNvPr>
          <p:cNvSpPr txBox="1"/>
          <p:nvPr/>
        </p:nvSpPr>
        <p:spPr>
          <a:xfrm>
            <a:off x="957687" y="2777693"/>
            <a:ext cx="7853574" cy="36414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l" rtl="0"/>
            <a:r>
              <a:rPr dirty="0"/>
              <a:t>श्वसन तंत्र</a:t>
            </a:r>
          </a:p>
        </p:txBody>
      </p:sp>
      <p:pic>
        <p:nvPicPr>
          <p:cNvPr id="17" name="The respiratory System next slide" descr="The respiratory System next slide">
            <a:extLst>
              <a:ext uri="{FF2B5EF4-FFF2-40B4-BE49-F238E27FC236}">
                <a16:creationId xmlns:a16="http://schemas.microsoft.com/office/drawing/2014/main" id="{209478BE-2288-B216-8BF4-B68089F20FFF}"/>
              </a:ext>
            </a:extLst>
          </p:cNvPr>
          <p:cNvPicPr>
            <a:picLocks noChangeAspect="1"/>
          </p:cNvPicPr>
          <p:nvPr/>
        </p:nvPicPr>
        <p:blipFill>
          <a:blip r:embed="rId2"/>
          <a:stretch>
            <a:fillRect/>
          </a:stretch>
        </p:blipFill>
        <p:spPr>
          <a:xfrm>
            <a:off x="5488577" y="2283186"/>
            <a:ext cx="9376729" cy="10116997"/>
          </a:xfrm>
          <a:prstGeom prst="rect">
            <a:avLst/>
          </a:prstGeom>
          <a:ln w="12700">
            <a:miter lim="400000"/>
          </a:ln>
        </p:spPr>
      </p:pic>
      <p:pic>
        <p:nvPicPr>
          <p:cNvPr id="18" name="The respiratory System next slide2" descr="The respiratory System next slide2">
            <a:extLst>
              <a:ext uri="{FF2B5EF4-FFF2-40B4-BE49-F238E27FC236}">
                <a16:creationId xmlns:a16="http://schemas.microsoft.com/office/drawing/2014/main" id="{27DB9456-49DA-5CF6-BF59-9C67FA2C7A63}"/>
              </a:ext>
            </a:extLst>
          </p:cNvPr>
          <p:cNvPicPr>
            <a:picLocks noChangeAspect="1"/>
          </p:cNvPicPr>
          <p:nvPr/>
        </p:nvPicPr>
        <p:blipFill>
          <a:blip r:embed="rId3"/>
          <a:stretch>
            <a:fillRect/>
          </a:stretch>
        </p:blipFill>
        <p:spPr>
          <a:xfrm>
            <a:off x="15130205" y="2290444"/>
            <a:ext cx="8396962" cy="10138770"/>
          </a:xfrm>
          <a:prstGeom prst="rect">
            <a:avLst/>
          </a:prstGeom>
          <a:ln w="12700">
            <a:miter lim="400000"/>
          </a:ln>
        </p:spPr>
      </p:pic>
      <p:sp>
        <p:nvSpPr>
          <p:cNvPr id="19" name="Alveoli">
            <a:extLst>
              <a:ext uri="{FF2B5EF4-FFF2-40B4-BE49-F238E27FC236}">
                <a16:creationId xmlns:a16="http://schemas.microsoft.com/office/drawing/2014/main" id="{F97B265B-47D8-67F7-3877-463E78DCB439}"/>
              </a:ext>
            </a:extLst>
          </p:cNvPr>
          <p:cNvSpPr txBox="1"/>
          <p:nvPr/>
        </p:nvSpPr>
        <p:spPr>
          <a:xfrm>
            <a:off x="9338724" y="11938689"/>
            <a:ext cx="3569495" cy="13369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lvl1pPr defTabSz="1896340">
              <a:spcBef>
                <a:spcPts val="2100"/>
              </a:spcBef>
              <a:tabLst>
                <a:tab pos="2286000" algn="l"/>
                <a:tab pos="3644900" algn="l"/>
                <a:tab pos="5029200" algn="l"/>
                <a:tab pos="6388100" algn="l"/>
              </a:tabLst>
              <a:defRPr sz="4200">
                <a:latin typeface="Open Sans"/>
                <a:ea typeface="Open Sans"/>
                <a:cs typeface="Open Sans"/>
                <a:sym typeface="Open Sans"/>
              </a:defRPr>
            </a:lvl1pPr>
          </a:lstStyle>
          <a:p>
            <a:pPr algn="l" rtl="0"/>
            <a:r>
              <a:t>एल्वियोली</a:t>
            </a:r>
          </a:p>
        </p:txBody>
      </p:sp>
      <p:sp>
        <p:nvSpPr>
          <p:cNvPr id="20" name="Line">
            <a:extLst>
              <a:ext uri="{FF2B5EF4-FFF2-40B4-BE49-F238E27FC236}">
                <a16:creationId xmlns:a16="http://schemas.microsoft.com/office/drawing/2014/main" id="{2F06FFE0-2EEE-943E-95EA-6FF746358D6B}"/>
              </a:ext>
            </a:extLst>
          </p:cNvPr>
          <p:cNvSpPr/>
          <p:nvPr/>
        </p:nvSpPr>
        <p:spPr>
          <a:xfrm flipH="1" flipV="1">
            <a:off x="13011007" y="8401283"/>
            <a:ext cx="4797228" cy="957995"/>
          </a:xfrm>
          <a:prstGeom prst="line">
            <a:avLst/>
          </a:prstGeom>
          <a:ln w="63500">
            <a:solidFill>
              <a:srgbClr val="000000"/>
            </a:solidFill>
            <a:tailEnd type="triangle"/>
          </a:ln>
        </p:spPr>
        <p:txBody>
          <a:bodyPr lIns="45719" rIns="45719"/>
          <a:lstStyle/>
          <a:p>
            <a:pPr algn="l" defTabSz="914400" rtl="0">
              <a:defRPr sz="2100"/>
            </a:pPr>
            <a:endParaRPr/>
          </a:p>
        </p:txBody>
      </p:sp>
      <p:sp>
        <p:nvSpPr>
          <p:cNvPr id="21" name="Rectangle">
            <a:extLst>
              <a:ext uri="{FF2B5EF4-FFF2-40B4-BE49-F238E27FC236}">
                <a16:creationId xmlns:a16="http://schemas.microsoft.com/office/drawing/2014/main" id="{27F3E468-19B7-B754-7D3D-5C42464FE3DF}"/>
              </a:ext>
            </a:extLst>
          </p:cNvPr>
          <p:cNvSpPr/>
          <p:nvPr/>
        </p:nvSpPr>
        <p:spPr>
          <a:xfrm>
            <a:off x="17804604" y="8593608"/>
            <a:ext cx="1727293" cy="2108313"/>
          </a:xfrm>
          <a:prstGeom prst="rect">
            <a:avLst/>
          </a:prstGeom>
          <a:ln w="101600">
            <a:solidFill>
              <a:srgbClr val="000000"/>
            </a:solidFill>
          </a:ln>
        </p:spPr>
        <p:txBody>
          <a:bodyPr lIns="45719" rIns="45719" anchor="ctr"/>
          <a:lstStyle/>
          <a:p>
            <a:pPr algn="ctr" defTabSz="914400" rtl="0">
              <a:defRPr sz="2300">
                <a:solidFill>
                  <a:srgbClr val="FFFFFF"/>
                </a:solidFill>
              </a:defRPr>
            </a:pPr>
            <a:endParaRPr dirty="0"/>
          </a:p>
        </p:txBody>
      </p:sp>
      <p:pic>
        <p:nvPicPr>
          <p:cNvPr id="8" name="Picture 7">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9" name="Picture 8">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345400" y="12813337"/>
            <a:ext cx="3686352" cy="677269"/>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1100222563"/>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204FA-39A6-91B9-B7C8-220A3C17A8CC}"/>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A771BDAF-6CB8-086C-0044-6717CD9833F9}"/>
              </a:ext>
            </a:extLst>
          </p:cNvPr>
          <p:cNvSpPr/>
          <p:nvPr/>
        </p:nvSpPr>
        <p:spPr>
          <a:xfrm>
            <a:off x="8167732" y="-90069"/>
            <a:ext cx="16216268" cy="12903407"/>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A4647A9C-852A-07E0-4E78-9B41EB87C97C}"/>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0303E38E-273F-B5DC-2DAD-B8BB3FA91801}"/>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48657EAA-028B-D374-DDB9-DBD137499CAD}"/>
              </a:ext>
            </a:extLst>
          </p:cNvPr>
          <p:cNvSpPr txBox="1"/>
          <p:nvPr/>
        </p:nvSpPr>
        <p:spPr>
          <a:xfrm>
            <a:off x="21546984" y="12813338"/>
            <a:ext cx="1406834"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70408C75-D420-C9BA-87F5-5E16E2E66A55}"/>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8E5ACEF9-0150-1D16-E09B-5C4277177391}"/>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12</a:t>
            </a:fld>
            <a:endParaRPr dirty="0"/>
          </a:p>
        </p:txBody>
      </p:sp>
      <p:pic>
        <p:nvPicPr>
          <p:cNvPr id="5" name="Picture 4">
            <a:extLst>
              <a:ext uri="{FF2B5EF4-FFF2-40B4-BE49-F238E27FC236}">
                <a16:creationId xmlns:a16="http://schemas.microsoft.com/office/drawing/2014/main" id="{7CD4074E-35B6-98A4-1855-5174F9E9F6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74F46883-84FF-D366-E930-B08D43313E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27491411-D467-B37D-9A0C-C13D64A68FF3}"/>
              </a:ext>
            </a:extLst>
          </p:cNvPr>
          <p:cNvSpPr txBox="1"/>
          <p:nvPr/>
        </p:nvSpPr>
        <p:spPr>
          <a:xfrm>
            <a:off x="0" y="2812493"/>
            <a:ext cx="8167732" cy="28172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ctr"/>
            <a:r>
              <a:rPr lang="en-US" dirty="0"/>
              <a:t>अपर्याप्त श्वास </a:t>
            </a:r>
            <a:r>
              <a:rPr lang="en-US" dirty="0" err="1"/>
              <a:t>की</a:t>
            </a:r>
            <a:r>
              <a:rPr lang="en-US" dirty="0"/>
              <a:t> </a:t>
            </a:r>
            <a:r>
              <a:rPr lang="en-US" dirty="0" err="1"/>
              <a:t>लक्षण</a:t>
            </a:r>
            <a:endParaRPr lang="en-US" dirty="0"/>
          </a:p>
          <a:p>
            <a:pPr algn="ctr" rtl="0"/>
            <a:r>
              <a:rPr lang="hi-IN" dirty="0"/>
              <a:t> </a:t>
            </a:r>
            <a:endParaRPr lang="en-US" dirty="0"/>
          </a:p>
        </p:txBody>
      </p:sp>
      <p:sp>
        <p:nvSpPr>
          <p:cNvPr id="11" name="Rectangle 10">
            <a:extLst>
              <a:ext uri="{FF2B5EF4-FFF2-40B4-BE49-F238E27FC236}">
                <a16:creationId xmlns:a16="http://schemas.microsoft.com/office/drawing/2014/main" id="{C3217A51-C98B-0E3B-8422-F8D58D855813}"/>
              </a:ext>
            </a:extLst>
          </p:cNvPr>
          <p:cNvSpPr/>
          <p:nvPr/>
        </p:nvSpPr>
        <p:spPr>
          <a:xfrm>
            <a:off x="8857343" y="2733693"/>
            <a:ext cx="13621657" cy="6622262"/>
          </a:xfrm>
          <a:prstGeom prst="rect">
            <a:avLst/>
          </a:prstGeom>
        </p:spPr>
        <p:txBody>
          <a:bodyPr wrap="square">
            <a:spAutoFit/>
          </a:bodyPr>
          <a:lstStyle/>
          <a:p>
            <a:pPr marL="685800" indent="-685800" algn="l" rtl="0">
              <a:lnSpc>
                <a:spcPct val="150000"/>
              </a:lnSpc>
              <a:buFont typeface="Arial" panose="020B0604020202020204" pitchFamily="34" charset="0"/>
              <a:buChar char="•"/>
            </a:pPr>
            <a:r>
              <a:rPr lang="en-US" sz="4800" dirty="0">
                <a:solidFill>
                  <a:schemeClr val="tx1"/>
                </a:solidFill>
                <a:latin typeface="Open Sans" panose="020B0606030504020204" pitchFamily="34" charset="0"/>
                <a:ea typeface="Open Sans" panose="020B0606030504020204" pitchFamily="34" charset="0"/>
                <a:cs typeface="Open Sans" panose="020B0606030504020204" pitchFamily="34" charset="0"/>
              </a:rPr>
              <a:t>छाती का अपर्याप्त उठना और गिरना।</a:t>
            </a:r>
          </a:p>
          <a:p>
            <a:pPr marL="685800" indent="-685800" algn="l" rtl="0">
              <a:lnSpc>
                <a:spcPct val="150000"/>
              </a:lnSpc>
              <a:buFont typeface="Arial" panose="020B0604020202020204" pitchFamily="34" charset="0"/>
              <a:buChar char="•"/>
            </a:pPr>
            <a:endParaRPr lang="en-US" sz="48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685800" indent="-685800" algn="l" rtl="0">
              <a:lnSpc>
                <a:spcPct val="150000"/>
              </a:lnSpc>
              <a:buFont typeface="Arial" panose="020B0604020202020204" pitchFamily="34" charset="0"/>
              <a:buChar char="•"/>
            </a:pPr>
            <a:r>
              <a:rPr lang="en-US" sz="4800" dirty="0">
                <a:solidFill>
                  <a:schemeClr val="tx1"/>
                </a:solidFill>
                <a:latin typeface="Open Sans" panose="020B0606030504020204" pitchFamily="34" charset="0"/>
                <a:ea typeface="Open Sans" panose="020B0606030504020204" pitchFamily="34" charset="0"/>
                <a:cs typeface="Open Sans" panose="020B0606030504020204" pitchFamily="34" charset="0"/>
              </a:rPr>
              <a:t>शोर भरी साँस: बुलबुले, खर्राटे, स्ट्रिडोर, सीटी आदि।</a:t>
            </a:r>
          </a:p>
          <a:p>
            <a:pPr marL="685800" indent="-685800" algn="l" rtl="0">
              <a:lnSpc>
                <a:spcPct val="150000"/>
              </a:lnSpc>
              <a:buFont typeface="Arial" panose="020B0604020202020204" pitchFamily="34" charset="0"/>
              <a:buChar char="•"/>
            </a:pPr>
            <a:endParaRPr lang="en-US" sz="48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685800" indent="-685800" algn="l" rtl="0">
              <a:lnSpc>
                <a:spcPct val="150000"/>
              </a:lnSpc>
              <a:buFont typeface="Arial" panose="020B0604020202020204" pitchFamily="34" charset="0"/>
              <a:buChar char="•"/>
            </a:pPr>
            <a:r>
              <a:rPr lang="en-US" sz="4800" dirty="0">
                <a:solidFill>
                  <a:schemeClr val="tx1"/>
                </a:solidFill>
                <a:latin typeface="Open Sans" panose="020B0606030504020204" pitchFamily="34" charset="0"/>
                <a:ea typeface="Open Sans" panose="020B0606030504020204" pitchFamily="34" charset="0"/>
                <a:cs typeface="Open Sans" panose="020B0606030504020204" pitchFamily="34" charset="0"/>
              </a:rPr>
              <a:t>श्वसन प्रयास में वृद्धि.</a:t>
            </a: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9954785" y="12784584"/>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614634469"/>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4C87C-C821-D39C-C0A2-B03371365A32}"/>
            </a:ext>
          </a:extLst>
        </p:cNvPr>
        <p:cNvGrpSpPr/>
        <p:nvPr/>
      </p:nvGrpSpPr>
      <p:grpSpPr>
        <a:xfrm>
          <a:off x="0" y="0"/>
          <a:ext cx="0" cy="0"/>
          <a:chOff x="0" y="0"/>
          <a:chExt cx="0" cy="0"/>
        </a:xfrm>
      </p:grpSpPr>
      <p:sp>
        <p:nvSpPr>
          <p:cNvPr id="16" name="The Respiratory System">
            <a:extLst>
              <a:ext uri="{FF2B5EF4-FFF2-40B4-BE49-F238E27FC236}">
                <a16:creationId xmlns:a16="http://schemas.microsoft.com/office/drawing/2014/main" id="{8A84D5A2-5873-EB40-B0DD-9066CC3AD4F4}"/>
              </a:ext>
            </a:extLst>
          </p:cNvPr>
          <p:cNvSpPr txBox="1"/>
          <p:nvPr/>
        </p:nvSpPr>
        <p:spPr>
          <a:xfrm>
            <a:off x="957687" y="2777693"/>
            <a:ext cx="8204974" cy="21524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ctr" rtl="0"/>
            <a:r>
              <a:rPr lang="en-IN" dirty="0"/>
              <a:t>श्वसन कैसे काम करता है</a:t>
            </a:r>
          </a:p>
        </p:txBody>
      </p:sp>
      <p:pic>
        <p:nvPicPr>
          <p:cNvPr id="4" name="How respiration works" descr="How respiration works">
            <a:extLst>
              <a:ext uri="{FF2B5EF4-FFF2-40B4-BE49-F238E27FC236}">
                <a16:creationId xmlns:a16="http://schemas.microsoft.com/office/drawing/2014/main" id="{94C26284-98A2-578A-1983-CA51620DF788}"/>
              </a:ext>
            </a:extLst>
          </p:cNvPr>
          <p:cNvPicPr>
            <a:picLocks noChangeAspect="1"/>
          </p:cNvPicPr>
          <p:nvPr/>
        </p:nvPicPr>
        <p:blipFill>
          <a:blip r:embed="rId2"/>
          <a:stretch>
            <a:fillRect/>
          </a:stretch>
        </p:blipFill>
        <p:spPr>
          <a:xfrm>
            <a:off x="9871671" y="1209129"/>
            <a:ext cx="10736071" cy="11551507"/>
          </a:xfrm>
          <a:prstGeom prst="rect">
            <a:avLst/>
          </a:prstGeom>
          <a:ln w="12700">
            <a:miter lim="400000"/>
          </a:ln>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1016000" y="12813338"/>
            <a:ext cx="3686352" cy="677269"/>
          </a:xfrm>
          <a:prstGeom prst="rect">
            <a:avLst/>
          </a:prstGeom>
        </p:spPr>
      </p:pic>
      <p:pic>
        <p:nvPicPr>
          <p:cNvPr id="6" name="Picture 5">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20607742" y="12760636"/>
            <a:ext cx="3686352" cy="677269"/>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1019978671"/>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AC634-FBE1-DAB1-32AA-74A2C5BF9677}"/>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0A8F770D-6B2B-2994-EC4B-B0A12115978D}"/>
              </a:ext>
            </a:extLst>
          </p:cNvPr>
          <p:cNvSpPr/>
          <p:nvPr/>
        </p:nvSpPr>
        <p:spPr>
          <a:xfrm>
            <a:off x="8167732" y="-90069"/>
            <a:ext cx="16216268" cy="12823705"/>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C347F983-2BAA-C5F8-D14D-FBFE535E0884}"/>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FC9FCA14-1746-54EE-FD40-53981617D829}"/>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5D5DF01C-51C9-A1B2-3A81-2A2AFD8050EF}"/>
              </a:ext>
            </a:extLst>
          </p:cNvPr>
          <p:cNvSpPr txBox="1"/>
          <p:nvPr/>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9454EAAC-7041-FD66-C023-B0A6ED09DEA9}"/>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9D97F02E-E845-A1A1-95A2-2D589EF7D658}"/>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14</a:t>
            </a:fld>
            <a:endParaRPr dirty="0"/>
          </a:p>
        </p:txBody>
      </p:sp>
      <p:pic>
        <p:nvPicPr>
          <p:cNvPr id="5" name="Picture 4">
            <a:extLst>
              <a:ext uri="{FF2B5EF4-FFF2-40B4-BE49-F238E27FC236}">
                <a16:creationId xmlns:a16="http://schemas.microsoft.com/office/drawing/2014/main" id="{FC4AB82D-297E-5985-BE48-7012F1F886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68BC3859-01BA-4C32-F605-6FFC4F607D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21C86593-799A-5B5A-D696-373704B3EF5C}"/>
              </a:ext>
            </a:extLst>
          </p:cNvPr>
          <p:cNvSpPr txBox="1"/>
          <p:nvPr/>
        </p:nvSpPr>
        <p:spPr>
          <a:xfrm>
            <a:off x="742863" y="2812493"/>
            <a:ext cx="7113118" cy="19415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ctr" rtl="0"/>
            <a:r>
              <a:rPr lang="en-US" dirty="0"/>
              <a:t>अपर्याप्त श्वसन के लक्षण</a:t>
            </a:r>
          </a:p>
        </p:txBody>
      </p:sp>
      <p:sp>
        <p:nvSpPr>
          <p:cNvPr id="11" name="Rectangle 10">
            <a:extLst>
              <a:ext uri="{FF2B5EF4-FFF2-40B4-BE49-F238E27FC236}">
                <a16:creationId xmlns:a16="http://schemas.microsoft.com/office/drawing/2014/main" id="{0307B3C7-5A75-FF55-F611-14F9B31D672D}"/>
              </a:ext>
            </a:extLst>
          </p:cNvPr>
          <p:cNvSpPr/>
          <p:nvPr/>
        </p:nvSpPr>
        <p:spPr>
          <a:xfrm>
            <a:off x="8857343" y="2733693"/>
            <a:ext cx="13621657" cy="4313938"/>
          </a:xfrm>
          <a:prstGeom prst="rect">
            <a:avLst/>
          </a:prstGeom>
        </p:spPr>
        <p:txBody>
          <a:bodyPr wrap="square">
            <a:spAutoFit/>
          </a:bodyPr>
          <a:lstStyle/>
          <a:p>
            <a:pPr marL="685800" indent="-685800" algn="l" rtl="0">
              <a:lnSpc>
                <a:spcPct val="200000"/>
              </a:lnSpc>
              <a:buFont typeface="Arial" panose="020B0604020202020204" pitchFamily="34" charset="0"/>
              <a:buChar char="•"/>
            </a:pPr>
            <a:r>
              <a:rPr lang="en-US" sz="4800" dirty="0">
                <a:solidFill>
                  <a:schemeClr val="tx1"/>
                </a:solidFill>
                <a:latin typeface="Open Sans" panose="020B0606030504020204" pitchFamily="34" charset="0"/>
                <a:ea typeface="Open Sans" panose="020B0606030504020204" pitchFamily="34" charset="0"/>
                <a:cs typeface="Open Sans" panose="020B0606030504020204" pitchFamily="34" charset="0"/>
              </a:rPr>
              <a:t>नीलिमा</a:t>
            </a:r>
          </a:p>
          <a:p>
            <a:pPr marL="685800" indent="-685800" algn="l" rtl="0">
              <a:lnSpc>
                <a:spcPct val="200000"/>
              </a:lnSpc>
              <a:buFont typeface="Arial" panose="020B0604020202020204" pitchFamily="34" charset="0"/>
              <a:buChar char="•"/>
            </a:pPr>
            <a:r>
              <a:rPr lang="en-US" sz="4800" dirty="0">
                <a:solidFill>
                  <a:schemeClr val="tx1"/>
                </a:solidFill>
                <a:latin typeface="Open Sans" panose="020B0606030504020204" pitchFamily="34" charset="0"/>
                <a:ea typeface="Open Sans" panose="020B0606030504020204" pitchFamily="34" charset="0"/>
                <a:cs typeface="Open Sans" panose="020B0606030504020204" pitchFamily="34" charset="0"/>
              </a:rPr>
              <a:t>अपर्याप्त दर</a:t>
            </a:r>
          </a:p>
          <a:p>
            <a:pPr marL="685800" indent="-685800" algn="l" rtl="0">
              <a:lnSpc>
                <a:spcPct val="200000"/>
              </a:lnSpc>
              <a:buFont typeface="Arial" panose="020B0604020202020204" pitchFamily="34" charset="0"/>
              <a:buChar char="•"/>
            </a:pPr>
            <a:r>
              <a:rPr lang="en-US" sz="4800" dirty="0">
                <a:solidFill>
                  <a:schemeClr val="tx1"/>
                </a:solidFill>
                <a:latin typeface="Open Sans" panose="020B0606030504020204" pitchFamily="34" charset="0"/>
                <a:ea typeface="Open Sans" panose="020B0606030504020204" pitchFamily="34" charset="0"/>
                <a:cs typeface="Open Sans" panose="020B0606030504020204" pitchFamily="34" charset="0"/>
              </a:rPr>
              <a:t>बदल मानसिक स्थिति</a:t>
            </a: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261335" y="12733636"/>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80662891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A2487-A157-39F6-5D9F-863676DC434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D54161FE-2E6F-44F6-160A-AAF3422A6691}"/>
              </a:ext>
            </a:extLst>
          </p:cNvPr>
          <p:cNvSpPr/>
          <p:nvPr/>
        </p:nvSpPr>
        <p:spPr>
          <a:xfrm>
            <a:off x="8167732" y="1"/>
            <a:ext cx="16216268" cy="12813338"/>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92698E22-B977-5773-5C0D-76BEB8F94618}"/>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0CF25288-74C1-3B22-AD07-E2546E14C385}"/>
              </a:ext>
            </a:extLst>
          </p:cNvPr>
          <p:cNvSpPr txBox="1"/>
          <p:nvPr/>
        </p:nvSpPr>
        <p:spPr>
          <a:xfrm>
            <a:off x="8564880" y="3888736"/>
            <a:ext cx="15076257" cy="8072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यह तब होता है जब रोगी श्वसन अरेस्ट (सांस न लेना) या कार्डियक अरेस्ट (हृदय का न धड़कना) में होता है।</a:t>
            </a:r>
          </a:p>
          <a:p>
            <a:pPr algn="l" rtl="0">
              <a:defRPr sz="6400">
                <a:solidFill>
                  <a:srgbClr val="FFFFFF"/>
                </a:solidFill>
                <a:latin typeface="Open Sans Semibold"/>
                <a:ea typeface="Open Sans Semibold"/>
                <a:cs typeface="Open Sans Semibold"/>
                <a:sym typeface="Open Sans Semibold"/>
              </a:defRPr>
            </a:pPr>
            <a:endParaRPr lang="en-US" sz="4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l" rtl="0">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रोगी को मस्तिष्क क्षति पहुंचाए बिना पुनर्जीवित होने के लिए 4 से 6 मिनट का समय मिलता है।</a:t>
            </a:r>
          </a:p>
          <a:p>
            <a:pPr algn="l" rtl="0">
              <a:defRPr sz="6400">
                <a:solidFill>
                  <a:srgbClr val="FFFFFF"/>
                </a:solidFill>
                <a:latin typeface="Open Sans Semibold"/>
                <a:ea typeface="Open Sans Semibold"/>
                <a:cs typeface="Open Sans Semibold"/>
                <a:sym typeface="Open Sans Semibold"/>
              </a:defRPr>
            </a:pPr>
            <a:endParaRPr lang="en-US" sz="4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l" rtl="0">
              <a:defRPr sz="6400">
                <a:solidFill>
                  <a:srgbClr val="FFFFFF"/>
                </a:solidFill>
                <a:latin typeface="Open Sans Semibold"/>
                <a:ea typeface="Open Sans Semibold"/>
                <a:cs typeface="Open Sans Semibold"/>
                <a:sym typeface="Open Sans Semibold"/>
              </a:defRPr>
            </a:pPr>
            <a:r>
              <a:rPr lang="en-US" b="1" dirty="0">
                <a:solidFill>
                  <a:schemeClr val="tx1"/>
                </a:solidFill>
              </a:rPr>
              <a:t>नैदानिक ​​मृत्यु को उलटा जा सकता है।</a:t>
            </a:r>
          </a:p>
        </p:txBody>
      </p:sp>
      <p:sp>
        <p:nvSpPr>
          <p:cNvPr id="113" name="Rectangle">
            <a:extLst>
              <a:ext uri="{FF2B5EF4-FFF2-40B4-BE49-F238E27FC236}">
                <a16:creationId xmlns:a16="http://schemas.microsoft.com/office/drawing/2014/main" id="{40EB5EEE-E610-A8EE-399F-AAC778317FBE}"/>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C7F7831A-CEAF-AA36-6476-C2E42017D9CB}"/>
              </a:ext>
            </a:extLst>
          </p:cNvPr>
          <p:cNvSpPr txBox="1"/>
          <p:nvPr/>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51795A19-4FCE-6327-604D-0087B39B908F}"/>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38331154-1111-503D-9D85-6615DDDD391C}"/>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15</a:t>
            </a:fld>
            <a:endParaRPr dirty="0"/>
          </a:p>
        </p:txBody>
      </p:sp>
      <p:pic>
        <p:nvPicPr>
          <p:cNvPr id="5" name="Picture 4">
            <a:extLst>
              <a:ext uri="{FF2B5EF4-FFF2-40B4-BE49-F238E27FC236}">
                <a16:creationId xmlns:a16="http://schemas.microsoft.com/office/drawing/2014/main" id="{B29BB9B2-DF47-7839-B168-E65943A76B9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271A9033-AB6F-0A27-D393-33B2E68871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5BD6A062-B9B9-698C-2406-0B2BE48D785C}"/>
              </a:ext>
            </a:extLst>
          </p:cNvPr>
          <p:cNvSpPr txBox="1"/>
          <p:nvPr/>
        </p:nvSpPr>
        <p:spPr>
          <a:xfrm>
            <a:off x="742863" y="2812493"/>
            <a:ext cx="7113118" cy="19476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नैदानिक ​​मृत्यु</a:t>
            </a: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635824" y="12886036"/>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895477670"/>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DE9D1-4DF3-D275-9541-3B9ECEBAE27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127C0692-A256-7B6D-17E6-4FCF806E86DC}"/>
              </a:ext>
            </a:extLst>
          </p:cNvPr>
          <p:cNvSpPr/>
          <p:nvPr/>
        </p:nvSpPr>
        <p:spPr>
          <a:xfrm>
            <a:off x="8167732" y="1"/>
            <a:ext cx="16216268" cy="12610138"/>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83E0D7B7-C323-A356-78EE-18E45909B14D}"/>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8019C85-403E-ABF3-E9D4-1FB63487C63C}"/>
              </a:ext>
            </a:extLst>
          </p:cNvPr>
          <p:cNvSpPr txBox="1"/>
          <p:nvPr/>
        </p:nvSpPr>
        <p:spPr>
          <a:xfrm>
            <a:off x="8564880" y="3888736"/>
            <a:ext cx="15076257" cy="29783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जिस क्षण मस्तिष्क की कोशिकाएं मरना शुरू होती हैं।</a:t>
            </a:r>
          </a:p>
          <a:p>
            <a:pPr algn="l" rtl="0">
              <a:defRPr sz="6400">
                <a:solidFill>
                  <a:srgbClr val="FFFFFF"/>
                </a:solidFill>
                <a:latin typeface="Open Sans Semibold"/>
                <a:ea typeface="Open Sans Semibold"/>
                <a:cs typeface="Open Sans Semibold"/>
                <a:sym typeface="Open Sans Semibold"/>
              </a:defRPr>
            </a:pPr>
            <a:endParaRPr lang="en-US" sz="38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l" rtl="0">
              <a:defRPr sz="6400">
                <a:solidFill>
                  <a:srgbClr val="FFFFFF"/>
                </a:solidFill>
                <a:latin typeface="Open Sans Semibold"/>
                <a:ea typeface="Open Sans Semibold"/>
                <a:cs typeface="Open Sans Semibold"/>
                <a:sym typeface="Open Sans Semibold"/>
              </a:defRPr>
            </a:pPr>
            <a:r>
              <a:rPr lang="en-US" sz="6000" b="1" dirty="0">
                <a:solidFill>
                  <a:schemeClr val="tx1"/>
                </a:solidFill>
                <a:latin typeface="Open Sans" panose="020B0606030504020204" pitchFamily="34" charset="0"/>
                <a:ea typeface="Open Sans" panose="020B0606030504020204" pitchFamily="34" charset="0"/>
                <a:cs typeface="Open Sans" panose="020B0606030504020204" pitchFamily="34" charset="0"/>
              </a:rPr>
              <a:t>जैविक मृत्यु को पलटा नहीं जा सकता।</a:t>
            </a:r>
          </a:p>
        </p:txBody>
      </p:sp>
      <p:sp>
        <p:nvSpPr>
          <p:cNvPr id="113" name="Rectangle">
            <a:extLst>
              <a:ext uri="{FF2B5EF4-FFF2-40B4-BE49-F238E27FC236}">
                <a16:creationId xmlns:a16="http://schemas.microsoft.com/office/drawing/2014/main" id="{B28147D0-FE3C-C204-DB4F-0487BBD87530}"/>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CFA9B188-2CD6-5580-4EC1-8502A319520C}"/>
              </a:ext>
            </a:extLst>
          </p:cNvPr>
          <p:cNvSpPr txBox="1"/>
          <p:nvPr/>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C3F26071-9A2E-96D7-48EF-5C7F48DE76FC}"/>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5AB8D3A3-E118-B926-9E04-D8C4AD18BF91}"/>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16</a:t>
            </a:fld>
            <a:endParaRPr dirty="0"/>
          </a:p>
        </p:txBody>
      </p:sp>
      <p:pic>
        <p:nvPicPr>
          <p:cNvPr id="5" name="Picture 4">
            <a:extLst>
              <a:ext uri="{FF2B5EF4-FFF2-40B4-BE49-F238E27FC236}">
                <a16:creationId xmlns:a16="http://schemas.microsoft.com/office/drawing/2014/main" id="{055F2F43-E2C5-B951-FCB0-626385162CD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6DC7AF00-314F-1D91-DA98-C8AF1E2E41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BA46F36C-BCCE-A743-6E62-C7BB02B6AD5D}"/>
              </a:ext>
            </a:extLst>
          </p:cNvPr>
          <p:cNvSpPr txBox="1"/>
          <p:nvPr/>
        </p:nvSpPr>
        <p:spPr>
          <a:xfrm>
            <a:off x="742863" y="2812493"/>
            <a:ext cx="7113118" cy="19476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जैविक मृत्यु</a:t>
            </a: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407225" y="12689841"/>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2391064656"/>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 name="Causes of airway obstruction" descr="Causes of airway obstruction"/>
          <p:cNvPicPr>
            <a:picLocks/>
          </p:cNvPicPr>
          <p:nvPr/>
        </p:nvPicPr>
        <p:blipFill>
          <a:blip r:embed="rId2"/>
          <a:stretch>
            <a:fillRect/>
          </a:stretch>
        </p:blipFill>
        <p:spPr>
          <a:xfrm>
            <a:off x="10014191" y="5194693"/>
            <a:ext cx="12220314" cy="7896842"/>
          </a:xfrm>
          <a:prstGeom prst="rect">
            <a:avLst/>
          </a:prstGeom>
          <a:ln w="12700">
            <a:miter lim="400000"/>
          </a:ln>
        </p:spPr>
      </p:pic>
      <p:sp>
        <p:nvSpPr>
          <p:cNvPr id="228" name="Tongue…"/>
          <p:cNvSpPr txBox="1"/>
          <p:nvPr/>
        </p:nvSpPr>
        <p:spPr>
          <a:xfrm>
            <a:off x="2416359" y="5016121"/>
            <a:ext cx="8398871" cy="68265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marL="609600" indent="-609600" algn="l" defTabSz="1896340" rtl="0">
              <a:spcBef>
                <a:spcPts val="4000"/>
              </a:spcBef>
              <a:buSzPct val="100000"/>
              <a:buChar char="•"/>
              <a:tabLst>
                <a:tab pos="2286000" algn="l"/>
                <a:tab pos="3644900" algn="l"/>
                <a:tab pos="5029200" algn="l"/>
                <a:tab pos="6388100" algn="l"/>
              </a:tabLst>
              <a:defRPr sz="6000">
                <a:latin typeface="Open Sans"/>
                <a:ea typeface="Open Sans"/>
                <a:cs typeface="Open Sans"/>
                <a:sym typeface="Open Sans"/>
              </a:defRPr>
            </a:pPr>
            <a:r>
              <a:rPr dirty="0"/>
              <a:t>जीभ</a:t>
            </a:r>
          </a:p>
          <a:p>
            <a:pPr marL="609600" indent="-609600" algn="l" defTabSz="1896340" rtl="0">
              <a:spcBef>
                <a:spcPts val="4000"/>
              </a:spcBef>
              <a:buSzPct val="100000"/>
              <a:buChar char="•"/>
              <a:tabLst>
                <a:tab pos="2286000" algn="l"/>
                <a:tab pos="3644900" algn="l"/>
                <a:tab pos="5029200" algn="l"/>
                <a:tab pos="6388100" algn="l"/>
              </a:tabLst>
              <a:defRPr sz="6000">
                <a:latin typeface="Open Sans"/>
                <a:ea typeface="Open Sans"/>
                <a:cs typeface="Open Sans"/>
                <a:sym typeface="Open Sans"/>
              </a:defRPr>
            </a:pPr>
            <a:r>
              <a:rPr lang="hi-IN" dirty="0" err="1"/>
              <a:t>एपिग्लोटिस</a:t>
            </a:r>
            <a:r>
              <a:rPr lang="hi-IN" dirty="0"/>
              <a:t> में सुजन</a:t>
            </a:r>
          </a:p>
          <a:p>
            <a:pPr marL="609600" indent="-609600" algn="l" defTabSz="1896340" rtl="0">
              <a:spcBef>
                <a:spcPts val="4000"/>
              </a:spcBef>
              <a:buSzPct val="100000"/>
              <a:buChar char="•"/>
              <a:tabLst>
                <a:tab pos="2286000" algn="l"/>
                <a:tab pos="3644900" algn="l"/>
                <a:tab pos="5029200" algn="l"/>
                <a:tab pos="6388100" algn="l"/>
              </a:tabLst>
              <a:defRPr sz="6000">
                <a:latin typeface="Open Sans"/>
                <a:ea typeface="Open Sans"/>
                <a:cs typeface="Open Sans"/>
                <a:sym typeface="Open Sans"/>
              </a:defRPr>
            </a:pPr>
            <a:r>
              <a:rPr dirty="0" err="1"/>
              <a:t>विदेशी</a:t>
            </a:r>
            <a:r>
              <a:rPr dirty="0"/>
              <a:t> वस्तु</a:t>
            </a:r>
          </a:p>
          <a:p>
            <a:pPr marL="609600" indent="-609600" algn="l" defTabSz="1896340" rtl="0">
              <a:spcBef>
                <a:spcPts val="4000"/>
              </a:spcBef>
              <a:buSzPct val="100000"/>
              <a:buChar char="•"/>
              <a:tabLst>
                <a:tab pos="2286000" algn="l"/>
                <a:tab pos="3644900" algn="l"/>
                <a:tab pos="5029200" algn="l"/>
                <a:tab pos="6388100" algn="l"/>
              </a:tabLst>
              <a:defRPr sz="6000">
                <a:latin typeface="Open Sans"/>
                <a:ea typeface="Open Sans"/>
                <a:cs typeface="Open Sans"/>
                <a:sym typeface="Open Sans"/>
              </a:defRPr>
            </a:pPr>
            <a:r>
              <a:rPr dirty="0"/>
              <a:t>ऊतक क्षति</a:t>
            </a:r>
          </a:p>
          <a:p>
            <a:pPr marL="609600" indent="-609600" algn="l" defTabSz="1896340" rtl="0">
              <a:spcBef>
                <a:spcPts val="4000"/>
              </a:spcBef>
              <a:buSzPct val="100000"/>
              <a:buChar char="•"/>
              <a:tabLst>
                <a:tab pos="2286000" algn="l"/>
                <a:tab pos="3644900" algn="l"/>
                <a:tab pos="5029200" algn="l"/>
                <a:tab pos="6388100" algn="l"/>
              </a:tabLst>
              <a:defRPr sz="6000">
                <a:latin typeface="Open Sans"/>
                <a:ea typeface="Open Sans"/>
                <a:cs typeface="Open Sans"/>
                <a:sym typeface="Open Sans"/>
              </a:defRPr>
            </a:pPr>
            <a:r>
              <a:rPr dirty="0"/>
              <a:t>बीमारी</a:t>
            </a:r>
          </a:p>
        </p:txBody>
      </p:sp>
      <p:sp>
        <p:nvSpPr>
          <p:cNvPr id="229" name="Causes of Airway Obstruction"/>
          <p:cNvSpPr txBox="1"/>
          <p:nvPr/>
        </p:nvSpPr>
        <p:spPr>
          <a:xfrm>
            <a:off x="1344956" y="2817298"/>
            <a:ext cx="10541678" cy="11552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l" rtl="0"/>
            <a:r>
              <a:rPr dirty="0"/>
              <a:t>वायुमार्ग अवरोध के कारण</a:t>
            </a:r>
          </a:p>
        </p:txBody>
      </p:sp>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1016000" y="12813338"/>
            <a:ext cx="3686352" cy="677269"/>
          </a:xfrm>
          <a:prstGeom prst="rect">
            <a:avLst/>
          </a:prstGeom>
        </p:spPr>
      </p:pic>
      <p:pic>
        <p:nvPicPr>
          <p:cNvPr id="6" name="Picture 5">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19964400" y="12630310"/>
            <a:ext cx="3686352" cy="677269"/>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39484284"/>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5E00E-B8D7-3314-36DC-EF8184EC11F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49258B8D-9EEE-A955-B8E6-D62692C33E96}"/>
              </a:ext>
            </a:extLst>
          </p:cNvPr>
          <p:cNvSpPr/>
          <p:nvPr/>
        </p:nvSpPr>
        <p:spPr>
          <a:xfrm>
            <a:off x="8167732" y="1"/>
            <a:ext cx="16216268" cy="12813338"/>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3AB40B78-B627-B2FF-7B9B-088A45C408F9}"/>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586E6FEB-E007-F1E3-C71C-5E12E35E56AF}"/>
              </a:ext>
            </a:extLst>
          </p:cNvPr>
          <p:cNvSpPr txBox="1"/>
          <p:nvPr/>
        </p:nvSpPr>
        <p:spPr>
          <a:xfrm>
            <a:off x="8564880" y="3888736"/>
            <a:ext cx="15076257" cy="41099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spcBef>
                <a:spcPts val="4000"/>
              </a:spcBef>
              <a:buSzPct val="100000"/>
              <a:defRPr sz="6000" i="0">
                <a:solidFill>
                  <a:srgbClr val="000000"/>
                </a:solidFill>
                <a:latin typeface="Open Sans"/>
                <a:ea typeface="Open Sans"/>
                <a:cs typeface="Open Sans"/>
                <a:sym typeface="Open Sans"/>
              </a:defRPr>
            </a:pPr>
            <a:r>
              <a:rPr lang="en-US" dirty="0"/>
              <a:t>एक बार जब रोगी के खुले वायुमार्ग में रुकावट आ जाती है, तो आप अपर्याप्त रूप से सांस लेने वाले या बिल्कुल भी सांस न लेने वाले रोगी को कृत्रिम वेंटिलेशन प्रदान कर सकते हैं।</a:t>
            </a:r>
          </a:p>
        </p:txBody>
      </p:sp>
      <p:sp>
        <p:nvSpPr>
          <p:cNvPr id="113" name="Rectangle">
            <a:extLst>
              <a:ext uri="{FF2B5EF4-FFF2-40B4-BE49-F238E27FC236}">
                <a16:creationId xmlns:a16="http://schemas.microsoft.com/office/drawing/2014/main" id="{865B64DD-EBEF-FEBF-389C-967067969968}"/>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958BE087-C045-101D-6716-9F3348B76D13}"/>
              </a:ext>
            </a:extLst>
          </p:cNvPr>
          <p:cNvSpPr txBox="1"/>
          <p:nvPr/>
        </p:nvSpPr>
        <p:spPr>
          <a:xfrm>
            <a:off x="21546984" y="12813338"/>
            <a:ext cx="1406834"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C1CEB200-3223-06AA-821A-B4403AE6B662}"/>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1278B324-5D7E-DB83-A765-3B9022317C06}"/>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18</a:t>
            </a:fld>
            <a:endParaRPr dirty="0"/>
          </a:p>
        </p:txBody>
      </p:sp>
      <p:pic>
        <p:nvPicPr>
          <p:cNvPr id="5" name="Picture 4">
            <a:extLst>
              <a:ext uri="{FF2B5EF4-FFF2-40B4-BE49-F238E27FC236}">
                <a16:creationId xmlns:a16="http://schemas.microsoft.com/office/drawing/2014/main" id="{6699B9D7-2D87-0D10-4055-96DEB9A96A4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497DB098-0A4B-BB57-BC38-92BADA9CCE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6E78D34D-58D5-130B-7575-09BDD5CE2056}"/>
              </a:ext>
            </a:extLst>
          </p:cNvPr>
          <p:cNvSpPr txBox="1"/>
          <p:nvPr/>
        </p:nvSpPr>
        <p:spPr>
          <a:xfrm>
            <a:off x="742863" y="2812493"/>
            <a:ext cx="7113118" cy="37204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br>
              <a:rPr lang="en-IN" dirty="0"/>
            </a:br>
            <a:r>
              <a:rPr lang="en-IN" dirty="0"/>
              <a:t>कृत्रिम वेंटिलेशन</a:t>
            </a:r>
            <a:br>
              <a:rPr lang="en-IN" dirty="0"/>
            </a:br>
            <a:endParaRPr lang="en-IN" dirty="0"/>
          </a:p>
        </p:txBody>
      </p:sp>
      <p:pic>
        <p:nvPicPr>
          <p:cNvPr id="2" name="Picture 1">
            <a:extLst>
              <a:ext uri="{FF2B5EF4-FFF2-40B4-BE49-F238E27FC236}">
                <a16:creationId xmlns:a16="http://schemas.microsoft.com/office/drawing/2014/main" id="{86A96005-2133-A1A1-64FE-55B767DEAB81}"/>
              </a:ext>
            </a:extLst>
          </p:cNvPr>
          <p:cNvPicPr>
            <a:picLocks noChangeAspect="1"/>
          </p:cNvPicPr>
          <p:nvPr/>
        </p:nvPicPr>
        <p:blipFill>
          <a:blip r:embed="rId4"/>
          <a:stretch>
            <a:fillRect/>
          </a:stretch>
        </p:blipFill>
        <p:spPr>
          <a:xfrm>
            <a:off x="12726955" y="8744215"/>
            <a:ext cx="5667009" cy="3850436"/>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1016000" y="12813338"/>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1168400" y="12965738"/>
            <a:ext cx="3686352" cy="677269"/>
          </a:xfrm>
          <a:prstGeom prst="rect">
            <a:avLst/>
          </a:prstGeom>
        </p:spPr>
      </p:pic>
      <p:pic>
        <p:nvPicPr>
          <p:cNvPr id="15" name="Picture 14">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20261335" y="12755829"/>
            <a:ext cx="3686352" cy="677269"/>
          </a:xfrm>
          <a:prstGeom prst="rect">
            <a:avLst/>
          </a:prstGeom>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26825400"/>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4BE25-A177-BBC7-D99B-DC02C9BBA4E4}"/>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26CCCEDD-EDCC-26FE-A8ED-CF5D72E5A507}"/>
              </a:ext>
            </a:extLst>
          </p:cNvPr>
          <p:cNvSpPr/>
          <p:nvPr/>
        </p:nvSpPr>
        <p:spPr>
          <a:xfrm>
            <a:off x="8167732" y="1"/>
            <a:ext cx="16216268" cy="12813338"/>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0197C5B8-DB10-4700-F22A-3F90DD99C329}"/>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2E94820A-7716-877D-369A-E47EF9FCC494}"/>
              </a:ext>
            </a:extLst>
          </p:cNvPr>
          <p:cNvSpPr txBox="1"/>
          <p:nvPr/>
        </p:nvSpPr>
        <p:spPr>
          <a:xfrm>
            <a:off x="8564880" y="3888736"/>
            <a:ext cx="15076257" cy="41099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gn="l" rtl="0">
              <a:spcBef>
                <a:spcPts val="4000"/>
              </a:spcBef>
              <a:buSzPct val="100000"/>
              <a:buFont typeface="Arial" panose="020B0604020202020204" pitchFamily="34" charset="0"/>
              <a:buChar char="•"/>
              <a:defRPr sz="6000" i="0">
                <a:solidFill>
                  <a:srgbClr val="000000"/>
                </a:solidFill>
                <a:latin typeface="Open Sans"/>
                <a:ea typeface="Open Sans"/>
                <a:cs typeface="Open Sans"/>
                <a:sym typeface="Open Sans"/>
              </a:defRPr>
            </a:pPr>
            <a:r>
              <a:rPr lang="en-US" dirty="0"/>
              <a:t>मुंह से मास्क तक</a:t>
            </a:r>
          </a:p>
          <a:p>
            <a:pPr marL="857250" indent="-857250" algn="l" rtl="0">
              <a:spcBef>
                <a:spcPts val="4000"/>
              </a:spcBef>
              <a:buSzPct val="100000"/>
              <a:buFont typeface="Arial" panose="020B0604020202020204" pitchFamily="34" charset="0"/>
              <a:buChar char="•"/>
              <a:defRPr sz="6000" i="0">
                <a:solidFill>
                  <a:srgbClr val="000000"/>
                </a:solidFill>
                <a:latin typeface="Open Sans"/>
                <a:ea typeface="Open Sans"/>
                <a:cs typeface="Open Sans"/>
                <a:sym typeface="Open Sans"/>
              </a:defRPr>
            </a:pPr>
            <a:r>
              <a:rPr lang="en-US" dirty="0"/>
              <a:t>माउथ टू बैरियर डिवाइस</a:t>
            </a:r>
          </a:p>
          <a:p>
            <a:pPr marL="857250" indent="-857250" algn="l" rtl="0">
              <a:spcBef>
                <a:spcPts val="4000"/>
              </a:spcBef>
              <a:buSzPct val="100000"/>
              <a:buFont typeface="Arial" panose="020B0604020202020204" pitchFamily="34" charset="0"/>
              <a:buChar char="•"/>
              <a:defRPr sz="6000" i="0">
                <a:solidFill>
                  <a:srgbClr val="000000"/>
                </a:solidFill>
                <a:latin typeface="Open Sans"/>
                <a:ea typeface="Open Sans"/>
                <a:cs typeface="Open Sans"/>
                <a:sym typeface="Open Sans"/>
              </a:defRPr>
            </a:pPr>
            <a:r>
              <a:rPr lang="en-US" dirty="0"/>
              <a:t>मुँह से मुँह</a:t>
            </a:r>
          </a:p>
        </p:txBody>
      </p:sp>
      <p:sp>
        <p:nvSpPr>
          <p:cNvPr id="113" name="Rectangle">
            <a:extLst>
              <a:ext uri="{FF2B5EF4-FFF2-40B4-BE49-F238E27FC236}">
                <a16:creationId xmlns:a16="http://schemas.microsoft.com/office/drawing/2014/main" id="{BD45360D-FF30-1420-601C-D179D10B9523}"/>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08460514-D328-DFED-78DD-A5E6AB30D1DF}"/>
              </a:ext>
            </a:extLst>
          </p:cNvPr>
          <p:cNvSpPr txBox="1"/>
          <p:nvPr/>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FAAB4800-3F11-7D67-AABF-4A8BB87E79A8}"/>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49F3B0DC-965D-7B18-8125-18D3FE4B37E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19</a:t>
            </a:fld>
            <a:endParaRPr dirty="0"/>
          </a:p>
        </p:txBody>
      </p:sp>
      <p:pic>
        <p:nvPicPr>
          <p:cNvPr id="5" name="Picture 4">
            <a:extLst>
              <a:ext uri="{FF2B5EF4-FFF2-40B4-BE49-F238E27FC236}">
                <a16:creationId xmlns:a16="http://schemas.microsoft.com/office/drawing/2014/main" id="{767CC0F8-09D4-5642-D16D-55D3BE683E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934C4624-54B9-ED7E-875D-15EC355398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03D7BEAD-7020-4AE2-70B1-6037998BA2D3}"/>
              </a:ext>
            </a:extLst>
          </p:cNvPr>
          <p:cNvSpPr txBox="1"/>
          <p:nvPr/>
        </p:nvSpPr>
        <p:spPr>
          <a:xfrm>
            <a:off x="345715" y="3137520"/>
            <a:ext cx="7822017" cy="37204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ctr" rtl="0"/>
            <a:br>
              <a:rPr lang="en-IN" dirty="0"/>
            </a:br>
            <a:r>
              <a:rPr lang="en-IN" dirty="0"/>
              <a:t>कृत्रिम </a:t>
            </a:r>
            <a:r>
              <a:rPr lang="en-IN" dirty="0" err="1"/>
              <a:t>वेंटिलेशन</a:t>
            </a:r>
            <a:r>
              <a:rPr lang="en-IN" dirty="0"/>
              <a:t> </a:t>
            </a:r>
            <a:r>
              <a:rPr lang="hi-IN" dirty="0"/>
              <a:t>देने </a:t>
            </a:r>
            <a:r>
              <a:rPr lang="en-IN" dirty="0" err="1"/>
              <a:t>की</a:t>
            </a:r>
            <a:r>
              <a:rPr lang="en-IN" dirty="0"/>
              <a:t> तकनीक</a:t>
            </a:r>
            <a:br>
              <a:rPr lang="en-IN" dirty="0"/>
            </a:br>
            <a:endParaRPr lang="en-IN" dirty="0"/>
          </a:p>
        </p:txBody>
      </p:sp>
      <p:pic>
        <p:nvPicPr>
          <p:cNvPr id="2" name="Picture 1">
            <a:extLst>
              <a:ext uri="{FF2B5EF4-FFF2-40B4-BE49-F238E27FC236}">
                <a16:creationId xmlns:a16="http://schemas.microsoft.com/office/drawing/2014/main" id="{EF92792C-028F-A1CD-9BA0-F4A3377E543F}"/>
              </a:ext>
            </a:extLst>
          </p:cNvPr>
          <p:cNvPicPr>
            <a:picLocks noChangeAspect="1"/>
          </p:cNvPicPr>
          <p:nvPr/>
        </p:nvPicPr>
        <p:blipFill>
          <a:blip r:embed="rId4"/>
          <a:stretch>
            <a:fillRect/>
          </a:stretch>
        </p:blipFill>
        <p:spPr>
          <a:xfrm>
            <a:off x="13775617" y="7396600"/>
            <a:ext cx="5406897" cy="3673704"/>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1016000" y="12813338"/>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1168400" y="12965738"/>
            <a:ext cx="3686352" cy="677269"/>
          </a:xfrm>
          <a:prstGeom prst="rect">
            <a:avLst/>
          </a:prstGeom>
        </p:spPr>
      </p:pic>
      <p:pic>
        <p:nvPicPr>
          <p:cNvPr id="15" name="Picture 14">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20261335" y="12784584"/>
            <a:ext cx="3686352" cy="677269"/>
          </a:xfrm>
          <a:prstGeom prst="rect">
            <a:avLst/>
          </a:prstGeom>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1727311610"/>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94364-8BC0-3DAE-BE30-5C721CF4378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1033DADE-E7D0-7356-77EF-A244360EBE38}"/>
              </a:ext>
            </a:extLst>
          </p:cNvPr>
          <p:cNvSpPr/>
          <p:nvPr/>
        </p:nvSpPr>
        <p:spPr>
          <a:xfrm>
            <a:off x="8167732" y="1"/>
            <a:ext cx="16216268" cy="12733636"/>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80E6F6DE-4E90-7492-21E4-7D832C25F1A6}"/>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ECDBF9A5-F251-66D0-53C0-0AD1CE14441B}"/>
              </a:ext>
            </a:extLst>
          </p:cNvPr>
          <p:cNvSpPr txBox="1"/>
          <p:nvPr/>
        </p:nvSpPr>
        <p:spPr>
          <a:xfrm>
            <a:off x="8564880" y="3888736"/>
            <a:ext cx="15076257" cy="41099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gn="l" rtl="0">
              <a:spcBef>
                <a:spcPts val="4000"/>
              </a:spcBef>
              <a:buSzPct val="100000"/>
              <a:buFont typeface="Arial" panose="020B0604020202020204" pitchFamily="34" charset="0"/>
              <a:buChar char="•"/>
              <a:defRPr sz="6000" i="0">
                <a:solidFill>
                  <a:srgbClr val="000000"/>
                </a:solidFill>
                <a:latin typeface="Open Sans"/>
                <a:ea typeface="Open Sans"/>
                <a:cs typeface="Open Sans"/>
                <a:sym typeface="Open Sans"/>
              </a:defRPr>
            </a:pPr>
            <a:r>
              <a:rPr lang="en-US" dirty="0"/>
              <a:t>मुंह से मास्क तक</a:t>
            </a:r>
          </a:p>
          <a:p>
            <a:pPr marL="857250" indent="-857250" algn="l" rtl="0">
              <a:spcBef>
                <a:spcPts val="4000"/>
              </a:spcBef>
              <a:buSzPct val="100000"/>
              <a:buFont typeface="Arial" panose="020B0604020202020204" pitchFamily="34" charset="0"/>
              <a:buChar char="•"/>
              <a:defRPr sz="6000" i="0">
                <a:solidFill>
                  <a:srgbClr val="000000"/>
                </a:solidFill>
                <a:latin typeface="Open Sans"/>
                <a:ea typeface="Open Sans"/>
                <a:cs typeface="Open Sans"/>
                <a:sym typeface="Open Sans"/>
              </a:defRPr>
            </a:pPr>
            <a:r>
              <a:rPr lang="en-US" dirty="0"/>
              <a:t>माउथ टू बैरियर डिवाइस</a:t>
            </a:r>
          </a:p>
          <a:p>
            <a:pPr marL="857250" indent="-857250" algn="l" rtl="0">
              <a:spcBef>
                <a:spcPts val="4000"/>
              </a:spcBef>
              <a:buSzPct val="100000"/>
              <a:buFont typeface="Arial" panose="020B0604020202020204" pitchFamily="34" charset="0"/>
              <a:buChar char="•"/>
              <a:defRPr sz="6000" i="0">
                <a:solidFill>
                  <a:srgbClr val="000000"/>
                </a:solidFill>
                <a:latin typeface="Open Sans"/>
                <a:ea typeface="Open Sans"/>
                <a:cs typeface="Open Sans"/>
                <a:sym typeface="Open Sans"/>
              </a:defRPr>
            </a:pPr>
            <a:r>
              <a:rPr lang="en-US" dirty="0"/>
              <a:t>मुँह से मुँह</a:t>
            </a:r>
          </a:p>
        </p:txBody>
      </p:sp>
      <p:sp>
        <p:nvSpPr>
          <p:cNvPr id="113" name="Rectangle">
            <a:extLst>
              <a:ext uri="{FF2B5EF4-FFF2-40B4-BE49-F238E27FC236}">
                <a16:creationId xmlns:a16="http://schemas.microsoft.com/office/drawing/2014/main" id="{75597F4F-7179-47C5-FFBC-66531D83440B}"/>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5425877E-06A6-54B7-E1D1-1D75E6B335EF}"/>
              </a:ext>
            </a:extLst>
          </p:cNvPr>
          <p:cNvSpPr txBox="1"/>
          <p:nvPr/>
        </p:nvSpPr>
        <p:spPr>
          <a:xfrm>
            <a:off x="21546984" y="12813338"/>
            <a:ext cx="1406834"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463B6A6C-ABE0-33C6-2F9F-D9F4F30FEE60}"/>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D86F9547-24E0-A34A-EBBD-1EAE3F644525}"/>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20</a:t>
            </a:fld>
            <a:endParaRPr dirty="0"/>
          </a:p>
        </p:txBody>
      </p:sp>
      <p:pic>
        <p:nvPicPr>
          <p:cNvPr id="5" name="Picture 4">
            <a:extLst>
              <a:ext uri="{FF2B5EF4-FFF2-40B4-BE49-F238E27FC236}">
                <a16:creationId xmlns:a16="http://schemas.microsoft.com/office/drawing/2014/main" id="{D5720732-F46F-0FE5-4BFD-56E253E6D0F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17855C85-6920-E642-A69E-97A7180E04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1495FFDF-CE5A-44BF-86E9-5572C623A782}"/>
              </a:ext>
            </a:extLst>
          </p:cNvPr>
          <p:cNvSpPr txBox="1"/>
          <p:nvPr/>
        </p:nvSpPr>
        <p:spPr>
          <a:xfrm>
            <a:off x="200721" y="2812493"/>
            <a:ext cx="7655260" cy="37204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ctr" rtl="0"/>
            <a:br>
              <a:rPr lang="en-IN" dirty="0"/>
            </a:br>
            <a:r>
              <a:rPr lang="en-IN" dirty="0"/>
              <a:t>कृत्रिम </a:t>
            </a:r>
            <a:r>
              <a:rPr lang="en-IN" dirty="0" err="1"/>
              <a:t>वेंटिलेशन</a:t>
            </a:r>
            <a:r>
              <a:rPr lang="en-IN" dirty="0"/>
              <a:t> </a:t>
            </a:r>
            <a:r>
              <a:rPr lang="hi-IN" dirty="0"/>
              <a:t>देने </a:t>
            </a:r>
            <a:r>
              <a:rPr lang="en-IN" dirty="0" err="1"/>
              <a:t>की</a:t>
            </a:r>
            <a:r>
              <a:rPr lang="en-IN" dirty="0"/>
              <a:t> तकनीक</a:t>
            </a:r>
            <a:br>
              <a:rPr lang="en-IN" dirty="0"/>
            </a:br>
            <a:endParaRPr lang="en-IN" dirty="0"/>
          </a:p>
        </p:txBody>
      </p:sp>
      <p:pic>
        <p:nvPicPr>
          <p:cNvPr id="2" name="Picture 1">
            <a:extLst>
              <a:ext uri="{FF2B5EF4-FFF2-40B4-BE49-F238E27FC236}">
                <a16:creationId xmlns:a16="http://schemas.microsoft.com/office/drawing/2014/main" id="{6F6A0042-BAA9-188A-423C-66568F527879}"/>
              </a:ext>
            </a:extLst>
          </p:cNvPr>
          <p:cNvPicPr>
            <a:picLocks noChangeAspect="1"/>
          </p:cNvPicPr>
          <p:nvPr/>
        </p:nvPicPr>
        <p:blipFill>
          <a:blip r:embed="rId4"/>
          <a:stretch>
            <a:fillRect/>
          </a:stretch>
        </p:blipFill>
        <p:spPr>
          <a:xfrm>
            <a:off x="13605549" y="7463568"/>
            <a:ext cx="4994917" cy="3393785"/>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1016000" y="12813338"/>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20261335" y="12915232"/>
            <a:ext cx="3686352" cy="677269"/>
          </a:xfrm>
          <a:prstGeom prst="rect">
            <a:avLst/>
          </a:prstGeom>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2971272859"/>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D3035-4FE1-EE1F-D863-8D9E7D4D760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1FB95BC9-4779-E1D3-D65B-10ED7381B255}"/>
              </a:ext>
            </a:extLst>
          </p:cNvPr>
          <p:cNvSpPr/>
          <p:nvPr/>
        </p:nvSpPr>
        <p:spPr>
          <a:xfrm>
            <a:off x="8167732" y="1"/>
            <a:ext cx="16216268" cy="12610138"/>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14BD35CC-B2C5-ACFE-1ACF-701CBD3686AB}"/>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E3520426-73EC-B079-231E-AC3849AFAE29}"/>
              </a:ext>
            </a:extLst>
          </p:cNvPr>
          <p:cNvSpPr txBox="1"/>
          <p:nvPr/>
        </p:nvSpPr>
        <p:spPr>
          <a:xfrm>
            <a:off x="8564880" y="3017910"/>
            <a:ext cx="15076257" cy="76801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कमजोर, </a:t>
            </a:r>
            <a:r>
              <a:rPr lang="en-US" dirty="0" err="1"/>
              <a:t>अप्रभावी</a:t>
            </a:r>
            <a:r>
              <a:rPr lang="en-US" dirty="0"/>
              <a:t> </a:t>
            </a:r>
            <a:r>
              <a:rPr lang="en-US" dirty="0" err="1"/>
              <a:t>खांसी</a:t>
            </a:r>
            <a:r>
              <a:rPr lang="hi-IN" dirty="0"/>
              <a:t> I</a:t>
            </a:r>
            <a:endParaRPr lang="en-US" dirty="0"/>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साँस लेते समय </a:t>
            </a:r>
            <a:r>
              <a:rPr lang="en-US" dirty="0" err="1"/>
              <a:t>तेज़</a:t>
            </a:r>
            <a:r>
              <a:rPr lang="en-US" dirty="0"/>
              <a:t> </a:t>
            </a:r>
            <a:r>
              <a:rPr lang="en-US" dirty="0" err="1"/>
              <a:t>आवाज़</a:t>
            </a:r>
            <a:r>
              <a:rPr lang="hi-IN" dirty="0"/>
              <a:t> I</a:t>
            </a:r>
            <a:endParaRPr lang="en-US" dirty="0"/>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सांस लेने में कठिनाई बढ़ सकती है और गला जकड़ </a:t>
            </a:r>
            <a:r>
              <a:rPr lang="en-US" dirty="0" err="1"/>
              <a:t>सकता</a:t>
            </a:r>
            <a:r>
              <a:rPr lang="en-US" dirty="0"/>
              <a:t> </a:t>
            </a:r>
            <a:r>
              <a:rPr lang="en-US" dirty="0" err="1"/>
              <a:t>है</a:t>
            </a:r>
            <a:r>
              <a:rPr lang="hi-IN" dirty="0"/>
              <a:t> I</a:t>
            </a:r>
            <a:endParaRPr lang="en-US" dirty="0"/>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सायनोसिस (त्वचा और श्लेष्मा झिल्ली का </a:t>
            </a:r>
            <a:r>
              <a:rPr lang="en-US" dirty="0" err="1"/>
              <a:t>नीला</a:t>
            </a:r>
            <a:r>
              <a:rPr lang="en-US" dirty="0"/>
              <a:t> </a:t>
            </a:r>
            <a:r>
              <a:rPr lang="en-US" dirty="0" err="1"/>
              <a:t>पड़ना</a:t>
            </a:r>
            <a:r>
              <a:rPr lang="en-US" dirty="0"/>
              <a:t>)</a:t>
            </a:r>
            <a:r>
              <a:rPr lang="hi-IN" dirty="0"/>
              <a:t>I</a:t>
            </a:r>
            <a:endParaRPr lang="en-US" dirty="0"/>
          </a:p>
        </p:txBody>
      </p:sp>
      <p:sp>
        <p:nvSpPr>
          <p:cNvPr id="113" name="Rectangle">
            <a:extLst>
              <a:ext uri="{FF2B5EF4-FFF2-40B4-BE49-F238E27FC236}">
                <a16:creationId xmlns:a16="http://schemas.microsoft.com/office/drawing/2014/main" id="{7CFB978B-DFCA-D6BE-D903-67AC1623CAE0}"/>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2F59DC1B-2EB9-C931-ACE4-568D518EC6E2}"/>
              </a:ext>
            </a:extLst>
          </p:cNvPr>
          <p:cNvSpPr txBox="1"/>
          <p:nvPr/>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7A50A54B-F010-F96F-A467-E20EEF8481C0}"/>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1BC51230-6509-3405-64C9-022953CC7FD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21</a:t>
            </a:fld>
            <a:endParaRPr dirty="0"/>
          </a:p>
        </p:txBody>
      </p:sp>
      <p:pic>
        <p:nvPicPr>
          <p:cNvPr id="5" name="Picture 4">
            <a:extLst>
              <a:ext uri="{FF2B5EF4-FFF2-40B4-BE49-F238E27FC236}">
                <a16:creationId xmlns:a16="http://schemas.microsoft.com/office/drawing/2014/main" id="{DE00AF9C-FAA7-DDBB-145E-0EF58934C57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445A62BF-F266-60C7-9AFF-F6EB6C5BA2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E00C5D7B-BCA4-AF21-C5FE-DE7B069284AF}"/>
              </a:ext>
            </a:extLst>
          </p:cNvPr>
          <p:cNvSpPr txBox="1"/>
          <p:nvPr/>
        </p:nvSpPr>
        <p:spPr>
          <a:xfrm>
            <a:off x="200721" y="2812493"/>
            <a:ext cx="7655260" cy="19415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ctr" rtl="0"/>
            <a:r>
              <a:rPr lang="en-IN" dirty="0"/>
              <a:t>आंशिक वायुमार्ग अवरोध</a:t>
            </a: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407225" y="12635423"/>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49137200"/>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4FEC9-D918-4565-CDAB-FF9E85ED1F3C}"/>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574464D-E7FB-C05E-99C0-1C03690B76E0}"/>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18618CC8-8AAB-F80A-9529-A988DF624DDF}"/>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1A8E9E7-C121-FEBA-BCB8-BE452E93ED37}"/>
              </a:ext>
            </a:extLst>
          </p:cNvPr>
          <p:cNvSpPr txBox="1"/>
          <p:nvPr/>
        </p:nvSpPr>
        <p:spPr>
          <a:xfrm>
            <a:off x="8564880" y="5463697"/>
            <a:ext cx="15076257" cy="30943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पूर्णतः विदेशी वस्तु के कारण वायुमार्ग में अवरोध उत्पन्न होने पर रोगी बोल नहीं पाएगा तथा अपने गले को पकड़ सकता है।</a:t>
            </a:r>
          </a:p>
        </p:txBody>
      </p:sp>
      <p:sp>
        <p:nvSpPr>
          <p:cNvPr id="113" name="Rectangle">
            <a:extLst>
              <a:ext uri="{FF2B5EF4-FFF2-40B4-BE49-F238E27FC236}">
                <a16:creationId xmlns:a16="http://schemas.microsoft.com/office/drawing/2014/main" id="{0E09EEF6-F862-B287-DE80-F2D58AB46823}"/>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29027A78-99B4-6210-542E-C86598DE1375}"/>
              </a:ext>
            </a:extLst>
          </p:cNvPr>
          <p:cNvSpPr txBox="1"/>
          <p:nvPr/>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F13BA501-650B-367B-9517-BFBEF26A25EC}"/>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7B81D755-AE22-039C-F332-039584927B7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22</a:t>
            </a:fld>
            <a:endParaRPr dirty="0"/>
          </a:p>
        </p:txBody>
      </p:sp>
      <p:pic>
        <p:nvPicPr>
          <p:cNvPr id="5" name="Picture 4">
            <a:extLst>
              <a:ext uri="{FF2B5EF4-FFF2-40B4-BE49-F238E27FC236}">
                <a16:creationId xmlns:a16="http://schemas.microsoft.com/office/drawing/2014/main" id="{DC5E9CA1-8A56-8D0F-F315-9C74D15A3D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94F47AAB-5491-5DE0-53B6-6A5128760F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7FB5E7FA-86BD-AC41-A323-5D905DD23F48}"/>
              </a:ext>
            </a:extLst>
          </p:cNvPr>
          <p:cNvSpPr txBox="1"/>
          <p:nvPr/>
        </p:nvSpPr>
        <p:spPr>
          <a:xfrm>
            <a:off x="200722" y="2812493"/>
            <a:ext cx="7967010" cy="10551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पूर्ण वायुमार्ग अवरोध</a:t>
            </a:r>
          </a:p>
        </p:txBody>
      </p:sp>
      <p:sp>
        <p:nvSpPr>
          <p:cNvPr id="11" name="Universal Sign">
            <a:extLst>
              <a:ext uri="{FF2B5EF4-FFF2-40B4-BE49-F238E27FC236}">
                <a16:creationId xmlns:a16="http://schemas.microsoft.com/office/drawing/2014/main" id="{1461B04E-71C7-4571-E6F5-E43B54FE4646}"/>
              </a:ext>
            </a:extLst>
          </p:cNvPr>
          <p:cNvSpPr txBox="1"/>
          <p:nvPr/>
        </p:nvSpPr>
        <p:spPr>
          <a:xfrm>
            <a:off x="742863" y="5156095"/>
            <a:ext cx="3761410" cy="9023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89235" tIns="89235" rIns="89235" bIns="89235">
            <a:normAutofit/>
          </a:bodyPr>
          <a:lstStyle>
            <a:lvl1pPr defTabSz="1896340">
              <a:spcBef>
                <a:spcPts val="2100"/>
              </a:spcBef>
              <a:tabLst>
                <a:tab pos="2286000" algn="l"/>
                <a:tab pos="3644900" algn="l"/>
                <a:tab pos="5029200" algn="l"/>
                <a:tab pos="6388100" algn="l"/>
              </a:tabLst>
              <a:defRPr sz="4200" b="1" i="1">
                <a:latin typeface="Open Sans"/>
                <a:ea typeface="Open Sans"/>
                <a:cs typeface="Open Sans"/>
                <a:sym typeface="Open Sans"/>
              </a:defRPr>
            </a:lvl1pPr>
          </a:lstStyle>
          <a:p>
            <a:pPr algn="l" rtl="0"/>
            <a:r>
              <a:rPr dirty="0"/>
              <a:t>सार्वभौमिक संकेत</a:t>
            </a:r>
          </a:p>
        </p:txBody>
      </p:sp>
      <p:pic>
        <p:nvPicPr>
          <p:cNvPr id="12" name="image.png" descr="image.png">
            <a:extLst>
              <a:ext uri="{FF2B5EF4-FFF2-40B4-BE49-F238E27FC236}">
                <a16:creationId xmlns:a16="http://schemas.microsoft.com/office/drawing/2014/main" id="{CDEEDA4A-40CB-EDE4-0B7C-760B04632060}"/>
              </a:ext>
            </a:extLst>
          </p:cNvPr>
          <p:cNvPicPr>
            <a:picLocks noChangeAspect="1"/>
          </p:cNvPicPr>
          <p:nvPr/>
        </p:nvPicPr>
        <p:blipFill>
          <a:blip r:embed="rId4">
            <a:clrChange>
              <a:clrFrom>
                <a:srgbClr val="FFFFFF"/>
              </a:clrFrom>
              <a:clrTo>
                <a:srgbClr val="FFFFFF">
                  <a:alpha val="0"/>
                </a:srgbClr>
              </a:clrTo>
            </a:clrChange>
          </a:blip>
          <a:stretch>
            <a:fillRect/>
          </a:stretch>
        </p:blipFill>
        <p:spPr>
          <a:xfrm flipH="1">
            <a:off x="1452927" y="5655769"/>
            <a:ext cx="5508149" cy="6804185"/>
          </a:xfrm>
          <a:prstGeom prst="rect">
            <a:avLst/>
          </a:prstGeom>
          <a:ln w="12700">
            <a:miter lim="400000"/>
          </a:ln>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2267406492"/>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89071-C6F1-22FD-10C3-4E369472158D}"/>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5A279AE6-C80D-06BF-AFBE-4547BF067BAE}"/>
              </a:ext>
            </a:extLst>
          </p:cNvPr>
          <p:cNvSpPr/>
          <p:nvPr/>
        </p:nvSpPr>
        <p:spPr>
          <a:xfrm>
            <a:off x="8167732" y="50561"/>
            <a:ext cx="16216268" cy="12762778"/>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9AECE75B-840B-9521-E38B-0F218F8ACCF2}"/>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6AD296E0-F21E-AB8B-7ADD-50B958B80FAA}"/>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609CC484-6FE7-F5DB-1241-CE2BECA0DDF5}"/>
              </a:ext>
            </a:extLst>
          </p:cNvPr>
          <p:cNvSpPr txBox="1"/>
          <p:nvPr/>
        </p:nvSpPr>
        <p:spPr>
          <a:xfrm>
            <a:off x="21546984" y="12813338"/>
            <a:ext cx="1406834"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58E31873-2E0C-CCD0-5FE4-6739EB394562}"/>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44F72807-AA06-CDCC-EDBD-93EC63B22F2E}"/>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23</a:t>
            </a:fld>
            <a:endParaRPr dirty="0"/>
          </a:p>
        </p:txBody>
      </p:sp>
      <p:pic>
        <p:nvPicPr>
          <p:cNvPr id="5" name="Picture 4">
            <a:extLst>
              <a:ext uri="{FF2B5EF4-FFF2-40B4-BE49-F238E27FC236}">
                <a16:creationId xmlns:a16="http://schemas.microsoft.com/office/drawing/2014/main" id="{0652A54C-B94C-B79F-BD17-52A6AEA26C6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1433FF60-C10F-275C-2E68-29AC09548E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689A974D-8C53-0617-FE9C-A7EF57AF8CF9}"/>
              </a:ext>
            </a:extLst>
          </p:cNvPr>
          <p:cNvSpPr txBox="1"/>
          <p:nvPr/>
        </p:nvSpPr>
        <p:spPr>
          <a:xfrm>
            <a:off x="200721" y="2812493"/>
            <a:ext cx="7655260" cy="19415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US" dirty="0"/>
              <a:t>वयस्कों और बच्चों में FBAO का प्रबंधन</a:t>
            </a:r>
            <a:endParaRPr lang="en-IN" dirty="0"/>
          </a:p>
        </p:txBody>
      </p:sp>
      <p:sp>
        <p:nvSpPr>
          <p:cNvPr id="11" name="Universal Sign">
            <a:extLst>
              <a:ext uri="{FF2B5EF4-FFF2-40B4-BE49-F238E27FC236}">
                <a16:creationId xmlns:a16="http://schemas.microsoft.com/office/drawing/2014/main" id="{69AD5588-C2A8-B53C-4A3C-C809D5A3BAF6}"/>
              </a:ext>
            </a:extLst>
          </p:cNvPr>
          <p:cNvSpPr txBox="1"/>
          <p:nvPr/>
        </p:nvSpPr>
        <p:spPr>
          <a:xfrm>
            <a:off x="0" y="7157280"/>
            <a:ext cx="3761410" cy="9023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89235" tIns="89235" rIns="89235" bIns="89235">
            <a:normAutofit/>
          </a:bodyPr>
          <a:lstStyle>
            <a:lvl1pPr defTabSz="1896340">
              <a:spcBef>
                <a:spcPts val="2100"/>
              </a:spcBef>
              <a:tabLst>
                <a:tab pos="2286000" algn="l"/>
                <a:tab pos="3644900" algn="l"/>
                <a:tab pos="5029200" algn="l"/>
                <a:tab pos="6388100" algn="l"/>
              </a:tabLst>
              <a:defRPr sz="4200" b="1" i="1">
                <a:latin typeface="Open Sans"/>
                <a:ea typeface="Open Sans"/>
                <a:cs typeface="Open Sans"/>
                <a:sym typeface="Open Sans"/>
              </a:defRPr>
            </a:lvl1pPr>
          </a:lstStyle>
          <a:p>
            <a:pPr algn="l" rtl="0"/>
            <a:r>
              <a:rPr dirty="0"/>
              <a:t>सार्वभौमिक संकेत</a:t>
            </a:r>
          </a:p>
        </p:txBody>
      </p:sp>
      <p:pic>
        <p:nvPicPr>
          <p:cNvPr id="12" name="image.png" descr="image.png">
            <a:extLst>
              <a:ext uri="{FF2B5EF4-FFF2-40B4-BE49-F238E27FC236}">
                <a16:creationId xmlns:a16="http://schemas.microsoft.com/office/drawing/2014/main" id="{2BB81158-8031-A4E9-7AE9-4F6EFE3903EE}"/>
              </a:ext>
            </a:extLst>
          </p:cNvPr>
          <p:cNvPicPr>
            <a:picLocks noChangeAspect="1"/>
          </p:cNvPicPr>
          <p:nvPr/>
        </p:nvPicPr>
        <p:blipFill>
          <a:blip r:embed="rId4">
            <a:clrChange>
              <a:clrFrom>
                <a:srgbClr val="FFFFFF"/>
              </a:clrFrom>
              <a:clrTo>
                <a:srgbClr val="FFFFFF">
                  <a:alpha val="0"/>
                </a:srgbClr>
              </a:clrTo>
            </a:clrChange>
          </a:blip>
          <a:stretch>
            <a:fillRect/>
          </a:stretch>
        </p:blipFill>
        <p:spPr>
          <a:xfrm flipH="1">
            <a:off x="2579622" y="6558720"/>
            <a:ext cx="4438221" cy="5482509"/>
          </a:xfrm>
          <a:prstGeom prst="rect">
            <a:avLst/>
          </a:prstGeom>
          <a:ln w="12700">
            <a:miter lim="400000"/>
          </a:ln>
        </p:spPr>
      </p:pic>
      <p:pic>
        <p:nvPicPr>
          <p:cNvPr id="2" name="Picture 3" descr="FBAO1">
            <a:extLst>
              <a:ext uri="{FF2B5EF4-FFF2-40B4-BE49-F238E27FC236}">
                <a16:creationId xmlns:a16="http://schemas.microsoft.com/office/drawing/2014/main" id="{66637CF0-E31C-3C59-18D1-3AEED0CCF5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46794" y="4638703"/>
            <a:ext cx="5582161" cy="593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5" descr="HEIM1">
            <a:extLst>
              <a:ext uri="{FF2B5EF4-FFF2-40B4-BE49-F238E27FC236}">
                <a16:creationId xmlns:a16="http://schemas.microsoft.com/office/drawing/2014/main" id="{5373093C-C887-CB0E-0132-9D695C42706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726318" y="2812493"/>
            <a:ext cx="5078060" cy="8968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00210A39-9C63-BE0C-A2C5-60F7D0285E14}"/>
              </a:ext>
            </a:extLst>
          </p:cNvPr>
          <p:cNvPicPr>
            <a:picLocks noChangeAspect="1"/>
          </p:cNvPicPr>
          <p:nvPr/>
        </p:nvPicPr>
        <p:blipFill>
          <a:blip r:embed="rId7" cstate="print"/>
          <a:stretch>
            <a:fillRect/>
          </a:stretch>
        </p:blipFill>
        <p:spPr>
          <a:xfrm>
            <a:off x="1016000" y="12813338"/>
            <a:ext cx="3686352" cy="677269"/>
          </a:xfrm>
          <a:prstGeom prst="rect">
            <a:avLst/>
          </a:prstGeom>
        </p:spPr>
      </p:pic>
      <p:pic>
        <p:nvPicPr>
          <p:cNvPr id="16" name="Picture 15">
            <a:extLst>
              <a:ext uri="{FF2B5EF4-FFF2-40B4-BE49-F238E27FC236}">
                <a16:creationId xmlns:a16="http://schemas.microsoft.com/office/drawing/2014/main" id="{00210A39-9C63-BE0C-A2C5-60F7D0285E14}"/>
              </a:ext>
            </a:extLst>
          </p:cNvPr>
          <p:cNvPicPr>
            <a:picLocks noChangeAspect="1"/>
          </p:cNvPicPr>
          <p:nvPr/>
        </p:nvPicPr>
        <p:blipFill>
          <a:blip r:embed="rId7" cstate="print"/>
          <a:stretch>
            <a:fillRect/>
          </a:stretch>
        </p:blipFill>
        <p:spPr>
          <a:xfrm>
            <a:off x="20635824" y="12755829"/>
            <a:ext cx="3686352" cy="677269"/>
          </a:xfrm>
          <a:prstGeom prst="rect">
            <a:avLst/>
          </a:prstGeom>
        </p:spPr>
      </p:pic>
      <p:pic>
        <p:nvPicPr>
          <p:cNvPr id="17" name="Picture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8" name="Picture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920482474"/>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A72D8-6452-38DB-EF39-5411855FE753}"/>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DCD89234-D444-B4D9-6E38-078F2E328F73}"/>
              </a:ext>
            </a:extLst>
          </p:cNvPr>
          <p:cNvSpPr/>
          <p:nvPr/>
        </p:nvSpPr>
        <p:spPr>
          <a:xfrm>
            <a:off x="8167732" y="1"/>
            <a:ext cx="16216268" cy="12268200"/>
          </a:xfrm>
          <a:prstGeom prst="rect">
            <a:avLst/>
          </a:prstGeom>
          <a:solidFill>
            <a:schemeClr val="accent6">
              <a:lumMod val="20000"/>
              <a:lumOff val="80000"/>
            </a:schemeClr>
          </a:solidFill>
          <a:ln w="12700">
            <a:miter lim="400000"/>
          </a:ln>
        </p:spPr>
        <p:txBody>
          <a:bodyPr lIns="78283" tIns="78283" rIns="78283" bIns="78283"/>
          <a:lstStyle/>
          <a:p>
            <a:pPr algn="l" rtl="0"/>
            <a:endParaRPr lang="en-US" dirty="0"/>
          </a:p>
        </p:txBody>
      </p:sp>
      <p:sp>
        <p:nvSpPr>
          <p:cNvPr id="8" name="Rectangle">
            <a:extLst>
              <a:ext uri="{FF2B5EF4-FFF2-40B4-BE49-F238E27FC236}">
                <a16:creationId xmlns:a16="http://schemas.microsoft.com/office/drawing/2014/main" id="{716A24C2-2590-1EF7-F9FF-39B2CF6A8DFA}"/>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5CF801AF-611A-9D27-6A3E-BF1AE732A568}"/>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D10546D9-3CC2-B7B3-86A8-6CD3739B2D49}"/>
              </a:ext>
            </a:extLst>
          </p:cNvPr>
          <p:cNvSpPr txBox="1"/>
          <p:nvPr/>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CC57FFC1-1528-7BD4-31E0-D51ABBA4DEE6}"/>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DF814262-C993-BEDE-8D2C-F531F831768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24</a:t>
            </a:fld>
            <a:endParaRPr dirty="0"/>
          </a:p>
        </p:txBody>
      </p:sp>
      <p:pic>
        <p:nvPicPr>
          <p:cNvPr id="5" name="Picture 4">
            <a:extLst>
              <a:ext uri="{FF2B5EF4-FFF2-40B4-BE49-F238E27FC236}">
                <a16:creationId xmlns:a16="http://schemas.microsoft.com/office/drawing/2014/main" id="{6C626C05-6D7C-AA0E-FAEF-29D5AB0EAD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C9AA0020-A332-8F69-0AC1-7D2342E32E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729CCABA-79B3-AA1F-418C-C3EE0D811F05}"/>
              </a:ext>
            </a:extLst>
          </p:cNvPr>
          <p:cNvSpPr txBox="1"/>
          <p:nvPr/>
        </p:nvSpPr>
        <p:spPr>
          <a:xfrm>
            <a:off x="742863" y="3029782"/>
            <a:ext cx="7113118" cy="19476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US" dirty="0"/>
              <a:t>पेट पर जोर</a:t>
            </a:r>
            <a:endParaRPr lang="en-IN" dirty="0"/>
          </a:p>
        </p:txBody>
      </p:sp>
      <p:sp>
        <p:nvSpPr>
          <p:cNvPr id="11" name="Universal Sign">
            <a:extLst>
              <a:ext uri="{FF2B5EF4-FFF2-40B4-BE49-F238E27FC236}">
                <a16:creationId xmlns:a16="http://schemas.microsoft.com/office/drawing/2014/main" id="{4BD903CB-D3C7-83CC-9CFB-4792ABB6234E}"/>
              </a:ext>
            </a:extLst>
          </p:cNvPr>
          <p:cNvSpPr txBox="1"/>
          <p:nvPr/>
        </p:nvSpPr>
        <p:spPr>
          <a:xfrm>
            <a:off x="0" y="7157280"/>
            <a:ext cx="3761410" cy="9023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89235" tIns="89235" rIns="89235" bIns="89235">
            <a:normAutofit/>
          </a:bodyPr>
          <a:lstStyle>
            <a:lvl1pPr defTabSz="1896340">
              <a:spcBef>
                <a:spcPts val="2100"/>
              </a:spcBef>
              <a:tabLst>
                <a:tab pos="2286000" algn="l"/>
                <a:tab pos="3644900" algn="l"/>
                <a:tab pos="5029200" algn="l"/>
                <a:tab pos="6388100" algn="l"/>
              </a:tabLst>
              <a:defRPr sz="4200" b="1" i="1">
                <a:latin typeface="Open Sans"/>
                <a:ea typeface="Open Sans"/>
                <a:cs typeface="Open Sans"/>
                <a:sym typeface="Open Sans"/>
              </a:defRPr>
            </a:lvl1pPr>
          </a:lstStyle>
          <a:p>
            <a:pPr algn="l" rtl="0"/>
            <a:r>
              <a:rPr dirty="0"/>
              <a:t>सार्वभौमिक संकेत</a:t>
            </a:r>
          </a:p>
        </p:txBody>
      </p:sp>
      <p:pic>
        <p:nvPicPr>
          <p:cNvPr id="12" name="image.png" descr="image.png">
            <a:extLst>
              <a:ext uri="{FF2B5EF4-FFF2-40B4-BE49-F238E27FC236}">
                <a16:creationId xmlns:a16="http://schemas.microsoft.com/office/drawing/2014/main" id="{FE6B3999-4529-A524-5685-03CCEE2544AB}"/>
              </a:ext>
            </a:extLst>
          </p:cNvPr>
          <p:cNvPicPr>
            <a:picLocks noChangeAspect="1"/>
          </p:cNvPicPr>
          <p:nvPr/>
        </p:nvPicPr>
        <p:blipFill>
          <a:blip r:embed="rId4">
            <a:clrChange>
              <a:clrFrom>
                <a:srgbClr val="FFFFFF"/>
              </a:clrFrom>
              <a:clrTo>
                <a:srgbClr val="FFFFFF">
                  <a:alpha val="0"/>
                </a:srgbClr>
              </a:clrTo>
            </a:clrChange>
          </a:blip>
          <a:stretch>
            <a:fillRect/>
          </a:stretch>
        </p:blipFill>
        <p:spPr>
          <a:xfrm flipH="1">
            <a:off x="2579622" y="6558720"/>
            <a:ext cx="4438221" cy="5482509"/>
          </a:xfrm>
          <a:prstGeom prst="rect">
            <a:avLst/>
          </a:prstGeom>
          <a:ln w="12700">
            <a:miter lim="400000"/>
          </a:ln>
        </p:spPr>
      </p:pic>
      <p:pic>
        <p:nvPicPr>
          <p:cNvPr id="4" name="Picture 3">
            <a:extLst>
              <a:ext uri="{FF2B5EF4-FFF2-40B4-BE49-F238E27FC236}">
                <a16:creationId xmlns:a16="http://schemas.microsoft.com/office/drawing/2014/main" id="{C2B98D5E-5776-212F-EE79-951C2D6E6C4B}"/>
              </a:ext>
            </a:extLst>
          </p:cNvPr>
          <p:cNvPicPr>
            <a:picLocks noChangeAspect="1"/>
          </p:cNvPicPr>
          <p:nvPr/>
        </p:nvPicPr>
        <p:blipFill>
          <a:blip r:embed="rId5"/>
          <a:stretch>
            <a:fillRect/>
          </a:stretch>
        </p:blipFill>
        <p:spPr>
          <a:xfrm>
            <a:off x="9270693" y="3130219"/>
            <a:ext cx="15425058" cy="8214938"/>
          </a:xfrm>
          <a:prstGeom prst="rect">
            <a:avLst/>
          </a:prstGeom>
        </p:spPr>
      </p:pic>
      <p:sp>
        <p:nvSpPr>
          <p:cNvPr id="3" name="TextBox 2">
            <a:extLst>
              <a:ext uri="{FF2B5EF4-FFF2-40B4-BE49-F238E27FC236}">
                <a16:creationId xmlns:a16="http://schemas.microsoft.com/office/drawing/2014/main" id="{837EBBB6-CF8F-5484-BDD5-73605DBF887C}"/>
              </a:ext>
            </a:extLst>
          </p:cNvPr>
          <p:cNvSpPr txBox="1"/>
          <p:nvPr/>
        </p:nvSpPr>
        <p:spPr>
          <a:xfrm>
            <a:off x="11192374" y="3538119"/>
            <a:ext cx="10726167" cy="896759"/>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ctr" defTabSz="1662545" rtl="0" fontAlgn="auto" latinLnBrk="0" hangingPunct="0">
              <a:lnSpc>
                <a:spcPct val="100000"/>
              </a:lnSpc>
              <a:spcBef>
                <a:spcPts val="0"/>
              </a:spcBef>
              <a:spcAft>
                <a:spcPts val="0"/>
              </a:spcAft>
              <a:buClrTx/>
              <a:buSzTx/>
              <a:buFontTx/>
              <a:buNone/>
              <a:tabLst/>
            </a:pPr>
            <a:r>
              <a:rPr kumimoji="0" lang="hi-IN" sz="4800" b="1" i="0" u="none" strike="noStrike" cap="none" spc="0" normalizeH="0" baseline="0" dirty="0">
                <a:ln>
                  <a:noFill/>
                </a:ln>
                <a:solidFill>
                  <a:srgbClr val="000000"/>
                </a:solidFill>
                <a:uFillTx/>
                <a:latin typeface="Arial"/>
                <a:ea typeface="Arial"/>
                <a:cs typeface="Arial"/>
                <a:sym typeface="Arial"/>
              </a:rPr>
              <a:t>अचेत </a:t>
            </a:r>
            <a:r>
              <a:rPr kumimoji="0" lang="hi-IN" sz="4800" b="1" i="0" u="none" strike="noStrike" cap="none" spc="0" normalizeH="0" baseline="0" dirty="0" err="1">
                <a:ln>
                  <a:noFill/>
                </a:ln>
                <a:solidFill>
                  <a:srgbClr val="000000"/>
                </a:solidFill>
                <a:uFillTx/>
                <a:latin typeface="Arial"/>
                <a:ea typeface="Arial"/>
                <a:cs typeface="Arial"/>
                <a:sym typeface="Arial"/>
              </a:rPr>
              <a:t>व्यस्क</a:t>
            </a:r>
            <a:r>
              <a:rPr kumimoji="0" lang="hi-IN" sz="4800" b="1" i="0" u="none" strike="noStrike" cap="none" spc="0" normalizeH="0" baseline="0" dirty="0">
                <a:ln>
                  <a:noFill/>
                </a:ln>
                <a:solidFill>
                  <a:srgbClr val="000000"/>
                </a:solidFill>
                <a:uFillTx/>
                <a:latin typeface="Arial"/>
                <a:ea typeface="Arial"/>
                <a:cs typeface="Arial"/>
                <a:sym typeface="Arial"/>
              </a:rPr>
              <a:t> और बच्चा ( लेटा हुआ)</a:t>
            </a:r>
            <a:endParaRPr kumimoji="0" lang="en-IN" sz="4800" b="1" i="0" u="none" strike="noStrike" cap="none" spc="0" normalizeH="0" baseline="0" dirty="0">
              <a:ln>
                <a:noFill/>
              </a:ln>
              <a:solidFill>
                <a:srgbClr val="000000"/>
              </a:solidFill>
              <a:uFillTx/>
              <a:latin typeface="Arial"/>
              <a:ea typeface="Arial"/>
              <a:cs typeface="Arial"/>
              <a:sym typeface="Arial"/>
            </a:endParaRPr>
          </a:p>
        </p:txBody>
      </p:sp>
      <p:pic>
        <p:nvPicPr>
          <p:cNvPr id="15" name="Picture 14">
            <a:extLst>
              <a:ext uri="{FF2B5EF4-FFF2-40B4-BE49-F238E27FC236}">
                <a16:creationId xmlns:a16="http://schemas.microsoft.com/office/drawing/2014/main" id="{00210A39-9C63-BE0C-A2C5-60F7D0285E14}"/>
              </a:ext>
            </a:extLst>
          </p:cNvPr>
          <p:cNvPicPr>
            <a:picLocks noChangeAspect="1"/>
          </p:cNvPicPr>
          <p:nvPr/>
        </p:nvPicPr>
        <p:blipFill>
          <a:blip r:embed="rId6" cstate="print"/>
          <a:stretch>
            <a:fillRect/>
          </a:stretch>
        </p:blipFill>
        <p:spPr>
          <a:xfrm>
            <a:off x="1016000" y="12813338"/>
            <a:ext cx="3686352" cy="677269"/>
          </a:xfrm>
          <a:prstGeom prst="rect">
            <a:avLst/>
          </a:prstGeom>
        </p:spPr>
      </p:pic>
      <p:pic>
        <p:nvPicPr>
          <p:cNvPr id="16" name="Picture 15">
            <a:extLst>
              <a:ext uri="{FF2B5EF4-FFF2-40B4-BE49-F238E27FC236}">
                <a16:creationId xmlns:a16="http://schemas.microsoft.com/office/drawing/2014/main" id="{00210A39-9C63-BE0C-A2C5-60F7D0285E14}"/>
              </a:ext>
            </a:extLst>
          </p:cNvPr>
          <p:cNvPicPr>
            <a:picLocks noChangeAspect="1"/>
          </p:cNvPicPr>
          <p:nvPr/>
        </p:nvPicPr>
        <p:blipFill>
          <a:blip r:embed="rId6" cstate="print"/>
          <a:stretch>
            <a:fillRect/>
          </a:stretch>
        </p:blipFill>
        <p:spPr>
          <a:xfrm>
            <a:off x="20407225" y="12890009"/>
            <a:ext cx="3686352" cy="677269"/>
          </a:xfrm>
          <a:prstGeom prst="rect">
            <a:avLst/>
          </a:prstGeom>
        </p:spPr>
      </p:pic>
      <p:pic>
        <p:nvPicPr>
          <p:cNvPr id="17" name="Picture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613365385"/>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F4C59-B368-5415-8508-3D726227810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91C5CF2-D48C-9618-7307-9AAC158518A3}"/>
              </a:ext>
            </a:extLst>
          </p:cNvPr>
          <p:cNvSpPr/>
          <p:nvPr/>
        </p:nvSpPr>
        <p:spPr>
          <a:xfrm>
            <a:off x="8167732" y="1"/>
            <a:ext cx="16216268" cy="12910224"/>
          </a:xfrm>
          <a:prstGeom prst="rect">
            <a:avLst/>
          </a:prstGeom>
          <a:solidFill>
            <a:schemeClr val="accent6">
              <a:lumMod val="20000"/>
              <a:lumOff val="80000"/>
            </a:schemeClr>
          </a:solidFill>
          <a:ln w="12700">
            <a:miter lim="400000"/>
          </a:ln>
        </p:spPr>
        <p:txBody>
          <a:bodyPr lIns="78283" tIns="78283" rIns="78283" bIns="78283"/>
          <a:lstStyle/>
          <a:p>
            <a:pPr algn="l" rtl="0"/>
            <a:endParaRPr lang="en-US" dirty="0"/>
          </a:p>
        </p:txBody>
      </p:sp>
      <p:sp>
        <p:nvSpPr>
          <p:cNvPr id="8" name="Rectangle">
            <a:extLst>
              <a:ext uri="{FF2B5EF4-FFF2-40B4-BE49-F238E27FC236}">
                <a16:creationId xmlns:a16="http://schemas.microsoft.com/office/drawing/2014/main" id="{357BE74E-EF7B-F83B-E890-D03BFE9F23A9}"/>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E053FDA2-87B2-2CD7-5250-901F6B80A937}"/>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E0191D1B-3671-F5B3-0B0C-F1C696CCA243}"/>
              </a:ext>
            </a:extLst>
          </p:cNvPr>
          <p:cNvSpPr txBox="1"/>
          <p:nvPr/>
        </p:nvSpPr>
        <p:spPr>
          <a:xfrm>
            <a:off x="21546984" y="12813338"/>
            <a:ext cx="1406834"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D9E46D5A-A973-5AA1-75DF-8CED4205340C}"/>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0B52861A-D3D4-94AD-6C8F-10C1C9EA1237}"/>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25</a:t>
            </a:fld>
            <a:endParaRPr dirty="0"/>
          </a:p>
        </p:txBody>
      </p:sp>
      <p:pic>
        <p:nvPicPr>
          <p:cNvPr id="5" name="Picture 4">
            <a:extLst>
              <a:ext uri="{FF2B5EF4-FFF2-40B4-BE49-F238E27FC236}">
                <a16:creationId xmlns:a16="http://schemas.microsoft.com/office/drawing/2014/main" id="{C3F5E9B1-9BEC-A6A7-6C89-4897DCF591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E5DBE512-42B3-2881-DB0A-33D7D2ACC0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16AC0BC5-FDBD-BF89-BE38-BA62F89058E8}"/>
              </a:ext>
            </a:extLst>
          </p:cNvPr>
          <p:cNvSpPr txBox="1"/>
          <p:nvPr/>
        </p:nvSpPr>
        <p:spPr>
          <a:xfrm>
            <a:off x="742863" y="2812493"/>
            <a:ext cx="7113118" cy="19476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US" dirty="0"/>
              <a:t>छाती पर जोर</a:t>
            </a:r>
            <a:endParaRPr lang="en-IN" dirty="0"/>
          </a:p>
        </p:txBody>
      </p:sp>
      <p:sp>
        <p:nvSpPr>
          <p:cNvPr id="11" name="Universal Sign">
            <a:extLst>
              <a:ext uri="{FF2B5EF4-FFF2-40B4-BE49-F238E27FC236}">
                <a16:creationId xmlns:a16="http://schemas.microsoft.com/office/drawing/2014/main" id="{83FB9184-4DBE-1FA3-EA27-531035AA8908}"/>
              </a:ext>
            </a:extLst>
          </p:cNvPr>
          <p:cNvSpPr txBox="1"/>
          <p:nvPr/>
        </p:nvSpPr>
        <p:spPr>
          <a:xfrm>
            <a:off x="0" y="7157280"/>
            <a:ext cx="3761410" cy="9023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89235" tIns="89235" rIns="89235" bIns="89235">
            <a:normAutofit/>
          </a:bodyPr>
          <a:lstStyle>
            <a:lvl1pPr defTabSz="1896340">
              <a:spcBef>
                <a:spcPts val="2100"/>
              </a:spcBef>
              <a:tabLst>
                <a:tab pos="2286000" algn="l"/>
                <a:tab pos="3644900" algn="l"/>
                <a:tab pos="5029200" algn="l"/>
                <a:tab pos="6388100" algn="l"/>
              </a:tabLst>
              <a:defRPr sz="4200" b="1" i="1">
                <a:latin typeface="Open Sans"/>
                <a:ea typeface="Open Sans"/>
                <a:cs typeface="Open Sans"/>
                <a:sym typeface="Open Sans"/>
              </a:defRPr>
            </a:lvl1pPr>
          </a:lstStyle>
          <a:p>
            <a:pPr algn="l" rtl="0"/>
            <a:r>
              <a:rPr dirty="0"/>
              <a:t>सार्वभौमिक संकेत</a:t>
            </a:r>
          </a:p>
        </p:txBody>
      </p:sp>
      <p:pic>
        <p:nvPicPr>
          <p:cNvPr id="12" name="image.png" descr="image.png">
            <a:extLst>
              <a:ext uri="{FF2B5EF4-FFF2-40B4-BE49-F238E27FC236}">
                <a16:creationId xmlns:a16="http://schemas.microsoft.com/office/drawing/2014/main" id="{A523F2DB-535D-C384-EB4C-07DE9526E2E8}"/>
              </a:ext>
            </a:extLst>
          </p:cNvPr>
          <p:cNvPicPr>
            <a:picLocks noChangeAspect="1"/>
          </p:cNvPicPr>
          <p:nvPr/>
        </p:nvPicPr>
        <p:blipFill>
          <a:blip r:embed="rId4">
            <a:clrChange>
              <a:clrFrom>
                <a:srgbClr val="FFFFFF"/>
              </a:clrFrom>
              <a:clrTo>
                <a:srgbClr val="FFFFFF">
                  <a:alpha val="0"/>
                </a:srgbClr>
              </a:clrTo>
            </a:clrChange>
          </a:blip>
          <a:stretch>
            <a:fillRect/>
          </a:stretch>
        </p:blipFill>
        <p:spPr>
          <a:xfrm flipH="1">
            <a:off x="2579622" y="6558720"/>
            <a:ext cx="4438221" cy="5482509"/>
          </a:xfrm>
          <a:prstGeom prst="rect">
            <a:avLst/>
          </a:prstGeom>
          <a:ln w="12700">
            <a:miter lim="400000"/>
          </a:ln>
        </p:spPr>
      </p:pic>
      <p:pic>
        <p:nvPicPr>
          <p:cNvPr id="2" name="Picture 1">
            <a:extLst>
              <a:ext uri="{FF2B5EF4-FFF2-40B4-BE49-F238E27FC236}">
                <a16:creationId xmlns:a16="http://schemas.microsoft.com/office/drawing/2014/main" id="{B4721E25-C7BF-52A7-61D2-02C282C671A8}"/>
              </a:ext>
            </a:extLst>
          </p:cNvPr>
          <p:cNvPicPr>
            <a:picLocks noChangeAspect="1"/>
          </p:cNvPicPr>
          <p:nvPr/>
        </p:nvPicPr>
        <p:blipFill>
          <a:blip r:embed="rId5"/>
          <a:stretch>
            <a:fillRect/>
          </a:stretch>
        </p:blipFill>
        <p:spPr>
          <a:xfrm>
            <a:off x="9005871" y="2653991"/>
            <a:ext cx="14941816" cy="9709550"/>
          </a:xfrm>
          <a:prstGeom prst="rect">
            <a:avLst/>
          </a:prstGeom>
        </p:spPr>
      </p:pic>
      <p:sp>
        <p:nvSpPr>
          <p:cNvPr id="3" name="TextBox 2">
            <a:extLst>
              <a:ext uri="{FF2B5EF4-FFF2-40B4-BE49-F238E27FC236}">
                <a16:creationId xmlns:a16="http://schemas.microsoft.com/office/drawing/2014/main" id="{284CA768-CBA9-C950-C65F-BE6F19C01F48}"/>
              </a:ext>
            </a:extLst>
          </p:cNvPr>
          <p:cNvSpPr txBox="1"/>
          <p:nvPr/>
        </p:nvSpPr>
        <p:spPr>
          <a:xfrm>
            <a:off x="9880600" y="3011371"/>
            <a:ext cx="13040341" cy="989092"/>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ctr" defTabSz="1662545" rtl="0" fontAlgn="auto" latinLnBrk="0" hangingPunct="0">
              <a:lnSpc>
                <a:spcPct val="100000"/>
              </a:lnSpc>
              <a:spcBef>
                <a:spcPts val="0"/>
              </a:spcBef>
              <a:spcAft>
                <a:spcPts val="0"/>
              </a:spcAft>
              <a:buClrTx/>
              <a:buSzTx/>
              <a:buFontTx/>
              <a:buNone/>
              <a:tabLst/>
            </a:pPr>
            <a:r>
              <a:rPr lang="hi-IN" sz="5400" dirty="0"/>
              <a:t>गर्भवती</a:t>
            </a:r>
            <a:r>
              <a:rPr kumimoji="0" lang="hi-IN" sz="5400" b="0" i="0" u="none" strike="noStrike" cap="none" spc="0" normalizeH="0" baseline="0" dirty="0">
                <a:ln>
                  <a:noFill/>
                </a:ln>
                <a:solidFill>
                  <a:srgbClr val="000000"/>
                </a:solidFill>
                <a:effectLst/>
                <a:uFillTx/>
                <a:latin typeface="Arial"/>
                <a:ea typeface="Arial"/>
                <a:cs typeface="Arial"/>
                <a:sym typeface="Arial"/>
              </a:rPr>
              <a:t> या मोटापे से ग्रस्त सचेत </a:t>
            </a:r>
            <a:r>
              <a:rPr kumimoji="0" lang="hi-IN" sz="5400" b="0" i="0" u="none" strike="noStrike" cap="none" spc="0" normalizeH="0" baseline="0" dirty="0" err="1">
                <a:ln>
                  <a:noFill/>
                </a:ln>
                <a:solidFill>
                  <a:srgbClr val="000000"/>
                </a:solidFill>
                <a:effectLst/>
                <a:uFillTx/>
                <a:latin typeface="Arial"/>
                <a:ea typeface="Arial"/>
                <a:cs typeface="Arial"/>
                <a:sym typeface="Arial"/>
              </a:rPr>
              <a:t>व्यस्क</a:t>
            </a:r>
            <a:endParaRPr kumimoji="0" lang="en-IN" sz="5400" b="0" i="0" u="none" strike="noStrike" cap="none" spc="0" normalizeH="0" baseline="0" dirty="0">
              <a:ln>
                <a:noFill/>
              </a:ln>
              <a:solidFill>
                <a:srgbClr val="000000"/>
              </a:solidFill>
              <a:effectLst/>
              <a:uFillTx/>
              <a:latin typeface="Arial"/>
              <a:ea typeface="Arial"/>
              <a:cs typeface="Arial"/>
              <a:sym typeface="Arial"/>
            </a:endParaRPr>
          </a:p>
        </p:txBody>
      </p:sp>
      <p:pic>
        <p:nvPicPr>
          <p:cNvPr id="15" name="Picture 14">
            <a:extLst>
              <a:ext uri="{FF2B5EF4-FFF2-40B4-BE49-F238E27FC236}">
                <a16:creationId xmlns:a16="http://schemas.microsoft.com/office/drawing/2014/main" id="{00210A39-9C63-BE0C-A2C5-60F7D0285E14}"/>
              </a:ext>
            </a:extLst>
          </p:cNvPr>
          <p:cNvPicPr>
            <a:picLocks noChangeAspect="1"/>
          </p:cNvPicPr>
          <p:nvPr/>
        </p:nvPicPr>
        <p:blipFill>
          <a:blip r:embed="rId6" cstate="print"/>
          <a:stretch>
            <a:fillRect/>
          </a:stretch>
        </p:blipFill>
        <p:spPr>
          <a:xfrm>
            <a:off x="1016000" y="12813338"/>
            <a:ext cx="3686352" cy="677269"/>
          </a:xfrm>
          <a:prstGeom prst="rect">
            <a:avLst/>
          </a:prstGeom>
        </p:spPr>
      </p:pic>
      <p:pic>
        <p:nvPicPr>
          <p:cNvPr id="16" name="Picture 15">
            <a:extLst>
              <a:ext uri="{FF2B5EF4-FFF2-40B4-BE49-F238E27FC236}">
                <a16:creationId xmlns:a16="http://schemas.microsoft.com/office/drawing/2014/main" id="{00210A39-9C63-BE0C-A2C5-60F7D0285E14}"/>
              </a:ext>
            </a:extLst>
          </p:cNvPr>
          <p:cNvPicPr>
            <a:picLocks noChangeAspect="1"/>
          </p:cNvPicPr>
          <p:nvPr/>
        </p:nvPicPr>
        <p:blipFill>
          <a:blip r:embed="rId6" cstate="print"/>
          <a:stretch>
            <a:fillRect/>
          </a:stretch>
        </p:blipFill>
        <p:spPr>
          <a:xfrm>
            <a:off x="20407225" y="12910224"/>
            <a:ext cx="3686352" cy="677269"/>
          </a:xfrm>
          <a:prstGeom prst="rect">
            <a:avLst/>
          </a:prstGeom>
        </p:spPr>
      </p:pic>
      <p:pic>
        <p:nvPicPr>
          <p:cNvPr id="17" name="Picture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104405600"/>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A589D-0DAE-4BEF-8CCE-B29BB0C735F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6708E41-C357-6653-F1CA-5612DC1B6BBF}"/>
              </a:ext>
            </a:extLst>
          </p:cNvPr>
          <p:cNvSpPr/>
          <p:nvPr/>
        </p:nvSpPr>
        <p:spPr>
          <a:xfrm>
            <a:off x="8167732" y="0"/>
            <a:ext cx="16216268" cy="12700097"/>
          </a:xfrm>
          <a:prstGeom prst="rect">
            <a:avLst/>
          </a:prstGeom>
          <a:solidFill>
            <a:schemeClr val="accent6">
              <a:lumMod val="20000"/>
              <a:lumOff val="80000"/>
            </a:schemeClr>
          </a:solidFill>
          <a:ln w="12700">
            <a:miter lim="400000"/>
          </a:ln>
        </p:spPr>
        <p:txBody>
          <a:bodyPr lIns="78283" tIns="78283" rIns="78283" bIns="78283"/>
          <a:lstStyle/>
          <a:p>
            <a:pPr algn="l" rtl="0"/>
            <a:endParaRPr lang="en-US" dirty="0"/>
          </a:p>
        </p:txBody>
      </p:sp>
      <p:sp>
        <p:nvSpPr>
          <p:cNvPr id="8" name="Rectangle">
            <a:extLst>
              <a:ext uri="{FF2B5EF4-FFF2-40B4-BE49-F238E27FC236}">
                <a16:creationId xmlns:a16="http://schemas.microsoft.com/office/drawing/2014/main" id="{56A03CD0-A494-7CE3-5445-E02866254F76}"/>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FCE2F61C-8EC2-154D-5DE3-811D7930D4AC}"/>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54204D81-2FB7-7F40-FB51-42651100A8DF}"/>
              </a:ext>
            </a:extLst>
          </p:cNvPr>
          <p:cNvSpPr txBox="1"/>
          <p:nvPr/>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54785D09-FA91-FA12-481B-F8CBD6B499FB}"/>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EB1AFDEB-7078-9785-6136-C7781F39153C}"/>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26</a:t>
            </a:fld>
            <a:endParaRPr dirty="0"/>
          </a:p>
        </p:txBody>
      </p:sp>
      <p:pic>
        <p:nvPicPr>
          <p:cNvPr id="5" name="Picture 4">
            <a:extLst>
              <a:ext uri="{FF2B5EF4-FFF2-40B4-BE49-F238E27FC236}">
                <a16:creationId xmlns:a16="http://schemas.microsoft.com/office/drawing/2014/main" id="{9B037E3C-5977-0922-65C7-CB694E584C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C58698D7-76CE-230D-4068-5504BE216B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BEA15814-9582-1C70-2641-45DE6C25770A}"/>
              </a:ext>
            </a:extLst>
          </p:cNvPr>
          <p:cNvSpPr txBox="1"/>
          <p:nvPr/>
        </p:nvSpPr>
        <p:spPr>
          <a:xfrm>
            <a:off x="742863" y="2812493"/>
            <a:ext cx="7113118" cy="19415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ctr" rtl="0"/>
            <a:r>
              <a:rPr lang="en-US" dirty="0"/>
              <a:t>शिशुओं में FBAO का प्रबंधन</a:t>
            </a:r>
            <a:endParaRPr lang="en-IN" dirty="0"/>
          </a:p>
        </p:txBody>
      </p:sp>
      <p:sp>
        <p:nvSpPr>
          <p:cNvPr id="11" name="Universal Sign">
            <a:extLst>
              <a:ext uri="{FF2B5EF4-FFF2-40B4-BE49-F238E27FC236}">
                <a16:creationId xmlns:a16="http://schemas.microsoft.com/office/drawing/2014/main" id="{499EDA3F-2704-2E42-2040-D3EEF1BCD949}"/>
              </a:ext>
            </a:extLst>
          </p:cNvPr>
          <p:cNvSpPr txBox="1"/>
          <p:nvPr/>
        </p:nvSpPr>
        <p:spPr>
          <a:xfrm>
            <a:off x="0" y="7157280"/>
            <a:ext cx="3761410" cy="9023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89235" tIns="89235" rIns="89235" bIns="89235">
            <a:normAutofit/>
          </a:bodyPr>
          <a:lstStyle>
            <a:lvl1pPr defTabSz="1896340">
              <a:spcBef>
                <a:spcPts val="2100"/>
              </a:spcBef>
              <a:tabLst>
                <a:tab pos="2286000" algn="l"/>
                <a:tab pos="3644900" algn="l"/>
                <a:tab pos="5029200" algn="l"/>
                <a:tab pos="6388100" algn="l"/>
              </a:tabLst>
              <a:defRPr sz="4200" b="1" i="1">
                <a:latin typeface="Open Sans"/>
                <a:ea typeface="Open Sans"/>
                <a:cs typeface="Open Sans"/>
                <a:sym typeface="Open Sans"/>
              </a:defRPr>
            </a:lvl1pPr>
          </a:lstStyle>
          <a:p>
            <a:pPr algn="l" rtl="0"/>
            <a:r>
              <a:rPr dirty="0"/>
              <a:t>सार्वभौमिक संकेत</a:t>
            </a:r>
          </a:p>
        </p:txBody>
      </p:sp>
      <p:pic>
        <p:nvPicPr>
          <p:cNvPr id="12" name="image.png" descr="image.png">
            <a:extLst>
              <a:ext uri="{FF2B5EF4-FFF2-40B4-BE49-F238E27FC236}">
                <a16:creationId xmlns:a16="http://schemas.microsoft.com/office/drawing/2014/main" id="{8E6B2FE7-466D-EF9F-1413-AE1A099E6A08}"/>
              </a:ext>
            </a:extLst>
          </p:cNvPr>
          <p:cNvPicPr>
            <a:picLocks noChangeAspect="1"/>
          </p:cNvPicPr>
          <p:nvPr/>
        </p:nvPicPr>
        <p:blipFill>
          <a:blip r:embed="rId4">
            <a:clrChange>
              <a:clrFrom>
                <a:srgbClr val="FFFFFF"/>
              </a:clrFrom>
              <a:clrTo>
                <a:srgbClr val="FFFFFF">
                  <a:alpha val="0"/>
                </a:srgbClr>
              </a:clrTo>
            </a:clrChange>
          </a:blip>
          <a:stretch>
            <a:fillRect/>
          </a:stretch>
        </p:blipFill>
        <p:spPr>
          <a:xfrm flipH="1">
            <a:off x="2579622" y="6558720"/>
            <a:ext cx="4438221" cy="5482509"/>
          </a:xfrm>
          <a:prstGeom prst="rect">
            <a:avLst/>
          </a:prstGeom>
          <a:ln w="12700">
            <a:miter lim="400000"/>
          </a:ln>
        </p:spPr>
      </p:pic>
      <p:pic>
        <p:nvPicPr>
          <p:cNvPr id="3" name="Picture 2">
            <a:extLst>
              <a:ext uri="{FF2B5EF4-FFF2-40B4-BE49-F238E27FC236}">
                <a16:creationId xmlns:a16="http://schemas.microsoft.com/office/drawing/2014/main" id="{2F0D1A06-C560-0B24-7DD3-31AC999BF10C}"/>
              </a:ext>
            </a:extLst>
          </p:cNvPr>
          <p:cNvPicPr>
            <a:picLocks noChangeAspect="1"/>
          </p:cNvPicPr>
          <p:nvPr/>
        </p:nvPicPr>
        <p:blipFill>
          <a:blip r:embed="rId5"/>
          <a:stretch>
            <a:fillRect/>
          </a:stretch>
        </p:blipFill>
        <p:spPr>
          <a:xfrm>
            <a:off x="9738980" y="2650672"/>
            <a:ext cx="12925077" cy="9390557"/>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6" cstate="print"/>
          <a:stretch>
            <a:fillRect/>
          </a:stretch>
        </p:blipFill>
        <p:spPr>
          <a:xfrm>
            <a:off x="1016000" y="12813338"/>
            <a:ext cx="3686352" cy="677269"/>
          </a:xfrm>
          <a:prstGeom prst="rect">
            <a:avLst/>
          </a:prstGeom>
        </p:spPr>
      </p:pic>
      <p:pic>
        <p:nvPicPr>
          <p:cNvPr id="15" name="Picture 14">
            <a:extLst>
              <a:ext uri="{FF2B5EF4-FFF2-40B4-BE49-F238E27FC236}">
                <a16:creationId xmlns:a16="http://schemas.microsoft.com/office/drawing/2014/main" id="{00210A39-9C63-BE0C-A2C5-60F7D0285E14}"/>
              </a:ext>
            </a:extLst>
          </p:cNvPr>
          <p:cNvPicPr>
            <a:picLocks noChangeAspect="1"/>
          </p:cNvPicPr>
          <p:nvPr/>
        </p:nvPicPr>
        <p:blipFill>
          <a:blip r:embed="rId6" cstate="print"/>
          <a:stretch>
            <a:fillRect/>
          </a:stretch>
        </p:blipFill>
        <p:spPr>
          <a:xfrm>
            <a:off x="20623658" y="12700097"/>
            <a:ext cx="3686352" cy="677269"/>
          </a:xfrm>
          <a:prstGeom prst="rect">
            <a:avLst/>
          </a:prstGeom>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7" name="Picture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1476415556"/>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65558-924A-8485-34B8-DC31652ADE7B}"/>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EB4DE86-16D0-AD4B-845D-9A6FC1F4DB9C}"/>
              </a:ext>
            </a:extLst>
          </p:cNvPr>
          <p:cNvSpPr/>
          <p:nvPr/>
        </p:nvSpPr>
        <p:spPr>
          <a:xfrm>
            <a:off x="8167732" y="0"/>
            <a:ext cx="16216268" cy="12536749"/>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3312B656-BEA7-ECE1-5C88-E3811E74C85A}"/>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9F82A585-4F3C-9772-2956-C412B34AF11C}"/>
              </a:ext>
            </a:extLst>
          </p:cNvPr>
          <p:cNvSpPr txBox="1"/>
          <p:nvPr/>
        </p:nvSpPr>
        <p:spPr>
          <a:xfrm>
            <a:off x="8564880" y="2188186"/>
            <a:ext cx="15076257" cy="97217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अनुत्तरदायित्व स्थापित करें</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ईएमएस सक्रिय करें</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hi-IN" dirty="0"/>
              <a:t>सी ए बी</a:t>
            </a:r>
            <a:r>
              <a:rPr lang="en-US" dirty="0"/>
              <a:t> की जाँच करें</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वायुमार्ग: उपयुक्त विधि का उपयोग करें</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श्वास: एलएलएफ विधि की जाँच करें</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परिसंचरण: वयस्क और बच्चे के लिए कैरोटिड और शिशुओं के लिए ब्रेकियल।</a:t>
            </a:r>
          </a:p>
        </p:txBody>
      </p:sp>
      <p:sp>
        <p:nvSpPr>
          <p:cNvPr id="113" name="Rectangle">
            <a:extLst>
              <a:ext uri="{FF2B5EF4-FFF2-40B4-BE49-F238E27FC236}">
                <a16:creationId xmlns:a16="http://schemas.microsoft.com/office/drawing/2014/main" id="{7EF781C3-AB85-F030-5F47-4371C2166230}"/>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C01A4B50-4B78-E424-5FF7-072DCEEE3D3C}"/>
              </a:ext>
            </a:extLst>
          </p:cNvPr>
          <p:cNvSpPr txBox="1"/>
          <p:nvPr/>
        </p:nvSpPr>
        <p:spPr>
          <a:xfrm>
            <a:off x="21546984" y="12813338"/>
            <a:ext cx="1406834"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0BE27D29-19D1-3428-4173-D50E68138CDE}"/>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49D7F661-D9BE-65AC-5476-647F81C52EC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27</a:t>
            </a:fld>
            <a:endParaRPr dirty="0"/>
          </a:p>
        </p:txBody>
      </p:sp>
      <p:pic>
        <p:nvPicPr>
          <p:cNvPr id="5" name="Picture 4">
            <a:extLst>
              <a:ext uri="{FF2B5EF4-FFF2-40B4-BE49-F238E27FC236}">
                <a16:creationId xmlns:a16="http://schemas.microsoft.com/office/drawing/2014/main" id="{DE8F7674-7106-917D-14F8-074C0A2BE2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7CFFA2B5-9861-1728-D2FC-378400F91B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7888BE50-1646-4505-7E59-660A2A70219A}"/>
              </a:ext>
            </a:extLst>
          </p:cNvPr>
          <p:cNvSpPr txBox="1"/>
          <p:nvPr/>
        </p:nvSpPr>
        <p:spPr>
          <a:xfrm>
            <a:off x="436313" y="3111073"/>
            <a:ext cx="7424869" cy="10551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सीपीआर की तैयारी</a:t>
            </a: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261335" y="12739949"/>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106881484"/>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B21D2-CFA1-B01C-A853-88C8CDC87767}"/>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A4079F37-7CFD-3DD3-B29D-625EE503A986}"/>
              </a:ext>
            </a:extLst>
          </p:cNvPr>
          <p:cNvSpPr/>
          <p:nvPr/>
        </p:nvSpPr>
        <p:spPr>
          <a:xfrm>
            <a:off x="8167732" y="1"/>
            <a:ext cx="16216268" cy="12813338"/>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456F9D88-4926-0DA5-894D-B8AFE3128B51}"/>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F97986D-C5F7-505D-2DB8-B533A6BC7112}"/>
              </a:ext>
            </a:extLst>
          </p:cNvPr>
          <p:cNvSpPr txBox="1"/>
          <p:nvPr/>
        </p:nvSpPr>
        <p:spPr>
          <a:xfrm>
            <a:off x="8564880" y="2812493"/>
            <a:ext cx="15076257" cy="86958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छाती के दबाव में उरोस्थि के निचले आधे भाग पर लयबद्ध, बार-बार दबाव डाला जाता है</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रोगी को बैठाएं: उसे एक ठोस, सपाट सतह पर पीठ के बल लिटाएं और उसके दोनों ओर हाथ रखें।</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रोगी की छाती को उजागर करें:</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तैयार हो जाओ</a:t>
            </a:r>
          </a:p>
        </p:txBody>
      </p:sp>
      <p:sp>
        <p:nvSpPr>
          <p:cNvPr id="113" name="Rectangle">
            <a:extLst>
              <a:ext uri="{FF2B5EF4-FFF2-40B4-BE49-F238E27FC236}">
                <a16:creationId xmlns:a16="http://schemas.microsoft.com/office/drawing/2014/main" id="{5A6AB87B-C3F3-509D-5438-1B00A57471B1}"/>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485D5D0B-2879-D4F6-5FA7-5A6A5E8A2AE0}"/>
              </a:ext>
            </a:extLst>
          </p:cNvPr>
          <p:cNvSpPr txBox="1"/>
          <p:nvPr/>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FEDE6B33-C070-9A0E-2AFC-A6F49F48E03F}"/>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A11D6CCE-42B8-E0E6-8349-E7562E066C60}"/>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28</a:t>
            </a:fld>
            <a:endParaRPr dirty="0"/>
          </a:p>
        </p:txBody>
      </p:sp>
      <p:pic>
        <p:nvPicPr>
          <p:cNvPr id="5" name="Picture 4">
            <a:extLst>
              <a:ext uri="{FF2B5EF4-FFF2-40B4-BE49-F238E27FC236}">
                <a16:creationId xmlns:a16="http://schemas.microsoft.com/office/drawing/2014/main" id="{87950069-5D2A-70E5-0ADA-56C34798DB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DB299F0B-E858-F10F-54C6-162B3142D0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96086A30-5AAA-770F-B3D4-C6A67E576073}"/>
              </a:ext>
            </a:extLst>
          </p:cNvPr>
          <p:cNvSpPr txBox="1"/>
          <p:nvPr/>
        </p:nvSpPr>
        <p:spPr>
          <a:xfrm>
            <a:off x="200721" y="2812493"/>
            <a:ext cx="7655260" cy="19476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ctr" rtl="0"/>
            <a:r>
              <a:rPr lang="en-IN" dirty="0"/>
              <a:t>सीपीआर छाती संपीड़न</a:t>
            </a: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635824" y="12755829"/>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412890133"/>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B577E-38F4-8EEA-39E8-C800AA370147}"/>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2C9C5A20-640D-BB49-6A23-9DAED9EE62F8}"/>
              </a:ext>
            </a:extLst>
          </p:cNvPr>
          <p:cNvSpPr/>
          <p:nvPr/>
        </p:nvSpPr>
        <p:spPr>
          <a:xfrm>
            <a:off x="8105908" y="60621"/>
            <a:ext cx="16216268" cy="13044678"/>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6AF2BC82-F45A-D610-9480-4605D149C9EB}"/>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C0C3F72-42A3-14ED-CE80-ED1157B8513F}"/>
              </a:ext>
            </a:extLst>
          </p:cNvPr>
          <p:cNvSpPr txBox="1"/>
          <p:nvPr/>
        </p:nvSpPr>
        <p:spPr>
          <a:xfrm>
            <a:off x="8737737" y="286881"/>
            <a:ext cx="15076257" cy="97770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ज़िफॉइड प्रक्रिया का पता लगाएँ</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संपीड़न स्थल का पता लगाएँ</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अपने हाथों की स्थिति</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अपने कंधों की स्थिति</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छाती को दबाना: अपनी भुजाओं को सीधा और कोहनियों को स्थिर </a:t>
            </a:r>
            <a:r>
              <a:rPr lang="en-US" dirty="0" err="1"/>
              <a:t>रखते</a:t>
            </a:r>
            <a:r>
              <a:rPr lang="en-US" dirty="0"/>
              <a:t> </a:t>
            </a:r>
            <a:r>
              <a:rPr lang="en-US" dirty="0" err="1"/>
              <a:t>हुए</a:t>
            </a:r>
            <a:r>
              <a:rPr lang="hi-IN" dirty="0"/>
              <a:t> I</a:t>
            </a:r>
            <a:endParaRPr lang="en-US" dirty="0"/>
          </a:p>
          <a:p>
            <a:pPr marL="609600" indent="-609600" algn="l" rtl="0">
              <a:spcBef>
                <a:spcPts val="4000"/>
              </a:spcBef>
              <a:buSzPct val="100000"/>
              <a:buChar char="•"/>
              <a:defRPr sz="6000" i="0">
                <a:solidFill>
                  <a:srgbClr val="000000"/>
                </a:solidFill>
                <a:latin typeface="Open Sans"/>
                <a:ea typeface="Open Sans"/>
                <a:cs typeface="Open Sans"/>
                <a:sym typeface="Open Sans"/>
              </a:defRPr>
            </a:pPr>
            <a:endParaRPr lang="en-US" dirty="0"/>
          </a:p>
        </p:txBody>
      </p:sp>
      <p:sp>
        <p:nvSpPr>
          <p:cNvPr id="113" name="Rectangle">
            <a:extLst>
              <a:ext uri="{FF2B5EF4-FFF2-40B4-BE49-F238E27FC236}">
                <a16:creationId xmlns:a16="http://schemas.microsoft.com/office/drawing/2014/main" id="{B43A2801-18A4-1FFE-ACCF-B0B36F8BF43C}"/>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B62239F3-F60E-AC5A-33A0-592D8509E615}"/>
              </a:ext>
            </a:extLst>
          </p:cNvPr>
          <p:cNvSpPr txBox="1"/>
          <p:nvPr/>
        </p:nvSpPr>
        <p:spPr>
          <a:xfrm>
            <a:off x="21546984" y="12813338"/>
            <a:ext cx="1406834"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4E15C581-D787-DBAB-C52C-684559D100DA}"/>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9450DCF0-69F3-D8CC-6393-BC2E1C13DB91}"/>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29</a:t>
            </a:fld>
            <a:endParaRPr dirty="0"/>
          </a:p>
        </p:txBody>
      </p:sp>
      <p:pic>
        <p:nvPicPr>
          <p:cNvPr id="5" name="Picture 4">
            <a:extLst>
              <a:ext uri="{FF2B5EF4-FFF2-40B4-BE49-F238E27FC236}">
                <a16:creationId xmlns:a16="http://schemas.microsoft.com/office/drawing/2014/main" id="{2B81FFFA-FAE8-4759-4AB1-CAD8923133A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2F0A28E5-80DB-0B39-FD34-36B8A1F515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BCA71C49-19F8-C0D4-1167-93BB83AF99B7}"/>
              </a:ext>
            </a:extLst>
          </p:cNvPr>
          <p:cNvSpPr txBox="1"/>
          <p:nvPr/>
        </p:nvSpPr>
        <p:spPr>
          <a:xfrm>
            <a:off x="742863" y="2812493"/>
            <a:ext cx="7113118" cy="19476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सीपीआर छाती संपीड़न</a:t>
            </a:r>
          </a:p>
        </p:txBody>
      </p:sp>
      <p:pic>
        <p:nvPicPr>
          <p:cNvPr id="2" name="Picture 1">
            <a:extLst>
              <a:ext uri="{FF2B5EF4-FFF2-40B4-BE49-F238E27FC236}">
                <a16:creationId xmlns:a16="http://schemas.microsoft.com/office/drawing/2014/main" id="{7BF2C38C-F0D6-DB0B-7B10-AE44CB6E1201}"/>
              </a:ext>
            </a:extLst>
          </p:cNvPr>
          <p:cNvPicPr>
            <a:picLocks noChangeAspect="1"/>
          </p:cNvPicPr>
          <p:nvPr/>
        </p:nvPicPr>
        <p:blipFill>
          <a:blip r:embed="rId4"/>
          <a:stretch>
            <a:fillRect/>
          </a:stretch>
        </p:blipFill>
        <p:spPr>
          <a:xfrm>
            <a:off x="10741555" y="9351438"/>
            <a:ext cx="10649553" cy="3506052"/>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1016000" y="12813338"/>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20635824" y="12857490"/>
            <a:ext cx="3686352" cy="677269"/>
          </a:xfrm>
          <a:prstGeom prst="rect">
            <a:avLst/>
          </a:prstGeom>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02870802"/>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8E7C9-16D5-FB00-5CFA-BB8782082AF4}"/>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F309BCFA-C758-3CB5-5497-DA36CE379ED4}"/>
              </a:ext>
            </a:extLst>
          </p:cNvPr>
          <p:cNvSpPr/>
          <p:nvPr/>
        </p:nvSpPr>
        <p:spPr>
          <a:xfrm>
            <a:off x="8167732" y="1"/>
            <a:ext cx="16216268" cy="12733636"/>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E612F90D-2B6D-C257-C98F-A852FB362140}"/>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3BA6B2A3-05D2-0BC5-B4DA-BDA24253BE2C}"/>
              </a:ext>
            </a:extLst>
          </p:cNvPr>
          <p:cNvSpPr txBox="1"/>
          <p:nvPr/>
        </p:nvSpPr>
        <p:spPr>
          <a:xfrm>
            <a:off x="8871430" y="2754657"/>
            <a:ext cx="15076257" cy="102347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संपीड़न गहराई: कम से कम 2 इंच</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संपीड़न दर; 100-120 प्रति मिनट</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प्रत्येक वेंटिलेशन: 5-6 सेकंड</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नाड़ी स्थान: कैरोटिड धमनी</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1 </a:t>
            </a:r>
            <a:r>
              <a:rPr lang="en-US" dirty="0" err="1"/>
              <a:t>पुरुष</a:t>
            </a:r>
            <a:r>
              <a:rPr lang="en-US" dirty="0"/>
              <a:t> बचाव चक्र : 30 : 2</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2 </a:t>
            </a:r>
            <a:r>
              <a:rPr lang="en-US" dirty="0" err="1"/>
              <a:t>मैन</a:t>
            </a:r>
            <a:r>
              <a:rPr lang="en-US" dirty="0"/>
              <a:t> रेस्क्यूअर साइकिल : 30 : 2</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endParaRPr lang="en-US" dirty="0"/>
          </a:p>
        </p:txBody>
      </p:sp>
      <p:sp>
        <p:nvSpPr>
          <p:cNvPr id="113" name="Rectangle">
            <a:extLst>
              <a:ext uri="{FF2B5EF4-FFF2-40B4-BE49-F238E27FC236}">
                <a16:creationId xmlns:a16="http://schemas.microsoft.com/office/drawing/2014/main" id="{7C98E2A8-1233-8B89-2F05-6DD79DD7DDC4}"/>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FA6ED182-194D-4F9F-1F5D-6114CFA8AC05}"/>
              </a:ext>
            </a:extLst>
          </p:cNvPr>
          <p:cNvSpPr txBox="1"/>
          <p:nvPr/>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743C52B0-6603-8D44-761D-8925B4A70522}"/>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885F4473-BA3F-5B4D-7EAF-561EAB0BD10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30</a:t>
            </a:fld>
            <a:endParaRPr dirty="0"/>
          </a:p>
        </p:txBody>
      </p:sp>
      <p:pic>
        <p:nvPicPr>
          <p:cNvPr id="5" name="Picture 4">
            <a:extLst>
              <a:ext uri="{FF2B5EF4-FFF2-40B4-BE49-F238E27FC236}">
                <a16:creationId xmlns:a16="http://schemas.microsoft.com/office/drawing/2014/main" id="{E17A8C0F-2328-9B17-5196-538C0AC381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D752464F-7A21-0DE9-AD5A-34F76CC785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A1852F89-2149-9410-41CE-36BBBE6FB459}"/>
              </a:ext>
            </a:extLst>
          </p:cNvPr>
          <p:cNvSpPr txBox="1"/>
          <p:nvPr/>
        </p:nvSpPr>
        <p:spPr>
          <a:xfrm>
            <a:off x="0" y="2812493"/>
            <a:ext cx="8435117" cy="28656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just" rtl="0"/>
            <a:r>
              <a:rPr lang="en-US" dirty="0"/>
              <a:t>वयस्क सीपीआर सारांश - 9 वर्ष और उससे अधिक उम्र के</a:t>
            </a:r>
            <a:endParaRPr lang="en-IN" dirty="0"/>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261335" y="12784583"/>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409007173"/>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BA584-6B92-3046-7331-8B9CCD2DA253}"/>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E194E9D9-065E-6A8D-3BB0-B5894A6F2715}"/>
              </a:ext>
            </a:extLst>
          </p:cNvPr>
          <p:cNvSpPr/>
          <p:nvPr/>
        </p:nvSpPr>
        <p:spPr>
          <a:xfrm>
            <a:off x="8167732" y="1"/>
            <a:ext cx="16216268" cy="12813338"/>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5680FB10-5442-52CA-CFFE-CFB366C389E9}"/>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91D17B09-A248-1E4A-7765-B08394C0AAF3}"/>
              </a:ext>
            </a:extLst>
          </p:cNvPr>
          <p:cNvSpPr txBox="1"/>
          <p:nvPr/>
        </p:nvSpPr>
        <p:spPr>
          <a:xfrm>
            <a:off x="8871430" y="2754657"/>
            <a:ext cx="15076257" cy="97770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संपीड़न गहराई: 4-5 सेमी (या छाती की गहराई का 1/3 से ½ भाग)। लगभग 2 इंच</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संपीड़न दर: 100-120 प्रति मिनट</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प्रत्येक वेंटिलेशन: 3-5 सेकंड</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नाड़ी स्थान: कैरोटिड धमनी</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1पुरुष बचाव चक्र : 30 : 2</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2मैन रेस्क्यूअर साइकिल : 15 : 2</a:t>
            </a:r>
          </a:p>
        </p:txBody>
      </p:sp>
      <p:sp>
        <p:nvSpPr>
          <p:cNvPr id="113" name="Rectangle">
            <a:extLst>
              <a:ext uri="{FF2B5EF4-FFF2-40B4-BE49-F238E27FC236}">
                <a16:creationId xmlns:a16="http://schemas.microsoft.com/office/drawing/2014/main" id="{2D713E39-1AD2-9C97-3008-E3C6398792C9}"/>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62800ABD-11C5-DBD5-7EAF-A5723CBF02AE}"/>
              </a:ext>
            </a:extLst>
          </p:cNvPr>
          <p:cNvSpPr txBox="1"/>
          <p:nvPr/>
        </p:nvSpPr>
        <p:spPr>
          <a:xfrm>
            <a:off x="21546984" y="12813338"/>
            <a:ext cx="1406834"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2F240BC2-6966-EE15-C603-193788328FED}"/>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631E003E-1345-5939-958F-4248EF8C1602}"/>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31</a:t>
            </a:fld>
            <a:endParaRPr dirty="0"/>
          </a:p>
        </p:txBody>
      </p:sp>
      <p:pic>
        <p:nvPicPr>
          <p:cNvPr id="5" name="Picture 4">
            <a:extLst>
              <a:ext uri="{FF2B5EF4-FFF2-40B4-BE49-F238E27FC236}">
                <a16:creationId xmlns:a16="http://schemas.microsoft.com/office/drawing/2014/main" id="{B0C94E1D-5933-DB64-8FBA-ECBE733AD4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8AF76DE7-5999-231A-5B30-6AFDE39992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F4FDE985-E732-B15E-49D2-093A616D3685}"/>
              </a:ext>
            </a:extLst>
          </p:cNvPr>
          <p:cNvSpPr txBox="1"/>
          <p:nvPr/>
        </p:nvSpPr>
        <p:spPr>
          <a:xfrm>
            <a:off x="162461" y="3073750"/>
            <a:ext cx="8005271" cy="19792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just" rtl="0"/>
            <a:r>
              <a:rPr lang="en-US" dirty="0"/>
              <a:t>बाल सीपीआर सारांश – (1 से 9 वर्ष)</a:t>
            </a:r>
            <a:endParaRPr lang="en-IN" dirty="0"/>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635824" y="12915233"/>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1671979654"/>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98B01-1A1B-4C92-8508-64FE97DCBCF3}"/>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AFBC40BC-C8F4-5E09-F436-108827BF6BB9}"/>
              </a:ext>
            </a:extLst>
          </p:cNvPr>
          <p:cNvSpPr/>
          <p:nvPr/>
        </p:nvSpPr>
        <p:spPr>
          <a:xfrm>
            <a:off x="8167732" y="1"/>
            <a:ext cx="16216268" cy="12531692"/>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07F37A2B-510D-A7A9-CDFD-E6AF50C43A98}"/>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FA0A1EE6-8197-8734-F263-75C01EEDD62D}"/>
              </a:ext>
            </a:extLst>
          </p:cNvPr>
          <p:cNvSpPr txBox="1"/>
          <p:nvPr/>
        </p:nvSpPr>
        <p:spPr>
          <a:xfrm>
            <a:off x="8871430" y="2754657"/>
            <a:ext cx="15076257" cy="97770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संपीड़न गहराई: लगभग 1.5 इंच (1/3 - ½ कुल छाती की गहराई)</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संपीड़न दर : 100-120 प्रति मिनट</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प्रत्येक वेंटिलेशन: 3- 5 सेकंड</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नाड़ी स्थान : बाहु धमनी</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एक आदमी बचाव चक्र: 30:2</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दो आदमी बचावकर्ता: 15:2</a:t>
            </a:r>
          </a:p>
        </p:txBody>
      </p:sp>
      <p:sp>
        <p:nvSpPr>
          <p:cNvPr id="113" name="Rectangle">
            <a:extLst>
              <a:ext uri="{FF2B5EF4-FFF2-40B4-BE49-F238E27FC236}">
                <a16:creationId xmlns:a16="http://schemas.microsoft.com/office/drawing/2014/main" id="{57907607-7B5A-93BB-E188-878336933D4D}"/>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6D2F487C-EE5A-1D65-3083-4CBC13F7E8E1}"/>
              </a:ext>
            </a:extLst>
          </p:cNvPr>
          <p:cNvSpPr txBox="1"/>
          <p:nvPr/>
        </p:nvSpPr>
        <p:spPr>
          <a:xfrm>
            <a:off x="21546984" y="12813338"/>
            <a:ext cx="1406834"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54F01CB4-8462-EA27-BF24-B8E65F66ED2E}"/>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C30CB520-1767-D32F-121C-C729EE6A324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32</a:t>
            </a:fld>
            <a:endParaRPr dirty="0"/>
          </a:p>
        </p:txBody>
      </p:sp>
      <p:pic>
        <p:nvPicPr>
          <p:cNvPr id="5" name="Picture 4">
            <a:extLst>
              <a:ext uri="{FF2B5EF4-FFF2-40B4-BE49-F238E27FC236}">
                <a16:creationId xmlns:a16="http://schemas.microsoft.com/office/drawing/2014/main" id="{CF867A7B-9FC3-E16A-4325-EE38672DD1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659A7684-511E-D9ED-0E00-5A56974632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64CEB75D-5E5B-CC6B-AB48-91D0D083F1AC}"/>
              </a:ext>
            </a:extLst>
          </p:cNvPr>
          <p:cNvSpPr txBox="1"/>
          <p:nvPr/>
        </p:nvSpPr>
        <p:spPr>
          <a:xfrm>
            <a:off x="200721" y="2812493"/>
            <a:ext cx="7767622" cy="37204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rtl="0"/>
            <a:r>
              <a:rPr lang="en-US" dirty="0"/>
              <a:t>शिशु सीपीआर सारांश - 1 वर्ष और उससे कम उम्र के बच्चे</a:t>
            </a:r>
            <a:endParaRPr lang="en-IN" dirty="0"/>
          </a:p>
        </p:txBody>
      </p:sp>
      <p:pic>
        <p:nvPicPr>
          <p:cNvPr id="2" name="Picture 1">
            <a:extLst>
              <a:ext uri="{FF2B5EF4-FFF2-40B4-BE49-F238E27FC236}">
                <a16:creationId xmlns:a16="http://schemas.microsoft.com/office/drawing/2014/main" id="{B80501EC-C9B5-C6D1-D5CF-E45D73512257}"/>
              </a:ext>
            </a:extLst>
          </p:cNvPr>
          <p:cNvPicPr>
            <a:picLocks noChangeAspect="1"/>
          </p:cNvPicPr>
          <p:nvPr/>
        </p:nvPicPr>
        <p:blipFill>
          <a:blip r:embed="rId4"/>
          <a:stretch>
            <a:fillRect/>
          </a:stretch>
        </p:blipFill>
        <p:spPr>
          <a:xfrm>
            <a:off x="1461166" y="7157280"/>
            <a:ext cx="4705610" cy="4682400"/>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1016000" y="12813338"/>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20635824" y="12857429"/>
            <a:ext cx="3686352" cy="677269"/>
          </a:xfrm>
          <a:prstGeom prst="rect">
            <a:avLst/>
          </a:prstGeom>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723190415"/>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3528D-5642-FBBF-FB60-D1E4148825E3}"/>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5F2DC488-5DB9-9DF0-41D0-DBBC4D4E2949}"/>
              </a:ext>
            </a:extLst>
          </p:cNvPr>
          <p:cNvSpPr/>
          <p:nvPr/>
        </p:nvSpPr>
        <p:spPr>
          <a:xfrm>
            <a:off x="8167732" y="1"/>
            <a:ext cx="16216268" cy="12610138"/>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BD86DFF6-A84D-DBE1-69D6-83504A1E4A86}"/>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5A72AD34-D724-A351-DC24-F7B20E8C357F}"/>
              </a:ext>
            </a:extLst>
          </p:cNvPr>
          <p:cNvSpPr txBox="1"/>
          <p:nvPr/>
        </p:nvSpPr>
        <p:spPr>
          <a:xfrm>
            <a:off x="8871429" y="3030276"/>
            <a:ext cx="15076257" cy="71569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spcBef>
                <a:spcPts val="4000"/>
              </a:spcBef>
              <a:buSzPct val="100000"/>
              <a:defRPr sz="6000" i="0">
                <a:solidFill>
                  <a:srgbClr val="000000"/>
                </a:solidFill>
                <a:latin typeface="Open Sans"/>
                <a:ea typeface="Open Sans"/>
                <a:cs typeface="Open Sans"/>
                <a:sym typeface="Open Sans"/>
              </a:defRPr>
            </a:pPr>
            <a:r>
              <a:rPr lang="en-US" dirty="0"/>
              <a:t>सफल सीपीआर का मतलब जीवित रहना नहीं है - इसका मतलब सिर्फ़ यह है कि इसे सही तरीके से किया गया है। एसीएलएस न मिलने पर बहुत कम लोग बच पाते हैं। इसका उद्देश्य कुछ महत्वपूर्ण मिनटों के लिए कोशिकाओं और अंगों की मृत्यु को रोकना है। यह देखने के लिए निगरानी ज़रूरी है कि सीपीआर प्रभावी है या नहीं।</a:t>
            </a:r>
          </a:p>
        </p:txBody>
      </p:sp>
      <p:sp>
        <p:nvSpPr>
          <p:cNvPr id="113" name="Rectangle">
            <a:extLst>
              <a:ext uri="{FF2B5EF4-FFF2-40B4-BE49-F238E27FC236}">
                <a16:creationId xmlns:a16="http://schemas.microsoft.com/office/drawing/2014/main" id="{1AFD63A3-9B51-2F37-6B3A-4DA299CAE165}"/>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1AD5E97C-AF42-4B1A-DB7A-630843DD0C18}"/>
              </a:ext>
            </a:extLst>
          </p:cNvPr>
          <p:cNvSpPr txBox="1"/>
          <p:nvPr/>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2472235A-3528-A15B-93CD-407D5003939A}"/>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CF430707-2E22-25B7-8E33-8A758E0B2912}"/>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33</a:t>
            </a:fld>
            <a:endParaRPr dirty="0"/>
          </a:p>
        </p:txBody>
      </p:sp>
      <p:pic>
        <p:nvPicPr>
          <p:cNvPr id="5" name="Picture 4">
            <a:extLst>
              <a:ext uri="{FF2B5EF4-FFF2-40B4-BE49-F238E27FC236}">
                <a16:creationId xmlns:a16="http://schemas.microsoft.com/office/drawing/2014/main" id="{E9B3708E-C68C-58A1-664C-4C9091C2D29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5B0704F8-A8A4-6005-D4F3-118B719507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CAC43666-E118-8118-133A-0CA45E83DBDF}"/>
              </a:ext>
            </a:extLst>
          </p:cNvPr>
          <p:cNvSpPr txBox="1"/>
          <p:nvPr/>
        </p:nvSpPr>
        <p:spPr>
          <a:xfrm>
            <a:off x="436314" y="2812493"/>
            <a:ext cx="7731418" cy="19415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ctr" rtl="0"/>
            <a:r>
              <a:rPr lang="en-US" dirty="0"/>
              <a:t>सफल सीपीआर का संकेत</a:t>
            </a:r>
            <a:endParaRPr lang="en-IN" dirty="0"/>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407225" y="12733931"/>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1822408468"/>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212EB-18F3-E3D2-8BBB-F5A687CFEBA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1D48007B-C759-58BD-128C-D1A1E82C9A0E}"/>
              </a:ext>
            </a:extLst>
          </p:cNvPr>
          <p:cNvSpPr/>
          <p:nvPr/>
        </p:nvSpPr>
        <p:spPr>
          <a:xfrm>
            <a:off x="8271474" y="1"/>
            <a:ext cx="16112525" cy="12813338"/>
          </a:xfrm>
          <a:prstGeom prst="rect">
            <a:avLst/>
          </a:prstGeom>
          <a:solidFill>
            <a:schemeClr val="accent6">
              <a:lumMod val="20000"/>
              <a:lumOff val="80000"/>
            </a:schemeClr>
          </a:solidFill>
          <a:ln w="12700">
            <a:miter lim="400000"/>
          </a:ln>
        </p:spPr>
        <p:txBody>
          <a:bodyPr lIns="78283" tIns="78283" rIns="78283" bIns="78283"/>
          <a:lstStyle/>
          <a:p>
            <a:pPr algn="l" rtl="0"/>
            <a:endParaRPr sz="4400" dirty="0"/>
          </a:p>
        </p:txBody>
      </p:sp>
      <p:sp>
        <p:nvSpPr>
          <p:cNvPr id="8" name="Rectangle">
            <a:extLst>
              <a:ext uri="{FF2B5EF4-FFF2-40B4-BE49-F238E27FC236}">
                <a16:creationId xmlns:a16="http://schemas.microsoft.com/office/drawing/2014/main" id="{DB73B4B1-0A20-E6E7-C630-C39F76409FED}"/>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FF9E37EF-0BD7-612A-4CA6-1DD63E1D5845}"/>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72918CB5-E0E5-9C43-824A-276DBACEECF8}"/>
              </a:ext>
            </a:extLst>
          </p:cNvPr>
          <p:cNvSpPr txBox="1"/>
          <p:nvPr/>
        </p:nvSpPr>
        <p:spPr>
          <a:xfrm>
            <a:off x="21546984" y="12813338"/>
            <a:ext cx="1406834"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2CB9AB23-04FD-C098-B88F-FF46788F0B50}"/>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C453D323-6782-2CF7-E8A1-00B8B0E9A7F8}"/>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34</a:t>
            </a:fld>
            <a:endParaRPr dirty="0"/>
          </a:p>
        </p:txBody>
      </p:sp>
      <p:pic>
        <p:nvPicPr>
          <p:cNvPr id="5" name="Picture 4">
            <a:extLst>
              <a:ext uri="{FF2B5EF4-FFF2-40B4-BE49-F238E27FC236}">
                <a16:creationId xmlns:a16="http://schemas.microsoft.com/office/drawing/2014/main" id="{D1658D17-7E51-3BE8-3B9C-A0995A1AB06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F59ED2A6-AE35-8F7A-400C-D8F90AD909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F272F29C-1D02-47F8-7DD8-8F202410EF07}"/>
              </a:ext>
            </a:extLst>
          </p:cNvPr>
          <p:cNvSpPr txBox="1"/>
          <p:nvPr/>
        </p:nvSpPr>
        <p:spPr>
          <a:xfrm>
            <a:off x="0" y="3183464"/>
            <a:ext cx="8271475" cy="19792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just" rtl="0"/>
            <a:r>
              <a:rPr lang="en-US" dirty="0"/>
              <a:t>निश्चित मृत्यु का संकेत</a:t>
            </a:r>
            <a:endParaRPr lang="en-IN" dirty="0"/>
          </a:p>
        </p:txBody>
      </p:sp>
      <p:sp>
        <p:nvSpPr>
          <p:cNvPr id="2" name="Content Placeholder 2">
            <a:extLst>
              <a:ext uri="{FF2B5EF4-FFF2-40B4-BE49-F238E27FC236}">
                <a16:creationId xmlns:a16="http://schemas.microsoft.com/office/drawing/2014/main" id="{2624A06D-8758-27B4-1219-A09C579CD312}"/>
              </a:ext>
            </a:extLst>
          </p:cNvPr>
          <p:cNvSpPr txBox="1">
            <a:spLocks/>
          </p:cNvSpPr>
          <p:nvPr/>
        </p:nvSpPr>
        <p:spPr>
          <a:xfrm>
            <a:off x="9037007" y="3281936"/>
            <a:ext cx="5526645" cy="2428598"/>
          </a:xfrm>
          <a:prstGeom prst="rect">
            <a:avLst/>
          </a:prstGeom>
        </p:spPr>
        <p:txBody>
          <a:bodyPr>
            <a:noAutofit/>
          </a:bodyPr>
          <a:lst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ctr" rtl="0" hangingPunct="1">
              <a:defRPr/>
            </a:pPr>
            <a:r>
              <a:rPr lang="en-US" sz="4400" b="1" i="0" u="sng" dirty="0">
                <a:solidFill>
                  <a:schemeClr val="tx1"/>
                </a:solidFill>
                <a:latin typeface="Open Sans" panose="020B0606030504020204" pitchFamily="34" charset="0"/>
                <a:ea typeface="Open Sans" panose="020B0606030504020204" pitchFamily="34" charset="0"/>
                <a:cs typeface="Open Sans" panose="020B0606030504020204" pitchFamily="34" charset="0"/>
              </a:rPr>
              <a:t>जीवंतता</a:t>
            </a:r>
            <a:endParaRPr lang="en-US" sz="4400" b="1" i="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l" rtl="0" hangingPunct="1">
              <a:defRPr/>
            </a:pPr>
            <a:r>
              <a:rPr lang="en-US" sz="4400" b="1"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4400" b="1"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शरीर</a:t>
            </a:r>
            <a:r>
              <a:rPr lang="en-US" sz="4400" b="1" i="0" dirty="0">
                <a:solidFill>
                  <a:schemeClr val="tx1"/>
                </a:solidFill>
                <a:latin typeface="Open Sans" panose="020B0606030504020204" pitchFamily="34" charset="0"/>
                <a:ea typeface="Open Sans" panose="020B0606030504020204" pitchFamily="34" charset="0"/>
                <a:cs typeface="Open Sans" panose="020B0606030504020204" pitchFamily="34" charset="0"/>
              </a:rPr>
              <a:t> के निचले भागों में रक्त का जमा होना।</a:t>
            </a:r>
          </a:p>
          <a:p>
            <a:pPr algn="l" rtl="0" hangingPunct="1"/>
            <a:endParaRPr lang="en-US" sz="4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Rectangle 2">
            <a:extLst>
              <a:ext uri="{FF2B5EF4-FFF2-40B4-BE49-F238E27FC236}">
                <a16:creationId xmlns:a16="http://schemas.microsoft.com/office/drawing/2014/main" id="{9B27C4AC-2D35-7231-392F-F60B02CC40F4}"/>
              </a:ext>
            </a:extLst>
          </p:cNvPr>
          <p:cNvSpPr/>
          <p:nvPr/>
        </p:nvSpPr>
        <p:spPr>
          <a:xfrm>
            <a:off x="8606103" y="8005466"/>
            <a:ext cx="7669763" cy="3816429"/>
          </a:xfrm>
          <a:prstGeom prst="rect">
            <a:avLst/>
          </a:prstGeom>
        </p:spPr>
        <p:txBody>
          <a:bodyPr wrap="square">
            <a:spAutoFit/>
          </a:bodyPr>
          <a:lstStyle/>
          <a:p>
            <a:pPr algn="ctr" rtl="0">
              <a:defRPr/>
            </a:pPr>
            <a:r>
              <a:rPr lang="en-US" sz="4400" b="1" u="sng" dirty="0">
                <a:solidFill>
                  <a:schemeClr val="tx1"/>
                </a:solidFill>
                <a:latin typeface="Open Sans" panose="020B0606030504020204" pitchFamily="34" charset="0"/>
                <a:ea typeface="Open Sans" panose="020B0606030504020204" pitchFamily="34" charset="0"/>
                <a:cs typeface="Open Sans" panose="020B0606030504020204" pitchFamily="34" charset="0"/>
              </a:rPr>
              <a:t>कठोरता के क्षण</a:t>
            </a:r>
            <a:endParaRPr lang="en-US" sz="44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rtl="0">
              <a:lnSpc>
                <a:spcPct val="150000"/>
              </a:lnSpc>
              <a:defRPr/>
            </a:pPr>
            <a:r>
              <a:rPr lang="en-US" sz="4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4400" b="1"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मृत्यु</a:t>
            </a:r>
            <a:r>
              <a:rPr lang="en-US" sz="4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 के बाद शरीर और अंगों का अकड़ना, आमतौर पर 4-10 घंटों के भीतर होता है।</a:t>
            </a:r>
          </a:p>
        </p:txBody>
      </p:sp>
      <p:pic>
        <p:nvPicPr>
          <p:cNvPr id="4" name="Picture 2" descr="C:\Users\NIYAZ\Desktop\presentation\lividity.jpg">
            <a:extLst>
              <a:ext uri="{FF2B5EF4-FFF2-40B4-BE49-F238E27FC236}">
                <a16:creationId xmlns:a16="http://schemas.microsoft.com/office/drawing/2014/main" id="{95BF18B5-9FFD-6732-EAB4-E6F55D98BA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18741" y="2324039"/>
            <a:ext cx="6278122" cy="38291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2" descr="I:\DCIM\100KM531\100_3373.JPG">
            <a:extLst>
              <a:ext uri="{FF2B5EF4-FFF2-40B4-BE49-F238E27FC236}">
                <a16:creationId xmlns:a16="http://schemas.microsoft.com/office/drawing/2014/main" id="{EDD2A163-61CD-5798-34E9-AFF4323E7C5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785771" y="7147604"/>
            <a:ext cx="5911092" cy="47178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Picture 14">
            <a:extLst>
              <a:ext uri="{FF2B5EF4-FFF2-40B4-BE49-F238E27FC236}">
                <a16:creationId xmlns:a16="http://schemas.microsoft.com/office/drawing/2014/main" id="{00210A39-9C63-BE0C-A2C5-60F7D0285E14}"/>
              </a:ext>
            </a:extLst>
          </p:cNvPr>
          <p:cNvPicPr>
            <a:picLocks noChangeAspect="1"/>
          </p:cNvPicPr>
          <p:nvPr/>
        </p:nvPicPr>
        <p:blipFill>
          <a:blip r:embed="rId6" cstate="print"/>
          <a:stretch>
            <a:fillRect/>
          </a:stretch>
        </p:blipFill>
        <p:spPr>
          <a:xfrm>
            <a:off x="1016000" y="12813338"/>
            <a:ext cx="3686352" cy="677269"/>
          </a:xfrm>
          <a:prstGeom prst="rect">
            <a:avLst/>
          </a:prstGeom>
        </p:spPr>
      </p:pic>
      <p:pic>
        <p:nvPicPr>
          <p:cNvPr id="16" name="Picture 15">
            <a:extLst>
              <a:ext uri="{FF2B5EF4-FFF2-40B4-BE49-F238E27FC236}">
                <a16:creationId xmlns:a16="http://schemas.microsoft.com/office/drawing/2014/main" id="{00210A39-9C63-BE0C-A2C5-60F7D0285E14}"/>
              </a:ext>
            </a:extLst>
          </p:cNvPr>
          <p:cNvPicPr>
            <a:picLocks noChangeAspect="1"/>
          </p:cNvPicPr>
          <p:nvPr/>
        </p:nvPicPr>
        <p:blipFill>
          <a:blip r:embed="rId6" cstate="print"/>
          <a:stretch>
            <a:fillRect/>
          </a:stretch>
        </p:blipFill>
        <p:spPr>
          <a:xfrm>
            <a:off x="20635824" y="12893041"/>
            <a:ext cx="3686352" cy="677269"/>
          </a:xfrm>
          <a:prstGeom prst="rect">
            <a:avLst/>
          </a:prstGeom>
        </p:spPr>
      </p:pic>
      <p:pic>
        <p:nvPicPr>
          <p:cNvPr id="17" name="Picture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55452" y="-34941"/>
            <a:ext cx="3754825" cy="2223127"/>
          </a:xfrm>
          <a:prstGeom prst="rect">
            <a:avLst/>
          </a:prstGeom>
        </p:spPr>
      </p:pic>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31022289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854A8-44F0-D9FA-1AFA-1D663472A23D}"/>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2117907F-8846-5E49-DC6E-6A93BE2423CD}"/>
              </a:ext>
            </a:extLst>
          </p:cNvPr>
          <p:cNvSpPr/>
          <p:nvPr/>
        </p:nvSpPr>
        <p:spPr>
          <a:xfrm>
            <a:off x="8167732" y="1"/>
            <a:ext cx="16216268" cy="12192000"/>
          </a:xfrm>
          <a:prstGeom prst="rect">
            <a:avLst/>
          </a:prstGeom>
          <a:solidFill>
            <a:schemeClr val="accent6">
              <a:lumMod val="20000"/>
              <a:lumOff val="80000"/>
            </a:schemeClr>
          </a:solidFill>
          <a:ln w="12700">
            <a:miter lim="400000"/>
          </a:ln>
        </p:spPr>
        <p:txBody>
          <a:bodyPr lIns="78283" tIns="78283" rIns="78283" bIns="78283"/>
          <a:lstStyle/>
          <a:p>
            <a:pPr algn="l" rtl="0"/>
            <a:endParaRPr sz="4400" dirty="0"/>
          </a:p>
        </p:txBody>
      </p:sp>
      <p:sp>
        <p:nvSpPr>
          <p:cNvPr id="8" name="Rectangle">
            <a:extLst>
              <a:ext uri="{FF2B5EF4-FFF2-40B4-BE49-F238E27FC236}">
                <a16:creationId xmlns:a16="http://schemas.microsoft.com/office/drawing/2014/main" id="{6655E73F-25DD-653C-7519-0EABD5E383E9}"/>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131FF701-6B05-B171-C561-870A08993B38}"/>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5C2272FA-7B13-0394-A22D-E7DC4165D9B0}"/>
              </a:ext>
            </a:extLst>
          </p:cNvPr>
          <p:cNvSpPr txBox="1"/>
          <p:nvPr/>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F6C48ACC-CF65-BF39-7AB0-26AD9BDD8B9B}"/>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D3C40BB2-3D1E-A5BD-1306-B8C5D7FF0DE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35</a:t>
            </a:fld>
            <a:endParaRPr dirty="0"/>
          </a:p>
        </p:txBody>
      </p:sp>
      <p:pic>
        <p:nvPicPr>
          <p:cNvPr id="5" name="Picture 4">
            <a:extLst>
              <a:ext uri="{FF2B5EF4-FFF2-40B4-BE49-F238E27FC236}">
                <a16:creationId xmlns:a16="http://schemas.microsoft.com/office/drawing/2014/main" id="{5D8C3E23-7346-B8C4-5445-A472805825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7A59175B-A85B-DBF1-476F-FEB3E2BAB1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F9F22E5D-A25D-8DDA-50EA-FA41324ABA48}"/>
              </a:ext>
            </a:extLst>
          </p:cNvPr>
          <p:cNvSpPr txBox="1"/>
          <p:nvPr/>
        </p:nvSpPr>
        <p:spPr>
          <a:xfrm>
            <a:off x="0" y="2812493"/>
            <a:ext cx="8304245" cy="10551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US" dirty="0"/>
              <a:t>निश्चित मृत्यु का संकेत</a:t>
            </a:r>
            <a:endParaRPr lang="en-IN" dirty="0"/>
          </a:p>
        </p:txBody>
      </p:sp>
      <p:sp>
        <p:nvSpPr>
          <p:cNvPr id="10" name="Content Placeholder 2">
            <a:extLst>
              <a:ext uri="{FF2B5EF4-FFF2-40B4-BE49-F238E27FC236}">
                <a16:creationId xmlns:a16="http://schemas.microsoft.com/office/drawing/2014/main" id="{B0CA9E18-3D51-F0F2-704F-4179214544ED}"/>
              </a:ext>
            </a:extLst>
          </p:cNvPr>
          <p:cNvSpPr txBox="1">
            <a:spLocks/>
          </p:cNvSpPr>
          <p:nvPr/>
        </p:nvSpPr>
        <p:spPr>
          <a:xfrm>
            <a:off x="9032034" y="1439692"/>
            <a:ext cx="6501880" cy="4793157"/>
          </a:xfrm>
          <a:prstGeom prst="rect">
            <a:avLst/>
          </a:prstGeom>
        </p:spPr>
        <p:txBody>
          <a:bodyPr>
            <a:noAutofit/>
          </a:bodyPr>
          <a:lst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ctr" rtl="0" hangingPunct="1"/>
            <a:endParaRPr lang="en-US" sz="3800" b="1" i="0" u="sng"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rtl="0" hangingPunct="1"/>
            <a:r>
              <a:rPr lang="en-US" sz="3800" b="1" i="0" u="sng" dirty="0">
                <a:solidFill>
                  <a:schemeClr val="tx1"/>
                </a:solidFill>
                <a:latin typeface="Open Sans" panose="020B0606030504020204" pitchFamily="34" charset="0"/>
                <a:ea typeface="Open Sans" panose="020B0606030504020204" pitchFamily="34" charset="0"/>
                <a:cs typeface="Open Sans" panose="020B0606030504020204" pitchFamily="34" charset="0"/>
              </a:rPr>
              <a:t>सड़न</a:t>
            </a:r>
          </a:p>
          <a:p>
            <a:pPr hangingPunct="1"/>
            <a:r>
              <a:rPr lang="en-US" sz="3800" b="1"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सड़ता</a:t>
            </a:r>
            <a:r>
              <a:rPr lang="en-US" sz="3800" b="1" i="0" dirty="0">
                <a:solidFill>
                  <a:schemeClr val="tx1"/>
                </a:solidFill>
                <a:latin typeface="Open Sans" panose="020B0606030504020204" pitchFamily="34" charset="0"/>
                <a:ea typeface="Open Sans" panose="020B0606030504020204" pitchFamily="34" charset="0"/>
                <a:cs typeface="Open Sans" panose="020B0606030504020204" pitchFamily="34" charset="0"/>
              </a:rPr>
              <a:t> हुआ शरीर हमेशा दुर्गन्ध पैदा </a:t>
            </a:r>
            <a:r>
              <a:rPr lang="en-US" sz="3800" b="1"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करता</a:t>
            </a:r>
            <a:r>
              <a:rPr lang="en-US" sz="3800" b="1"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3800" b="1"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है</a:t>
            </a:r>
            <a:r>
              <a:rPr lang="en-US" sz="3800" b="1"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3800" b="1"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अपघटन</a:t>
            </a:r>
            <a:r>
              <a:rPr lang="en-US" sz="3800" b="1" i="0" dirty="0">
                <a:solidFill>
                  <a:schemeClr val="tx1"/>
                </a:solidFill>
                <a:latin typeface="Open Sans" panose="020B0606030504020204" pitchFamily="34" charset="0"/>
                <a:ea typeface="Open Sans" panose="020B0606030504020204" pitchFamily="34" charset="0"/>
                <a:cs typeface="Open Sans" panose="020B0606030504020204" pitchFamily="34" charset="0"/>
              </a:rPr>
              <a:t> की दर कई कारकों पर निर्भर करती है, मुख्यतः परिवेश का तापमान</a:t>
            </a:r>
            <a:r>
              <a:rPr lang="en-US" sz="3800" i="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p>
          <a:p>
            <a:pPr algn="l" rtl="0" hangingPunct="1"/>
            <a:endParaRPr lang="en-US" sz="3800" i="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l" rtl="0" hangingPunct="1"/>
            <a:endParaRPr lang="en-US" sz="3800" i="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l" rtl="0" hangingPunct="1"/>
            <a:endParaRPr lang="en-US" sz="3800" i="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l" rtl="0" hangingPunct="1"/>
            <a:endParaRPr lang="en-US" sz="3800" i="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l" rtl="0" hangingPunct="1"/>
            <a:endParaRPr lang="en-US" sz="3800" i="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Rectangle 11">
            <a:extLst>
              <a:ext uri="{FF2B5EF4-FFF2-40B4-BE49-F238E27FC236}">
                <a16:creationId xmlns:a16="http://schemas.microsoft.com/office/drawing/2014/main" id="{D17A362D-ACFE-4874-0095-965EF6186B0A}"/>
              </a:ext>
            </a:extLst>
          </p:cNvPr>
          <p:cNvSpPr/>
          <p:nvPr/>
        </p:nvSpPr>
        <p:spPr>
          <a:xfrm>
            <a:off x="9209314" y="5775850"/>
            <a:ext cx="6708710" cy="4185761"/>
          </a:xfrm>
          <a:prstGeom prst="rect">
            <a:avLst/>
          </a:prstGeom>
        </p:spPr>
        <p:txBody>
          <a:bodyPr wrap="square">
            <a:spAutoFit/>
          </a:bodyPr>
          <a:lstStyle/>
          <a:p>
            <a:pPr algn="ctr" rtl="0"/>
            <a:endParaRPr lang="en-US" sz="3800" b="1" u="sng"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rtl="0"/>
            <a:endParaRPr lang="en-US" sz="3800" b="1" u="sng"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rtl="0"/>
            <a:endParaRPr lang="en-US" sz="3800" b="1" u="sng"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rtl="0"/>
            <a:r>
              <a:rPr lang="en-US" sz="3800" b="1" u="sng" dirty="0">
                <a:solidFill>
                  <a:schemeClr val="tx1"/>
                </a:solidFill>
                <a:latin typeface="Open Sans" panose="020B0606030504020204" pitchFamily="34" charset="0"/>
                <a:ea typeface="Open Sans" panose="020B0606030504020204" pitchFamily="34" charset="0"/>
                <a:cs typeface="Open Sans" panose="020B0606030504020204" pitchFamily="34" charset="0"/>
              </a:rPr>
              <a:t>अन्य संकेत</a:t>
            </a:r>
          </a:p>
          <a:p>
            <a:pPr algn="l" rtl="0"/>
            <a:r>
              <a:rPr lang="en-US" sz="3800" b="1"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प्राणघातक</a:t>
            </a:r>
            <a:r>
              <a:rPr lang="en-US" sz="3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 घाव जैसे सिर काटना, अंग-भंग करना, जला देना, गंभीर कुचलने वाली चोटें आदि।</a:t>
            </a:r>
          </a:p>
        </p:txBody>
      </p:sp>
      <p:pic>
        <p:nvPicPr>
          <p:cNvPr id="13" name="Picture 3" descr="C:\Users\NIYAZ\Desktop\BHM.gif">
            <a:extLst>
              <a:ext uri="{FF2B5EF4-FFF2-40B4-BE49-F238E27FC236}">
                <a16:creationId xmlns:a16="http://schemas.microsoft.com/office/drawing/2014/main" id="{23F06C5E-1A9C-603C-0CA1-20E6F66C1C3C}"/>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7071111" y="2658906"/>
            <a:ext cx="5179290" cy="2731663"/>
          </a:xfrm>
          <a:prstGeom prst="rect">
            <a:avLst/>
          </a:prstGeom>
          <a:ln w="88900" cap="sq" cmpd="thickThin">
            <a:solidFill>
              <a:srgbClr val="000099"/>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4" name="Picture 2" descr="C:\Users\NIYAZ\Desktop\BHM.gif">
            <a:extLst>
              <a:ext uri="{FF2B5EF4-FFF2-40B4-BE49-F238E27FC236}">
                <a16:creationId xmlns:a16="http://schemas.microsoft.com/office/drawing/2014/main" id="{B75C05DC-A387-E4D1-AF9A-A417ECF4B04A}"/>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17071112" y="7166046"/>
            <a:ext cx="5179290" cy="3172353"/>
          </a:xfrm>
          <a:prstGeom prst="rect">
            <a:avLst/>
          </a:prstGeom>
          <a:ln w="88900" cap="sq" cmpd="thickThin">
            <a:solidFill>
              <a:srgbClr val="000099"/>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00210A39-9C63-BE0C-A2C5-60F7D0285E14}"/>
              </a:ext>
            </a:extLst>
          </p:cNvPr>
          <p:cNvPicPr>
            <a:picLocks noChangeAspect="1"/>
          </p:cNvPicPr>
          <p:nvPr/>
        </p:nvPicPr>
        <p:blipFill>
          <a:blip r:embed="rId6" cstate="print"/>
          <a:stretch>
            <a:fillRect/>
          </a:stretch>
        </p:blipFill>
        <p:spPr>
          <a:xfrm>
            <a:off x="1016000" y="12813338"/>
            <a:ext cx="3686352" cy="677269"/>
          </a:xfrm>
          <a:prstGeom prst="rect">
            <a:avLst/>
          </a:prstGeom>
        </p:spPr>
      </p:pic>
      <p:pic>
        <p:nvPicPr>
          <p:cNvPr id="16" name="Picture 15">
            <a:extLst>
              <a:ext uri="{FF2B5EF4-FFF2-40B4-BE49-F238E27FC236}">
                <a16:creationId xmlns:a16="http://schemas.microsoft.com/office/drawing/2014/main" id="{00210A39-9C63-BE0C-A2C5-60F7D0285E14}"/>
              </a:ext>
            </a:extLst>
          </p:cNvPr>
          <p:cNvPicPr>
            <a:picLocks noChangeAspect="1"/>
          </p:cNvPicPr>
          <p:nvPr/>
        </p:nvPicPr>
        <p:blipFill>
          <a:blip r:embed="rId6" cstate="print"/>
          <a:stretch>
            <a:fillRect/>
          </a:stretch>
        </p:blipFill>
        <p:spPr>
          <a:xfrm>
            <a:off x="20635824" y="12755829"/>
            <a:ext cx="3686352" cy="677269"/>
          </a:xfrm>
          <a:prstGeom prst="rect">
            <a:avLst/>
          </a:prstGeom>
        </p:spPr>
      </p:pic>
      <p:pic>
        <p:nvPicPr>
          <p:cNvPr id="17" name="Picture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231065864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D30FD-0A83-9477-EF51-BBA2F0643895}"/>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56AEB75-C2C8-5125-09E6-42AC1A37658A}"/>
              </a:ext>
            </a:extLst>
          </p:cNvPr>
          <p:cNvSpPr/>
          <p:nvPr/>
        </p:nvSpPr>
        <p:spPr>
          <a:xfrm>
            <a:off x="8167732" y="-406401"/>
            <a:ext cx="16216268" cy="13219739"/>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B0379E86-2E0A-D528-1AF0-0487EF43EBDF}"/>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FA43C6E-B07B-AE66-F008-66E69489F436}"/>
              </a:ext>
            </a:extLst>
          </p:cNvPr>
          <p:cNvSpPr txBox="1"/>
          <p:nvPr/>
        </p:nvSpPr>
        <p:spPr>
          <a:xfrm>
            <a:off x="8871430" y="1848771"/>
            <a:ext cx="15076257" cy="10792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उरोस्थि और पसलियों का फ्रैक्चर</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न्यूमोथोरैक्स -</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err="1"/>
              <a:t>हेमोथोरैक्स</a:t>
            </a:r>
            <a:endParaRPr lang="en-US" dirty="0"/>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फेफड़ों में कट और चोटें</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जिगर में घाव</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dirty="0"/>
              <a:t>इनमें से ज़्यादातर जटिलताएँ दुर्लभ हैं। अगर सीपीआर से जटिलताएँ पैदा भी होती हैं, तो विकल्प मौत ही </a:t>
            </a:r>
            <a:r>
              <a:rPr lang="en-US" dirty="0" err="1"/>
              <a:t>है</a:t>
            </a:r>
            <a:r>
              <a:rPr lang="en-US" dirty="0"/>
              <a:t>।</a:t>
            </a:r>
          </a:p>
        </p:txBody>
      </p:sp>
      <p:sp>
        <p:nvSpPr>
          <p:cNvPr id="113" name="Rectangle">
            <a:extLst>
              <a:ext uri="{FF2B5EF4-FFF2-40B4-BE49-F238E27FC236}">
                <a16:creationId xmlns:a16="http://schemas.microsoft.com/office/drawing/2014/main" id="{073D65AE-E8DE-D654-5DA2-94DE55CE4A21}"/>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E084A50C-120D-8B8D-0B4B-6CA64EB320F0}"/>
              </a:ext>
            </a:extLst>
          </p:cNvPr>
          <p:cNvSpPr txBox="1"/>
          <p:nvPr/>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6008422D-E063-EC49-8A45-97AA87C120A7}"/>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BCD7A142-746D-2BCF-F081-2331D01C1DEB}"/>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36</a:t>
            </a:fld>
            <a:endParaRPr dirty="0"/>
          </a:p>
        </p:txBody>
      </p:sp>
      <p:pic>
        <p:nvPicPr>
          <p:cNvPr id="5" name="Picture 4">
            <a:extLst>
              <a:ext uri="{FF2B5EF4-FFF2-40B4-BE49-F238E27FC236}">
                <a16:creationId xmlns:a16="http://schemas.microsoft.com/office/drawing/2014/main" id="{2063378E-FF1E-41A1-8968-BEB7539BDD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6E56E3E1-79C2-A9F3-A4A0-5332BDD7A8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FC2DAFB0-BABC-1980-D2E5-ED7DF7C3AF92}"/>
              </a:ext>
            </a:extLst>
          </p:cNvPr>
          <p:cNvSpPr txBox="1"/>
          <p:nvPr/>
        </p:nvSpPr>
        <p:spPr>
          <a:xfrm>
            <a:off x="200721" y="3111072"/>
            <a:ext cx="7655260" cy="19415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US" dirty="0"/>
              <a:t>सीपीआर के कारण होने वाली जटिलता</a:t>
            </a:r>
            <a:endParaRPr lang="en-IN" dirty="0"/>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9954785" y="12915233"/>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4023074709"/>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6C168-C7C1-E563-4F93-AB610121A8D1}"/>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7A5BD1FB-483B-D962-BD78-07A79D86ECBB}"/>
              </a:ext>
            </a:extLst>
          </p:cNvPr>
          <p:cNvSpPr/>
          <p:nvPr/>
        </p:nvSpPr>
        <p:spPr>
          <a:xfrm>
            <a:off x="8167732" y="1"/>
            <a:ext cx="16216268" cy="12733636"/>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BA7A1ECA-09B3-F02D-0ACC-8E6FC8284B59}"/>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EF39381C-E113-F482-2CF2-A28A8FDF5B43}"/>
              </a:ext>
            </a:extLst>
          </p:cNvPr>
          <p:cNvSpPr txBox="1"/>
          <p:nvPr/>
        </p:nvSpPr>
        <p:spPr>
          <a:xfrm>
            <a:off x="8871430" y="2257479"/>
            <a:ext cx="15076257" cy="134847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sz="4000" dirty="0"/>
              <a:t>रोगी कठोर सतह पर नहीं है</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sz="4000" dirty="0"/>
              <a:t>संपीड़न प्रभावी नहीं हैं</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sz="4000" dirty="0"/>
              <a:t>रोगी क्षैतिज स्थिति में नहीं है</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sz="4000" dirty="0"/>
              <a:t>यदि रोगी का सिर शरीर के बाकी हिस्सों से ऊंचा है तो मस्तिष्क तक पहुंचने के लिए पर्याप्त रक्त नहीं है</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sz="4000" dirty="0"/>
              <a:t>रोगी के मुंह और/या नाक के चारों ओर अपूर्ण सील</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sz="4000" dirty="0"/>
              <a:t>वेंटिलेशन प्रभावी नहीं हैं</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sz="4000" dirty="0"/>
              <a:t>मुंह से मुंह वेंटिलेशन के दौरान नाक पूरी तरह से बंद नहीं होती है और रोगी का मुंह पूरी तरह से खुला नहीं होता है - वेंटिलेशन प्रभावी नहीं होता है</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endParaRPr lang="en-US" sz="4000" dirty="0"/>
          </a:p>
          <a:p>
            <a:pPr marL="609600" indent="-609600" algn="l" rtl="0">
              <a:spcBef>
                <a:spcPts val="4000"/>
              </a:spcBef>
              <a:buSzPct val="100000"/>
              <a:buChar char="•"/>
              <a:defRPr sz="6000" i="0">
                <a:solidFill>
                  <a:srgbClr val="000000"/>
                </a:solidFill>
                <a:latin typeface="Open Sans"/>
                <a:ea typeface="Open Sans"/>
                <a:cs typeface="Open Sans"/>
                <a:sym typeface="Open Sans"/>
              </a:defRPr>
            </a:pPr>
            <a:endParaRPr lang="en-US" sz="4000" dirty="0"/>
          </a:p>
          <a:p>
            <a:pPr marL="609600" indent="-609600" algn="l" rtl="0">
              <a:spcBef>
                <a:spcPts val="4000"/>
              </a:spcBef>
              <a:buSzPct val="100000"/>
              <a:buChar char="•"/>
              <a:defRPr sz="6000" i="0">
                <a:solidFill>
                  <a:srgbClr val="000000"/>
                </a:solidFill>
                <a:latin typeface="Open Sans"/>
                <a:ea typeface="Open Sans"/>
                <a:cs typeface="Open Sans"/>
                <a:sym typeface="Open Sans"/>
              </a:defRPr>
            </a:pPr>
            <a:endParaRPr lang="en-US" sz="4000" dirty="0"/>
          </a:p>
        </p:txBody>
      </p:sp>
      <p:sp>
        <p:nvSpPr>
          <p:cNvPr id="113" name="Rectangle">
            <a:extLst>
              <a:ext uri="{FF2B5EF4-FFF2-40B4-BE49-F238E27FC236}">
                <a16:creationId xmlns:a16="http://schemas.microsoft.com/office/drawing/2014/main" id="{901DAE87-67AA-F3BF-7489-6A1520F35179}"/>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47DE9BC0-4C2C-AB29-A156-8E2320D0CE05}"/>
              </a:ext>
            </a:extLst>
          </p:cNvPr>
          <p:cNvSpPr txBox="1"/>
          <p:nvPr/>
        </p:nvSpPr>
        <p:spPr>
          <a:xfrm>
            <a:off x="21546984" y="12813338"/>
            <a:ext cx="1406834"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B260FF3D-0022-9090-2FED-A37A7392E055}"/>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1EA77495-9F11-25C8-F8C1-AECBDD105D24}"/>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37</a:t>
            </a:fld>
            <a:endParaRPr dirty="0"/>
          </a:p>
        </p:txBody>
      </p:sp>
      <p:pic>
        <p:nvPicPr>
          <p:cNvPr id="5" name="Picture 4">
            <a:extLst>
              <a:ext uri="{FF2B5EF4-FFF2-40B4-BE49-F238E27FC236}">
                <a16:creationId xmlns:a16="http://schemas.microsoft.com/office/drawing/2014/main" id="{70D32866-B957-548C-CB59-55F750AD7EC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24356AE5-E48D-619C-D01F-F325C86D3E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632461D3-AC51-AE0F-273C-400C4B957E2D}"/>
              </a:ext>
            </a:extLst>
          </p:cNvPr>
          <p:cNvSpPr txBox="1"/>
          <p:nvPr/>
        </p:nvSpPr>
        <p:spPr>
          <a:xfrm>
            <a:off x="702765" y="3279023"/>
            <a:ext cx="7113118" cy="28340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US" dirty="0"/>
              <a:t>सीपीआर करते समय गलतियाँ</a:t>
            </a:r>
            <a:endParaRPr lang="en-IN" dirty="0"/>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697648" y="12857429"/>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1013596831"/>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46806-6F8E-4C6C-7314-35A4BF56AB91}"/>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3F8E8C5-0AFF-55A0-F66A-D4D90C31D9D4}"/>
              </a:ext>
            </a:extLst>
          </p:cNvPr>
          <p:cNvSpPr/>
          <p:nvPr/>
        </p:nvSpPr>
        <p:spPr>
          <a:xfrm>
            <a:off x="8167732" y="1"/>
            <a:ext cx="16216268" cy="12733636"/>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AE90A31A-B9F8-8EAA-6ED0-F2DE33899EC4}"/>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63FBE84-8968-FCF7-80B3-D840BEEE123B}"/>
              </a:ext>
            </a:extLst>
          </p:cNvPr>
          <p:cNvSpPr txBox="1"/>
          <p:nvPr/>
        </p:nvSpPr>
        <p:spPr>
          <a:xfrm>
            <a:off x="8871430" y="2257479"/>
            <a:ext cx="15076257" cy="12998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sz="5800" dirty="0"/>
              <a:t>एक मरीज को स्ट्रेचर पर ले जाते समय।</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sz="5800" dirty="0"/>
              <a:t>किसी मरीज को सीढ़ियों से नीचे या गलियारे से ले जाते समय।</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sz="5800" dirty="0"/>
              <a:t>किसी मरीज को एम्बुलेंस में चढ़ाते या उतारते समय।</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sz="5800" dirty="0"/>
              <a:t>डिफिब्रिलेशन या एसीएलएस को आरंभ करने की अनुमति देना।</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r>
              <a:rPr lang="en-US" sz="5800" dirty="0"/>
              <a:t>शारीरिक थकावट से </a:t>
            </a:r>
            <a:r>
              <a:rPr lang="en-US" sz="5800" dirty="0" err="1"/>
              <a:t>उबरें</a:t>
            </a:r>
            <a:r>
              <a:rPr lang="en-US" sz="5800" dirty="0"/>
              <a:t>.</a:t>
            </a:r>
          </a:p>
          <a:p>
            <a:pPr marL="609600" indent="-609600" algn="l" rtl="0">
              <a:spcBef>
                <a:spcPts val="4000"/>
              </a:spcBef>
              <a:buSzPct val="100000"/>
              <a:buChar char="•"/>
              <a:defRPr sz="6000" i="0">
                <a:solidFill>
                  <a:srgbClr val="000000"/>
                </a:solidFill>
                <a:latin typeface="Open Sans"/>
                <a:ea typeface="Open Sans"/>
                <a:cs typeface="Open Sans"/>
                <a:sym typeface="Open Sans"/>
              </a:defRPr>
            </a:pPr>
            <a:endParaRPr lang="en-US" sz="5800" dirty="0"/>
          </a:p>
          <a:p>
            <a:pPr marL="609600" indent="-609600" algn="l" rtl="0">
              <a:spcBef>
                <a:spcPts val="4000"/>
              </a:spcBef>
              <a:buSzPct val="100000"/>
              <a:buChar char="•"/>
              <a:defRPr sz="6000" i="0">
                <a:solidFill>
                  <a:srgbClr val="000000"/>
                </a:solidFill>
                <a:latin typeface="Open Sans"/>
                <a:ea typeface="Open Sans"/>
                <a:cs typeface="Open Sans"/>
                <a:sym typeface="Open Sans"/>
              </a:defRPr>
            </a:pPr>
            <a:endParaRPr lang="en-US" sz="5800" dirty="0"/>
          </a:p>
        </p:txBody>
      </p:sp>
      <p:sp>
        <p:nvSpPr>
          <p:cNvPr id="113" name="Rectangle">
            <a:extLst>
              <a:ext uri="{FF2B5EF4-FFF2-40B4-BE49-F238E27FC236}">
                <a16:creationId xmlns:a16="http://schemas.microsoft.com/office/drawing/2014/main" id="{1FD480E2-930B-0B0A-55C7-F8CA620FE759}"/>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04BF51CF-E4E8-15B0-0FFC-2E6050038514}"/>
              </a:ext>
            </a:extLst>
          </p:cNvPr>
          <p:cNvSpPr txBox="1"/>
          <p:nvPr/>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7</a:t>
            </a:r>
            <a:r>
              <a:rPr b="1" dirty="0"/>
              <a:t>-</a:t>
            </a:r>
          </a:p>
        </p:txBody>
      </p:sp>
      <p:sp>
        <p:nvSpPr>
          <p:cNvPr id="115" name="Rectangle">
            <a:extLst>
              <a:ext uri="{FF2B5EF4-FFF2-40B4-BE49-F238E27FC236}">
                <a16:creationId xmlns:a16="http://schemas.microsoft.com/office/drawing/2014/main" id="{2F8B1BB7-8174-8749-8D7A-9E31A88DFFAC}"/>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E0525509-F80B-D19D-8445-C86BECCFFEB4}"/>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38</a:t>
            </a:fld>
            <a:endParaRPr dirty="0"/>
          </a:p>
        </p:txBody>
      </p:sp>
      <p:pic>
        <p:nvPicPr>
          <p:cNvPr id="5" name="Picture 4">
            <a:extLst>
              <a:ext uri="{FF2B5EF4-FFF2-40B4-BE49-F238E27FC236}">
                <a16:creationId xmlns:a16="http://schemas.microsoft.com/office/drawing/2014/main" id="{CC9B900B-36B5-9FDB-B944-290BE119D6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8F9E40CD-E4B7-ECAE-396D-9D20ED76DD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C8960D66-599F-177D-93BA-7C2C35A4D0E3}"/>
              </a:ext>
            </a:extLst>
          </p:cNvPr>
          <p:cNvSpPr txBox="1"/>
          <p:nvPr/>
        </p:nvSpPr>
        <p:spPr>
          <a:xfrm>
            <a:off x="200721" y="3185717"/>
            <a:ext cx="7692254" cy="10551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US" dirty="0"/>
              <a:t>सीपीआर में रुकावट</a:t>
            </a:r>
            <a:endParaRPr lang="en-IN" dirty="0"/>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407225" y="12700097"/>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211255739"/>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ED2CF-5046-5DC1-00EA-7B33EA139567}"/>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56332562-6097-0927-08A2-AA3FBBC579DB}"/>
              </a:ext>
            </a:extLst>
          </p:cNvPr>
          <p:cNvSpPr txBox="1">
            <a:spLocks/>
          </p:cNvSpPr>
          <p:nvPr/>
        </p:nvSpPr>
        <p:spPr>
          <a:xfrm>
            <a:off x="577892" y="2703577"/>
            <a:ext cx="7627938" cy="5805423"/>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l" rtl="0"/>
            <a:endParaRPr lang="en-US" sz="4800" dirty="0"/>
          </a:p>
          <a:p>
            <a:pPr algn="l" rtl="0"/>
            <a:endParaRPr lang="en-US" sz="4800" dirty="0"/>
          </a:p>
          <a:p>
            <a:pPr algn="l" rtl="0"/>
            <a:endParaRPr lang="en-US" sz="4800" dirty="0"/>
          </a:p>
          <a:p>
            <a:pPr algn="l" rtl="0"/>
            <a:r>
              <a:rPr lang="en-US" sz="4800" dirty="0" err="1"/>
              <a:t>अब</a:t>
            </a:r>
            <a:r>
              <a:rPr lang="en-US" sz="4800" dirty="0"/>
              <a:t> आप यह कर सकते हैं:</a:t>
            </a:r>
          </a:p>
        </p:txBody>
      </p:sp>
      <p:sp>
        <p:nvSpPr>
          <p:cNvPr id="6" name="OBJECTIVES">
            <a:extLst>
              <a:ext uri="{FF2B5EF4-FFF2-40B4-BE49-F238E27FC236}">
                <a16:creationId xmlns:a16="http://schemas.microsoft.com/office/drawing/2014/main" id="{F79536BE-8F0B-6B2E-5DF4-090D86D80182}"/>
              </a:ext>
            </a:extLst>
          </p:cNvPr>
          <p:cNvSpPr txBox="1"/>
          <p:nvPr/>
        </p:nvSpPr>
        <p:spPr>
          <a:xfrm>
            <a:off x="8661373" y="787889"/>
            <a:ext cx="3455472" cy="126609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l" rtl="0"/>
            <a:r>
              <a:rPr lang="en-IN" dirty="0"/>
              <a:t>समीक्षा</a:t>
            </a:r>
            <a:endParaRPr dirty="0"/>
          </a:p>
        </p:txBody>
      </p:sp>
      <p:sp>
        <p:nvSpPr>
          <p:cNvPr id="14" name="Slide Number">
            <a:extLst>
              <a:ext uri="{FF2B5EF4-FFF2-40B4-BE49-F238E27FC236}">
                <a16:creationId xmlns:a16="http://schemas.microsoft.com/office/drawing/2014/main" id="{1287F3C4-F3A6-6078-8D06-B35091BBE4DC}"/>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t>39</a:t>
            </a:fld>
            <a:endParaRPr/>
          </a:p>
        </p:txBody>
      </p:sp>
      <p:sp>
        <p:nvSpPr>
          <p:cNvPr id="7" name="Demonstrate rescue breathing for adults, children and infants using a mannequin, with and without foreign body airway obstruction.…">
            <a:extLst>
              <a:ext uri="{FF2B5EF4-FFF2-40B4-BE49-F238E27FC236}">
                <a16:creationId xmlns:a16="http://schemas.microsoft.com/office/drawing/2014/main" id="{8B236A06-4D79-30DE-C659-BEAE0BE48933}"/>
              </a:ext>
            </a:extLst>
          </p:cNvPr>
          <p:cNvSpPr txBox="1"/>
          <p:nvPr/>
        </p:nvSpPr>
        <p:spPr>
          <a:xfrm>
            <a:off x="11174353" y="2478609"/>
            <a:ext cx="12543746" cy="75447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p>
            <a:pPr lvl="1" indent="0" defTabSz="1896340">
              <a:lnSpc>
                <a:spcPct val="150000"/>
              </a:lnSpc>
              <a:tabLst>
                <a:tab pos="2286000" algn="l"/>
                <a:tab pos="3644900" algn="l"/>
                <a:tab pos="5029200" algn="l"/>
                <a:tab pos="6388100" algn="l"/>
              </a:tabLst>
              <a:defRPr sz="4800">
                <a:latin typeface="Open Sans"/>
                <a:ea typeface="Open Sans"/>
                <a:cs typeface="Open Sans"/>
                <a:sym typeface="Open Sans"/>
              </a:defRPr>
            </a:pPr>
            <a:r>
              <a:rPr lang="hi-IN" dirty="0"/>
              <a:t>वयस्कों, बच्चों और शिशुओं के लिए बचाव, चाहे वह विदेशी वस्तु के वायुमार्ग में अवरोध के साथ हो या उसके बिना।श्वास का प्रदर्शन एक पुतले का उपयोग करके करने में </a:t>
            </a:r>
            <a:r>
              <a:rPr lang="en-IN" dirty="0"/>
              <a:t>I</a:t>
            </a:r>
          </a:p>
          <a:p>
            <a:pPr lvl="1" indent="0" defTabSz="1896340">
              <a:tabLst>
                <a:tab pos="2286000" algn="l"/>
                <a:tab pos="3644900" algn="l"/>
                <a:tab pos="5029200" algn="l"/>
                <a:tab pos="6388100" algn="l"/>
              </a:tabLst>
              <a:defRPr sz="4800">
                <a:latin typeface="Open Sans"/>
                <a:ea typeface="Open Sans"/>
                <a:cs typeface="Open Sans"/>
                <a:sym typeface="Open Sans"/>
              </a:defRPr>
            </a:pPr>
            <a:endParaRPr lang="en-IN" dirty="0"/>
          </a:p>
          <a:p>
            <a:pPr lvl="1" indent="0" defTabSz="1896340">
              <a:lnSpc>
                <a:spcPct val="150000"/>
              </a:lnSpc>
              <a:tabLst>
                <a:tab pos="2286000" algn="l"/>
                <a:tab pos="3644900" algn="l"/>
                <a:tab pos="5029200" algn="l"/>
                <a:tab pos="6388100" algn="l"/>
              </a:tabLst>
              <a:defRPr sz="4800">
                <a:latin typeface="Open Sans"/>
                <a:ea typeface="Open Sans"/>
                <a:cs typeface="Open Sans"/>
                <a:sym typeface="Open Sans"/>
              </a:defRPr>
            </a:pPr>
            <a:r>
              <a:rPr lang="hi-IN" dirty="0"/>
              <a:t>एक पुतले का उपयोग करके वयस्कों, बच्चों और शिशुओं में सीपीआर का वर्णन और प्रदर्शन करने में ।</a:t>
            </a:r>
          </a:p>
        </p:txBody>
      </p:sp>
      <p:grpSp>
        <p:nvGrpSpPr>
          <p:cNvPr id="8" name="Group">
            <a:extLst>
              <a:ext uri="{FF2B5EF4-FFF2-40B4-BE49-F238E27FC236}">
                <a16:creationId xmlns:a16="http://schemas.microsoft.com/office/drawing/2014/main" id="{BE87116D-730E-0AE3-7955-3CB6514F59E5}"/>
              </a:ext>
            </a:extLst>
          </p:cNvPr>
          <p:cNvGrpSpPr/>
          <p:nvPr/>
        </p:nvGrpSpPr>
        <p:grpSpPr>
          <a:xfrm>
            <a:off x="10089955" y="2478609"/>
            <a:ext cx="1219201" cy="1681958"/>
            <a:chOff x="0" y="115975"/>
            <a:chExt cx="1219200" cy="1681957"/>
          </a:xfrm>
        </p:grpSpPr>
        <p:sp>
          <p:nvSpPr>
            <p:cNvPr id="9" name="Circle">
              <a:extLst>
                <a:ext uri="{FF2B5EF4-FFF2-40B4-BE49-F238E27FC236}">
                  <a16:creationId xmlns:a16="http://schemas.microsoft.com/office/drawing/2014/main" id="{9DF97DCA-61FB-616F-F72E-827F2B299EAA}"/>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0" name="1">
              <a:extLst>
                <a:ext uri="{FF2B5EF4-FFF2-40B4-BE49-F238E27FC236}">
                  <a16:creationId xmlns:a16="http://schemas.microsoft.com/office/drawing/2014/main" id="{AB9B352C-5CCD-BC4C-9E03-63E53BC8F0B4}"/>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rPr dirty="0"/>
                <a:t>1</a:t>
              </a:r>
            </a:p>
          </p:txBody>
        </p:sp>
      </p:grpSp>
      <p:grpSp>
        <p:nvGrpSpPr>
          <p:cNvPr id="11" name="Group">
            <a:extLst>
              <a:ext uri="{FF2B5EF4-FFF2-40B4-BE49-F238E27FC236}">
                <a16:creationId xmlns:a16="http://schemas.microsoft.com/office/drawing/2014/main" id="{DF885714-6750-C0A4-6456-048EC47BE839}"/>
              </a:ext>
            </a:extLst>
          </p:cNvPr>
          <p:cNvGrpSpPr/>
          <p:nvPr/>
        </p:nvGrpSpPr>
        <p:grpSpPr>
          <a:xfrm>
            <a:off x="9779508" y="7668020"/>
            <a:ext cx="1219201" cy="1681959"/>
            <a:chOff x="0" y="115975"/>
            <a:chExt cx="1219200" cy="1681957"/>
          </a:xfrm>
        </p:grpSpPr>
        <p:sp>
          <p:nvSpPr>
            <p:cNvPr id="12" name="Circle">
              <a:extLst>
                <a:ext uri="{FF2B5EF4-FFF2-40B4-BE49-F238E27FC236}">
                  <a16:creationId xmlns:a16="http://schemas.microsoft.com/office/drawing/2014/main" id="{43A243FF-0942-0902-1A78-656A279B3E0F}"/>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3" name="2">
              <a:extLst>
                <a:ext uri="{FF2B5EF4-FFF2-40B4-BE49-F238E27FC236}">
                  <a16:creationId xmlns:a16="http://schemas.microsoft.com/office/drawing/2014/main" id="{A322E84B-379B-5F12-B601-341BB96E7FE0}"/>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rPr dirty="0"/>
                <a:t>2</a:t>
              </a:r>
            </a:p>
          </p:txBody>
        </p:sp>
      </p:grpSp>
      <p:pic>
        <p:nvPicPr>
          <p:cNvPr id="15" name="Picture 1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16" name="Picture 15">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031747" y="12813337"/>
            <a:ext cx="3686352" cy="677269"/>
          </a:xfrm>
          <a:prstGeom prst="rect">
            <a:avLst/>
          </a:prstGeom>
        </p:spPr>
      </p:pic>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2947445769"/>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E6B6C-A77B-CC80-3C5A-ECA458125949}"/>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D4D6BB1B-14DF-43A5-C84F-2F6FB6B0C301}"/>
              </a:ext>
            </a:extLst>
          </p:cNvPr>
          <p:cNvSpPr txBox="1">
            <a:spLocks/>
          </p:cNvSpPr>
          <p:nvPr/>
        </p:nvSpPr>
        <p:spPr>
          <a:xfrm>
            <a:off x="577892" y="2703577"/>
            <a:ext cx="7627938" cy="5126623"/>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l" rtl="0"/>
            <a:endParaRPr lang="en-US" sz="4800" dirty="0"/>
          </a:p>
          <a:p>
            <a:pPr algn="l" rtl="0"/>
            <a:endParaRPr lang="en-US" sz="4800" dirty="0"/>
          </a:p>
          <a:p>
            <a:pPr algn="l" rtl="0"/>
            <a:r>
              <a:rPr lang="en-US" sz="4800" dirty="0" err="1"/>
              <a:t>अब</a:t>
            </a:r>
            <a:r>
              <a:rPr lang="en-US" sz="4800" dirty="0"/>
              <a:t> आप यह कर सकते हैं:</a:t>
            </a:r>
          </a:p>
        </p:txBody>
      </p:sp>
      <p:sp>
        <p:nvSpPr>
          <p:cNvPr id="6" name="OBJECTIVES">
            <a:extLst>
              <a:ext uri="{FF2B5EF4-FFF2-40B4-BE49-F238E27FC236}">
                <a16:creationId xmlns:a16="http://schemas.microsoft.com/office/drawing/2014/main" id="{5B94C30F-33F9-77CE-F332-AA55D22EB56B}"/>
              </a:ext>
            </a:extLst>
          </p:cNvPr>
          <p:cNvSpPr txBox="1"/>
          <p:nvPr/>
        </p:nvSpPr>
        <p:spPr>
          <a:xfrm>
            <a:off x="8661373" y="787889"/>
            <a:ext cx="3455472" cy="1266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l" rtl="0"/>
            <a:r>
              <a:rPr lang="en-IN" dirty="0"/>
              <a:t>समीक्षा</a:t>
            </a:r>
          </a:p>
        </p:txBody>
      </p:sp>
      <p:sp>
        <p:nvSpPr>
          <p:cNvPr id="14" name="Slide Number">
            <a:extLst>
              <a:ext uri="{FF2B5EF4-FFF2-40B4-BE49-F238E27FC236}">
                <a16:creationId xmlns:a16="http://schemas.microsoft.com/office/drawing/2014/main" id="{FC5D2C7E-96FB-3D3F-0494-27D0A292E6EA}"/>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t>40</a:t>
            </a:fld>
            <a:endParaRPr/>
          </a:p>
        </p:txBody>
      </p:sp>
      <p:sp>
        <p:nvSpPr>
          <p:cNvPr id="2" name="Describe and demonstrate two-rescuer CPR for adults.…">
            <a:extLst>
              <a:ext uri="{FF2B5EF4-FFF2-40B4-BE49-F238E27FC236}">
                <a16:creationId xmlns:a16="http://schemas.microsoft.com/office/drawing/2014/main" id="{CFE6BC35-CBCD-A90B-F97C-1BC45CDBF779}"/>
              </a:ext>
            </a:extLst>
          </p:cNvPr>
          <p:cNvSpPr txBox="1"/>
          <p:nvPr/>
        </p:nvSpPr>
        <p:spPr>
          <a:xfrm>
            <a:off x="11656862" y="5612025"/>
            <a:ext cx="12224968" cy="38514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algn="l" defTabSz="1896340" rtl="0">
              <a:tabLst>
                <a:tab pos="2286000" algn="l"/>
                <a:tab pos="3644900" algn="l"/>
                <a:tab pos="5029200" algn="l"/>
                <a:tab pos="6388100" algn="l"/>
              </a:tabLst>
              <a:defRPr sz="4800">
                <a:latin typeface="Open Sans"/>
                <a:ea typeface="Open Sans"/>
                <a:cs typeface="Open Sans"/>
                <a:sym typeface="Open Sans"/>
              </a:defRPr>
            </a:pPr>
            <a:r>
              <a:rPr dirty="0" err="1"/>
              <a:t>वयस्कों</a:t>
            </a:r>
            <a:r>
              <a:rPr dirty="0"/>
              <a:t> </a:t>
            </a:r>
            <a:r>
              <a:rPr dirty="0" err="1"/>
              <a:t>के</a:t>
            </a:r>
            <a:r>
              <a:rPr dirty="0"/>
              <a:t> </a:t>
            </a:r>
            <a:r>
              <a:rPr dirty="0" err="1"/>
              <a:t>लिए</a:t>
            </a:r>
            <a:r>
              <a:rPr dirty="0"/>
              <a:t> </a:t>
            </a:r>
            <a:r>
              <a:rPr dirty="0" err="1"/>
              <a:t>दो-बचावकर्ता</a:t>
            </a:r>
            <a:r>
              <a:rPr dirty="0"/>
              <a:t> </a:t>
            </a:r>
            <a:r>
              <a:rPr dirty="0" err="1"/>
              <a:t>सी.पी.आर</a:t>
            </a:r>
            <a:r>
              <a:rPr dirty="0"/>
              <a:t>. </a:t>
            </a:r>
            <a:r>
              <a:rPr dirty="0" err="1"/>
              <a:t>का</a:t>
            </a:r>
            <a:r>
              <a:rPr dirty="0"/>
              <a:t> </a:t>
            </a:r>
            <a:r>
              <a:rPr dirty="0" err="1"/>
              <a:t>वर्णन</a:t>
            </a:r>
            <a:r>
              <a:rPr dirty="0"/>
              <a:t> </a:t>
            </a:r>
            <a:r>
              <a:rPr dirty="0" err="1"/>
              <a:t>और</a:t>
            </a:r>
            <a:r>
              <a:rPr dirty="0"/>
              <a:t> </a:t>
            </a:r>
            <a:r>
              <a:rPr dirty="0" err="1"/>
              <a:t>प्रदर्शन</a:t>
            </a:r>
            <a:r>
              <a:rPr dirty="0"/>
              <a:t> </a:t>
            </a:r>
            <a:r>
              <a:rPr dirty="0" err="1"/>
              <a:t>कर</a:t>
            </a:r>
            <a:r>
              <a:rPr lang="hi-IN" dirty="0"/>
              <a:t>ने में </a:t>
            </a:r>
            <a:r>
              <a:rPr dirty="0"/>
              <a:t>।</a:t>
            </a:r>
          </a:p>
          <a:p>
            <a:pPr lvl="1" indent="0" algn="l" defTabSz="1896340" rtl="0">
              <a:tabLst>
                <a:tab pos="2286000" algn="l"/>
                <a:tab pos="3644900" algn="l"/>
                <a:tab pos="5029200" algn="l"/>
                <a:tab pos="6388100" algn="l"/>
              </a:tabLst>
              <a:defRPr sz="4800">
                <a:latin typeface="Open Sans"/>
                <a:ea typeface="Open Sans"/>
                <a:cs typeface="Open Sans"/>
                <a:sym typeface="Open Sans"/>
              </a:defRPr>
            </a:pPr>
            <a:endParaRPr dirty="0"/>
          </a:p>
          <a:p>
            <a:pPr lvl="1" indent="0" algn="l" defTabSz="1896340" rtl="0">
              <a:tabLst>
                <a:tab pos="2286000" algn="l"/>
                <a:tab pos="3644900" algn="l"/>
                <a:tab pos="5029200" algn="l"/>
                <a:tab pos="6388100" algn="l"/>
              </a:tabLst>
              <a:defRPr sz="4800">
                <a:latin typeface="Open Sans"/>
                <a:ea typeface="Open Sans"/>
                <a:cs typeface="Open Sans"/>
                <a:sym typeface="Open Sans"/>
              </a:defRPr>
            </a:pPr>
            <a:r>
              <a:rPr dirty="0" err="1"/>
              <a:t>आंशिक</a:t>
            </a:r>
            <a:r>
              <a:rPr dirty="0"/>
              <a:t> </a:t>
            </a:r>
            <a:r>
              <a:rPr dirty="0" err="1"/>
              <a:t>या</a:t>
            </a:r>
            <a:r>
              <a:rPr dirty="0"/>
              <a:t> </a:t>
            </a:r>
            <a:r>
              <a:rPr dirty="0" err="1"/>
              <a:t>पूर्ण</a:t>
            </a:r>
            <a:r>
              <a:rPr dirty="0"/>
              <a:t> </a:t>
            </a:r>
            <a:r>
              <a:rPr dirty="0" err="1"/>
              <a:t>ऊपरी</a:t>
            </a:r>
            <a:r>
              <a:rPr dirty="0"/>
              <a:t> </a:t>
            </a:r>
            <a:r>
              <a:rPr dirty="0" err="1"/>
              <a:t>वायुमार्ग</a:t>
            </a:r>
            <a:r>
              <a:rPr dirty="0"/>
              <a:t> </a:t>
            </a:r>
            <a:r>
              <a:rPr dirty="0" err="1"/>
              <a:t>अवरोध</a:t>
            </a:r>
            <a:r>
              <a:rPr dirty="0"/>
              <a:t> </a:t>
            </a:r>
            <a:r>
              <a:rPr dirty="0" err="1"/>
              <a:t>के</a:t>
            </a:r>
            <a:r>
              <a:rPr dirty="0"/>
              <a:t> </a:t>
            </a:r>
            <a:r>
              <a:rPr dirty="0" err="1"/>
              <a:t>दो</a:t>
            </a:r>
            <a:r>
              <a:rPr dirty="0"/>
              <a:t> </a:t>
            </a:r>
            <a:r>
              <a:rPr dirty="0" err="1"/>
              <a:t>कारण</a:t>
            </a:r>
            <a:r>
              <a:rPr dirty="0"/>
              <a:t> </a:t>
            </a:r>
            <a:r>
              <a:rPr dirty="0" err="1"/>
              <a:t>बता</a:t>
            </a:r>
            <a:r>
              <a:rPr lang="hi-IN" dirty="0"/>
              <a:t> सकते है </a:t>
            </a:r>
            <a:r>
              <a:rPr dirty="0"/>
              <a:t>।</a:t>
            </a:r>
          </a:p>
        </p:txBody>
      </p:sp>
      <p:grpSp>
        <p:nvGrpSpPr>
          <p:cNvPr id="3" name="Group">
            <a:extLst>
              <a:ext uri="{FF2B5EF4-FFF2-40B4-BE49-F238E27FC236}">
                <a16:creationId xmlns:a16="http://schemas.microsoft.com/office/drawing/2014/main" id="{0B1BF04B-23DF-FF0B-6B97-22F18C418B33}"/>
              </a:ext>
            </a:extLst>
          </p:cNvPr>
          <p:cNvGrpSpPr/>
          <p:nvPr/>
        </p:nvGrpSpPr>
        <p:grpSpPr>
          <a:xfrm>
            <a:off x="9844663" y="5612025"/>
            <a:ext cx="1219201" cy="1681959"/>
            <a:chOff x="0" y="115975"/>
            <a:chExt cx="1219200" cy="1681957"/>
          </a:xfrm>
        </p:grpSpPr>
        <p:sp>
          <p:nvSpPr>
            <p:cNvPr id="5" name="Circle">
              <a:extLst>
                <a:ext uri="{FF2B5EF4-FFF2-40B4-BE49-F238E27FC236}">
                  <a16:creationId xmlns:a16="http://schemas.microsoft.com/office/drawing/2014/main" id="{B64231C2-AACC-0BC1-CD4F-79DB528F5515}"/>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7" name="3">
              <a:extLst>
                <a:ext uri="{FF2B5EF4-FFF2-40B4-BE49-F238E27FC236}">
                  <a16:creationId xmlns:a16="http://schemas.microsoft.com/office/drawing/2014/main" id="{54C9F79A-550C-6EE5-9977-C17FD22D23A4}"/>
                </a:ext>
              </a:extLst>
            </p:cNvPr>
            <p:cNvSpPr txBox="1"/>
            <p:nvPr/>
          </p:nvSpPr>
          <p:spPr>
            <a:xfrm>
              <a:off x="2872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rPr dirty="0"/>
                <a:t>3</a:t>
              </a:r>
            </a:p>
          </p:txBody>
        </p:sp>
      </p:grpSp>
      <p:grpSp>
        <p:nvGrpSpPr>
          <p:cNvPr id="8" name="Group">
            <a:extLst>
              <a:ext uri="{FF2B5EF4-FFF2-40B4-BE49-F238E27FC236}">
                <a16:creationId xmlns:a16="http://schemas.microsoft.com/office/drawing/2014/main" id="{6EE66E71-4D47-4529-B614-372AF1F3B9E7}"/>
              </a:ext>
            </a:extLst>
          </p:cNvPr>
          <p:cNvGrpSpPr/>
          <p:nvPr/>
        </p:nvGrpSpPr>
        <p:grpSpPr>
          <a:xfrm>
            <a:off x="9844663" y="7830200"/>
            <a:ext cx="1219201" cy="1681959"/>
            <a:chOff x="0" y="115975"/>
            <a:chExt cx="1219200" cy="1681957"/>
          </a:xfrm>
        </p:grpSpPr>
        <p:sp>
          <p:nvSpPr>
            <p:cNvPr id="9" name="Circle">
              <a:extLst>
                <a:ext uri="{FF2B5EF4-FFF2-40B4-BE49-F238E27FC236}">
                  <a16:creationId xmlns:a16="http://schemas.microsoft.com/office/drawing/2014/main" id="{C5CBD201-F9ED-05A5-B3F6-1967BC884477}"/>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0" name="4">
              <a:extLst>
                <a:ext uri="{FF2B5EF4-FFF2-40B4-BE49-F238E27FC236}">
                  <a16:creationId xmlns:a16="http://schemas.microsoft.com/office/drawing/2014/main" id="{ECDAAB5A-C806-4BD5-72BE-DBC669D5FB2F}"/>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4</a:t>
              </a:r>
            </a:p>
          </p:txBody>
        </p:sp>
      </p:gr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497800" y="12813338"/>
            <a:ext cx="3686352" cy="677269"/>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29175" y="-6307"/>
            <a:ext cx="3754825" cy="2559540"/>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4246193706"/>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8639176" y="-8445205"/>
            <a:ext cx="19547984" cy="19547984"/>
          </a:xfrm>
          <a:prstGeom prst="ellipse">
            <a:avLst/>
          </a:prstGeom>
          <a:gradFill>
            <a:gsLst>
              <a:gs pos="0">
                <a:srgbClr val="DA751A"/>
              </a:gs>
              <a:gs pos="57570">
                <a:srgbClr val="E67C1D"/>
              </a:gs>
              <a:gs pos="100000">
                <a:srgbClr val="F28320"/>
              </a:gs>
            </a:gsLst>
            <a:lin ang="4595515"/>
          </a:gradFill>
          <a:ln w="12700">
            <a:miter lim="400000"/>
          </a:ln>
        </p:spPr>
        <p:txBody>
          <a:bodyPr lIns="78283" tIns="78283" rIns="78283" bIns="78283"/>
          <a:lstStyle/>
          <a:p>
            <a:pPr algn="l" rtl="0"/>
            <a:endParaRPr/>
          </a:p>
        </p:txBody>
      </p:sp>
      <p:pic>
        <p:nvPicPr>
          <p:cNvPr id="122" name="IMG-3642.JPG" descr="IMG-3642.JPG"/>
          <p:cNvPicPr>
            <a:picLocks noChangeAspect="1"/>
          </p:cNvPicPr>
          <p:nvPr/>
        </p:nvPicPr>
        <p:blipFill>
          <a:blip r:embed="rId2"/>
          <a:srcRect l="25406"/>
          <a:stretch>
            <a:fillRect/>
          </a:stretch>
        </p:blipFill>
        <p:spPr>
          <a:xfrm flipH="1">
            <a:off x="-2789159" y="-627962"/>
            <a:ext cx="12809302" cy="11447861"/>
          </a:xfrm>
          <a:custGeom>
            <a:avLst/>
            <a:gdLst/>
            <a:ahLst/>
            <a:cxnLst>
              <a:cxn ang="0">
                <a:pos x="wd2" y="hd2"/>
              </a:cxn>
              <a:cxn ang="5400000">
                <a:pos x="wd2" y="hd2"/>
              </a:cxn>
              <a:cxn ang="10800000">
                <a:pos x="wd2" y="hd2"/>
              </a:cxn>
              <a:cxn ang="16200000">
                <a:pos x="wd2" y="hd2"/>
              </a:cxn>
            </a:cxnLst>
            <a:rect l="0" t="0" r="r" b="b"/>
            <a:pathLst>
              <a:path w="20873" h="21600" extrusionOk="0">
                <a:moveTo>
                  <a:pt x="360" y="0"/>
                </a:moveTo>
                <a:cubicBezTo>
                  <a:pt x="-727" y="5723"/>
                  <a:pt x="646" y="11946"/>
                  <a:pt x="4490" y="16396"/>
                </a:cubicBezTo>
                <a:cubicBezTo>
                  <a:pt x="7486" y="19866"/>
                  <a:pt x="11414" y="21600"/>
                  <a:pt x="15340" y="21600"/>
                </a:cubicBezTo>
                <a:cubicBezTo>
                  <a:pt x="17219" y="21600"/>
                  <a:pt x="19096" y="21199"/>
                  <a:pt x="20873" y="20405"/>
                </a:cubicBezTo>
                <a:lnTo>
                  <a:pt x="20873" y="0"/>
                </a:lnTo>
                <a:lnTo>
                  <a:pt x="360" y="0"/>
                </a:lnTo>
                <a:close/>
              </a:path>
            </a:pathLst>
          </a:custGeom>
          <a:ln w="12700">
            <a:miter lim="400000"/>
          </a:ln>
        </p:spPr>
      </p:pic>
      <p:sp>
        <p:nvSpPr>
          <p:cNvPr id="124"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26"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27" name="Slide Number"/>
          <p:cNvSpPr txBox="1">
            <a:spLocks noGrp="1"/>
          </p:cNvSpPr>
          <p:nvPr>
            <p:ph type="sldNum" sz="quarter" idx="2"/>
          </p:nvPr>
        </p:nvSpPr>
        <p:spPr>
          <a:xfrm>
            <a:off x="22920941" y="12813338"/>
            <a:ext cx="741492"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t>41</a:t>
            </a:fld>
            <a:endParaRPr dirty="0"/>
          </a:p>
        </p:txBody>
      </p:sp>
      <p:sp>
        <p:nvSpPr>
          <p:cNvPr id="2" name="Rectangle 1">
            <a:extLst>
              <a:ext uri="{FF2B5EF4-FFF2-40B4-BE49-F238E27FC236}">
                <a16:creationId xmlns:a16="http://schemas.microsoft.com/office/drawing/2014/main" id="{E9A6B61E-3BFB-8B6A-B54D-9BFC4C887C61}"/>
              </a:ext>
            </a:extLst>
          </p:cNvPr>
          <p:cNvSpPr/>
          <p:nvPr/>
        </p:nvSpPr>
        <p:spPr>
          <a:xfrm>
            <a:off x="11959161" y="2423607"/>
            <a:ext cx="7290778" cy="2646878"/>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rtl="0"/>
            <a:r>
              <a:rPr lang="en-US" sz="16600" b="1" cap="none" spc="0" dirty="0">
                <a:ln/>
                <a:solidFill>
                  <a:schemeClr val="accent6">
                    <a:lumMod val="75000"/>
                  </a:schemeClr>
                </a:solidFill>
                <a:effectLst/>
              </a:rPr>
              <a:t>धन्यवाद</a:t>
            </a:r>
          </a:p>
        </p:txBody>
      </p:sp>
      <p:pic>
        <p:nvPicPr>
          <p:cNvPr id="9" name="Picture 8">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1016000" y="12813338"/>
            <a:ext cx="3686352" cy="677269"/>
          </a:xfrm>
          <a:prstGeom prst="rect">
            <a:avLst/>
          </a:prstGeom>
        </p:spPr>
      </p:pic>
      <p:pic>
        <p:nvPicPr>
          <p:cNvPr id="10" name="Picture 9">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19976081" y="12932840"/>
            <a:ext cx="3686352" cy="677269"/>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79711" y="4841211"/>
            <a:ext cx="12611976" cy="6435418"/>
          </a:xfrm>
          <a:prstGeom prst="rect">
            <a:avLst/>
          </a:prstGeom>
        </p:spPr>
      </p:pic>
    </p:spTree>
  </p:cSld>
  <p:clrMapOvr>
    <a:masterClrMapping/>
  </p:clrMapOvr>
  <p:transition spd="med"/>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452</TotalTime>
  <Words>1537</Words>
  <Application>Microsoft Office PowerPoint</Application>
  <PresentationFormat>Custom</PresentationFormat>
  <Paragraphs>293</Paragraphs>
  <Slides>41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Arial</vt:lpstr>
      <vt:lpstr>Arial Black</vt:lpstr>
      <vt:lpstr>Book Antiqua</vt:lpstr>
      <vt:lpstr>Calibri</vt:lpstr>
      <vt:lpstr>Mongolian Baiti</vt:lpstr>
      <vt:lpstr>Open Sans</vt:lpstr>
      <vt:lpstr>Open Sans Semibold</vt:lpstr>
      <vt:lpstr>Verdana</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Kamal Mehra</dc:creator>
  <cp:lastModifiedBy>TRG BR 1</cp:lastModifiedBy>
  <cp:revision>88</cp:revision>
  <dcterms:modified xsi:type="dcterms:W3CDTF">2025-12-19T11:46:28Z</dcterms:modified>
</cp:coreProperties>
</file>