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339" r:id="rId2"/>
    <p:sldId id="257" r:id="rId3"/>
    <p:sldId id="342" r:id="rId4"/>
    <p:sldId id="258" r:id="rId5"/>
    <p:sldId id="323" r:id="rId6"/>
    <p:sldId id="337" r:id="rId7"/>
    <p:sldId id="338" r:id="rId8"/>
    <p:sldId id="343" r:id="rId9"/>
    <p:sldId id="344" r:id="rId10"/>
    <p:sldId id="345" r:id="rId11"/>
    <p:sldId id="347" r:id="rId12"/>
    <p:sldId id="346" r:id="rId13"/>
    <p:sldId id="348" r:id="rId14"/>
    <p:sldId id="349" r:id="rId15"/>
    <p:sldId id="350" r:id="rId16"/>
    <p:sldId id="341" r:id="rId17"/>
    <p:sldId id="340"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32" d="100"/>
          <a:sy n="32" d="100"/>
        </p:scale>
        <p:origin x="954" y="102"/>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988363609"/>
      </p:ext>
    </p:extLst>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CAPF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8</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6.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2.png"/><Relationship Id="rId7"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2.png"/><Relationship Id="rId7"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6.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6.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6.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6.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21.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16969100" y="12835531"/>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144985" y="12136069"/>
            <a:ext cx="3686352" cy="677269"/>
          </a:xfrm>
          <a:prstGeom prst="rect">
            <a:avLst/>
          </a:prstGeom>
        </p:spPr>
      </p:pic>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79" name="PPT 2 -"/>
          <p:cNvSpPr txBox="1"/>
          <p:nvPr/>
        </p:nvSpPr>
        <p:spPr>
          <a:xfrm>
            <a:off x="22010250" y="12813338"/>
            <a:ext cx="480298"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a:t>
            </a:fld>
            <a:endParaRPr/>
          </a:p>
        </p:txBody>
      </p:sp>
      <p:sp>
        <p:nvSpPr>
          <p:cNvPr id="83" name="Shape"/>
          <p:cNvSpPr/>
          <p:nvPr/>
        </p:nvSpPr>
        <p:spPr>
          <a:xfrm>
            <a:off x="0" y="3880189"/>
            <a:ext cx="13669107" cy="3637294"/>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rgbClr val="E46C0A">
              <a:alpha val="90000"/>
            </a:srgbClr>
          </a:solidFill>
          <a:ln w="12700">
            <a:miter lim="400000"/>
          </a:ln>
        </p:spPr>
        <p:txBody>
          <a:bodyPr lIns="78283" tIns="78283" rIns="78283" bIns="78283"/>
          <a:lstStyle/>
          <a:p>
            <a:pPr algn="l" rtl="0"/>
            <a:endParaRPr/>
          </a:p>
        </p:txBody>
      </p:sp>
      <p:sp>
        <p:nvSpPr>
          <p:cNvPr id="84" name="LESSON 2…"/>
          <p:cNvSpPr txBox="1"/>
          <p:nvPr/>
        </p:nvSpPr>
        <p:spPr>
          <a:xfrm>
            <a:off x="1200259" y="4083124"/>
            <a:ext cx="9740888" cy="32374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algn="ctr" defTabSz="2438400" rtl="0">
              <a:lnSpc>
                <a:spcPct val="80000"/>
              </a:lnSpc>
              <a:defRPr sz="6400" b="1">
                <a:solidFill>
                  <a:srgbClr val="FFFFFF"/>
                </a:solidFill>
                <a:latin typeface="Open Sans"/>
                <a:ea typeface="Open Sans"/>
                <a:cs typeface="Open Sans"/>
                <a:sym typeface="Open Sans"/>
              </a:defRPr>
            </a:pPr>
            <a:r>
              <a:rPr lang="en-IN"/>
              <a:t>पाठ-8 </a:t>
            </a:r>
            <a:endParaRPr lang="en-IN" dirty="0"/>
          </a:p>
          <a:p>
            <a:pPr algn="l" defTabSz="2438400" rtl="0">
              <a:lnSpc>
                <a:spcPct val="80000"/>
              </a:lnSpc>
              <a:defRPr sz="6400" b="1">
                <a:solidFill>
                  <a:srgbClr val="FFFFFF"/>
                </a:solidFill>
                <a:latin typeface="Open Sans"/>
                <a:ea typeface="Open Sans"/>
                <a:cs typeface="Open Sans"/>
                <a:sym typeface="Open Sans"/>
              </a:defRPr>
            </a:pPr>
            <a:endParaRPr lang="en-IN" dirty="0"/>
          </a:p>
          <a:p>
            <a:pPr algn="l" defTabSz="2438400" rtl="0">
              <a:lnSpc>
                <a:spcPct val="80000"/>
              </a:lnSpc>
              <a:defRPr sz="6400" cap="all">
                <a:solidFill>
                  <a:srgbClr val="FFFFFF"/>
                </a:solidFill>
                <a:latin typeface="Open Sans"/>
                <a:ea typeface="Open Sans"/>
                <a:cs typeface="Open Sans"/>
                <a:sym typeface="Open Sans"/>
              </a:defRPr>
            </a:pPr>
            <a:r>
              <a:rPr lang="en-IN" sz="11500" b="1" dirty="0">
                <a:solidFill>
                  <a:srgbClr val="FFFFFF"/>
                </a:solidFill>
                <a:latin typeface="Open Sans"/>
                <a:ea typeface="Open Sans"/>
                <a:cs typeface="Open Sans"/>
              </a:rPr>
              <a:t>ऑक्सीजन थेरेपी</a:t>
            </a:r>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pPr algn="l" rtl="0"/>
            <a:endParaRPr/>
          </a:p>
        </p:txBody>
      </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399454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मेडिकल फर्स्ट रिस्पॉन्डर</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8" name="PEER | CSSR | INDIA">
            <a:extLst>
              <a:ext uri="{FF2B5EF4-FFF2-40B4-BE49-F238E27FC236}">
                <a16:creationId xmlns:a16="http://schemas.microsoft.com/office/drawing/2014/main" id="{FEF0CCE6-B2AE-9EAB-6B3B-5FA5D2198DCB}"/>
              </a:ext>
            </a:extLst>
          </p:cNvPr>
          <p:cNvSpPr txBox="1"/>
          <p:nvPr/>
        </p:nvSpPr>
        <p:spPr>
          <a:xfrm>
            <a:off x="1003386" y="11947276"/>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endParaRPr dirty="0">
              <a:solidFill>
                <a:srgbClr val="FF0000"/>
              </a:solidFil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14110486" y="3431176"/>
            <a:ext cx="8810455" cy="8810455"/>
          </a:xfrm>
          <a:prstGeom prst="rect">
            <a:avLst/>
          </a:prstGeom>
        </p:spPr>
      </p:pic>
      <p:sp>
        <p:nvSpPr>
          <p:cNvPr id="100010001" name="ODT_ATTR_LBL_SHAPE">
            <a:extLst>
              <a:ext uri="{FF2B5EF4-FFF2-40B4-BE49-F238E27FC236}">
                <a16:creationId xmlns:a16="http://schemas.microsoft.com/office/drawing/2014/main" id="{ADCB8724-23CD-4EE8-B5B5-3CB2DDF8932E}"/>
              </a:ext>
            </a:extLst>
          </p:cNvPr>
          <p:cNvSpPr txBox="1"/>
          <p:nvPr/>
        </p:nvSpPr>
        <p:spPr>
          <a:xfrm>
            <a:off x="0" y="0"/>
            <a:ext cx="383210" cy="246221"/>
          </a:xfrm>
          <a:prstGeom prst="rect">
            <a:avLst/>
          </a:prstGeom>
          <a:solidFill>
            <a:srgbClr val="FAFAFA"/>
          </a:solidFill>
        </p:spPr>
        <p:txBody>
          <a:bodyPr wrap="none" lIns="288000">
            <a:spAutoFit/>
          </a:bodyPr>
          <a:lstStyle/>
          <a:p>
            <a:pPr rtl="0"/>
            <a:endParaRPr lang="en-US" sz="1000" dirty="0"/>
          </a:p>
        </p:txBody>
      </p:sp>
      <p:pic>
        <p:nvPicPr>
          <p:cNvPr id="18" name="Picture 17">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9" name="Picture 18">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945021" y="12835299"/>
            <a:ext cx="3686352" cy="677269"/>
          </a:xfrm>
          <a:prstGeom prst="rect">
            <a:avLst/>
          </a:prstGeom>
        </p:spPr>
      </p:pic>
      <p:sp>
        <p:nvSpPr>
          <p:cNvPr id="20" name="Rectangle 19"/>
          <p:cNvSpPr/>
          <p:nvPr/>
        </p:nvSpPr>
        <p:spPr>
          <a:xfrm>
            <a:off x="191605" y="11538241"/>
            <a:ext cx="9638620" cy="1850733"/>
          </a:xfrm>
          <a:prstGeom prst="rect">
            <a:avLst/>
          </a:prstGeom>
          <a:solidFill>
            <a:schemeClr val="accent1"/>
          </a:solidFill>
          <a:ln>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2060"/>
                </a:solidFill>
                <a:latin typeface="Book Antiqua" panose="02040602050305030304" pitchFamily="18" charset="0"/>
              </a:rPr>
              <a:t>Vetted  BY :- </a:t>
            </a:r>
          </a:p>
          <a:p>
            <a:pPr algn="ctr">
              <a:defRPr/>
            </a:pPr>
            <a:r>
              <a:rPr lang="en-US" b="1" dirty="0">
                <a:solidFill>
                  <a:srgbClr val="002060"/>
                </a:solidFill>
                <a:latin typeface="Book Antiqua" panose="02040602050305030304" pitchFamily="18" charset="0"/>
              </a:rPr>
              <a:t>INSP - SUSANT KUMAR SETHI</a:t>
            </a:r>
          </a:p>
          <a:p>
            <a:pPr algn="ctr">
              <a:defRPr/>
            </a:pPr>
            <a:r>
              <a:rPr lang="en-US" b="1" dirty="0">
                <a:solidFill>
                  <a:srgbClr val="002060"/>
                </a:solidFill>
                <a:latin typeface="Book Antiqua" panose="02040602050305030304" pitchFamily="18" charset="0"/>
              </a:rPr>
              <a:t> 5</a:t>
            </a:r>
            <a:r>
              <a:rPr lang="en-US" b="1" baseline="30000" dirty="0">
                <a:solidFill>
                  <a:srgbClr val="002060"/>
                </a:solidFill>
                <a:latin typeface="Book Antiqua" panose="02040602050305030304" pitchFamily="18" charset="0"/>
              </a:rPr>
              <a:t>TH</a:t>
            </a:r>
            <a:r>
              <a:rPr lang="en-US" b="1" dirty="0">
                <a:solidFill>
                  <a:srgbClr val="002060"/>
                </a:solidFill>
                <a:latin typeface="Book Antiqua" panose="02040602050305030304" pitchFamily="18" charset="0"/>
              </a:rPr>
              <a:t> BN NDRF</a:t>
            </a:r>
          </a:p>
        </p:txBody>
      </p:sp>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1" y="2703578"/>
            <a:ext cx="8083481" cy="7032324"/>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just" rtl="0">
              <a:lnSpc>
                <a:spcPct val="150000"/>
              </a:lnSpc>
            </a:pPr>
            <a:endParaRPr lang="en-US" sz="4800" dirty="0"/>
          </a:p>
          <a:p>
            <a:pPr algn="just" rtl="0">
              <a:lnSpc>
                <a:spcPct val="150000"/>
              </a:lnSpc>
            </a:pPr>
            <a:r>
              <a:rPr lang="en-US" sz="4800" dirty="0" err="1"/>
              <a:t>इस</a:t>
            </a:r>
            <a:r>
              <a:rPr lang="en-US" sz="4800" dirty="0"/>
              <a:t> पाठ को पूरा करने पर आप निम्नलिखित कार्य करने में सक्षम होंगे:</a:t>
            </a:r>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5351166" cy="140116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2</a:t>
            </a:fld>
            <a:endParaRPr/>
          </a:p>
        </p:txBody>
      </p:sp>
      <p:sp>
        <p:nvSpPr>
          <p:cNvPr id="2" name="Name five situations in which…">
            <a:extLst>
              <a:ext uri="{FF2B5EF4-FFF2-40B4-BE49-F238E27FC236}">
                <a16:creationId xmlns:a16="http://schemas.microsoft.com/office/drawing/2014/main" id="{A1531404-055A-0B3E-FFED-C7A397EB056D}"/>
              </a:ext>
            </a:extLst>
          </p:cNvPr>
          <p:cNvSpPr txBox="1"/>
          <p:nvPr/>
        </p:nvSpPr>
        <p:spPr>
          <a:xfrm>
            <a:off x="11550362" y="4602831"/>
            <a:ext cx="12255746" cy="74216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algn="just" defTabSz="1896340">
              <a:tabLst>
                <a:tab pos="2286000" algn="l"/>
                <a:tab pos="3644900" algn="l"/>
                <a:tab pos="5029200" algn="l"/>
                <a:tab pos="6388100" algn="l"/>
              </a:tabLst>
              <a:defRPr sz="4800">
                <a:latin typeface="Open Sans"/>
                <a:ea typeface="Open Sans"/>
                <a:cs typeface="Open Sans"/>
                <a:sym typeface="Open Sans"/>
              </a:defRPr>
            </a:pPr>
            <a:r>
              <a:rPr lang="hi-IN" dirty="0"/>
              <a:t>पाँच स्थितियों के नाम बताने में  जिनमें ऑक्सीजन का उपयोग आवश्यक है।</a:t>
            </a:r>
            <a:endParaRPr lang="en-IN" dirty="0"/>
          </a:p>
          <a:p>
            <a:pPr lvl="1" indent="0" algn="just" defTabSz="1896340">
              <a:tabLst>
                <a:tab pos="2286000" algn="l"/>
                <a:tab pos="3644900" algn="l"/>
                <a:tab pos="5029200" algn="l"/>
                <a:tab pos="6388100" algn="l"/>
              </a:tabLst>
              <a:defRPr sz="4800">
                <a:latin typeface="Open Sans"/>
                <a:ea typeface="Open Sans"/>
                <a:cs typeface="Open Sans"/>
                <a:sym typeface="Open Sans"/>
              </a:defRPr>
            </a:pPr>
            <a:endParaRPr lang="en-IN" sz="4400" dirty="0"/>
          </a:p>
          <a:p>
            <a:pPr lvl="1" indent="0" algn="just" defTabSz="1896340">
              <a:tabLst>
                <a:tab pos="2286000" algn="l"/>
                <a:tab pos="3644900" algn="l"/>
                <a:tab pos="5029200" algn="l"/>
                <a:tab pos="6388100" algn="l"/>
              </a:tabLst>
              <a:defRPr sz="4800">
                <a:latin typeface="Open Sans"/>
                <a:ea typeface="Open Sans"/>
                <a:cs typeface="Open Sans"/>
                <a:sym typeface="Open Sans"/>
              </a:defRPr>
            </a:pPr>
            <a:endParaRPr sz="4000" dirty="0"/>
          </a:p>
          <a:p>
            <a:pPr lvl="1" indent="0" algn="just" defTabSz="1896340">
              <a:tabLst>
                <a:tab pos="2286000" algn="l"/>
                <a:tab pos="3644900" algn="l"/>
                <a:tab pos="5029200" algn="l"/>
                <a:tab pos="6388100" algn="l"/>
              </a:tabLst>
              <a:defRPr sz="4800">
                <a:latin typeface="Open Sans"/>
                <a:ea typeface="Open Sans"/>
                <a:cs typeface="Open Sans"/>
                <a:sym typeface="Open Sans"/>
              </a:defRPr>
            </a:pPr>
            <a:r>
              <a:rPr lang="hi-IN" dirty="0"/>
              <a:t>ओरोफरीन्जियल वायुमार्ग, सीपीआर मास्क, बैग वाल्व मास्क का वर्णन कीजिए और उनके उपयोगों को प्रदर्शित करने में ।</a:t>
            </a:r>
            <a:endParaRPr lang="en-IN" dirty="0"/>
          </a:p>
          <a:p>
            <a:pPr lvl="1" indent="0" algn="just" defTabSz="1896340">
              <a:tabLst>
                <a:tab pos="2286000" algn="l"/>
                <a:tab pos="3644900" algn="l"/>
                <a:tab pos="5029200" algn="l"/>
                <a:tab pos="6388100" algn="l"/>
              </a:tabLst>
              <a:defRPr sz="4800">
                <a:latin typeface="Open Sans"/>
                <a:ea typeface="Open Sans"/>
                <a:cs typeface="Open Sans"/>
                <a:sym typeface="Open Sans"/>
              </a:defRPr>
            </a:pPr>
            <a:endParaRPr sz="4400" dirty="0"/>
          </a:p>
          <a:p>
            <a:pPr lvl="1" indent="0" algn="just" defTabSz="1896340">
              <a:tabLst>
                <a:tab pos="2286000" algn="l"/>
                <a:tab pos="3644900" algn="l"/>
                <a:tab pos="5029200" algn="l"/>
                <a:tab pos="6388100" algn="l"/>
              </a:tabLst>
              <a:defRPr sz="4800">
                <a:latin typeface="Open Sans"/>
                <a:ea typeface="Open Sans"/>
                <a:cs typeface="Open Sans"/>
                <a:sym typeface="Open Sans"/>
              </a:defRPr>
            </a:pPr>
            <a:r>
              <a:rPr lang="hi-IN" dirty="0"/>
              <a:t>ऑक्सीजन वितरण प्रणाली में चार प्रमुख उपकरणों की सूची बनाने में ।</a:t>
            </a:r>
            <a:endParaRPr dirty="0"/>
          </a:p>
        </p:txBody>
      </p:sp>
      <p:grpSp>
        <p:nvGrpSpPr>
          <p:cNvPr id="3" name="Group">
            <a:extLst>
              <a:ext uri="{FF2B5EF4-FFF2-40B4-BE49-F238E27FC236}">
                <a16:creationId xmlns:a16="http://schemas.microsoft.com/office/drawing/2014/main" id="{57E688D6-75C0-CAB1-6B95-CDC314E6C616}"/>
              </a:ext>
            </a:extLst>
          </p:cNvPr>
          <p:cNvGrpSpPr/>
          <p:nvPr/>
        </p:nvGrpSpPr>
        <p:grpSpPr>
          <a:xfrm>
            <a:off x="9844663" y="4554121"/>
            <a:ext cx="1219201" cy="1681958"/>
            <a:chOff x="0" y="115975"/>
            <a:chExt cx="1219200" cy="1681957"/>
          </a:xfrm>
        </p:grpSpPr>
        <p:sp>
          <p:nvSpPr>
            <p:cNvPr id="5" name="Circle">
              <a:extLst>
                <a:ext uri="{FF2B5EF4-FFF2-40B4-BE49-F238E27FC236}">
                  <a16:creationId xmlns:a16="http://schemas.microsoft.com/office/drawing/2014/main" id="{52E44C68-1177-4940-C337-EBDCD1CF708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5" name="1">
              <a:extLst>
                <a:ext uri="{FF2B5EF4-FFF2-40B4-BE49-F238E27FC236}">
                  <a16:creationId xmlns:a16="http://schemas.microsoft.com/office/drawing/2014/main" id="{39ADDA8F-5C3D-4081-E800-0985E9D252E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1</a:t>
              </a:r>
            </a:p>
          </p:txBody>
        </p:sp>
      </p:grpSp>
      <p:grpSp>
        <p:nvGrpSpPr>
          <p:cNvPr id="16" name="Group">
            <a:extLst>
              <a:ext uri="{FF2B5EF4-FFF2-40B4-BE49-F238E27FC236}">
                <a16:creationId xmlns:a16="http://schemas.microsoft.com/office/drawing/2014/main" id="{83AE83DF-9F5B-EA2A-56CA-A1BFB2776123}"/>
              </a:ext>
            </a:extLst>
          </p:cNvPr>
          <p:cNvGrpSpPr/>
          <p:nvPr/>
        </p:nvGrpSpPr>
        <p:grpSpPr>
          <a:xfrm>
            <a:off x="9844663" y="7050840"/>
            <a:ext cx="1219201" cy="1681958"/>
            <a:chOff x="0" y="115975"/>
            <a:chExt cx="1219200" cy="1681957"/>
          </a:xfrm>
        </p:grpSpPr>
        <p:sp>
          <p:nvSpPr>
            <p:cNvPr id="17" name="Circle">
              <a:extLst>
                <a:ext uri="{FF2B5EF4-FFF2-40B4-BE49-F238E27FC236}">
                  <a16:creationId xmlns:a16="http://schemas.microsoft.com/office/drawing/2014/main" id="{23DF5FC5-DF16-E8E9-2403-96B06C886040}"/>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8" name="2">
              <a:extLst>
                <a:ext uri="{FF2B5EF4-FFF2-40B4-BE49-F238E27FC236}">
                  <a16:creationId xmlns:a16="http://schemas.microsoft.com/office/drawing/2014/main" id="{5C8B895B-5842-59D3-039C-890B8BEA8FE9}"/>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grpSp>
        <p:nvGrpSpPr>
          <p:cNvPr id="19" name="Group">
            <a:extLst>
              <a:ext uri="{FF2B5EF4-FFF2-40B4-BE49-F238E27FC236}">
                <a16:creationId xmlns:a16="http://schemas.microsoft.com/office/drawing/2014/main" id="{B4B62322-ED6C-BAF2-7894-A436EC0213B0}"/>
              </a:ext>
            </a:extLst>
          </p:cNvPr>
          <p:cNvGrpSpPr/>
          <p:nvPr/>
        </p:nvGrpSpPr>
        <p:grpSpPr>
          <a:xfrm>
            <a:off x="9844663" y="9735901"/>
            <a:ext cx="1219201" cy="1681958"/>
            <a:chOff x="0" y="115975"/>
            <a:chExt cx="1219200" cy="1681957"/>
          </a:xfrm>
        </p:grpSpPr>
        <p:sp>
          <p:nvSpPr>
            <p:cNvPr id="20" name="Circle">
              <a:extLst>
                <a:ext uri="{FF2B5EF4-FFF2-40B4-BE49-F238E27FC236}">
                  <a16:creationId xmlns:a16="http://schemas.microsoft.com/office/drawing/2014/main" id="{72BB5792-3A32-4F84-8CCC-B8049BC4C98F}"/>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1" name="3">
              <a:extLst>
                <a:ext uri="{FF2B5EF4-FFF2-40B4-BE49-F238E27FC236}">
                  <a16:creationId xmlns:a16="http://schemas.microsoft.com/office/drawing/2014/main" id="{8FE305ED-BB0C-42FF-028F-922E6DC7F652}"/>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pic>
        <p:nvPicPr>
          <p:cNvPr id="22" name="Picture 2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23" name="Picture 2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19756" y="12813337"/>
            <a:ext cx="3686352" cy="677269"/>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BED77-CDC5-2835-63A4-176CCD2E4D1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850BA69-FBD2-2264-5E10-AB5D931CDC3D}"/>
              </a:ext>
            </a:extLst>
          </p:cNvPr>
          <p:cNvSpPr/>
          <p:nvPr/>
        </p:nvSpPr>
        <p:spPr>
          <a:xfrm>
            <a:off x="8167732" y="1"/>
            <a:ext cx="16216268" cy="1239818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21383BF4-4D6F-164B-154F-F4DF1511073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1351288-6E05-AD0F-535E-01FD8294D5DE}"/>
              </a:ext>
            </a:extLst>
          </p:cNvPr>
          <p:cNvSpPr txBox="1"/>
          <p:nvPr/>
        </p:nvSpPr>
        <p:spPr>
          <a:xfrm>
            <a:off x="8564880" y="3888736"/>
            <a:ext cx="15076257" cy="51256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just" rtl="0">
              <a:spcBef>
                <a:spcPts val="4000"/>
              </a:spcBef>
              <a:buSzPct val="100000"/>
              <a:buChar char="•"/>
              <a:defRPr sz="6000">
                <a:latin typeface="Open Sans"/>
                <a:ea typeface="Open Sans"/>
                <a:cs typeface="Open Sans"/>
                <a:sym typeface="Open Sans"/>
              </a:defRPr>
            </a:pPr>
            <a:r>
              <a:rPr lang="en-US" dirty="0">
                <a:solidFill>
                  <a:schemeClr val="tx1"/>
                </a:solidFill>
              </a:rPr>
              <a:t>मनुष्य भोजन के बिना 1 से 2 सप्ताह और पानी के बिना 1 से 2 दिन तक जीवित रह सकता है, लेकिन ऑक्सीजन के बिना कुछ घंटे भी जीवित नहीं रह सकता। मस्तिष्क की कोशिकाएँ 8 से 10 मिनट के बाद मरने लगती हैं।</a:t>
            </a:r>
          </a:p>
        </p:txBody>
      </p:sp>
      <p:sp>
        <p:nvSpPr>
          <p:cNvPr id="113" name="Rectangle">
            <a:extLst>
              <a:ext uri="{FF2B5EF4-FFF2-40B4-BE49-F238E27FC236}">
                <a16:creationId xmlns:a16="http://schemas.microsoft.com/office/drawing/2014/main" id="{273734F5-CAF7-3CAF-CDCF-5528DDE9B4E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CB0915D1-E1B1-41EB-D438-4CBC7650874C}"/>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8</a:t>
            </a:r>
            <a:r>
              <a:rPr b="1" dirty="0"/>
              <a:t>-</a:t>
            </a:r>
          </a:p>
        </p:txBody>
      </p:sp>
      <p:sp>
        <p:nvSpPr>
          <p:cNvPr id="115" name="Rectangle">
            <a:extLst>
              <a:ext uri="{FF2B5EF4-FFF2-40B4-BE49-F238E27FC236}">
                <a16:creationId xmlns:a16="http://schemas.microsoft.com/office/drawing/2014/main" id="{6C10B962-7D15-0882-9A4C-C29FB0B40D34}"/>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D4BB3C6B-5B58-A1C7-B3B6-FC6ED109F3D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a:t>
            </a:fld>
            <a:endParaRPr dirty="0"/>
          </a:p>
        </p:txBody>
      </p:sp>
      <p:pic>
        <p:nvPicPr>
          <p:cNvPr id="5" name="Picture 4">
            <a:extLst>
              <a:ext uri="{FF2B5EF4-FFF2-40B4-BE49-F238E27FC236}">
                <a16:creationId xmlns:a16="http://schemas.microsoft.com/office/drawing/2014/main" id="{1A2C5FCA-5DC7-855C-18EB-DE73AE337F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2A6FD225-B85F-15A4-2BC6-07FB63DF54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0894F2C-F5A6-146C-FBF6-CC95CAD43D01}"/>
              </a:ext>
            </a:extLst>
          </p:cNvPr>
          <p:cNvSpPr txBox="1"/>
          <p:nvPr/>
        </p:nvSpPr>
        <p:spPr>
          <a:xfrm>
            <a:off x="742863" y="2812493"/>
            <a:ext cx="7113118" cy="1061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महत्त्व</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784583"/>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50404768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61325C0C-41AE-336C-F4A0-EF06C028E7D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8564880" y="3888736"/>
            <a:ext cx="15076257" cy="71774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a:latin typeface="Open Sans"/>
                <a:ea typeface="Open Sans"/>
                <a:cs typeface="Open Sans"/>
                <a:sym typeface="Open Sans"/>
              </a:defRPr>
            </a:pPr>
            <a:r>
              <a:rPr lang="en-US" dirty="0">
                <a:solidFill>
                  <a:schemeClr val="tx1"/>
                </a:solidFill>
              </a:rPr>
              <a:t>हृदय गति रुकना/दिल का दौरा</a:t>
            </a:r>
          </a:p>
          <a:p>
            <a:pPr marL="609600" indent="-609600" algn="l" rtl="0">
              <a:spcBef>
                <a:spcPts val="4000"/>
              </a:spcBef>
              <a:buSzPct val="100000"/>
              <a:buChar char="•"/>
              <a:defRPr sz="6000">
                <a:latin typeface="Open Sans"/>
                <a:ea typeface="Open Sans"/>
                <a:cs typeface="Open Sans"/>
                <a:sym typeface="Open Sans"/>
              </a:defRPr>
            </a:pPr>
            <a:r>
              <a:rPr lang="en-US" dirty="0">
                <a:solidFill>
                  <a:schemeClr val="tx1"/>
                </a:solidFill>
              </a:rPr>
              <a:t>श्वसन संबंधी कमी</a:t>
            </a:r>
          </a:p>
          <a:p>
            <a:pPr marL="609600" indent="-609600" algn="l" rtl="0">
              <a:spcBef>
                <a:spcPts val="4000"/>
              </a:spcBef>
              <a:buSzPct val="100000"/>
              <a:buChar char="•"/>
              <a:defRPr sz="6000">
                <a:latin typeface="Open Sans"/>
                <a:ea typeface="Open Sans"/>
                <a:cs typeface="Open Sans"/>
                <a:sym typeface="Open Sans"/>
              </a:defRPr>
            </a:pPr>
            <a:r>
              <a:rPr lang="en-US" dirty="0">
                <a:solidFill>
                  <a:schemeClr val="tx1"/>
                </a:solidFill>
              </a:rPr>
              <a:t>रक्तस्राव</a:t>
            </a:r>
          </a:p>
          <a:p>
            <a:pPr marL="609600" indent="-609600" algn="l" rtl="0">
              <a:spcBef>
                <a:spcPts val="4000"/>
              </a:spcBef>
              <a:buSzPct val="100000"/>
              <a:buChar char="•"/>
              <a:defRPr sz="6000">
                <a:latin typeface="Open Sans"/>
                <a:ea typeface="Open Sans"/>
                <a:cs typeface="Open Sans"/>
                <a:sym typeface="Open Sans"/>
              </a:defRPr>
            </a:pPr>
            <a:r>
              <a:rPr lang="en-US" dirty="0">
                <a:solidFill>
                  <a:schemeClr val="tx1"/>
                </a:solidFill>
              </a:rPr>
              <a:t>प्रसव की जटिलताएँ</a:t>
            </a:r>
          </a:p>
          <a:p>
            <a:pPr marL="609600" indent="-609600" algn="l" rtl="0">
              <a:spcBef>
                <a:spcPts val="4000"/>
              </a:spcBef>
              <a:buSzPct val="100000"/>
              <a:buChar char="•"/>
              <a:defRPr sz="6000">
                <a:latin typeface="Open Sans"/>
                <a:ea typeface="Open Sans"/>
                <a:cs typeface="Open Sans"/>
                <a:sym typeface="Open Sans"/>
              </a:defRPr>
            </a:pPr>
            <a:r>
              <a:rPr lang="en-US" dirty="0">
                <a:solidFill>
                  <a:schemeClr val="tx1"/>
                </a:solidFill>
              </a:rPr>
              <a:t>विषाक्तता</a:t>
            </a:r>
          </a:p>
        </p:txBody>
      </p:sp>
      <p:sp>
        <p:nvSpPr>
          <p:cNvPr id="113"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8</a:t>
            </a:r>
            <a:r>
              <a:rPr b="1" dirty="0"/>
              <a:t>-</a:t>
            </a:r>
          </a:p>
        </p:txBody>
      </p:sp>
      <p:sp>
        <p:nvSpPr>
          <p:cNvPr id="115"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4</a:t>
            </a:fld>
            <a:endParaRPr dirty="0"/>
          </a:p>
        </p:txBody>
      </p:sp>
      <p:pic>
        <p:nvPicPr>
          <p:cNvPr id="5" name="Picture 4">
            <a:extLst>
              <a:ext uri="{FF2B5EF4-FFF2-40B4-BE49-F238E27FC236}">
                <a16:creationId xmlns:a16="http://schemas.microsoft.com/office/drawing/2014/main" id="{E833C8EB-7C1D-DAD0-AD17-99A8DAFBD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F5C739D0-AF86-1D13-BC6B-9D81D33BE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B9E74C-D255-2DB2-82AD-DD44C6B084D8}"/>
              </a:ext>
            </a:extLst>
          </p:cNvPr>
          <p:cNvSpPr txBox="1"/>
          <p:nvPr/>
        </p:nvSpPr>
        <p:spPr>
          <a:xfrm>
            <a:off x="742863" y="2812493"/>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ऑक्सीजन थेरेपी</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784583"/>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394206A9-DF43-ADF9-D42C-8660A8D80417}"/>
              </a:ext>
            </a:extLst>
          </p:cNvPr>
          <p:cNvSpPr txBox="1"/>
          <p:nvPr/>
        </p:nvSpPr>
        <p:spPr>
          <a:xfrm>
            <a:off x="1138382" y="2552979"/>
            <a:ext cx="18460257" cy="11552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ctr" rtl="0"/>
            <a:r>
              <a:rPr lang="en-IN" dirty="0"/>
              <a:t>ऑक्सीजन से जुड़े खतरे</a:t>
            </a:r>
          </a:p>
        </p:txBody>
      </p:sp>
      <p:grpSp>
        <p:nvGrpSpPr>
          <p:cNvPr id="14" name="Group 13">
            <a:extLst>
              <a:ext uri="{FF2B5EF4-FFF2-40B4-BE49-F238E27FC236}">
                <a16:creationId xmlns:a16="http://schemas.microsoft.com/office/drawing/2014/main" id="{773D70C7-66F7-0ECF-00DC-CF09DF337A2B}"/>
              </a:ext>
            </a:extLst>
          </p:cNvPr>
          <p:cNvGrpSpPr/>
          <p:nvPr/>
        </p:nvGrpSpPr>
        <p:grpSpPr>
          <a:xfrm>
            <a:off x="1138382" y="5175483"/>
            <a:ext cx="22862321" cy="4902587"/>
            <a:chOff x="1014839" y="5168731"/>
            <a:chExt cx="22862321" cy="4902587"/>
          </a:xfrm>
        </p:grpSpPr>
        <p:sp>
          <p:nvSpPr>
            <p:cNvPr id="15" name="Rounded Rectangle">
              <a:extLst>
                <a:ext uri="{FF2B5EF4-FFF2-40B4-BE49-F238E27FC236}">
                  <a16:creationId xmlns:a16="http://schemas.microsoft.com/office/drawing/2014/main" id="{5F42652E-A864-B7A7-37BA-97C3AEFDBCEF}"/>
                </a:ext>
              </a:extLst>
            </p:cNvPr>
            <p:cNvSpPr/>
            <p:nvPr/>
          </p:nvSpPr>
          <p:spPr>
            <a:xfrm>
              <a:off x="1014839" y="7023317"/>
              <a:ext cx="7366001" cy="3048001"/>
            </a:xfrm>
            <a:prstGeom prst="roundRect">
              <a:avLst>
                <a:gd name="adj" fmla="val 4167"/>
              </a:avLst>
            </a:prstGeom>
            <a:solidFill>
              <a:srgbClr val="EAEAEA"/>
            </a:solidFill>
            <a:ln w="12700">
              <a:miter lim="400000"/>
            </a:ln>
          </p:spPr>
          <p:txBody>
            <a:bodyPr lIns="78283" tIns="78283" rIns="78283" bIns="78283"/>
            <a:lstStyle/>
            <a:p>
              <a:pPr algn="r" rtl="0"/>
              <a:endParaRPr dirty="0"/>
            </a:p>
          </p:txBody>
        </p:sp>
        <p:sp>
          <p:nvSpPr>
            <p:cNvPr id="16" name="Fire">
              <a:extLst>
                <a:ext uri="{FF2B5EF4-FFF2-40B4-BE49-F238E27FC236}">
                  <a16:creationId xmlns:a16="http://schemas.microsoft.com/office/drawing/2014/main" id="{6C97DA87-6E80-6022-A67A-7DE00DD85DE7}"/>
                </a:ext>
              </a:extLst>
            </p:cNvPr>
            <p:cNvSpPr txBox="1"/>
            <p:nvPr/>
          </p:nvSpPr>
          <p:spPr>
            <a:xfrm>
              <a:off x="1175812" y="8077417"/>
              <a:ext cx="7050077"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rtl="0"/>
              <a:r>
                <a:rPr dirty="0" err="1"/>
                <a:t>आग</a:t>
              </a:r>
              <a:endParaRPr dirty="0"/>
            </a:p>
          </p:txBody>
        </p:sp>
        <p:sp>
          <p:nvSpPr>
            <p:cNvPr id="18" name="Rounded Rectangle">
              <a:extLst>
                <a:ext uri="{FF2B5EF4-FFF2-40B4-BE49-F238E27FC236}">
                  <a16:creationId xmlns:a16="http://schemas.microsoft.com/office/drawing/2014/main" id="{87625441-A8F2-2E4B-B5A1-C8F6FD69C537}"/>
                </a:ext>
              </a:extLst>
            </p:cNvPr>
            <p:cNvSpPr/>
            <p:nvPr/>
          </p:nvSpPr>
          <p:spPr>
            <a:xfrm>
              <a:off x="8763000" y="7023317"/>
              <a:ext cx="7366000" cy="3048001"/>
            </a:xfrm>
            <a:prstGeom prst="roundRect">
              <a:avLst>
                <a:gd name="adj" fmla="val 4167"/>
              </a:avLst>
            </a:prstGeom>
            <a:solidFill>
              <a:srgbClr val="EAEAEA"/>
            </a:solidFill>
            <a:ln w="12700">
              <a:miter lim="400000"/>
            </a:ln>
          </p:spPr>
          <p:txBody>
            <a:bodyPr lIns="78283" tIns="78283" rIns="78283" bIns="78283"/>
            <a:lstStyle/>
            <a:p>
              <a:pPr algn="l" rtl="0"/>
              <a:endParaRPr/>
            </a:p>
          </p:txBody>
        </p:sp>
        <p:sp>
          <p:nvSpPr>
            <p:cNvPr id="20" name="Explosion…">
              <a:extLst>
                <a:ext uri="{FF2B5EF4-FFF2-40B4-BE49-F238E27FC236}">
                  <a16:creationId xmlns:a16="http://schemas.microsoft.com/office/drawing/2014/main" id="{3097C717-40EE-9C5F-E13C-6281D8D05828}"/>
                </a:ext>
              </a:extLst>
            </p:cNvPr>
            <p:cNvSpPr txBox="1"/>
            <p:nvPr/>
          </p:nvSpPr>
          <p:spPr>
            <a:xfrm>
              <a:off x="9947219" y="7607517"/>
              <a:ext cx="4997561" cy="1661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ctr" defTabSz="1896340" rtl="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pPr>
              <a:r>
                <a:t>विस्फोट</a:t>
              </a:r>
            </a:p>
            <a:p>
              <a:pPr algn="ctr" defTabSz="1896340" rtl="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pPr>
              <a:r>
                <a:t>(तेल, ग्रीस)</a:t>
              </a:r>
            </a:p>
          </p:txBody>
        </p:sp>
        <p:grpSp>
          <p:nvGrpSpPr>
            <p:cNvPr id="21" name="Group">
              <a:extLst>
                <a:ext uri="{FF2B5EF4-FFF2-40B4-BE49-F238E27FC236}">
                  <a16:creationId xmlns:a16="http://schemas.microsoft.com/office/drawing/2014/main" id="{C06D3B71-5A56-0BFB-1FED-5F6BC0A4A4CA}"/>
                </a:ext>
              </a:extLst>
            </p:cNvPr>
            <p:cNvGrpSpPr/>
            <p:nvPr/>
          </p:nvGrpSpPr>
          <p:grpSpPr>
            <a:xfrm>
              <a:off x="4332758" y="5168731"/>
              <a:ext cx="1219201" cy="1681958"/>
              <a:chOff x="0" y="115975"/>
              <a:chExt cx="1219200" cy="1681957"/>
            </a:xfrm>
          </p:grpSpPr>
          <p:sp>
            <p:nvSpPr>
              <p:cNvPr id="30" name="Circle">
                <a:extLst>
                  <a:ext uri="{FF2B5EF4-FFF2-40B4-BE49-F238E27FC236}">
                    <a16:creationId xmlns:a16="http://schemas.microsoft.com/office/drawing/2014/main" id="{3E8F0D90-DF25-7405-F4D7-2A2584B97CE9}"/>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31" name="1">
                <a:extLst>
                  <a:ext uri="{FF2B5EF4-FFF2-40B4-BE49-F238E27FC236}">
                    <a16:creationId xmlns:a16="http://schemas.microsoft.com/office/drawing/2014/main" id="{AD04978A-C2F9-824A-C6BF-A409FC573B3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1</a:t>
                </a:r>
              </a:p>
            </p:txBody>
          </p:sp>
        </p:grpSp>
        <p:sp>
          <p:nvSpPr>
            <p:cNvPr id="22" name="Rounded Rectangle">
              <a:extLst>
                <a:ext uri="{FF2B5EF4-FFF2-40B4-BE49-F238E27FC236}">
                  <a16:creationId xmlns:a16="http://schemas.microsoft.com/office/drawing/2014/main" id="{FCA91588-03F1-C76F-D9EF-2CEA52BB7B26}"/>
                </a:ext>
              </a:extLst>
            </p:cNvPr>
            <p:cNvSpPr/>
            <p:nvPr/>
          </p:nvSpPr>
          <p:spPr>
            <a:xfrm>
              <a:off x="16511159" y="7023317"/>
              <a:ext cx="7366001" cy="3048001"/>
            </a:xfrm>
            <a:prstGeom prst="roundRect">
              <a:avLst>
                <a:gd name="adj" fmla="val 4167"/>
              </a:avLst>
            </a:prstGeom>
            <a:solidFill>
              <a:srgbClr val="EAEAEA"/>
            </a:solidFill>
            <a:ln w="12700">
              <a:miter lim="400000"/>
            </a:ln>
          </p:spPr>
          <p:txBody>
            <a:bodyPr lIns="78283" tIns="78283" rIns="78283" bIns="78283"/>
            <a:lstStyle/>
            <a:p>
              <a:pPr algn="l" rtl="0"/>
              <a:endParaRPr/>
            </a:p>
          </p:txBody>
        </p:sp>
        <p:sp>
          <p:nvSpPr>
            <p:cNvPr id="23" name="Valve damage">
              <a:extLst>
                <a:ext uri="{FF2B5EF4-FFF2-40B4-BE49-F238E27FC236}">
                  <a16:creationId xmlns:a16="http://schemas.microsoft.com/office/drawing/2014/main" id="{11B4973E-C163-1BD5-FE6E-28B338DE05A3}"/>
                </a:ext>
              </a:extLst>
            </p:cNvPr>
            <p:cNvSpPr txBox="1"/>
            <p:nvPr/>
          </p:nvSpPr>
          <p:spPr>
            <a:xfrm>
              <a:off x="17752141" y="8077417"/>
              <a:ext cx="4884038"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rtl="0"/>
              <a:r>
                <a:rPr dirty="0"/>
                <a:t>वाल्व क्षति</a:t>
              </a:r>
            </a:p>
          </p:txBody>
        </p:sp>
        <p:grpSp>
          <p:nvGrpSpPr>
            <p:cNvPr id="24" name="Group">
              <a:extLst>
                <a:ext uri="{FF2B5EF4-FFF2-40B4-BE49-F238E27FC236}">
                  <a16:creationId xmlns:a16="http://schemas.microsoft.com/office/drawing/2014/main" id="{C15586E9-60B8-CF40-F6F8-459C76E0D468}"/>
                </a:ext>
              </a:extLst>
            </p:cNvPr>
            <p:cNvGrpSpPr/>
            <p:nvPr/>
          </p:nvGrpSpPr>
          <p:grpSpPr>
            <a:xfrm>
              <a:off x="11836400" y="5168731"/>
              <a:ext cx="1219200" cy="1681958"/>
              <a:chOff x="0" y="115975"/>
              <a:chExt cx="1219200" cy="1681957"/>
            </a:xfrm>
          </p:grpSpPr>
          <p:sp>
            <p:nvSpPr>
              <p:cNvPr id="28" name="Circle">
                <a:extLst>
                  <a:ext uri="{FF2B5EF4-FFF2-40B4-BE49-F238E27FC236}">
                    <a16:creationId xmlns:a16="http://schemas.microsoft.com/office/drawing/2014/main" id="{6E809B5D-A919-A1E1-6C7A-CECFE5702A5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9" name="2">
                <a:extLst>
                  <a:ext uri="{FF2B5EF4-FFF2-40B4-BE49-F238E27FC236}">
                    <a16:creationId xmlns:a16="http://schemas.microsoft.com/office/drawing/2014/main" id="{E0A28F77-DF99-66D4-8361-C961DAB11D7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grpSp>
          <p:nvGrpSpPr>
            <p:cNvPr id="25" name="Group">
              <a:extLst>
                <a:ext uri="{FF2B5EF4-FFF2-40B4-BE49-F238E27FC236}">
                  <a16:creationId xmlns:a16="http://schemas.microsoft.com/office/drawing/2014/main" id="{144E591C-4729-98EE-9213-2B94181FB1AE}"/>
                </a:ext>
              </a:extLst>
            </p:cNvPr>
            <p:cNvGrpSpPr/>
            <p:nvPr/>
          </p:nvGrpSpPr>
          <p:grpSpPr>
            <a:xfrm>
              <a:off x="19584559" y="5168731"/>
              <a:ext cx="1219201" cy="1681958"/>
              <a:chOff x="0" y="115975"/>
              <a:chExt cx="1219200" cy="1681957"/>
            </a:xfrm>
          </p:grpSpPr>
          <p:sp>
            <p:nvSpPr>
              <p:cNvPr id="26" name="Circle">
                <a:extLst>
                  <a:ext uri="{FF2B5EF4-FFF2-40B4-BE49-F238E27FC236}">
                    <a16:creationId xmlns:a16="http://schemas.microsoft.com/office/drawing/2014/main" id="{F487B665-F85A-1460-2CD7-193CC3E2C948}"/>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7" name="3">
                <a:extLst>
                  <a:ext uri="{FF2B5EF4-FFF2-40B4-BE49-F238E27FC236}">
                    <a16:creationId xmlns:a16="http://schemas.microsoft.com/office/drawing/2014/main" id="{AA4DF3DE-26DB-4524-82C4-085CDB9E9D74}"/>
                  </a:ext>
                </a:extLst>
              </p:cNvPr>
              <p:cNvSpPr txBox="1"/>
              <p:nvPr/>
            </p:nvSpPr>
            <p:spPr>
              <a:xfrm>
                <a:off x="2745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grpSp>
      <p:pic>
        <p:nvPicPr>
          <p:cNvPr id="19" name="Picture 18">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32" name="Picture 3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393902" y="12813338"/>
            <a:ext cx="3686352" cy="677269"/>
          </a:xfrm>
          <a:prstGeom prst="rect">
            <a:avLst/>
          </a:prstGeom>
        </p:spPr>
      </p:pic>
      <p:pic>
        <p:nvPicPr>
          <p:cNvPr id="33" name="Picture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55359672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F5A7E-A494-9098-1E91-0870A366E241}"/>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CBD8D404-223A-6EFF-C15E-6CC2BF76D750}"/>
              </a:ext>
            </a:extLst>
          </p:cNvPr>
          <p:cNvSpPr txBox="1"/>
          <p:nvPr/>
        </p:nvSpPr>
        <p:spPr>
          <a:xfrm>
            <a:off x="1138382" y="2482640"/>
            <a:ext cx="18460257" cy="1155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dirty="0"/>
              <a:t>सिलेंडर के प्रकार</a:t>
            </a:r>
          </a:p>
        </p:txBody>
      </p:sp>
      <p:pic>
        <p:nvPicPr>
          <p:cNvPr id="2" name="Image" descr="Image">
            <a:extLst>
              <a:ext uri="{FF2B5EF4-FFF2-40B4-BE49-F238E27FC236}">
                <a16:creationId xmlns:a16="http://schemas.microsoft.com/office/drawing/2014/main" id="{488D6637-2E07-779B-C32E-9EDB9D204DF1}"/>
              </a:ext>
            </a:extLst>
          </p:cNvPr>
          <p:cNvPicPr>
            <a:picLocks noChangeAspect="1"/>
          </p:cNvPicPr>
          <p:nvPr/>
        </p:nvPicPr>
        <p:blipFill>
          <a:blip r:embed="rId2"/>
          <a:stretch>
            <a:fillRect/>
          </a:stretch>
        </p:blipFill>
        <p:spPr>
          <a:xfrm>
            <a:off x="3893578" y="3169920"/>
            <a:ext cx="16596844" cy="10027920"/>
          </a:xfrm>
          <a:prstGeom prst="rect">
            <a:avLst/>
          </a:prstGeom>
          <a:ln w="12700">
            <a:miter lim="400000"/>
          </a:ln>
        </p:spPr>
      </p:pic>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128753" y="12813337"/>
            <a:ext cx="3686352" cy="67726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24339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3517"/>
            <a:ext cx="4725567" cy="2243390"/>
          </a:xfrm>
          <a:prstGeom prst="rect">
            <a:avLst/>
          </a:prstGeom>
        </p:spPr>
      </p:pic>
    </p:spTree>
    <p:extLst>
      <p:ext uri="{BB962C8B-B14F-4D97-AF65-F5344CB8AC3E}">
        <p14:creationId xmlns:p14="http://schemas.microsoft.com/office/powerpoint/2010/main" val="235150589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9F046-78DA-609A-0514-77C879CFBA8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8916F04-2154-1843-60C0-54A73C78EB5F}"/>
              </a:ext>
            </a:extLst>
          </p:cNvPr>
          <p:cNvSpPr/>
          <p:nvPr/>
        </p:nvSpPr>
        <p:spPr>
          <a:xfrm>
            <a:off x="8167732" y="1"/>
            <a:ext cx="16216268" cy="128133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27CC4947-401F-954E-36AE-4BDE3332CAF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26E3D1B-2467-655A-98B6-7270B9DAC4C9}"/>
              </a:ext>
            </a:extLst>
          </p:cNvPr>
          <p:cNvSpPr txBox="1"/>
          <p:nvPr/>
        </p:nvSpPr>
        <p:spPr>
          <a:xfrm>
            <a:off x="8564880" y="3888736"/>
            <a:ext cx="15076257" cy="46178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a:latin typeface="Open Sans"/>
                <a:ea typeface="Open Sans"/>
                <a:cs typeface="Open Sans"/>
                <a:sym typeface="Open Sans"/>
              </a:defRPr>
            </a:pPr>
            <a:r>
              <a:rPr lang="en-US" dirty="0">
                <a:solidFill>
                  <a:schemeClr val="tx1"/>
                </a:solidFill>
              </a:rPr>
              <a:t>ऑक्सीजन देने से पहले दबाव को 40-70 PSI </a:t>
            </a:r>
            <a:r>
              <a:rPr lang="en-US" dirty="0" err="1">
                <a:solidFill>
                  <a:schemeClr val="tx1"/>
                </a:solidFill>
              </a:rPr>
              <a:t>तक</a:t>
            </a:r>
            <a:r>
              <a:rPr lang="en-US" dirty="0">
                <a:solidFill>
                  <a:schemeClr val="tx1"/>
                </a:solidFill>
              </a:rPr>
              <a:t> कम कर दें। एक भरे हुए सिलेंडर में दबाव 2,000-2,200 PSI </a:t>
            </a:r>
            <a:r>
              <a:rPr lang="en-US" dirty="0" err="1">
                <a:solidFill>
                  <a:schemeClr val="tx1"/>
                </a:solidFill>
              </a:rPr>
              <a:t>होता</a:t>
            </a:r>
            <a:r>
              <a:rPr lang="en-US" dirty="0">
                <a:solidFill>
                  <a:schemeClr val="tx1"/>
                </a:solidFill>
              </a:rPr>
              <a:t> है।</a:t>
            </a:r>
          </a:p>
          <a:p>
            <a:pPr marL="609600" indent="-609600" algn="l" rtl="0">
              <a:spcBef>
                <a:spcPts val="4000"/>
              </a:spcBef>
              <a:buSzPct val="100000"/>
              <a:buChar char="•"/>
              <a:defRPr sz="6000">
                <a:latin typeface="Open Sans"/>
                <a:ea typeface="Open Sans"/>
                <a:cs typeface="Open Sans"/>
                <a:sym typeface="Open Sans"/>
              </a:defRPr>
            </a:pPr>
            <a:r>
              <a:rPr lang="en-US" dirty="0">
                <a:solidFill>
                  <a:schemeClr val="tx1"/>
                </a:solidFill>
              </a:rPr>
              <a:t>प्रवाह मीटर और दबाव नियामक का उपयोग करें।</a:t>
            </a:r>
          </a:p>
        </p:txBody>
      </p:sp>
      <p:sp>
        <p:nvSpPr>
          <p:cNvPr id="113" name="Rectangle">
            <a:extLst>
              <a:ext uri="{FF2B5EF4-FFF2-40B4-BE49-F238E27FC236}">
                <a16:creationId xmlns:a16="http://schemas.microsoft.com/office/drawing/2014/main" id="{CB84F6C0-F070-ED8E-EC30-E734AF31E4F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D76E8952-42A8-C094-7EE2-192C9953F54F}"/>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8</a:t>
            </a:r>
            <a:r>
              <a:rPr b="1" dirty="0"/>
              <a:t>-</a:t>
            </a:r>
          </a:p>
        </p:txBody>
      </p:sp>
      <p:sp>
        <p:nvSpPr>
          <p:cNvPr id="115" name="Rectangle">
            <a:extLst>
              <a:ext uri="{FF2B5EF4-FFF2-40B4-BE49-F238E27FC236}">
                <a16:creationId xmlns:a16="http://schemas.microsoft.com/office/drawing/2014/main" id="{C3BA7544-A8E7-F626-4634-3B8411A87AA0}"/>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BEE9881E-3D61-13B5-F0B5-6D1C4332EF8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7</a:t>
            </a:fld>
            <a:endParaRPr dirty="0"/>
          </a:p>
        </p:txBody>
      </p:sp>
      <p:pic>
        <p:nvPicPr>
          <p:cNvPr id="5" name="Picture 4">
            <a:extLst>
              <a:ext uri="{FF2B5EF4-FFF2-40B4-BE49-F238E27FC236}">
                <a16:creationId xmlns:a16="http://schemas.microsoft.com/office/drawing/2014/main" id="{018EF037-A575-FC0A-8D69-35005A57F7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3BD9BDDE-C669-F1AF-9C02-616B533A3D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0769636-3C13-2D1C-696F-25871711E4BE}"/>
              </a:ext>
            </a:extLst>
          </p:cNvPr>
          <p:cNvSpPr txBox="1"/>
          <p:nvPr/>
        </p:nvSpPr>
        <p:spPr>
          <a:xfrm>
            <a:off x="742863" y="2812493"/>
            <a:ext cx="7113118" cy="2236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err="1"/>
              <a:t>ऑक्सीजन</a:t>
            </a:r>
            <a:r>
              <a:rPr lang="en-IN" dirty="0"/>
              <a:t> </a:t>
            </a:r>
            <a:r>
              <a:rPr lang="en-IN" dirty="0" err="1"/>
              <a:t>देते</a:t>
            </a:r>
            <a:endParaRPr lang="en-IN" dirty="0"/>
          </a:p>
          <a:p>
            <a:pPr algn="l" rtl="0"/>
            <a:endParaRPr lang="en-IN" sz="1800" dirty="0"/>
          </a:p>
          <a:p>
            <a:pPr algn="l" rtl="0"/>
            <a:r>
              <a:rPr lang="en-IN" dirty="0"/>
              <a:t> समय सावधानियां</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168400" y="129657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261335" y="12857429"/>
            <a:ext cx="3686352"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64919452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5B6BA-6EB7-6D62-9CAF-6FE8FB80873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932A828-252F-7135-45C8-6CA7AF383F05}"/>
              </a:ext>
            </a:extLst>
          </p:cNvPr>
          <p:cNvSpPr/>
          <p:nvPr/>
        </p:nvSpPr>
        <p:spPr>
          <a:xfrm>
            <a:off x="8167732" y="1"/>
            <a:ext cx="16216268" cy="1273363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EDAC307E-166D-B299-B0DF-B0923096399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8829D3E-ABA9-1D65-A087-B6ACE44DE1E6}"/>
              </a:ext>
            </a:extLst>
          </p:cNvPr>
          <p:cNvSpPr txBox="1"/>
          <p:nvPr/>
        </p:nvSpPr>
        <p:spPr>
          <a:xfrm>
            <a:off x="8871430" y="1740637"/>
            <a:ext cx="15076257" cy="102347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000">
                <a:latin typeface="Open Sans"/>
                <a:ea typeface="Open Sans"/>
                <a:cs typeface="Open Sans"/>
                <a:sym typeface="Open Sans"/>
              </a:defRPr>
            </a:pPr>
            <a:r>
              <a:rPr lang="en-US" dirty="0">
                <a:solidFill>
                  <a:schemeClr val="tx1"/>
                </a:solidFill>
              </a:rPr>
              <a:t>उचित आकार का चयन करें.</a:t>
            </a:r>
          </a:p>
          <a:p>
            <a:pPr marL="609600" indent="-609600" algn="l" rtl="0">
              <a:spcBef>
                <a:spcPts val="4000"/>
              </a:spcBef>
              <a:buSzPct val="100000"/>
              <a:buChar char="•"/>
              <a:defRPr sz="6000">
                <a:latin typeface="Open Sans"/>
                <a:ea typeface="Open Sans"/>
                <a:cs typeface="Open Sans"/>
                <a:sym typeface="Open Sans"/>
              </a:defRPr>
            </a:pPr>
            <a:r>
              <a:rPr lang="en-US" dirty="0" err="1">
                <a:solidFill>
                  <a:schemeClr val="tx1"/>
                </a:solidFill>
              </a:rPr>
              <a:t>रोगी</a:t>
            </a:r>
            <a:r>
              <a:rPr lang="en-US" dirty="0">
                <a:solidFill>
                  <a:schemeClr val="tx1"/>
                </a:solidFill>
              </a:rPr>
              <a:t> का मुंह खोलें।</a:t>
            </a:r>
          </a:p>
          <a:p>
            <a:pPr marL="609600" indent="-609600" algn="l" rtl="0">
              <a:spcBef>
                <a:spcPts val="4000"/>
              </a:spcBef>
              <a:buSzPct val="100000"/>
              <a:buChar char="•"/>
              <a:defRPr sz="6000">
                <a:latin typeface="Open Sans"/>
                <a:ea typeface="Open Sans"/>
                <a:cs typeface="Open Sans"/>
                <a:sym typeface="Open Sans"/>
              </a:defRPr>
            </a:pPr>
            <a:r>
              <a:rPr lang="en-US" dirty="0" err="1">
                <a:solidFill>
                  <a:schemeClr val="tx1"/>
                </a:solidFill>
              </a:rPr>
              <a:t>उल्टा</a:t>
            </a:r>
            <a:r>
              <a:rPr lang="en-US" dirty="0">
                <a:solidFill>
                  <a:schemeClr val="tx1"/>
                </a:solidFill>
              </a:rPr>
              <a:t> डालें.</a:t>
            </a:r>
          </a:p>
          <a:p>
            <a:pPr marL="609600" indent="-609600" algn="l" rtl="0">
              <a:spcBef>
                <a:spcPts val="4000"/>
              </a:spcBef>
              <a:buSzPct val="100000"/>
              <a:buChar char="•"/>
              <a:defRPr sz="6000">
                <a:latin typeface="Open Sans"/>
                <a:ea typeface="Open Sans"/>
                <a:cs typeface="Open Sans"/>
                <a:sym typeface="Open Sans"/>
              </a:defRPr>
            </a:pPr>
            <a:r>
              <a:rPr lang="en-US" dirty="0" err="1">
                <a:solidFill>
                  <a:schemeClr val="tx1"/>
                </a:solidFill>
              </a:rPr>
              <a:t>सहायक</a:t>
            </a:r>
            <a:r>
              <a:rPr lang="en-US" dirty="0">
                <a:solidFill>
                  <a:schemeClr val="tx1"/>
                </a:solidFill>
              </a:rPr>
              <a:t> को धीरे से आगे बढ़ाएं।</a:t>
            </a:r>
          </a:p>
          <a:p>
            <a:pPr marL="609600" indent="-609600" algn="l" rtl="0">
              <a:spcBef>
                <a:spcPts val="4000"/>
              </a:spcBef>
              <a:buSzPct val="100000"/>
              <a:buChar char="•"/>
              <a:defRPr sz="6000">
                <a:latin typeface="Open Sans"/>
                <a:ea typeface="Open Sans"/>
                <a:cs typeface="Open Sans"/>
                <a:sym typeface="Open Sans"/>
              </a:defRPr>
            </a:pPr>
            <a:r>
              <a:rPr lang="en-US" dirty="0">
                <a:solidFill>
                  <a:schemeClr val="tx1"/>
                </a:solidFill>
              </a:rPr>
              <a:t>180 डिग्री घुमाएं.</a:t>
            </a:r>
          </a:p>
          <a:p>
            <a:pPr marL="609600" indent="-609600" algn="l" rtl="0">
              <a:spcBef>
                <a:spcPts val="4000"/>
              </a:spcBef>
              <a:buSzPct val="100000"/>
              <a:buChar char="•"/>
              <a:defRPr sz="6000">
                <a:latin typeface="Open Sans"/>
                <a:ea typeface="Open Sans"/>
                <a:cs typeface="Open Sans"/>
                <a:sym typeface="Open Sans"/>
              </a:defRPr>
            </a:pPr>
            <a:r>
              <a:rPr lang="en-US" dirty="0" err="1">
                <a:solidFill>
                  <a:schemeClr val="tx1"/>
                </a:solidFill>
              </a:rPr>
              <a:t>फ्लैंज</a:t>
            </a:r>
            <a:r>
              <a:rPr lang="en-US" dirty="0">
                <a:solidFill>
                  <a:schemeClr val="tx1"/>
                </a:solidFill>
              </a:rPr>
              <a:t> के आराम करने तक आगे बढ़ें</a:t>
            </a:r>
          </a:p>
          <a:p>
            <a:pPr marL="609600" indent="-609600" algn="l" rtl="0">
              <a:spcBef>
                <a:spcPts val="4000"/>
              </a:spcBef>
              <a:buSzPct val="100000"/>
              <a:buChar char="•"/>
              <a:defRPr sz="6000">
                <a:latin typeface="Open Sans"/>
                <a:ea typeface="Open Sans"/>
                <a:cs typeface="Open Sans"/>
                <a:sym typeface="Open Sans"/>
              </a:defRPr>
            </a:pPr>
            <a:r>
              <a:rPr lang="en-US" dirty="0">
                <a:solidFill>
                  <a:schemeClr val="tx1"/>
                </a:solidFill>
              </a:rPr>
              <a:t>दांतों पर लगाएं, फिर टेप से सुरक्षित करें।</a:t>
            </a:r>
          </a:p>
        </p:txBody>
      </p:sp>
      <p:sp>
        <p:nvSpPr>
          <p:cNvPr id="113" name="Rectangle">
            <a:extLst>
              <a:ext uri="{FF2B5EF4-FFF2-40B4-BE49-F238E27FC236}">
                <a16:creationId xmlns:a16="http://schemas.microsoft.com/office/drawing/2014/main" id="{CD4A1146-DF3B-37F5-204A-DE84CBA05D1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5B4571F3-DC1E-7F99-0460-52D50F24F7F9}"/>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8</a:t>
            </a:r>
            <a:r>
              <a:rPr b="1" dirty="0"/>
              <a:t>-</a:t>
            </a:r>
          </a:p>
        </p:txBody>
      </p:sp>
      <p:sp>
        <p:nvSpPr>
          <p:cNvPr id="115" name="Rectangle">
            <a:extLst>
              <a:ext uri="{FF2B5EF4-FFF2-40B4-BE49-F238E27FC236}">
                <a16:creationId xmlns:a16="http://schemas.microsoft.com/office/drawing/2014/main" id="{A9C92A03-0DBA-E02D-6406-0CDC7DBB1DE0}"/>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C386DB43-A2F5-8F7B-3C43-1A6C74ED4CF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8</a:t>
            </a:fld>
            <a:endParaRPr dirty="0"/>
          </a:p>
        </p:txBody>
      </p:sp>
      <p:pic>
        <p:nvPicPr>
          <p:cNvPr id="5" name="Picture 4">
            <a:extLst>
              <a:ext uri="{FF2B5EF4-FFF2-40B4-BE49-F238E27FC236}">
                <a16:creationId xmlns:a16="http://schemas.microsoft.com/office/drawing/2014/main" id="{EC3B4CA4-E276-6E5C-4593-A86F7782C7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BCBC66EB-21E6-C4D5-D419-4E772D26F5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41B2CD2-792F-6D12-4F6E-64CE4371AFA0}"/>
              </a:ext>
            </a:extLst>
          </p:cNvPr>
          <p:cNvSpPr txBox="1"/>
          <p:nvPr/>
        </p:nvSpPr>
        <p:spPr>
          <a:xfrm>
            <a:off x="742863" y="2812493"/>
            <a:ext cx="7113118" cy="210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err="1"/>
              <a:t>ओरोफेरीन्जियल</a:t>
            </a:r>
            <a:endParaRPr lang="en-IN" dirty="0"/>
          </a:p>
          <a:p>
            <a:pPr algn="l" rtl="0"/>
            <a:endParaRPr lang="en-IN" sz="1000" dirty="0"/>
          </a:p>
          <a:p>
            <a:pPr algn="l" rtl="0"/>
            <a:r>
              <a:rPr lang="en-IN" dirty="0"/>
              <a:t> </a:t>
            </a:r>
            <a:r>
              <a:rPr lang="en-IN" dirty="0" err="1"/>
              <a:t>वायुमार्ग</a:t>
            </a:r>
            <a:endParaRPr lang="en-IN" dirty="0"/>
          </a:p>
        </p:txBody>
      </p:sp>
      <p:pic>
        <p:nvPicPr>
          <p:cNvPr id="2" name="Picture 1">
            <a:extLst>
              <a:ext uri="{FF2B5EF4-FFF2-40B4-BE49-F238E27FC236}">
                <a16:creationId xmlns:a16="http://schemas.microsoft.com/office/drawing/2014/main" id="{314C2C0D-7AC3-CCB6-6AB7-CED0AB3441A4}"/>
              </a:ext>
            </a:extLst>
          </p:cNvPr>
          <p:cNvPicPr>
            <a:picLocks noChangeAspect="1"/>
          </p:cNvPicPr>
          <p:nvPr/>
        </p:nvPicPr>
        <p:blipFill>
          <a:blip r:embed="rId4"/>
          <a:stretch>
            <a:fillRect/>
          </a:stretch>
        </p:blipFill>
        <p:spPr>
          <a:xfrm>
            <a:off x="1652795" y="5646577"/>
            <a:ext cx="4846740" cy="4840644"/>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407224" y="12835530"/>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17978826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F3B1B-5BA6-B993-606D-36238E6F592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68F90BF-4065-9A09-4CDE-CADA391D2B40}"/>
              </a:ext>
            </a:extLst>
          </p:cNvPr>
          <p:cNvSpPr/>
          <p:nvPr/>
        </p:nvSpPr>
        <p:spPr>
          <a:xfrm>
            <a:off x="8167732" y="1"/>
            <a:ext cx="16216268" cy="12733636"/>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30B28E9D-56F1-05A2-2F7D-191BC6A21D0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C25A63AD-F99B-E623-5847-69130B75699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01FE052C-F291-FC93-BE32-618B28F64EBF}"/>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8</a:t>
            </a:r>
            <a:r>
              <a:rPr b="1" dirty="0"/>
              <a:t>-</a:t>
            </a:r>
          </a:p>
        </p:txBody>
      </p:sp>
      <p:sp>
        <p:nvSpPr>
          <p:cNvPr id="115" name="Rectangle">
            <a:extLst>
              <a:ext uri="{FF2B5EF4-FFF2-40B4-BE49-F238E27FC236}">
                <a16:creationId xmlns:a16="http://schemas.microsoft.com/office/drawing/2014/main" id="{5E7D06E8-F2B3-D680-0EDF-4E9BE480D60F}"/>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234CCE0C-7E74-D4F8-C08F-322E7C0CF61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9</a:t>
            </a:fld>
            <a:endParaRPr dirty="0"/>
          </a:p>
        </p:txBody>
      </p:sp>
      <p:pic>
        <p:nvPicPr>
          <p:cNvPr id="5" name="Picture 4">
            <a:extLst>
              <a:ext uri="{FF2B5EF4-FFF2-40B4-BE49-F238E27FC236}">
                <a16:creationId xmlns:a16="http://schemas.microsoft.com/office/drawing/2014/main" id="{B4E2E1D0-4123-4C26-9F3F-FF33E925D4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A0B3179D-2ED9-3929-1AB9-2950344F52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00A084A-0549-E9BD-B7D3-4751E04456F3}"/>
              </a:ext>
            </a:extLst>
          </p:cNvPr>
          <p:cNvSpPr txBox="1"/>
          <p:nvPr/>
        </p:nvSpPr>
        <p:spPr>
          <a:xfrm>
            <a:off x="742863" y="2812493"/>
            <a:ext cx="7113118" cy="42129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br>
              <a:rPr lang="en-IN" dirty="0"/>
            </a:br>
            <a:r>
              <a:rPr lang="en-IN" dirty="0" err="1"/>
              <a:t>वायुमार्ग</a:t>
            </a:r>
            <a:r>
              <a:rPr lang="en-IN" dirty="0"/>
              <a:t> </a:t>
            </a:r>
            <a:r>
              <a:rPr lang="hi-IN" dirty="0"/>
              <a:t>लगाने</a:t>
            </a:r>
            <a:r>
              <a:rPr lang="en-IN" dirty="0"/>
              <a:t> </a:t>
            </a:r>
            <a:r>
              <a:rPr lang="en-IN" dirty="0" err="1"/>
              <a:t>की</a:t>
            </a:r>
            <a:endParaRPr lang="en-IN" dirty="0"/>
          </a:p>
          <a:p>
            <a:pPr algn="l" rtl="0"/>
            <a:endParaRPr lang="en-IN" sz="4000" dirty="0"/>
          </a:p>
          <a:p>
            <a:pPr algn="l" rtl="0"/>
            <a:r>
              <a:rPr lang="en-IN" dirty="0"/>
              <a:t> प्रक्रिया</a:t>
            </a:r>
            <a:br>
              <a:rPr lang="en-IN" dirty="0"/>
            </a:br>
            <a:endParaRPr lang="en-IN" dirty="0"/>
          </a:p>
        </p:txBody>
      </p:sp>
      <p:pic>
        <p:nvPicPr>
          <p:cNvPr id="2" name="Picture 1">
            <a:extLst>
              <a:ext uri="{FF2B5EF4-FFF2-40B4-BE49-F238E27FC236}">
                <a16:creationId xmlns:a16="http://schemas.microsoft.com/office/drawing/2014/main" id="{3650EED0-DF66-7DB8-3DFE-01744AA2CD7C}"/>
              </a:ext>
            </a:extLst>
          </p:cNvPr>
          <p:cNvPicPr>
            <a:picLocks noChangeAspect="1"/>
          </p:cNvPicPr>
          <p:nvPr/>
        </p:nvPicPr>
        <p:blipFill>
          <a:blip r:embed="rId4"/>
          <a:stretch>
            <a:fillRect/>
          </a:stretch>
        </p:blipFill>
        <p:spPr>
          <a:xfrm>
            <a:off x="1249471" y="7395220"/>
            <a:ext cx="4846740" cy="4840644"/>
          </a:xfrm>
          <a:prstGeom prst="rect">
            <a:avLst/>
          </a:prstGeom>
        </p:spPr>
      </p:pic>
      <p:pic>
        <p:nvPicPr>
          <p:cNvPr id="3" name="Picture 2">
            <a:extLst>
              <a:ext uri="{FF2B5EF4-FFF2-40B4-BE49-F238E27FC236}">
                <a16:creationId xmlns:a16="http://schemas.microsoft.com/office/drawing/2014/main" id="{0EE00189-6DF0-73DB-03DB-C598DD422096}"/>
              </a:ext>
            </a:extLst>
          </p:cNvPr>
          <p:cNvPicPr>
            <a:picLocks noChangeAspect="1"/>
          </p:cNvPicPr>
          <p:nvPr/>
        </p:nvPicPr>
        <p:blipFill>
          <a:blip r:embed="rId5"/>
          <a:stretch>
            <a:fillRect/>
          </a:stretch>
        </p:blipFill>
        <p:spPr>
          <a:xfrm>
            <a:off x="8951477" y="2948934"/>
            <a:ext cx="14996210" cy="8892571"/>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20261335" y="12639305"/>
            <a:ext cx="3686352" cy="677269"/>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37078233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E7298-661E-FC7A-70DE-91575FE0330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01ABC83-F949-74E2-5FDB-CFAB48337E80}"/>
              </a:ext>
            </a:extLst>
          </p:cNvPr>
          <p:cNvSpPr/>
          <p:nvPr/>
        </p:nvSpPr>
        <p:spPr>
          <a:xfrm>
            <a:off x="6965576" y="0"/>
            <a:ext cx="17418424"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C7478E56-0D5A-1974-0BA3-9FEE06ADA25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D4C4B3E6-F5C8-09A0-3EDC-DBDCEF566F0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07626788-1A2B-78B5-0C97-34424CBF4CF0}"/>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8</a:t>
            </a:r>
            <a:r>
              <a:rPr b="1" dirty="0"/>
              <a:t>-</a:t>
            </a:r>
          </a:p>
        </p:txBody>
      </p:sp>
      <p:sp>
        <p:nvSpPr>
          <p:cNvPr id="115" name="Rectangle">
            <a:extLst>
              <a:ext uri="{FF2B5EF4-FFF2-40B4-BE49-F238E27FC236}">
                <a16:creationId xmlns:a16="http://schemas.microsoft.com/office/drawing/2014/main" id="{DC257972-97C3-7003-FBEB-0218332E0B01}"/>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59254B41-988E-2110-96DF-ACFFC0B9D7A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10</a:t>
            </a:fld>
            <a:endParaRPr dirty="0"/>
          </a:p>
        </p:txBody>
      </p:sp>
      <p:pic>
        <p:nvPicPr>
          <p:cNvPr id="5" name="Picture 4">
            <a:extLst>
              <a:ext uri="{FF2B5EF4-FFF2-40B4-BE49-F238E27FC236}">
                <a16:creationId xmlns:a16="http://schemas.microsoft.com/office/drawing/2014/main" id="{B3775C2E-83BA-C629-DC53-DDF51A63F4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ABD08626-7A13-CE79-10CF-CA01D26C7D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C2ED02A0-8A0E-4F1A-EEFA-C7918407BF2E}"/>
              </a:ext>
            </a:extLst>
          </p:cNvPr>
          <p:cNvSpPr txBox="1"/>
          <p:nvPr/>
        </p:nvSpPr>
        <p:spPr>
          <a:xfrm>
            <a:off x="742863" y="2812493"/>
            <a:ext cx="7113118" cy="28340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सीपीआर/पॉकेट मास्क</a:t>
            </a:r>
            <a:br>
              <a:rPr lang="en-IN" dirty="0"/>
            </a:br>
            <a:endParaRPr lang="en-IN" dirty="0"/>
          </a:p>
        </p:txBody>
      </p:sp>
      <p:sp>
        <p:nvSpPr>
          <p:cNvPr id="4" name="Content Placeholder 2">
            <a:extLst>
              <a:ext uri="{FF2B5EF4-FFF2-40B4-BE49-F238E27FC236}">
                <a16:creationId xmlns:a16="http://schemas.microsoft.com/office/drawing/2014/main" id="{43C0F3DA-BDFE-002B-38EF-D6283604BE73}"/>
              </a:ext>
            </a:extLst>
          </p:cNvPr>
          <p:cNvSpPr txBox="1">
            <a:spLocks/>
          </p:cNvSpPr>
          <p:nvPr/>
        </p:nvSpPr>
        <p:spPr>
          <a:xfrm>
            <a:off x="6988791" y="2749992"/>
            <a:ext cx="16652345" cy="3306946"/>
          </a:xfrm>
          <a:prstGeom prst="rect">
            <a:avLst/>
          </a:prstGeom>
          <a:noFill/>
        </p:spPr>
        <p:txBody>
          <a:bodyPr>
            <a:noAutofit/>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685800" indent="-685800" hangingPunct="1">
              <a:lnSpc>
                <a:spcPct val="150000"/>
              </a:lnSpc>
              <a:buFont typeface="Arial" panose="020B0604020202020204" pitchFamily="34" charset="0"/>
              <a:buChar char="•"/>
            </a:pPr>
            <a:endParaRPr lang="en-IN" altLang="en-US" sz="100"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endParaRPr>
          </a:p>
          <a:p>
            <a:pPr marL="685800" indent="-685800" hangingPunct="1">
              <a:lnSpc>
                <a:spcPct val="150000"/>
              </a:lnSpc>
              <a:buFont typeface="Arial" panose="020B0604020202020204" pitchFamily="34" charset="0"/>
              <a:buChar char="•"/>
            </a:pPr>
            <a:r>
              <a:rPr lang="hi-IN" alt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पॉकेट फेस मास्क को सीपीआर के दौरान बचावकर्ता को वेंटिलेशन प्रदान करने में सहायता के लिए डिज़ाइन किया गया है। </a:t>
            </a:r>
            <a:endParaRPr lang="en-IN" alt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endParaRPr>
          </a:p>
          <a:p>
            <a:pPr marL="685800" indent="-685800" hangingPunct="1">
              <a:lnSpc>
                <a:spcPct val="150000"/>
              </a:lnSpc>
              <a:buFont typeface="Arial" panose="020B0604020202020204" pitchFamily="34" charset="0"/>
              <a:buChar char="•"/>
            </a:pPr>
            <a:r>
              <a:rPr lang="hi-IN" alt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यह ऑक्सीजन इनलेट के साथ या उसके बिना, मुलायम प्लास्टिक से बना है।</a:t>
            </a:r>
            <a:endParaRPr lang="en-IN" alt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endParaRPr>
          </a:p>
          <a:p>
            <a:pPr marL="685800" indent="-685800" hangingPunct="1">
              <a:lnSpc>
                <a:spcPct val="150000"/>
              </a:lnSpc>
              <a:buFont typeface="Arial" panose="020B0604020202020204" pitchFamily="34" charset="0"/>
              <a:buChar char="•"/>
            </a:pPr>
            <a:r>
              <a:rPr lang="hi-IN" alt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इसके उपयोग से रोगी के मुँह के सीधे संपर्क से बचा जा</a:t>
            </a:r>
            <a:r>
              <a:rPr lang="en-IN" alt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 </a:t>
            </a:r>
            <a:r>
              <a:rPr lang="hi-IN" alt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सकता है और संक्रमण की संभावना कम हो जाती है।</a:t>
            </a:r>
            <a:endParaRPr lang="en-US" alt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endParaRPr>
          </a:p>
        </p:txBody>
      </p:sp>
      <p:pic>
        <p:nvPicPr>
          <p:cNvPr id="10" name="Picture 9">
            <a:extLst>
              <a:ext uri="{FF2B5EF4-FFF2-40B4-BE49-F238E27FC236}">
                <a16:creationId xmlns:a16="http://schemas.microsoft.com/office/drawing/2014/main" id="{50ACA188-1EC1-BE15-7788-9EC06035D8AB}"/>
              </a:ext>
            </a:extLst>
          </p:cNvPr>
          <p:cNvPicPr>
            <a:picLocks noChangeAspect="1"/>
          </p:cNvPicPr>
          <p:nvPr/>
        </p:nvPicPr>
        <p:blipFill>
          <a:blip r:embed="rId4"/>
          <a:stretch>
            <a:fillRect/>
          </a:stretch>
        </p:blipFill>
        <p:spPr>
          <a:xfrm>
            <a:off x="13340862" y="9593371"/>
            <a:ext cx="8042463" cy="4122629"/>
          </a:xfrm>
          <a:prstGeom prst="rect">
            <a:avLst/>
          </a:prstGeom>
        </p:spPr>
      </p:pic>
      <p:pic>
        <p:nvPicPr>
          <p:cNvPr id="11" name="Picture 10">
            <a:extLst>
              <a:ext uri="{FF2B5EF4-FFF2-40B4-BE49-F238E27FC236}">
                <a16:creationId xmlns:a16="http://schemas.microsoft.com/office/drawing/2014/main" id="{A495961C-EB14-68F8-9586-1ADD06E9BD63}"/>
              </a:ext>
            </a:extLst>
          </p:cNvPr>
          <p:cNvPicPr>
            <a:picLocks noChangeAspect="1"/>
          </p:cNvPicPr>
          <p:nvPr/>
        </p:nvPicPr>
        <p:blipFill>
          <a:blip r:embed="rId5"/>
          <a:stretch>
            <a:fillRect/>
          </a:stretch>
        </p:blipFill>
        <p:spPr>
          <a:xfrm>
            <a:off x="1188620" y="6056938"/>
            <a:ext cx="4706520" cy="4706520"/>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1016000" y="12813338"/>
            <a:ext cx="3686352" cy="677269"/>
          </a:xfrm>
          <a:prstGeom prst="rect">
            <a:avLst/>
          </a:prstGeom>
        </p:spPr>
      </p:pic>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21539200" y="12857429"/>
            <a:ext cx="2554376" cy="677269"/>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42306626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65B07-C4E4-BBF4-08A6-D2BF21D8399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C0ACAC2-64B3-7F7F-F0A0-6C9D4B1978CE}"/>
              </a:ext>
            </a:extLst>
          </p:cNvPr>
          <p:cNvSpPr/>
          <p:nvPr/>
        </p:nvSpPr>
        <p:spPr>
          <a:xfrm>
            <a:off x="8167732" y="50560"/>
            <a:ext cx="16216268" cy="12547937"/>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BE48A757-925B-C050-8D4D-F69EFF1D7CB6}"/>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6C3E40A0-B91E-2254-B6E8-66449F4E5C5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0A35B230-0DAF-C33C-91DA-DEDE29D780C2}"/>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8</a:t>
            </a:r>
            <a:r>
              <a:rPr b="1" dirty="0"/>
              <a:t>-</a:t>
            </a:r>
          </a:p>
        </p:txBody>
      </p:sp>
      <p:sp>
        <p:nvSpPr>
          <p:cNvPr id="115" name="Rectangle">
            <a:extLst>
              <a:ext uri="{FF2B5EF4-FFF2-40B4-BE49-F238E27FC236}">
                <a16:creationId xmlns:a16="http://schemas.microsoft.com/office/drawing/2014/main" id="{258ADA47-D6D3-5056-952F-976E2A194F87}"/>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09DAE5EC-A2A5-6A66-E92E-D0F24F5698A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11</a:t>
            </a:fld>
            <a:endParaRPr dirty="0"/>
          </a:p>
        </p:txBody>
      </p:sp>
      <p:pic>
        <p:nvPicPr>
          <p:cNvPr id="5" name="Picture 4">
            <a:extLst>
              <a:ext uri="{FF2B5EF4-FFF2-40B4-BE49-F238E27FC236}">
                <a16:creationId xmlns:a16="http://schemas.microsoft.com/office/drawing/2014/main" id="{FD8C2BA4-DEB1-E37A-A5CE-8CE49B5BFF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59232FD5-1EB2-F707-B213-BEC7DBA3C6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923A5427-688B-D1FA-F219-5433D90CB40F}"/>
              </a:ext>
            </a:extLst>
          </p:cNvPr>
          <p:cNvSpPr txBox="1"/>
          <p:nvPr/>
        </p:nvSpPr>
        <p:spPr>
          <a:xfrm>
            <a:off x="742863" y="2812493"/>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बैग वाल्व मास्क</a:t>
            </a:r>
          </a:p>
        </p:txBody>
      </p:sp>
      <p:sp>
        <p:nvSpPr>
          <p:cNvPr id="4" name="Content Placeholder 2">
            <a:extLst>
              <a:ext uri="{FF2B5EF4-FFF2-40B4-BE49-F238E27FC236}">
                <a16:creationId xmlns:a16="http://schemas.microsoft.com/office/drawing/2014/main" id="{F495D06F-033B-6291-B11E-FE77D248BD86}"/>
              </a:ext>
            </a:extLst>
          </p:cNvPr>
          <p:cNvSpPr txBox="1">
            <a:spLocks/>
          </p:cNvSpPr>
          <p:nvPr/>
        </p:nvSpPr>
        <p:spPr>
          <a:xfrm>
            <a:off x="8490403" y="2812493"/>
            <a:ext cx="13666212" cy="4526280"/>
          </a:xfrm>
          <a:prstGeom prst="rect">
            <a:avLst/>
          </a:prstGeom>
          <a:noFill/>
        </p:spPr>
        <p:txBody>
          <a:bodyPr>
            <a:noAutofit/>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मैनुअल रिससिटेटर का प्रकार.</a:t>
            </a:r>
          </a:p>
          <a:p>
            <a:pPr marL="685800" indent="-685800" algn="just" hangingPunct="1">
              <a:lnSpc>
                <a:spcPct val="150000"/>
              </a:lnSpc>
              <a:buFont typeface="Arial" panose="020B0604020202020204" pitchFamily="34" charset="0"/>
              <a:buChar char="•"/>
            </a:pPr>
            <a:r>
              <a:rPr lang="hi-IN"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बीवीएम (बैग वॉल्व मास्क) एक हाथ से पकड़ने वाला उपकरण है जिसका उपयोग रोगी को वेंटिलेट करने के लिए किया जाता है। इसे आप हाथ से दबाकर रोगी को सांस देने के लिए उपयोग कर सकते हैं।</a:t>
            </a:r>
            <a:endPar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endParaRPr>
          </a:p>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यह वयस्क, बच्चे, शिशु आकार में आता है।</a:t>
            </a:r>
          </a:p>
        </p:txBody>
      </p:sp>
      <p:pic>
        <p:nvPicPr>
          <p:cNvPr id="3" name="Content Placeholder 6" descr="C:\Users\basant\OneDrive\Desktop\OXYGEN THERAPY\LECTURE OXYGEN THERAPY\bvm.png">
            <a:extLst>
              <a:ext uri="{FF2B5EF4-FFF2-40B4-BE49-F238E27FC236}">
                <a16:creationId xmlns:a16="http://schemas.microsoft.com/office/drawing/2014/main" id="{95A79E4D-49A4-FAC6-9E8F-285772586363}"/>
              </a:ext>
            </a:extLst>
          </p:cNvPr>
          <p:cNvPicPr>
            <a:picLocks noChangeAspect="1" noChangeArrowheads="1"/>
          </p:cNvPicPr>
          <p:nvPr/>
        </p:nvPicPr>
        <p:blipFill>
          <a:blip r:embed="rId4"/>
          <a:srcRect/>
          <a:stretch>
            <a:fillRect/>
          </a:stretch>
        </p:blipFill>
        <p:spPr bwMode="auto">
          <a:xfrm>
            <a:off x="1524436" y="5865848"/>
            <a:ext cx="4975099"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635824" y="12801697"/>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75194620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5C835-179B-595E-B913-D0B80F368CA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62F6A56-5BE9-29CB-C02F-2274A95BEAF8}"/>
              </a:ext>
            </a:extLst>
          </p:cNvPr>
          <p:cNvSpPr/>
          <p:nvPr/>
        </p:nvSpPr>
        <p:spPr>
          <a:xfrm>
            <a:off x="7503459" y="26894"/>
            <a:ext cx="16880541"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11756989-A2E7-FD01-1073-075EDFB64B0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5E868D5D-EF36-E990-BF65-0FC2691D1658}"/>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BAE9E882-3369-72BD-7ED1-069DD25F39FB}"/>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8</a:t>
            </a:r>
            <a:r>
              <a:rPr b="1" dirty="0"/>
              <a:t>-</a:t>
            </a:r>
          </a:p>
        </p:txBody>
      </p:sp>
      <p:sp>
        <p:nvSpPr>
          <p:cNvPr id="115" name="Rectangle">
            <a:extLst>
              <a:ext uri="{FF2B5EF4-FFF2-40B4-BE49-F238E27FC236}">
                <a16:creationId xmlns:a16="http://schemas.microsoft.com/office/drawing/2014/main" id="{38F8EF06-483A-8F18-B4C6-893DD0C0656C}"/>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5D4AD0A8-C2AF-B910-9C45-8F2F5ECF394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12</a:t>
            </a:fld>
            <a:endParaRPr dirty="0"/>
          </a:p>
        </p:txBody>
      </p:sp>
      <p:pic>
        <p:nvPicPr>
          <p:cNvPr id="5" name="Picture 4">
            <a:extLst>
              <a:ext uri="{FF2B5EF4-FFF2-40B4-BE49-F238E27FC236}">
                <a16:creationId xmlns:a16="http://schemas.microsoft.com/office/drawing/2014/main" id="{E7BA78F8-F4E3-E51B-246F-FFCF90C6A7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76B2A01E-06AE-4644-1004-0673E3A089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8A2A82D-1417-0DBE-8A46-26AD66B9F044}"/>
              </a:ext>
            </a:extLst>
          </p:cNvPr>
          <p:cNvSpPr txBox="1"/>
          <p:nvPr/>
        </p:nvSpPr>
        <p:spPr>
          <a:xfrm>
            <a:off x="742863" y="2812493"/>
            <a:ext cx="7113118" cy="2834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नासिका प्रवेशनी</a:t>
            </a:r>
            <a:br>
              <a:rPr lang="en-IN" dirty="0"/>
            </a:br>
            <a:endParaRPr lang="en-IN" dirty="0"/>
          </a:p>
        </p:txBody>
      </p:sp>
      <p:sp>
        <p:nvSpPr>
          <p:cNvPr id="4" name="Content Placeholder 2">
            <a:extLst>
              <a:ext uri="{FF2B5EF4-FFF2-40B4-BE49-F238E27FC236}">
                <a16:creationId xmlns:a16="http://schemas.microsoft.com/office/drawing/2014/main" id="{2E50AA36-0F5F-09CB-DFA6-17F2531B5203}"/>
              </a:ext>
            </a:extLst>
          </p:cNvPr>
          <p:cNvSpPr txBox="1">
            <a:spLocks/>
          </p:cNvSpPr>
          <p:nvPr/>
        </p:nvSpPr>
        <p:spPr>
          <a:xfrm>
            <a:off x="8490403" y="616244"/>
            <a:ext cx="12165049" cy="4526280"/>
          </a:xfrm>
          <a:prstGeom prst="rect">
            <a:avLst/>
          </a:prstGeom>
          <a:noFill/>
        </p:spPr>
        <p:txBody>
          <a:bodyPr>
            <a:noAutofit/>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इसमें रोगी के नथुनों के लिए दो तने हैं।</a:t>
            </a:r>
          </a:p>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ज्यादातर अस्पताल सेटअप में उपयोग किया जाता है।</a:t>
            </a:r>
          </a:p>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अधिकांश रोगी इसे अच्छी तरह सहन कर लेते हैं।</a:t>
            </a:r>
          </a:p>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O2 की कम सांद्रता को प्रशासित करने के लिए उपयोग किया जाता है</a:t>
            </a:r>
          </a:p>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उच्च प्रवाह दर पर नाक की श्लेष्मा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झिल्ली</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सूखने</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लगती</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 है।</a:t>
            </a:r>
          </a:p>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उन रोगियों के लिए उपयुक्त जो मास्क बर्दाश्त नहीं कर सकते</a:t>
            </a:r>
          </a:p>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प्रवाह दर 1-6 lpm (O2 की 24-44% सांद्रता)</a:t>
            </a:r>
          </a:p>
          <a:p>
            <a:pPr marL="685800" indent="-685800" algn="l" rtl="0" hangingPunct="1">
              <a:lnSpc>
                <a:spcPct val="150000"/>
              </a:lnSpc>
              <a:buFont typeface="Arial" panose="020B0604020202020204" pitchFamily="34" charset="0"/>
              <a:buChar char="•"/>
            </a:pPr>
            <a:endPar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endParaRPr>
          </a:p>
        </p:txBody>
      </p:sp>
      <p:pic>
        <p:nvPicPr>
          <p:cNvPr id="12" name="Picture 11">
            <a:extLst>
              <a:ext uri="{FF2B5EF4-FFF2-40B4-BE49-F238E27FC236}">
                <a16:creationId xmlns:a16="http://schemas.microsoft.com/office/drawing/2014/main" id="{112027E7-C7D9-056D-43D8-4193B86D37D8}"/>
              </a:ext>
            </a:extLst>
          </p:cNvPr>
          <p:cNvPicPr>
            <a:picLocks noChangeAspect="1"/>
          </p:cNvPicPr>
          <p:nvPr/>
        </p:nvPicPr>
        <p:blipFill>
          <a:blip r:embed="rId4"/>
          <a:stretch>
            <a:fillRect/>
          </a:stretch>
        </p:blipFill>
        <p:spPr>
          <a:xfrm>
            <a:off x="1016000" y="5669921"/>
            <a:ext cx="5319486" cy="5233586"/>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168400" y="12965738"/>
            <a:ext cx="3686352" cy="677269"/>
          </a:xfrm>
          <a:prstGeom prst="rect">
            <a:avLst/>
          </a:prstGeom>
        </p:spPr>
      </p:pic>
      <p:pic>
        <p:nvPicPr>
          <p:cNvPr id="15" name="Picture 14">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635824" y="12755829"/>
            <a:ext cx="3686352" cy="677269"/>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61916555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7AEF8-85E7-21F8-C261-9FB14996456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6481F04-ABD2-72CD-969C-610536C6760C}"/>
              </a:ext>
            </a:extLst>
          </p:cNvPr>
          <p:cNvSpPr/>
          <p:nvPr/>
        </p:nvSpPr>
        <p:spPr>
          <a:xfrm>
            <a:off x="8167732" y="1"/>
            <a:ext cx="16216268" cy="128133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B3B0123F-FC56-D0EA-43E6-BDB9151D620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A363E8EB-AF3B-5654-FD17-28ECF333CE3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AFBF9BEC-D85F-8395-C7A1-D6F9D5044141}"/>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8</a:t>
            </a:r>
            <a:r>
              <a:rPr b="1" dirty="0"/>
              <a:t>-</a:t>
            </a:r>
          </a:p>
        </p:txBody>
      </p:sp>
      <p:sp>
        <p:nvSpPr>
          <p:cNvPr id="115" name="Rectangle">
            <a:extLst>
              <a:ext uri="{FF2B5EF4-FFF2-40B4-BE49-F238E27FC236}">
                <a16:creationId xmlns:a16="http://schemas.microsoft.com/office/drawing/2014/main" id="{9A31A90E-6733-669B-A65F-BFADC2F29988}"/>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20B0ABB1-EFD0-4845-30AB-255E6D231F3A}"/>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13</a:t>
            </a:fld>
            <a:endParaRPr dirty="0"/>
          </a:p>
        </p:txBody>
      </p:sp>
      <p:pic>
        <p:nvPicPr>
          <p:cNvPr id="5" name="Picture 4">
            <a:extLst>
              <a:ext uri="{FF2B5EF4-FFF2-40B4-BE49-F238E27FC236}">
                <a16:creationId xmlns:a16="http://schemas.microsoft.com/office/drawing/2014/main" id="{D7398298-E2BC-C369-83D7-D3E6A6D4BE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FD8407C8-E840-24C4-B7DA-5F9AED5621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201CA593-4234-4666-62F3-1C9F23C56BCD}"/>
              </a:ext>
            </a:extLst>
          </p:cNvPr>
          <p:cNvSpPr txBox="1"/>
          <p:nvPr/>
        </p:nvSpPr>
        <p:spPr>
          <a:xfrm>
            <a:off x="742863" y="2812493"/>
            <a:ext cx="7113118" cy="10612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सरल मुखौटा</a:t>
            </a:r>
          </a:p>
        </p:txBody>
      </p:sp>
      <p:sp>
        <p:nvSpPr>
          <p:cNvPr id="4" name="Content Placeholder 2">
            <a:extLst>
              <a:ext uri="{FF2B5EF4-FFF2-40B4-BE49-F238E27FC236}">
                <a16:creationId xmlns:a16="http://schemas.microsoft.com/office/drawing/2014/main" id="{FE29C1EF-796F-9F35-2AB5-49028B12D456}"/>
              </a:ext>
            </a:extLst>
          </p:cNvPr>
          <p:cNvSpPr txBox="1">
            <a:spLocks/>
          </p:cNvSpPr>
          <p:nvPr/>
        </p:nvSpPr>
        <p:spPr>
          <a:xfrm>
            <a:off x="9024257" y="3658716"/>
            <a:ext cx="13226143" cy="4526280"/>
          </a:xfrm>
          <a:prstGeom prst="rect">
            <a:avLst/>
          </a:prstGeom>
          <a:noFill/>
        </p:spPr>
        <p:txBody>
          <a:bodyPr>
            <a:noAutofit/>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एस.एफ.एम. 40-60% ऑक्सीजन के साथ नासिका प्रवेशनी (6-10 एल.पी.एम.) की तुलना में उच्च प्रवाह दर प्रदान कर सकता है।</a:t>
            </a:r>
          </a:p>
          <a:p>
            <a:pPr marL="685800" indent="-685800" algn="l" rtl="0" hangingPunct="1">
              <a:lnSpc>
                <a:spcPct val="150000"/>
              </a:lnSpc>
              <a:buFont typeface="Arial" panose="020B0604020202020204" pitchFamily="34" charset="0"/>
              <a:buChar char="•"/>
            </a:pP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दोनों</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एस</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एफ</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एम</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 : </a:t>
            </a:r>
            <a:r>
              <a:rPr lang="en-US" i="0" dirty="0" err="1">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नासिका</a:t>
            </a: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 नलिका को कम प्रवाह वितरण प्रणाली के रूप में वर्णित किया गया है।</a:t>
            </a:r>
          </a:p>
        </p:txBody>
      </p:sp>
      <p:pic>
        <p:nvPicPr>
          <p:cNvPr id="3" name="Picture 2" descr="F:\O2 therapy\image(5).png">
            <a:extLst>
              <a:ext uri="{FF2B5EF4-FFF2-40B4-BE49-F238E27FC236}">
                <a16:creationId xmlns:a16="http://schemas.microsoft.com/office/drawing/2014/main" id="{1B5D9A1C-0368-1B99-B992-A07874847669}"/>
              </a:ext>
            </a:extLst>
          </p:cNvPr>
          <p:cNvPicPr>
            <a:picLocks noChangeAspect="1" noChangeArrowheads="1"/>
          </p:cNvPicPr>
          <p:nvPr/>
        </p:nvPicPr>
        <p:blipFill>
          <a:blip r:embed="rId4"/>
          <a:srcRect/>
          <a:stretch>
            <a:fillRect/>
          </a:stretch>
        </p:blipFill>
        <p:spPr>
          <a:xfrm>
            <a:off x="888999" y="5142524"/>
            <a:ext cx="4933950" cy="4038600"/>
          </a:xfrm>
          <a:prstGeom prst="rect">
            <a:avLst/>
          </a:prstGeom>
          <a:ln w="38100" cap="sq">
            <a:solidFill>
              <a:srgbClr val="000000"/>
            </a:solidFill>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635824" y="12784583"/>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29701505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FFD91-2377-8FB3-2CFA-93CCD79D9C0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9274449-7511-E607-705A-DB729B9ACD1A}"/>
              </a:ext>
            </a:extLst>
          </p:cNvPr>
          <p:cNvSpPr/>
          <p:nvPr/>
        </p:nvSpPr>
        <p:spPr>
          <a:xfrm>
            <a:off x="8167732" y="1"/>
            <a:ext cx="16216268" cy="12610138"/>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7E567B31-1312-ABD2-2FB1-633DC2C45A7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EC66956E-C06B-910C-C22F-2C35BB0FBAB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07F02E04-3E8F-1E99-F0F0-3A0CE38689E3}"/>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8</a:t>
            </a:r>
            <a:r>
              <a:rPr b="1" dirty="0"/>
              <a:t>-</a:t>
            </a:r>
          </a:p>
        </p:txBody>
      </p:sp>
      <p:sp>
        <p:nvSpPr>
          <p:cNvPr id="115" name="Rectangle">
            <a:extLst>
              <a:ext uri="{FF2B5EF4-FFF2-40B4-BE49-F238E27FC236}">
                <a16:creationId xmlns:a16="http://schemas.microsoft.com/office/drawing/2014/main" id="{772A3395-E0FA-51E6-3A37-B8F60D044F64}"/>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1189915C-FBBE-E3B2-2CDA-9A54CC9BA93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14</a:t>
            </a:fld>
            <a:endParaRPr dirty="0"/>
          </a:p>
        </p:txBody>
      </p:sp>
      <p:pic>
        <p:nvPicPr>
          <p:cNvPr id="5" name="Picture 4">
            <a:extLst>
              <a:ext uri="{FF2B5EF4-FFF2-40B4-BE49-F238E27FC236}">
                <a16:creationId xmlns:a16="http://schemas.microsoft.com/office/drawing/2014/main" id="{0B001F6C-9B01-206C-71CF-399A3C7CFB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3784CCB9-6E7E-D9E1-073F-7EC87EB7D2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09969BC-2064-77E7-AB1A-E9A5FB0D5894}"/>
              </a:ext>
            </a:extLst>
          </p:cNvPr>
          <p:cNvSpPr txBox="1"/>
          <p:nvPr/>
        </p:nvSpPr>
        <p:spPr>
          <a:xfrm>
            <a:off x="742863" y="2812493"/>
            <a:ext cx="7113118" cy="37204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नॉन-रीब्रीथर मास्क</a:t>
            </a:r>
            <a:br>
              <a:rPr lang="en-IN" dirty="0"/>
            </a:br>
            <a:endParaRPr lang="en-IN" dirty="0"/>
          </a:p>
        </p:txBody>
      </p:sp>
      <p:sp>
        <p:nvSpPr>
          <p:cNvPr id="4" name="Content Placeholder 2">
            <a:extLst>
              <a:ext uri="{FF2B5EF4-FFF2-40B4-BE49-F238E27FC236}">
                <a16:creationId xmlns:a16="http://schemas.microsoft.com/office/drawing/2014/main" id="{92B4E930-E338-F1C9-1FD9-B0A2EA9F8B80}"/>
              </a:ext>
            </a:extLst>
          </p:cNvPr>
          <p:cNvSpPr txBox="1">
            <a:spLocks/>
          </p:cNvSpPr>
          <p:nvPr/>
        </p:nvSpPr>
        <p:spPr>
          <a:xfrm>
            <a:off x="9024257" y="3658716"/>
            <a:ext cx="13226143" cy="4526280"/>
          </a:xfrm>
          <a:prstGeom prst="rect">
            <a:avLst/>
          </a:prstGeom>
          <a:noFill/>
        </p:spPr>
        <p:txBody>
          <a:bodyPr>
            <a:noAutofit/>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प्रवाह दर 12-15 एलपीएम</a:t>
            </a:r>
          </a:p>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O2 की सांद्रता 80-90%.</a:t>
            </a:r>
          </a:p>
          <a:p>
            <a:pPr marL="685800" indent="-685800" algn="l" rtl="0" hangingPunct="1">
              <a:lnSpc>
                <a:spcPct val="150000"/>
              </a:lnSpc>
              <a:buFont typeface="Arial" panose="020B0604020202020204" pitchFamily="34" charset="0"/>
              <a:buChar char="•"/>
            </a:pPr>
            <a:r>
              <a:rPr lang="en-US"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इसमें पर्याप्त मात्रा में ऑक्सीजन होती है, इसलिए जब रोगी इसे सांस के माध्यम से अंदर लेता है तो यह एक तिहाई से अधिक नहीं सिकुड़ती।</a:t>
            </a:r>
          </a:p>
        </p:txBody>
      </p:sp>
      <p:pic>
        <p:nvPicPr>
          <p:cNvPr id="2" name="Picture 1">
            <a:extLst>
              <a:ext uri="{FF2B5EF4-FFF2-40B4-BE49-F238E27FC236}">
                <a16:creationId xmlns:a16="http://schemas.microsoft.com/office/drawing/2014/main" id="{4BDCDB30-C584-1A06-DE7C-B66408F0CEFE}"/>
              </a:ext>
            </a:extLst>
          </p:cNvPr>
          <p:cNvPicPr>
            <a:picLocks noChangeAspect="1"/>
          </p:cNvPicPr>
          <p:nvPr/>
        </p:nvPicPr>
        <p:blipFill>
          <a:blip r:embed="rId4"/>
          <a:stretch>
            <a:fillRect/>
          </a:stretch>
        </p:blipFill>
        <p:spPr>
          <a:xfrm>
            <a:off x="742863" y="5921856"/>
            <a:ext cx="6147794" cy="5900030"/>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5" cstate="print"/>
          <a:stretch>
            <a:fillRect/>
          </a:stretch>
        </p:blipFill>
        <p:spPr>
          <a:xfrm>
            <a:off x="20635824" y="12722835"/>
            <a:ext cx="3686352" cy="677269"/>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52699661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C7D78-2452-37C9-F72F-792924325FE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FE0AD7A-9ED6-D91F-E77F-50E359679481}"/>
              </a:ext>
            </a:extLst>
          </p:cNvPr>
          <p:cNvSpPr/>
          <p:nvPr/>
        </p:nvSpPr>
        <p:spPr>
          <a:xfrm>
            <a:off x="8167732" y="0"/>
            <a:ext cx="16216268" cy="12598497"/>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2C3E0CB1-4F0C-D381-DF49-B9BED5299749}"/>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3" name="Rectangle">
            <a:extLst>
              <a:ext uri="{FF2B5EF4-FFF2-40B4-BE49-F238E27FC236}">
                <a16:creationId xmlns:a16="http://schemas.microsoft.com/office/drawing/2014/main" id="{C2B21758-361B-7D80-E4AA-0081F6249421}"/>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CBFEDE74-1CDE-CA76-CBBE-FF50A260D49C}"/>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8</a:t>
            </a:r>
            <a:r>
              <a:rPr b="1" dirty="0"/>
              <a:t>-</a:t>
            </a:r>
          </a:p>
        </p:txBody>
      </p:sp>
      <p:sp>
        <p:nvSpPr>
          <p:cNvPr id="115" name="Rectangle">
            <a:extLst>
              <a:ext uri="{FF2B5EF4-FFF2-40B4-BE49-F238E27FC236}">
                <a16:creationId xmlns:a16="http://schemas.microsoft.com/office/drawing/2014/main" id="{BD1920BA-97EB-A066-6DD5-C2FAEAA8D6CC}"/>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23DEC4C7-677E-D058-BCC2-47D744A72DD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15</a:t>
            </a:fld>
            <a:endParaRPr dirty="0"/>
          </a:p>
        </p:txBody>
      </p:sp>
      <p:pic>
        <p:nvPicPr>
          <p:cNvPr id="5" name="Picture 4">
            <a:extLst>
              <a:ext uri="{FF2B5EF4-FFF2-40B4-BE49-F238E27FC236}">
                <a16:creationId xmlns:a16="http://schemas.microsoft.com/office/drawing/2014/main" id="{8F7A3AD8-C1E4-EB92-4762-543FCB6543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CA590017-D365-07BF-D169-9DC9D2C36C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54DAECC-D2EB-0108-2780-983FD13DD3A2}"/>
              </a:ext>
            </a:extLst>
          </p:cNvPr>
          <p:cNvSpPr txBox="1"/>
          <p:nvPr/>
        </p:nvSpPr>
        <p:spPr>
          <a:xfrm>
            <a:off x="742863" y="2812493"/>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यांत्रिक चूषण</a:t>
            </a:r>
          </a:p>
        </p:txBody>
      </p:sp>
      <p:sp>
        <p:nvSpPr>
          <p:cNvPr id="4" name="Content Placeholder 2">
            <a:extLst>
              <a:ext uri="{FF2B5EF4-FFF2-40B4-BE49-F238E27FC236}">
                <a16:creationId xmlns:a16="http://schemas.microsoft.com/office/drawing/2014/main" id="{1E356D93-2DAD-D7D0-4097-731FDCEEFE0C}"/>
              </a:ext>
            </a:extLst>
          </p:cNvPr>
          <p:cNvSpPr txBox="1">
            <a:spLocks/>
          </p:cNvSpPr>
          <p:nvPr/>
        </p:nvSpPr>
        <p:spPr>
          <a:xfrm>
            <a:off x="9024257" y="5698866"/>
            <a:ext cx="13226143" cy="2318267"/>
          </a:xfrm>
          <a:prstGeom prst="rect">
            <a:avLst/>
          </a:prstGeom>
          <a:noFill/>
        </p:spPr>
        <p:txBody>
          <a:bodyPr>
            <a:noAutofit/>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685800" indent="-685800" algn="l" rtl="0" eaLnBrk="1" hangingPunct="1">
              <a:buFont typeface="Arial" panose="020B0604020202020204" pitchFamily="34" charset="0"/>
              <a:buChar char="•"/>
            </a:pPr>
            <a:r>
              <a:rPr lang="en-US" sz="6000" i="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n-ea"/>
              </a:rPr>
              <a:t>वायुमार्ग को हर समय साफ रखें - रक्त, उल्टी, स्राव आदि से मुक्त रखें।</a:t>
            </a:r>
            <a:endParaRPr lang="en-US" sz="60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3" descr="C:\Users\vjy\Desktop\BOOOOOOK\images (2).jpg">
            <a:extLst>
              <a:ext uri="{FF2B5EF4-FFF2-40B4-BE49-F238E27FC236}">
                <a16:creationId xmlns:a16="http://schemas.microsoft.com/office/drawing/2014/main" id="{9876ED90-77EA-9FF6-1700-D910CDADE577}"/>
              </a:ext>
            </a:extLst>
          </p:cNvPr>
          <p:cNvPicPr>
            <a:picLocks noChangeAspect="1"/>
          </p:cNvPicPr>
          <p:nvPr>
            <p:custDataLst>
              <p:tags r:id="rId1"/>
            </p:custDataLst>
          </p:nvPr>
        </p:nvPicPr>
        <p:blipFill>
          <a:blip r:embed="rId5"/>
          <a:stretch>
            <a:fillRect/>
          </a:stretch>
        </p:blipFill>
        <p:spPr>
          <a:xfrm>
            <a:off x="489857" y="5384487"/>
            <a:ext cx="7366123" cy="6437399"/>
          </a:xfrm>
          <a:prstGeom prst="rect">
            <a:avLst/>
          </a:prstGeom>
          <a:noFill/>
          <a:ln w="9525">
            <a:noFill/>
          </a:ln>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6" cstate="print"/>
          <a:stretch>
            <a:fillRect/>
          </a:stretch>
        </p:blipFill>
        <p:spPr>
          <a:xfrm>
            <a:off x="20635824" y="12801697"/>
            <a:ext cx="3686352" cy="677269"/>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67486249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C6844-CFCB-1C2F-79EB-463B1756E531}"/>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E4C3F6D5-9B98-9DFA-3C77-378DD4065276}"/>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ctr" rtl="0"/>
            <a:endParaRPr lang="en-US" sz="4800" dirty="0"/>
          </a:p>
          <a:p>
            <a:pPr algn="ctr" rtl="0"/>
            <a:endParaRPr lang="en-US" sz="4800" dirty="0"/>
          </a:p>
          <a:p>
            <a:pPr algn="ctr" rtl="0"/>
            <a:r>
              <a:rPr lang="en-US" sz="4800" dirty="0" err="1"/>
              <a:t>अब</a:t>
            </a:r>
            <a:r>
              <a:rPr lang="en-US" sz="4800" dirty="0"/>
              <a:t> आप यह कर सकते हैं:</a:t>
            </a:r>
          </a:p>
        </p:txBody>
      </p:sp>
      <p:sp>
        <p:nvSpPr>
          <p:cNvPr id="6" name="OBJECTIVES">
            <a:extLst>
              <a:ext uri="{FF2B5EF4-FFF2-40B4-BE49-F238E27FC236}">
                <a16:creationId xmlns:a16="http://schemas.microsoft.com/office/drawing/2014/main" id="{FB4B9079-46D5-1BE8-0CCC-F49B6FE29D23}"/>
              </a:ext>
            </a:extLst>
          </p:cNvPr>
          <p:cNvSpPr txBox="1"/>
          <p:nvPr/>
        </p:nvSpPr>
        <p:spPr>
          <a:xfrm>
            <a:off x="8661373" y="787889"/>
            <a:ext cx="3455472"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lang="en-IN" dirty="0"/>
              <a:t>समीक्षा</a:t>
            </a:r>
            <a:endParaRPr dirty="0"/>
          </a:p>
        </p:txBody>
      </p:sp>
      <p:sp>
        <p:nvSpPr>
          <p:cNvPr id="14" name="Slide Number">
            <a:extLst>
              <a:ext uri="{FF2B5EF4-FFF2-40B4-BE49-F238E27FC236}">
                <a16:creationId xmlns:a16="http://schemas.microsoft.com/office/drawing/2014/main" id="{C1017958-1D3A-7A1B-8DE6-2D167E770116}"/>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16</a:t>
            </a:fld>
            <a:endParaRPr/>
          </a:p>
        </p:txBody>
      </p:sp>
      <p:sp>
        <p:nvSpPr>
          <p:cNvPr id="2" name="Name five situations in which…">
            <a:extLst>
              <a:ext uri="{FF2B5EF4-FFF2-40B4-BE49-F238E27FC236}">
                <a16:creationId xmlns:a16="http://schemas.microsoft.com/office/drawing/2014/main" id="{CE6D05E4-F43F-C121-B5E5-DF0CAF3828DF}"/>
              </a:ext>
            </a:extLst>
          </p:cNvPr>
          <p:cNvSpPr txBox="1"/>
          <p:nvPr/>
        </p:nvSpPr>
        <p:spPr>
          <a:xfrm>
            <a:off x="11325668" y="3980818"/>
            <a:ext cx="12255746" cy="77293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algn="just" defTabSz="1896340">
              <a:tabLst>
                <a:tab pos="2286000" algn="l"/>
                <a:tab pos="3644900" algn="l"/>
                <a:tab pos="5029200" algn="l"/>
                <a:tab pos="6388100" algn="l"/>
              </a:tabLst>
              <a:defRPr sz="4800">
                <a:latin typeface="Open Sans"/>
                <a:ea typeface="Open Sans"/>
                <a:cs typeface="Open Sans"/>
                <a:sym typeface="Open Sans"/>
              </a:defRPr>
            </a:pPr>
            <a:r>
              <a:rPr lang="hi-IN" dirty="0"/>
              <a:t>पाँच स्थितियों के नाम बता सकते है , जिनमेंऑक्सीजन का उपयोग आवश्यक है।</a:t>
            </a:r>
          </a:p>
          <a:p>
            <a:pPr lvl="1" indent="0" algn="just" defTabSz="1896340">
              <a:tabLst>
                <a:tab pos="2286000" algn="l"/>
                <a:tab pos="3644900" algn="l"/>
                <a:tab pos="5029200" algn="l"/>
                <a:tab pos="6388100" algn="l"/>
              </a:tabLst>
              <a:defRPr sz="4800">
                <a:latin typeface="Open Sans"/>
                <a:ea typeface="Open Sans"/>
                <a:cs typeface="Open Sans"/>
                <a:sym typeface="Open Sans"/>
              </a:defRPr>
            </a:pPr>
            <a:endParaRPr lang="hi-IN" sz="4000" dirty="0"/>
          </a:p>
          <a:p>
            <a:pPr lvl="1" indent="0" algn="just" defTabSz="1896340">
              <a:lnSpc>
                <a:spcPct val="150000"/>
              </a:lnSpc>
              <a:tabLst>
                <a:tab pos="2286000" algn="l"/>
                <a:tab pos="3644900" algn="l"/>
                <a:tab pos="5029200" algn="l"/>
                <a:tab pos="6388100" algn="l"/>
              </a:tabLst>
              <a:defRPr sz="4800">
                <a:latin typeface="Open Sans"/>
                <a:ea typeface="Open Sans"/>
                <a:cs typeface="Open Sans"/>
                <a:sym typeface="Open Sans"/>
              </a:defRPr>
            </a:pPr>
            <a:r>
              <a:rPr lang="hi-IN" dirty="0"/>
              <a:t>ओरोफरीन्जियल वायुमार्ग, सीपीआर मास्क, बैग वाल्व मास्क का वर्णन कीजिए और उनके उपयोगों को प्रदर्शित कर सकते है ।</a:t>
            </a:r>
          </a:p>
          <a:p>
            <a:pPr lvl="1" indent="0" algn="just" defTabSz="1896340">
              <a:tabLst>
                <a:tab pos="2286000" algn="l"/>
                <a:tab pos="3644900" algn="l"/>
                <a:tab pos="5029200" algn="l"/>
                <a:tab pos="6388100" algn="l"/>
              </a:tabLst>
              <a:defRPr sz="4800">
                <a:latin typeface="Open Sans"/>
                <a:ea typeface="Open Sans"/>
                <a:cs typeface="Open Sans"/>
                <a:sym typeface="Open Sans"/>
              </a:defRPr>
            </a:pPr>
            <a:endParaRPr lang="hi-IN" sz="4400" dirty="0"/>
          </a:p>
          <a:p>
            <a:pPr lvl="1" indent="0" algn="just" defTabSz="1896340">
              <a:tabLst>
                <a:tab pos="2286000" algn="l"/>
                <a:tab pos="3644900" algn="l"/>
                <a:tab pos="5029200" algn="l"/>
                <a:tab pos="6388100" algn="l"/>
              </a:tabLst>
              <a:defRPr sz="4800">
                <a:latin typeface="Open Sans"/>
                <a:ea typeface="Open Sans"/>
                <a:cs typeface="Open Sans"/>
                <a:sym typeface="Open Sans"/>
              </a:defRPr>
            </a:pPr>
            <a:r>
              <a:rPr lang="hi-IN" dirty="0"/>
              <a:t>ऑक्सीजन वितरण प्रणाली में चार प्रमुख उपकरणों की सूची बना सकते है ।</a:t>
            </a:r>
          </a:p>
        </p:txBody>
      </p:sp>
      <p:grpSp>
        <p:nvGrpSpPr>
          <p:cNvPr id="3" name="Group">
            <a:extLst>
              <a:ext uri="{FF2B5EF4-FFF2-40B4-BE49-F238E27FC236}">
                <a16:creationId xmlns:a16="http://schemas.microsoft.com/office/drawing/2014/main" id="{45A3C1C4-DA41-0D8B-E1CC-2A1E85392BE5}"/>
              </a:ext>
            </a:extLst>
          </p:cNvPr>
          <p:cNvGrpSpPr/>
          <p:nvPr/>
        </p:nvGrpSpPr>
        <p:grpSpPr>
          <a:xfrm>
            <a:off x="9844663" y="3863327"/>
            <a:ext cx="1219201" cy="1681958"/>
            <a:chOff x="0" y="115975"/>
            <a:chExt cx="1219200" cy="1681957"/>
          </a:xfrm>
        </p:grpSpPr>
        <p:sp>
          <p:nvSpPr>
            <p:cNvPr id="5" name="Circle">
              <a:extLst>
                <a:ext uri="{FF2B5EF4-FFF2-40B4-BE49-F238E27FC236}">
                  <a16:creationId xmlns:a16="http://schemas.microsoft.com/office/drawing/2014/main" id="{9D655E39-D477-D798-29C2-2118FE6148D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5" name="1">
              <a:extLst>
                <a:ext uri="{FF2B5EF4-FFF2-40B4-BE49-F238E27FC236}">
                  <a16:creationId xmlns:a16="http://schemas.microsoft.com/office/drawing/2014/main" id="{64AECD9F-0BF3-137F-69DB-81BE314F3AF8}"/>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1</a:t>
              </a:r>
            </a:p>
          </p:txBody>
        </p:sp>
      </p:grpSp>
      <p:grpSp>
        <p:nvGrpSpPr>
          <p:cNvPr id="16" name="Group">
            <a:extLst>
              <a:ext uri="{FF2B5EF4-FFF2-40B4-BE49-F238E27FC236}">
                <a16:creationId xmlns:a16="http://schemas.microsoft.com/office/drawing/2014/main" id="{57571C77-5F17-3E9E-949A-399D59B8FBC7}"/>
              </a:ext>
            </a:extLst>
          </p:cNvPr>
          <p:cNvGrpSpPr/>
          <p:nvPr/>
        </p:nvGrpSpPr>
        <p:grpSpPr>
          <a:xfrm>
            <a:off x="9844663" y="6815863"/>
            <a:ext cx="1219201" cy="1681958"/>
            <a:chOff x="0" y="115975"/>
            <a:chExt cx="1219200" cy="1681957"/>
          </a:xfrm>
        </p:grpSpPr>
        <p:sp>
          <p:nvSpPr>
            <p:cNvPr id="17" name="Circle">
              <a:extLst>
                <a:ext uri="{FF2B5EF4-FFF2-40B4-BE49-F238E27FC236}">
                  <a16:creationId xmlns:a16="http://schemas.microsoft.com/office/drawing/2014/main" id="{E9A27444-2CEC-3D19-CCA5-43F89186E0CF}"/>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8" name="2">
              <a:extLst>
                <a:ext uri="{FF2B5EF4-FFF2-40B4-BE49-F238E27FC236}">
                  <a16:creationId xmlns:a16="http://schemas.microsoft.com/office/drawing/2014/main" id="{BDD36F3D-9299-7D1E-ADD9-BFD73D20D969}"/>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grpSp>
        <p:nvGrpSpPr>
          <p:cNvPr id="19" name="Group">
            <a:extLst>
              <a:ext uri="{FF2B5EF4-FFF2-40B4-BE49-F238E27FC236}">
                <a16:creationId xmlns:a16="http://schemas.microsoft.com/office/drawing/2014/main" id="{371824C4-3592-C375-DBEB-D3097771F490}"/>
              </a:ext>
            </a:extLst>
          </p:cNvPr>
          <p:cNvGrpSpPr/>
          <p:nvPr/>
        </p:nvGrpSpPr>
        <p:grpSpPr>
          <a:xfrm>
            <a:off x="9844663" y="9735901"/>
            <a:ext cx="1219201" cy="1681958"/>
            <a:chOff x="0" y="115975"/>
            <a:chExt cx="1219200" cy="1681957"/>
          </a:xfrm>
        </p:grpSpPr>
        <p:sp>
          <p:nvSpPr>
            <p:cNvPr id="20" name="Circle">
              <a:extLst>
                <a:ext uri="{FF2B5EF4-FFF2-40B4-BE49-F238E27FC236}">
                  <a16:creationId xmlns:a16="http://schemas.microsoft.com/office/drawing/2014/main" id="{AFD3C531-1A78-688E-2214-854D0B4C6D41}"/>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1" name="3">
              <a:extLst>
                <a:ext uri="{FF2B5EF4-FFF2-40B4-BE49-F238E27FC236}">
                  <a16:creationId xmlns:a16="http://schemas.microsoft.com/office/drawing/2014/main" id="{F349A558-E4B4-1FFB-54E2-3E975BE2163D}"/>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pic>
        <p:nvPicPr>
          <p:cNvPr id="22" name="Picture 2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23" name="Picture 2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424588" y="12813337"/>
            <a:ext cx="3686352" cy="677269"/>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58402538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pPr algn="l" rtl="0"/>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27"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17</a:t>
            </a:fld>
            <a:endParaRPr/>
          </a:p>
        </p:txBody>
      </p:sp>
      <p:sp>
        <p:nvSpPr>
          <p:cNvPr id="2" name="Rectangle 1">
            <a:extLst>
              <a:ext uri="{FF2B5EF4-FFF2-40B4-BE49-F238E27FC236}">
                <a16:creationId xmlns:a16="http://schemas.microsoft.com/office/drawing/2014/main" id="{E9A6B61E-3BFB-8B6A-B54D-9BFC4C887C61}"/>
              </a:ext>
            </a:extLst>
          </p:cNvPr>
          <p:cNvSpPr/>
          <p:nvPr/>
        </p:nvSpPr>
        <p:spPr>
          <a:xfrm>
            <a:off x="12742932" y="1915775"/>
            <a:ext cx="7290778" cy="2646878"/>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16600" b="1" cap="none" spc="0" dirty="0">
                <a:ln/>
                <a:solidFill>
                  <a:schemeClr val="accent6">
                    <a:lumMod val="75000"/>
                  </a:schemeClr>
                </a:solidFill>
                <a:effectLst/>
              </a:rPr>
              <a:t>धन्यवाद</a:t>
            </a:r>
          </a:p>
        </p:txBody>
      </p:sp>
      <p:pic>
        <p:nvPicPr>
          <p:cNvPr id="9" name="Picture 8">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10" name="Picture 9">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204546" y="12835531"/>
            <a:ext cx="3686352" cy="677269"/>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2337" y="4667361"/>
            <a:ext cx="12611976" cy="6435418"/>
          </a:xfrm>
          <a:prstGeom prst="rect">
            <a:avLst/>
          </a:prstGeom>
        </p:spPr>
      </p:pic>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365</TotalTime>
  <Words>682</Words>
  <Application>Microsoft Office PowerPoint</Application>
  <PresentationFormat>Custom</PresentationFormat>
  <Paragraphs>120</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Arial Black</vt:lpstr>
      <vt:lpstr>Book Antiqua</vt:lpstr>
      <vt:lpstr>Calibri</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TRG BR 1</cp:lastModifiedBy>
  <cp:revision>75</cp:revision>
  <dcterms:modified xsi:type="dcterms:W3CDTF">2025-12-19T11:46:37Z</dcterms:modified>
</cp:coreProperties>
</file>