
<file path=[Content_Types].xml><?xml version="1.0" encoding="utf-8"?>
<Types xmlns="http://schemas.openxmlformats.org/package/2006/content-types">
  <Default Extension="fntdata" ContentType="application/x-fontdata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58" r:id="rId1"/>
  </p:sldMasterIdLst>
  <p:notesMasterIdLst>
    <p:notesMasterId r:id="rId16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</p:sldIdLst>
  <p:sldSz cx="12192000" cy="6858000"/>
  <p:notesSz cx="6858000" cy="9144000"/>
  <p:embeddedFontLst>
    <p:embeddedFont>
      <p:font typeface="Open Sans" panose="020B0606030504020204" pitchFamily="34" charset="0"/>
      <p:regular r:id="rId17"/>
      <p:bold r:id="rId18"/>
      <p:italic r:id="rId19"/>
      <p:boldItalic r:id="rId20"/>
    </p:embeddedFont>
    <p:embeddedFont>
      <p:font typeface="Open Sans SemiBold" panose="020B0706030804020204" pitchFamily="34" charset="0"/>
      <p:regular r:id="rId21"/>
      <p:bold r:id="rId22"/>
      <p:italic r:id="rId23"/>
      <p:boldItalic r:id="rId24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95" d="100"/>
          <a:sy n="95" d="100"/>
        </p:scale>
        <p:origin x="1062" y="8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2.fntdata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font" Target="fonts/font5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1.fntdata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font" Target="fonts/font4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8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7.fntdata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font" Target="fonts/font3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6.fntdata"/><Relationship Id="rId27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hi-IN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82" name="Google Shape;82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97" name="Google Shape;97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04" name="Google Shape;104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11" name="Google Shape;111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18" name="Google Shape;118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124;p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25" name="Google Shape;125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Google Shape;131;p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32" name="Google Shape;132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Google Shape;138;p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39" name="Google Shape;139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Google Shape;145;p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46" name="Google Shape;146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Google Shape;152;p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53" name="Google Shape;153;p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" name="Google Shape;159;p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60" name="Google Shape;160;p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Google Shape;166;p1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67" name="Google Shape;167;p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" name="Google Shape;173;p1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74" name="Google Shape;174;p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" name="Google Shape;180;p1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81" name="Google Shape;181;p1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efault 01" type="tx">
  <p:cSld name="TITLE_AND_BODY">
    <p:bg>
      <p:bgPr>
        <a:solidFill>
          <a:srgbClr val="FFFFFF"/>
        </a:solidFill>
        <a:effectLst/>
      </p:bgPr>
    </p:bg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2"/>
          <p:cNvSpPr txBox="1"/>
          <p:nvPr/>
        </p:nvSpPr>
        <p:spPr>
          <a:xfrm>
            <a:off x="301195" y="6438419"/>
            <a:ext cx="2321279" cy="2637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9125" tIns="39125" rIns="39125" bIns="39125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hi-IN" sz="1200" b="0" i="0" u="none" strike="noStrike" cap="none">
                <a:solidFill>
                  <a:srgbClr val="535353"/>
                </a:solidFill>
                <a:latin typeface="Open Sans SemiBold"/>
                <a:ea typeface="Open Sans SemiBold"/>
                <a:cs typeface="Open Sans SemiBold"/>
                <a:sym typeface="Open Sans SemiBold"/>
              </a:rPr>
              <a:t>PEER | CSSR | INDIA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" name="Google Shape;17;p2"/>
          <p:cNvSpPr/>
          <p:nvPr/>
        </p:nvSpPr>
        <p:spPr>
          <a:xfrm>
            <a:off x="508000" y="6756400"/>
            <a:ext cx="1907669" cy="101600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txBody>
          <a:bodyPr spcFirstLastPara="1" wrap="square" lIns="39125" tIns="39125" rIns="39125" bIns="391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endParaRPr sz="9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" name="Google Shape;18;p2"/>
          <p:cNvSpPr txBox="1"/>
          <p:nvPr/>
        </p:nvSpPr>
        <p:spPr>
          <a:xfrm>
            <a:off x="10757568" y="6406669"/>
            <a:ext cx="697166" cy="30988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9125" tIns="39125" rIns="39125" bIns="39125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rPr lang="hi-IN" sz="1500" b="1" i="0" u="none" strike="noStrike" cap="none">
                <a:solidFill>
                  <a:srgbClr val="535353"/>
                </a:solidFill>
                <a:latin typeface="Open Sans"/>
                <a:ea typeface="Open Sans"/>
                <a:cs typeface="Open Sans"/>
                <a:sym typeface="Open Sans"/>
              </a:rPr>
              <a:t>PPT 2 -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" name="Google Shape;19;p2"/>
          <p:cNvSpPr/>
          <p:nvPr/>
        </p:nvSpPr>
        <p:spPr>
          <a:xfrm>
            <a:off x="10769600" y="6756400"/>
            <a:ext cx="939800" cy="101600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txBody>
          <a:bodyPr spcFirstLastPara="1" wrap="square" lIns="39125" tIns="39125" rIns="39125" bIns="391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endParaRPr sz="9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" name="Google Shape;20;p2"/>
          <p:cNvSpPr txBox="1">
            <a:spLocks noGrp="1"/>
          </p:cNvSpPr>
          <p:nvPr>
            <p:ph type="sldNum" idx="12"/>
          </p:nvPr>
        </p:nvSpPr>
        <p:spPr>
          <a:xfrm>
            <a:off x="11384562" y="6406669"/>
            <a:ext cx="302110" cy="3386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8275" tIns="78275" rIns="78275" bIns="78275" anchor="t" anchorCtr="0">
            <a:noAutofit/>
          </a:bodyPr>
          <a:lstStyle>
            <a:lvl1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 sz="1500" b="1" i="0" u="none" strike="noStrike" cap="none">
                <a:solidFill>
                  <a:srgbClr val="535353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marL="0" marR="0" lvl="1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 sz="1500" b="1" i="0" u="none" strike="noStrike" cap="none">
                <a:solidFill>
                  <a:srgbClr val="535353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marL="0" marR="0" lvl="2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 sz="1500" b="1" i="0" u="none" strike="noStrike" cap="none">
                <a:solidFill>
                  <a:srgbClr val="535353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marL="0" marR="0" lvl="3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 sz="1500" b="1" i="0" u="none" strike="noStrike" cap="none">
                <a:solidFill>
                  <a:srgbClr val="535353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marL="0" marR="0" lvl="4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 sz="1500" b="1" i="0" u="none" strike="noStrike" cap="none">
                <a:solidFill>
                  <a:srgbClr val="535353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marL="0" marR="0" lvl="5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 sz="1500" b="1" i="0" u="none" strike="noStrike" cap="none">
                <a:solidFill>
                  <a:srgbClr val="535353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marL="0" marR="0" lvl="6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 sz="1500" b="1" i="0" u="none" strike="noStrike" cap="none">
                <a:solidFill>
                  <a:srgbClr val="535353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marL="0" marR="0" lvl="7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 sz="1500" b="1" i="0" u="none" strike="noStrike" cap="none">
                <a:solidFill>
                  <a:srgbClr val="535353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marL="0" marR="0" lvl="8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 sz="1500" b="1" i="0" u="none" strike="noStrike" cap="none">
                <a:solidFill>
                  <a:srgbClr val="535353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hi-IN"/>
              <a:t>‹#›</a:t>
            </a:fld>
            <a:endParaRPr/>
          </a:p>
        </p:txBody>
      </p:sp>
      <p:pic>
        <p:nvPicPr>
          <p:cNvPr id="21" name="Google Shape;21;p2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401410" y="283029"/>
            <a:ext cx="1525361" cy="103976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Google Shape;23;p3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4" name="Google Shape;24;p3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5" name="Google Shape;25;p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6" name="Google Shape;26;p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hi-I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4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0" name="Google Shape;30;p4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4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2" name="Google Shape;32;p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hi-I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5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5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36" name="Google Shape;36;p5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7" name="Google Shape;37;p5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hi-I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Google Shape;40;p6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1" name="Google Shape;41;p6"/>
          <p:cNvSpPr txBox="1"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42" name="Google Shape;42;p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3" name="Google Shape;43;p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4" name="Google Shape;44;p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hi-I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7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7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8" name="Google Shape;48;p7"/>
          <p:cNvSpPr txBox="1">
            <a:spLocks noGrp="1"/>
          </p:cNvSpPr>
          <p:nvPr>
            <p:ph type="body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9" name="Google Shape;49;p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0" name="Google Shape;50;p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1" name="Google Shape;51;p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hi-I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TWO_OBJECTS_WITH_TEXT">
    <p:spTree>
      <p:nvGrpSpPr>
        <p:cNvPr id="1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p8"/>
          <p:cNvSpPr txBox="1"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4" name="Google Shape;54;p8"/>
          <p:cNvSpPr txBox="1"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55" name="Google Shape;55;p8"/>
          <p:cNvSpPr txBox="1">
            <a:spLocks noGrp="1"/>
          </p:cNvSpPr>
          <p:nvPr>
            <p:ph type="body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56" name="Google Shape;56;p8"/>
          <p:cNvSpPr txBox="1">
            <a:spLocks noGrp="1"/>
          </p:cNvSpPr>
          <p:nvPr>
            <p:ph type="body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57" name="Google Shape;57;p8"/>
          <p:cNvSpPr txBox="1">
            <a:spLocks noGrp="1"/>
          </p:cNvSpPr>
          <p:nvPr>
            <p:ph type="body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58" name="Google Shape;58;p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9" name="Google Shape;59;p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hi-I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OBJECT_WITH_CAPTION_TEXT"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9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9"/>
          <p:cNvSpPr txBox="1">
            <a:spLocks noGrp="1"/>
          </p:cNvSpPr>
          <p:nvPr>
            <p:ph type="body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64" name="Google Shape;64;p9"/>
          <p:cNvSpPr txBox="1">
            <a:spLocks noGrp="1"/>
          </p:cNvSpPr>
          <p:nvPr>
            <p:ph type="body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65" name="Google Shape;65;p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6" name="Google Shape;66;p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hi-I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VERTICAL_TEXT"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0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10"/>
          <p:cNvSpPr txBox="1">
            <a:spLocks noGrp="1"/>
          </p:cNvSpPr>
          <p:nvPr>
            <p:ph type="body" idx="1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1" name="Google Shape;71;p1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1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3" name="Google Shape;73;p1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hi-I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_TITLE_AND_VERTICAL_TEXT"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1"/>
          <p:cNvSpPr txBox="1">
            <a:spLocks noGrp="1"/>
          </p:cNvSpPr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11"/>
          <p:cNvSpPr txBox="1">
            <a:spLocks noGrp="1"/>
          </p:cNvSpPr>
          <p:nvPr>
            <p:ph type="body" idx="1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7" name="Google Shape;77;p1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8" name="Google Shape;78;p1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9" name="Google Shape;79;p1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hi-I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1" name="Google Shape;11;p1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2" name="Google Shape;12;p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3" name="Google Shape;13;p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4" name="Google Shape;14;p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hi-IN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</p:sldLayoutIdLst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4" name="Google Shape;84;p12" descr="closeup-firefighter-holding-his-helmet-walking-towards-fire-truck.jpg"/>
          <p:cNvPicPr preferRelativeResize="0"/>
          <p:nvPr/>
        </p:nvPicPr>
        <p:blipFill rotWithShape="1">
          <a:blip r:embed="rId3">
            <a:alphaModFix/>
          </a:blip>
          <a:srcRect t="13432" b="1559"/>
          <a:stretch/>
        </p:blipFill>
        <p:spPr>
          <a:xfrm>
            <a:off x="-12700" y="-32004"/>
            <a:ext cx="12217400" cy="6922008"/>
          </a:xfrm>
          <a:prstGeom prst="rect">
            <a:avLst/>
          </a:prstGeom>
          <a:noFill/>
          <a:ln>
            <a:noFill/>
          </a:ln>
        </p:spPr>
      </p:pic>
      <p:sp>
        <p:nvSpPr>
          <p:cNvPr id="85" name="Google Shape;85;p12"/>
          <p:cNvSpPr txBox="1"/>
          <p:nvPr/>
        </p:nvSpPr>
        <p:spPr>
          <a:xfrm>
            <a:off x="301195" y="6438419"/>
            <a:ext cx="2321279" cy="2637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9125" tIns="39125" rIns="39125" bIns="39125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hi-IN" sz="1200" b="0" i="0" u="none" strike="noStrike" cap="none">
                <a:solidFill>
                  <a:srgbClr val="535353"/>
                </a:solidFill>
                <a:latin typeface="Open Sans SemiBold"/>
                <a:ea typeface="Open Sans SemiBold"/>
                <a:cs typeface="Open Sans SemiBold"/>
                <a:sym typeface="Open Sans SemiBold"/>
              </a:rPr>
              <a:t>PEER | CSSR | INDIA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6" name="Google Shape;86;p12"/>
          <p:cNvSpPr/>
          <p:nvPr/>
        </p:nvSpPr>
        <p:spPr>
          <a:xfrm>
            <a:off x="508000" y="6756400"/>
            <a:ext cx="1907669" cy="101600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txBody>
          <a:bodyPr spcFirstLastPara="1" wrap="square" lIns="39125" tIns="39125" rIns="39125" bIns="391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endParaRPr sz="9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7" name="Google Shape;87;p12"/>
          <p:cNvSpPr txBox="1"/>
          <p:nvPr/>
        </p:nvSpPr>
        <p:spPr>
          <a:xfrm>
            <a:off x="10757568" y="6406669"/>
            <a:ext cx="697166" cy="30988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9125" tIns="39125" rIns="39125" bIns="39125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rPr lang="hi-IN" sz="1500" b="1" i="0" u="none" strike="noStrike" cap="none">
                <a:solidFill>
                  <a:srgbClr val="535353"/>
                </a:solidFill>
                <a:latin typeface="Open Sans"/>
                <a:ea typeface="Open Sans"/>
                <a:cs typeface="Open Sans"/>
                <a:sym typeface="Open Sans"/>
              </a:rPr>
              <a:t>PPT 2 -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8" name="Google Shape;88;p12"/>
          <p:cNvSpPr/>
          <p:nvPr/>
        </p:nvSpPr>
        <p:spPr>
          <a:xfrm>
            <a:off x="10769600" y="6756400"/>
            <a:ext cx="939800" cy="101600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txBody>
          <a:bodyPr spcFirstLastPara="1" wrap="square" lIns="39125" tIns="39125" rIns="39125" bIns="391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endParaRPr sz="9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9" name="Google Shape;89;p12"/>
          <p:cNvSpPr txBox="1">
            <a:spLocks noGrp="1"/>
          </p:cNvSpPr>
          <p:nvPr>
            <p:ph type="sldNum" idx="12"/>
          </p:nvPr>
        </p:nvSpPr>
        <p:spPr>
          <a:xfrm>
            <a:off x="11438930" y="6406669"/>
            <a:ext cx="193372" cy="3386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8275" tIns="78275" rIns="78275" bIns="78275" anchor="t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</a:pPr>
            <a:fld id="{00000000-1234-1234-1234-123412341234}" type="slidenum">
              <a:rPr lang="hi-IN"/>
              <a:t>1</a:t>
            </a:fld>
            <a:endParaRPr/>
          </a:p>
        </p:txBody>
      </p:sp>
      <p:pic>
        <p:nvPicPr>
          <p:cNvPr id="90" name="Google Shape;90;p12" descr="Image"/>
          <p:cNvPicPr preferRelativeResize="0"/>
          <p:nvPr/>
        </p:nvPicPr>
        <p:blipFill rotWithShape="1">
          <a:blip r:embed="rId4">
            <a:alphaModFix amt="90000"/>
          </a:blip>
          <a:srcRect l="50481"/>
          <a:stretch/>
        </p:blipFill>
        <p:spPr>
          <a:xfrm>
            <a:off x="-24680" y="2041261"/>
            <a:ext cx="9809469" cy="2952770"/>
          </a:xfrm>
          <a:prstGeom prst="rect">
            <a:avLst/>
          </a:prstGeom>
          <a:noFill/>
          <a:ln>
            <a:noFill/>
          </a:ln>
        </p:spPr>
      </p:pic>
      <p:sp>
        <p:nvSpPr>
          <p:cNvPr id="91" name="Google Shape;91;p12"/>
          <p:cNvSpPr/>
          <p:nvPr/>
        </p:nvSpPr>
        <p:spPr>
          <a:xfrm flipH="1">
            <a:off x="7248356" y="6199632"/>
            <a:ext cx="4943644" cy="556768"/>
          </a:xfrm>
          <a:custGeom>
            <a:avLst/>
            <a:gdLst/>
            <a:ahLst/>
            <a:cxnLst/>
            <a:rect l="l" t="t" r="r" b="b"/>
            <a:pathLst>
              <a:path w="21600" h="21600" extrusionOk="0">
                <a:moveTo>
                  <a:pt x="0" y="0"/>
                </a:moveTo>
                <a:lnTo>
                  <a:pt x="0" y="21600"/>
                </a:lnTo>
                <a:lnTo>
                  <a:pt x="21600" y="21600"/>
                </a:lnTo>
                <a:lnTo>
                  <a:pt x="21600" y="0"/>
                </a:lnTo>
                <a:lnTo>
                  <a:pt x="19934" y="0"/>
                </a:lnTo>
                <a:lnTo>
                  <a:pt x="19328" y="7094"/>
                </a:lnTo>
                <a:lnTo>
                  <a:pt x="18721" y="0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39125" tIns="39125" rIns="39125" bIns="39125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r>
              <a:rPr lang="hi-IN"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BY:-INSP/GD-PINTU NANDI,10</a:t>
            </a:r>
            <a:r>
              <a:rPr lang="hi-IN" sz="2400" b="0" i="0" u="none" strike="noStrike" cap="none" baseline="30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TH</a:t>
            </a:r>
            <a:r>
              <a:rPr lang="hi-IN"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NDRF</a:t>
            </a:r>
            <a:endParaRPr sz="4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2" name="Google Shape;92;p12"/>
          <p:cNvSpPr txBox="1"/>
          <p:nvPr/>
        </p:nvSpPr>
        <p:spPr>
          <a:xfrm>
            <a:off x="260499" y="2205834"/>
            <a:ext cx="9239109" cy="211033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9125" tIns="39125" rIns="39125" bIns="39125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Arial"/>
              <a:buNone/>
            </a:pPr>
            <a:r>
              <a:rPr lang="hi-IN" sz="4400" b="1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विशेष परिस्थिति: जंगल की आग के दौरान वन्यजीव और बचावकर्मियों के लिए खतरे</a:t>
            </a:r>
            <a:endParaRPr sz="4400" b="1" i="0" u="none" strike="noStrike" cap="none">
              <a:solidFill>
                <a:schemeClr val="dk1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pic>
        <p:nvPicPr>
          <p:cNvPr id="93" name="Google Shape;93;p12" descr="A close-up of a logo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0" y="-13520"/>
            <a:ext cx="2084831" cy="1271766"/>
          </a:xfrm>
          <a:prstGeom prst="rect">
            <a:avLst/>
          </a:prstGeom>
          <a:noFill/>
          <a:ln>
            <a:noFill/>
          </a:ln>
        </p:spPr>
      </p:pic>
      <p:pic>
        <p:nvPicPr>
          <p:cNvPr id="94" name="Google Shape;94;p12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10804918" y="-13520"/>
            <a:ext cx="1387082" cy="12277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13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hi-IN" sz="6600" b="1">
                <a:solidFill>
                  <a:srgbClr val="FF0000"/>
                </a:solidFill>
              </a:rPr>
              <a:t>उद्देश्य</a:t>
            </a:r>
            <a:endParaRPr sz="6600" b="1">
              <a:solidFill>
                <a:srgbClr val="FF0000"/>
              </a:solidFill>
            </a:endParaRPr>
          </a:p>
        </p:txBody>
      </p:sp>
      <p:sp>
        <p:nvSpPr>
          <p:cNvPr id="100" name="Google Shape;100;p13"/>
          <p:cNvSpPr txBox="1">
            <a:spLocks noGrp="1"/>
          </p:cNvSpPr>
          <p:nvPr>
            <p:ph type="body" idx="1"/>
          </p:nvPr>
        </p:nvSpPr>
        <p:spPr>
          <a:xfrm>
            <a:off x="838200" y="1667965"/>
            <a:ext cx="10515600" cy="461871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/>
          </a:bodyPr>
          <a:lstStyle/>
          <a:p>
            <a:pPr marL="114300" lvl="0" indent="0" algn="just" rtl="0">
              <a:lnSpc>
                <a:spcPct val="200000"/>
              </a:lnSpc>
              <a:spcBef>
                <a:spcPts val="1000"/>
              </a:spcBef>
              <a:spcAft>
                <a:spcPts val="0"/>
              </a:spcAft>
              <a:buSzPct val="60810"/>
              <a:buNone/>
            </a:pPr>
            <a:r>
              <a:rPr lang="hi-IN" sz="3200" b="1"/>
              <a:t>इस पाठ के समापन पर आप सभी परिचित हो जायेंगे:- </a:t>
            </a:r>
            <a:endParaRPr/>
          </a:p>
          <a:p>
            <a:pPr marL="457200" lvl="0" indent="-342900" algn="just" rtl="0">
              <a:lnSpc>
                <a:spcPct val="200000"/>
              </a:lnSpc>
              <a:spcBef>
                <a:spcPts val="1000"/>
              </a:spcBef>
              <a:spcAft>
                <a:spcPts val="0"/>
              </a:spcAft>
              <a:buSzPct val="54053"/>
              <a:buFont typeface="Noto Sans Symbols"/>
              <a:buChar char="❑"/>
            </a:pPr>
            <a:r>
              <a:rPr lang="hi-IN" sz="3600"/>
              <a:t>वनाग्नि का वन्यजीवों पर प्रभाव</a:t>
            </a:r>
            <a:endParaRPr/>
          </a:p>
          <a:p>
            <a:pPr marL="457200" lvl="0" indent="-342900" algn="just" rtl="0">
              <a:lnSpc>
                <a:spcPct val="200000"/>
              </a:lnSpc>
              <a:spcBef>
                <a:spcPts val="1000"/>
              </a:spcBef>
              <a:spcAft>
                <a:spcPts val="0"/>
              </a:spcAft>
              <a:buSzPct val="54053"/>
              <a:buFont typeface="Noto Sans Symbols"/>
              <a:buChar char="❑"/>
            </a:pPr>
            <a:r>
              <a:rPr lang="hi-IN" sz="3600"/>
              <a:t>बचावकर्मियों के लिए खतरे</a:t>
            </a:r>
            <a:endParaRPr/>
          </a:p>
          <a:p>
            <a:pPr marL="457200" lvl="0" indent="-342900" algn="just" rtl="0">
              <a:lnSpc>
                <a:spcPct val="200000"/>
              </a:lnSpc>
              <a:spcBef>
                <a:spcPts val="1000"/>
              </a:spcBef>
              <a:spcAft>
                <a:spcPts val="0"/>
              </a:spcAft>
              <a:buSzPct val="54053"/>
              <a:buFont typeface="Noto Sans Symbols"/>
              <a:buChar char="❑"/>
            </a:pPr>
            <a:r>
              <a:rPr lang="hi-IN" sz="3600"/>
              <a:t>बचावकर्मियों के लिए सुरक्षा सावधानियाँ</a:t>
            </a:r>
            <a:endParaRPr/>
          </a:p>
          <a:p>
            <a:pPr marL="114300" lvl="0" indent="0" algn="just" rtl="0">
              <a:lnSpc>
                <a:spcPct val="200000"/>
              </a:lnSpc>
              <a:spcBef>
                <a:spcPts val="1000"/>
              </a:spcBef>
              <a:spcAft>
                <a:spcPts val="0"/>
              </a:spcAft>
              <a:buSzPct val="60810"/>
              <a:buNone/>
            </a:pPr>
            <a:endParaRPr sz="3200"/>
          </a:p>
        </p:txBody>
      </p:sp>
      <p:sp>
        <p:nvSpPr>
          <p:cNvPr id="101" name="Google Shape;101;p1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fld id="{00000000-1234-1234-1234-123412341234}" type="slidenum">
              <a:rPr lang="hi-IN"/>
              <a:t>2</a:t>
            </a:fld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p14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hi-IN" sz="5400" b="1">
                <a:solidFill>
                  <a:srgbClr val="FF0000"/>
                </a:solidFill>
              </a:rPr>
              <a:t>वनाग्नि का वन्यजीवों पर प्रभाव</a:t>
            </a:r>
            <a:endParaRPr sz="5400" b="1">
              <a:solidFill>
                <a:srgbClr val="FF0000"/>
              </a:solidFill>
            </a:endParaRPr>
          </a:p>
        </p:txBody>
      </p:sp>
      <p:sp>
        <p:nvSpPr>
          <p:cNvPr id="107" name="Google Shape;107;p14"/>
          <p:cNvSpPr txBox="1">
            <a:spLocks noGrp="1"/>
          </p:cNvSpPr>
          <p:nvPr>
            <p:ph type="body" idx="1"/>
          </p:nvPr>
        </p:nvSpPr>
        <p:spPr>
          <a:xfrm>
            <a:off x="504497" y="1481959"/>
            <a:ext cx="11272343" cy="5029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457200" lvl="0" indent="-342900" algn="just" rtl="0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SzPts val="1800"/>
              <a:buChar char="•"/>
            </a:pPr>
            <a:r>
              <a:rPr lang="hi-IN" sz="2100" b="1"/>
              <a:t>प्रत्यक्ष मृत्यु</a:t>
            </a:r>
            <a:endParaRPr/>
          </a:p>
          <a:p>
            <a:pPr marL="914400" lvl="1" indent="-342900" algn="just" rtl="0">
              <a:lnSpc>
                <a:spcPct val="15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</a:pPr>
            <a:r>
              <a:rPr lang="hi-IN" sz="2100"/>
              <a:t>सीमित गतिशीलता, चोट या कम उम्र वाले जानवर आग से नहीं भाग पाते।</a:t>
            </a:r>
            <a:endParaRPr/>
          </a:p>
          <a:p>
            <a:pPr marL="914400" lvl="1" indent="-342900" algn="just" rtl="0">
              <a:lnSpc>
                <a:spcPct val="15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</a:pPr>
            <a:r>
              <a:rPr lang="hi-IN" sz="2100"/>
              <a:t>तीव्र गति से फैलने वाली आग (जैसे 10 किमी/घंटा) कई जानवरों की भागने की क्षमता को पार कर सकती है।</a:t>
            </a:r>
            <a:endParaRPr/>
          </a:p>
          <a:p>
            <a:pPr marL="914400" lvl="1" indent="-342900" algn="just" rtl="0">
              <a:lnSpc>
                <a:spcPct val="15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</a:pPr>
            <a:r>
              <a:rPr lang="hi-IN" sz="2100"/>
              <a:t>ऐसे जानवर अक्सर आग में झुलस कर मर जाते हैं।</a:t>
            </a:r>
            <a:endParaRPr/>
          </a:p>
          <a:p>
            <a:pPr marL="457200" lvl="0" indent="-342900" algn="just" rtl="0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SzPts val="1800"/>
              <a:buChar char="•"/>
            </a:pPr>
            <a:r>
              <a:rPr lang="hi-IN" sz="2100" b="1"/>
              <a:t>शारीरिक चोटें</a:t>
            </a:r>
            <a:endParaRPr/>
          </a:p>
          <a:p>
            <a:pPr marL="914400" lvl="1" indent="-342900" algn="just" rtl="0">
              <a:lnSpc>
                <a:spcPct val="15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</a:pPr>
            <a:r>
              <a:rPr lang="hi-IN" sz="2100"/>
              <a:t>धुएँ से श्वसन तंत्र को नुकसान (कार्बन मोनोऑक्साइड व अन्य विषैले तत्वों सहित)।</a:t>
            </a:r>
            <a:endParaRPr sz="2100"/>
          </a:p>
          <a:p>
            <a:pPr marL="914400" lvl="1" indent="-342900" algn="just" rtl="0">
              <a:lnSpc>
                <a:spcPct val="15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</a:pPr>
            <a:r>
              <a:rPr lang="hi-IN" sz="2100"/>
              <a:t>अत्यधिक गर्मी से तनाव (हीट स्ट्रेस)।</a:t>
            </a:r>
            <a:endParaRPr/>
          </a:p>
          <a:p>
            <a:pPr marL="914400" lvl="1" indent="-342900" algn="just" rtl="0">
              <a:lnSpc>
                <a:spcPct val="15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</a:pPr>
            <a:r>
              <a:rPr lang="hi-IN" sz="2100"/>
              <a:t>दिशाभ्रम या असंतुलन की स्थिति।</a:t>
            </a:r>
            <a:endParaRPr/>
          </a:p>
          <a:p>
            <a:pPr marL="114300" lvl="0" indent="0" algn="just" rtl="0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SzPts val="1800"/>
              <a:buNone/>
            </a:pPr>
            <a:endParaRPr sz="2100"/>
          </a:p>
        </p:txBody>
      </p:sp>
      <p:sp>
        <p:nvSpPr>
          <p:cNvPr id="108" name="Google Shape;108;p1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fld id="{00000000-1234-1234-1234-123412341234}" type="slidenum">
              <a:rPr lang="hi-IN"/>
              <a:t>3</a:t>
            </a:fld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p15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hi-IN" sz="5400" b="1">
                <a:solidFill>
                  <a:srgbClr val="FF0000"/>
                </a:solidFill>
              </a:rPr>
              <a:t>वनाग्नि का वन्यजीवों पर प्रभाव</a:t>
            </a:r>
            <a:endParaRPr sz="5400" b="1">
              <a:solidFill>
                <a:srgbClr val="FF0000"/>
              </a:solidFill>
            </a:endParaRPr>
          </a:p>
        </p:txBody>
      </p:sp>
      <p:sp>
        <p:nvSpPr>
          <p:cNvPr id="114" name="Google Shape;114;p15"/>
          <p:cNvSpPr txBox="1">
            <a:spLocks noGrp="1"/>
          </p:cNvSpPr>
          <p:nvPr>
            <p:ph type="body" idx="1"/>
          </p:nvPr>
        </p:nvSpPr>
        <p:spPr>
          <a:xfrm>
            <a:off x="743604" y="1481959"/>
            <a:ext cx="10844048" cy="5029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lnSpcReduction="10000"/>
          </a:bodyPr>
          <a:lstStyle/>
          <a:p>
            <a:pPr marL="457200" lvl="0" indent="-342900" algn="just" rtl="0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SzPts val="1800"/>
              <a:buChar char="•"/>
            </a:pPr>
            <a:r>
              <a:rPr lang="hi-IN" sz="2400" b="1"/>
              <a:t>आवास का नुकसान और ह्रास</a:t>
            </a:r>
            <a:endParaRPr/>
          </a:p>
          <a:p>
            <a:pPr marL="914400" lvl="1" indent="-342900" algn="just" rtl="0">
              <a:lnSpc>
                <a:spcPct val="15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</a:pPr>
            <a:r>
              <a:rPr lang="hi-IN" sz="2000"/>
              <a:t>आग महत्वपूर्ण आवासों (जंगल, घोंसले, बिल आदि) को नष्ट कर देती है।</a:t>
            </a:r>
            <a:endParaRPr/>
          </a:p>
          <a:p>
            <a:pPr marL="914400" lvl="1" indent="-342900" algn="just" rtl="0">
              <a:lnSpc>
                <a:spcPct val="15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</a:pPr>
            <a:r>
              <a:rPr lang="hi-IN" sz="2000"/>
              <a:t>भोजन के स्रोत, आश्रय और प्रजनन स्थल खत्म हो जाते हैं।</a:t>
            </a:r>
            <a:endParaRPr/>
          </a:p>
          <a:p>
            <a:pPr marL="914400" lvl="1" indent="-342900" algn="just" rtl="0">
              <a:lnSpc>
                <a:spcPct val="15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</a:pPr>
            <a:r>
              <a:rPr lang="hi-IN" sz="2000"/>
              <a:t>विस्थापन के कारण मनुष्यों या अन्य जानवरों से टकराव बढ़ सकता है।</a:t>
            </a:r>
            <a:endParaRPr/>
          </a:p>
          <a:p>
            <a:pPr marL="914400" lvl="1" indent="-342900" algn="just" rtl="0">
              <a:lnSpc>
                <a:spcPct val="15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</a:pPr>
            <a:r>
              <a:rPr lang="hi-IN" sz="2000"/>
              <a:t>शिकार (Predation) की घटनाओं में वृद्धि होती है।</a:t>
            </a:r>
            <a:endParaRPr sz="2000"/>
          </a:p>
          <a:p>
            <a:pPr marL="457200" lvl="0" indent="-342900" algn="just" rtl="0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SzPts val="1800"/>
              <a:buChar char="•"/>
            </a:pPr>
            <a:r>
              <a:rPr lang="hi-IN" sz="2400" b="1"/>
              <a:t>रोगों के प्रति संवेदनशीलता</a:t>
            </a:r>
            <a:endParaRPr/>
          </a:p>
          <a:p>
            <a:pPr marL="914400" lvl="1" indent="-342900" algn="just" rtl="0">
              <a:lnSpc>
                <a:spcPct val="15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</a:pPr>
            <a:r>
              <a:rPr lang="hi-IN" sz="2000"/>
              <a:t>आग से होने वाला तनाव और चोटें जानवरों की रोग-प्रतिरोधक क्षमता को कमजोर कर देती हैं।</a:t>
            </a:r>
            <a:endParaRPr/>
          </a:p>
          <a:p>
            <a:pPr marL="914400" lvl="1" indent="-342900" algn="just" rtl="0">
              <a:lnSpc>
                <a:spcPct val="15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</a:pPr>
            <a:r>
              <a:rPr lang="hi-IN" sz="2000"/>
              <a:t>इससे वे विभिन्न बीमारियों के प्रति अधिक संवेदनशील हो जाते हैं।</a:t>
            </a:r>
            <a:endParaRPr/>
          </a:p>
          <a:p>
            <a:pPr marL="914400" lvl="1" indent="-342900" algn="just" rtl="0">
              <a:lnSpc>
                <a:spcPct val="15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</a:pPr>
            <a:r>
              <a:rPr lang="hi-IN" sz="2000"/>
              <a:t>आग के बाद का पर्यावरण कुछ रोगजनकों (Pathogens) के फैलाव के लिए अनुकूल हो सकता है।</a:t>
            </a:r>
            <a:endParaRPr/>
          </a:p>
          <a:p>
            <a:pPr marL="914400" lvl="1" indent="-228600" algn="just" rtl="0">
              <a:lnSpc>
                <a:spcPct val="150000"/>
              </a:lnSpc>
              <a:spcBef>
                <a:spcPts val="500"/>
              </a:spcBef>
              <a:spcAft>
                <a:spcPts val="0"/>
              </a:spcAft>
              <a:buSzPts val="1800"/>
              <a:buNone/>
            </a:pPr>
            <a:endParaRPr sz="2000"/>
          </a:p>
        </p:txBody>
      </p:sp>
      <p:sp>
        <p:nvSpPr>
          <p:cNvPr id="115" name="Google Shape;115;p1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fld id="{00000000-1234-1234-1234-123412341234}" type="slidenum">
              <a:rPr lang="hi-IN"/>
              <a:t>4</a:t>
            </a:fld>
            <a:endParaRP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p16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hi-IN" sz="5400" b="1">
                <a:solidFill>
                  <a:srgbClr val="FF0000"/>
                </a:solidFill>
              </a:rPr>
              <a:t>वनाग्नि का वन्यजीवों पर प्रभाव</a:t>
            </a:r>
            <a:endParaRPr sz="5400" b="1">
              <a:solidFill>
                <a:srgbClr val="FF0000"/>
              </a:solidFill>
            </a:endParaRPr>
          </a:p>
        </p:txBody>
      </p:sp>
      <p:sp>
        <p:nvSpPr>
          <p:cNvPr id="121" name="Google Shape;121;p16"/>
          <p:cNvSpPr txBox="1">
            <a:spLocks noGrp="1"/>
          </p:cNvSpPr>
          <p:nvPr>
            <p:ph type="body" idx="1"/>
          </p:nvPr>
        </p:nvSpPr>
        <p:spPr>
          <a:xfrm>
            <a:off x="743604" y="1481959"/>
            <a:ext cx="10844048" cy="5029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20000"/>
          </a:bodyPr>
          <a:lstStyle/>
          <a:p>
            <a:pPr marL="457200" lvl="0" indent="-342899" algn="just" rtl="0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SzPct val="81081"/>
              <a:buChar char="•"/>
            </a:pPr>
            <a:r>
              <a:rPr lang="hi-IN" sz="2400" b="1"/>
              <a:t>भोजन और पानी का प्रदूषण</a:t>
            </a:r>
            <a:endParaRPr/>
          </a:p>
          <a:p>
            <a:pPr marL="914400" lvl="1" indent="-342900" algn="just" rtl="0">
              <a:lnSpc>
                <a:spcPct val="150000"/>
              </a:lnSpc>
              <a:spcBef>
                <a:spcPts val="500"/>
              </a:spcBef>
              <a:spcAft>
                <a:spcPts val="0"/>
              </a:spcAft>
              <a:buSzPct val="97297"/>
              <a:buChar char="•"/>
            </a:pPr>
            <a:r>
              <a:rPr lang="hi-IN" sz="2000"/>
              <a:t>जले हुए क्षेत्रों से बहने वाला पानी झीलों, नदियों और तालाबों को प्रदूषित कर सकता है।</a:t>
            </a:r>
            <a:endParaRPr/>
          </a:p>
          <a:p>
            <a:pPr marL="914400" lvl="1" indent="-342900" algn="just" rtl="0">
              <a:lnSpc>
                <a:spcPct val="150000"/>
              </a:lnSpc>
              <a:spcBef>
                <a:spcPts val="500"/>
              </a:spcBef>
              <a:spcAft>
                <a:spcPts val="0"/>
              </a:spcAft>
              <a:buSzPct val="97297"/>
              <a:buChar char="•"/>
            </a:pPr>
            <a:r>
              <a:rPr lang="hi-IN" sz="2000"/>
              <a:t>पानी में विषैले तत्व और अत्यधिक पोषक तत्व मिल सकते हैं।</a:t>
            </a:r>
            <a:endParaRPr/>
          </a:p>
          <a:p>
            <a:pPr marL="914400" lvl="1" indent="-342900" algn="just" rtl="0">
              <a:lnSpc>
                <a:spcPct val="150000"/>
              </a:lnSpc>
              <a:spcBef>
                <a:spcPts val="500"/>
              </a:spcBef>
              <a:spcAft>
                <a:spcPts val="0"/>
              </a:spcAft>
              <a:buSzPct val="97297"/>
              <a:buChar char="•"/>
            </a:pPr>
            <a:r>
              <a:rPr lang="hi-IN" sz="2000"/>
              <a:t>इसका सीधा असर जलीय जीवों पर पड़ता है।</a:t>
            </a:r>
            <a:endParaRPr/>
          </a:p>
          <a:p>
            <a:pPr marL="914400" lvl="1" indent="-342900" algn="just" rtl="0">
              <a:lnSpc>
                <a:spcPct val="150000"/>
              </a:lnSpc>
              <a:spcBef>
                <a:spcPts val="500"/>
              </a:spcBef>
              <a:spcAft>
                <a:spcPts val="0"/>
              </a:spcAft>
              <a:buSzPct val="97297"/>
              <a:buChar char="•"/>
            </a:pPr>
            <a:r>
              <a:rPr lang="hi-IN" sz="2000"/>
              <a:t>ऐसे जलस्रोतों पर निर्भर अन्य जानवर भी अप्रत्यक्ष रूप से प्रभावित होते हैं।</a:t>
            </a:r>
            <a:endParaRPr/>
          </a:p>
          <a:p>
            <a:pPr marL="457200" lvl="0" indent="-342899" algn="just" rtl="0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SzPct val="81081"/>
              <a:buChar char="•"/>
            </a:pPr>
            <a:r>
              <a:rPr lang="hi-IN" sz="2400" b="1"/>
              <a:t>दीर्घकालिक प्रभाव</a:t>
            </a:r>
            <a:endParaRPr/>
          </a:p>
          <a:p>
            <a:pPr marL="914400" lvl="1" indent="-342900" algn="just" rtl="0">
              <a:lnSpc>
                <a:spcPct val="150000"/>
              </a:lnSpc>
              <a:spcBef>
                <a:spcPts val="500"/>
              </a:spcBef>
              <a:spcAft>
                <a:spcPts val="0"/>
              </a:spcAft>
              <a:buSzPct val="97297"/>
              <a:buChar char="•"/>
            </a:pPr>
            <a:r>
              <a:rPr lang="hi-IN" sz="2000"/>
              <a:t>आवास का खंडन (Habitat Fragmentation) बढ़ जाता है।</a:t>
            </a:r>
            <a:endParaRPr/>
          </a:p>
          <a:p>
            <a:pPr marL="914400" lvl="1" indent="-342900" algn="just" rtl="0">
              <a:lnSpc>
                <a:spcPct val="150000"/>
              </a:lnSpc>
              <a:spcBef>
                <a:spcPts val="500"/>
              </a:spcBef>
              <a:spcAft>
                <a:spcPts val="0"/>
              </a:spcAft>
              <a:buSzPct val="97297"/>
              <a:buChar char="•"/>
            </a:pPr>
            <a:r>
              <a:rPr lang="hi-IN" sz="2000"/>
              <a:t>शिकार (Predation) की घटनाएँ बढ़ सकती हैं।</a:t>
            </a:r>
            <a:endParaRPr/>
          </a:p>
          <a:p>
            <a:pPr marL="914400" lvl="1" indent="-342900" algn="just" rtl="0">
              <a:lnSpc>
                <a:spcPct val="150000"/>
              </a:lnSpc>
              <a:spcBef>
                <a:spcPts val="500"/>
              </a:spcBef>
              <a:spcAft>
                <a:spcPts val="0"/>
              </a:spcAft>
              <a:buSzPct val="97297"/>
              <a:buChar char="•"/>
            </a:pPr>
            <a:r>
              <a:rPr lang="hi-IN" sz="2000"/>
              <a:t>भोजन की उपलब्धता में बदलाव से वन्यजीवों की संख्या घट सकती है।</a:t>
            </a:r>
            <a:endParaRPr/>
          </a:p>
          <a:p>
            <a:pPr marL="914400" lvl="1" indent="-342900" algn="just" rtl="0">
              <a:lnSpc>
                <a:spcPct val="150000"/>
              </a:lnSpc>
              <a:spcBef>
                <a:spcPts val="500"/>
              </a:spcBef>
              <a:spcAft>
                <a:spcPts val="0"/>
              </a:spcAft>
              <a:buSzPct val="97297"/>
              <a:buChar char="•"/>
            </a:pPr>
            <a:r>
              <a:rPr lang="hi-IN" sz="2000"/>
              <a:t>कुछ प्रजातियाँ स्थानीय स्तर पर विलुप्त भी हो सकती हैं।</a:t>
            </a:r>
            <a:endParaRPr/>
          </a:p>
          <a:p>
            <a:pPr marL="571500" lvl="1" indent="0" algn="just" rtl="0">
              <a:lnSpc>
                <a:spcPct val="150000"/>
              </a:lnSpc>
              <a:spcBef>
                <a:spcPts val="500"/>
              </a:spcBef>
              <a:spcAft>
                <a:spcPts val="0"/>
              </a:spcAft>
              <a:buSzPct val="108107"/>
              <a:buNone/>
            </a:pPr>
            <a:endParaRPr sz="1800"/>
          </a:p>
        </p:txBody>
      </p:sp>
      <p:sp>
        <p:nvSpPr>
          <p:cNvPr id="122" name="Google Shape;122;p1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fld id="{00000000-1234-1234-1234-123412341234}" type="slidenum">
              <a:rPr lang="hi-IN"/>
              <a:t>5</a:t>
            </a:fld>
            <a:endParaRP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127;p17"/>
          <p:cNvSpPr txBox="1">
            <a:spLocks noGrp="1"/>
          </p:cNvSpPr>
          <p:nvPr>
            <p:ph type="title"/>
          </p:nvPr>
        </p:nvSpPr>
        <p:spPr>
          <a:xfrm>
            <a:off x="838200" y="28629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hi-IN" sz="5400" b="1">
                <a:solidFill>
                  <a:srgbClr val="FF0000"/>
                </a:solidFill>
              </a:rPr>
              <a:t>बचावकर्मियों के लिए ख़तरा</a:t>
            </a:r>
            <a:endParaRPr sz="5400" b="1">
              <a:solidFill>
                <a:srgbClr val="FF0000"/>
              </a:solidFill>
            </a:endParaRPr>
          </a:p>
        </p:txBody>
      </p:sp>
      <p:sp>
        <p:nvSpPr>
          <p:cNvPr id="128" name="Google Shape;128;p17"/>
          <p:cNvSpPr txBox="1">
            <a:spLocks noGrp="1"/>
          </p:cNvSpPr>
          <p:nvPr>
            <p:ph type="body" idx="1"/>
          </p:nvPr>
        </p:nvSpPr>
        <p:spPr>
          <a:xfrm>
            <a:off x="677917" y="1560786"/>
            <a:ext cx="10988566" cy="49661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457200" lvl="0" indent="-342900" algn="just" rtl="0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SzPts val="1800"/>
              <a:buChar char="•"/>
            </a:pPr>
            <a:r>
              <a:rPr lang="hi-IN" sz="2000" b="1"/>
              <a:t>अप्रत्याशित आग का व्यवहार</a:t>
            </a:r>
            <a:endParaRPr/>
          </a:p>
          <a:p>
            <a:pPr marL="914400" lvl="1" indent="-342900" algn="just" rtl="0">
              <a:lnSpc>
                <a:spcPct val="15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</a:pPr>
            <a:r>
              <a:rPr lang="hi-IN" sz="2000"/>
              <a:t>वनाग्नि गतिशील होती है और उसकी दिशा व तीव्रता अचानक बदल सकती है।</a:t>
            </a:r>
            <a:endParaRPr/>
          </a:p>
          <a:p>
            <a:pPr marL="914400" lvl="1" indent="-342900" algn="just" rtl="0">
              <a:lnSpc>
                <a:spcPct val="15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</a:pPr>
            <a:r>
              <a:rPr lang="hi-IN" sz="2000"/>
              <a:t>यह बचावकर्मियों को फँसाकर उनकी जान को खतरे में डाल सकती है।</a:t>
            </a:r>
            <a:endParaRPr/>
          </a:p>
          <a:p>
            <a:pPr marL="457200" lvl="0" indent="-342900" algn="just" rtl="0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SzPts val="1800"/>
              <a:buChar char="•"/>
            </a:pPr>
            <a:r>
              <a:rPr lang="hi-IN" sz="2000" b="1"/>
              <a:t>धुआँ और विषैले धुएँ</a:t>
            </a:r>
            <a:endParaRPr/>
          </a:p>
          <a:p>
            <a:pPr marL="914400" lvl="1" indent="-342900" algn="just" rtl="0">
              <a:lnSpc>
                <a:spcPct val="15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</a:pPr>
            <a:r>
              <a:rPr lang="hi-IN" sz="2000"/>
              <a:t>अग्निशामकों को खतरनाक वायु प्रदूषकों का सामना करना पड़ता है।</a:t>
            </a:r>
            <a:endParaRPr/>
          </a:p>
          <a:p>
            <a:pPr marL="914400" lvl="1" indent="-342900" algn="just" rtl="0">
              <a:lnSpc>
                <a:spcPct val="15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</a:pPr>
            <a:r>
              <a:rPr lang="hi-IN" sz="2000"/>
              <a:t>इनमें सूक्ष्म कण कार्बन मोनोऑक्साइड, नाइट्रोजन ऑक्साइड और अन्य हानिकारक गैसें शामिल होती हैं।</a:t>
            </a:r>
            <a:endParaRPr/>
          </a:p>
          <a:p>
            <a:pPr marL="457200" lvl="0" indent="-342900" algn="just" rtl="0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SzPts val="1800"/>
              <a:buChar char="•"/>
            </a:pPr>
            <a:r>
              <a:rPr lang="hi-IN" sz="2000" b="1"/>
              <a:t>गिरता हुआ मलबा</a:t>
            </a:r>
            <a:endParaRPr/>
          </a:p>
          <a:p>
            <a:pPr marL="914400" lvl="1" indent="-342900" algn="just" rtl="0">
              <a:lnSpc>
                <a:spcPct val="15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</a:pPr>
            <a:r>
              <a:rPr lang="hi-IN" sz="2000"/>
              <a:t>जले हुए पेड़, जिन्हें “स्नैग्स” कहा जाता है, अस्थिर हो सकते हैं जिनके गिरने से बचावकर्मी घायल हो सकते हैं।</a:t>
            </a:r>
            <a:endParaRPr sz="2000"/>
          </a:p>
        </p:txBody>
      </p:sp>
      <p:sp>
        <p:nvSpPr>
          <p:cNvPr id="129" name="Google Shape;129;p1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fld id="{00000000-1234-1234-1234-123412341234}" type="slidenum">
              <a:rPr lang="hi-IN"/>
              <a:t>6</a:t>
            </a:fld>
            <a:endParaRPr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Google Shape;134;p18"/>
          <p:cNvSpPr txBox="1">
            <a:spLocks noGrp="1"/>
          </p:cNvSpPr>
          <p:nvPr>
            <p:ph type="title"/>
          </p:nvPr>
        </p:nvSpPr>
        <p:spPr>
          <a:xfrm>
            <a:off x="838200" y="28629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hi-IN" sz="5400" b="1">
                <a:solidFill>
                  <a:srgbClr val="FF0000"/>
                </a:solidFill>
              </a:rPr>
              <a:t>बचावकर्मियों के लिए ख़तरा</a:t>
            </a:r>
            <a:endParaRPr sz="5400" b="1">
              <a:solidFill>
                <a:srgbClr val="FF0000"/>
              </a:solidFill>
            </a:endParaRPr>
          </a:p>
        </p:txBody>
      </p:sp>
      <p:sp>
        <p:nvSpPr>
          <p:cNvPr id="135" name="Google Shape;135;p18"/>
          <p:cNvSpPr txBox="1">
            <a:spLocks noGrp="1"/>
          </p:cNvSpPr>
          <p:nvPr>
            <p:ph type="body" idx="1"/>
          </p:nvPr>
        </p:nvSpPr>
        <p:spPr>
          <a:xfrm>
            <a:off x="520256" y="1403126"/>
            <a:ext cx="11146221" cy="49661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457200" lvl="0" indent="-342900" algn="just" rtl="0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SzPts val="1800"/>
              <a:buChar char="•"/>
            </a:pPr>
            <a:r>
              <a:rPr lang="hi-IN" sz="1950" b="1"/>
              <a:t>कठिन भूभाग और सीमित दृश्यता</a:t>
            </a:r>
            <a:endParaRPr/>
          </a:p>
          <a:p>
            <a:pPr marL="914400" lvl="1" indent="-342900" algn="just" rtl="0">
              <a:lnSpc>
                <a:spcPct val="15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</a:pPr>
            <a:r>
              <a:rPr lang="hi-IN" sz="1950"/>
              <a:t>अनजान भूभाग, घना वनस्पति क्षेत्र और धुएँ से भरे वातावरण में रास्ता ढूँढना कठिन होता है  जिसके  कारण चोट लगने का खतरा बढ़ जाता है। </a:t>
            </a:r>
            <a:endParaRPr sz="1950"/>
          </a:p>
          <a:p>
            <a:pPr marL="457200" lvl="0" indent="-342900" algn="just" rtl="0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SzPts val="1800"/>
              <a:buChar char="•"/>
            </a:pPr>
            <a:r>
              <a:rPr lang="hi-IN" sz="1950" b="1"/>
              <a:t>गर्मी से तनाव और थकान</a:t>
            </a:r>
            <a:endParaRPr/>
          </a:p>
          <a:p>
            <a:pPr marL="914400" lvl="1" indent="-342900" algn="just" rtl="0">
              <a:lnSpc>
                <a:spcPct val="15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</a:pPr>
            <a:r>
              <a:rPr lang="hi-IN" sz="1950"/>
              <a:t>तीव्र गर्मी, लंबे समय तक काम करना और शारीरिक श्रम से हीट-संबंधी बीमारियों का खतरा बढ़ता है।</a:t>
            </a:r>
            <a:endParaRPr/>
          </a:p>
          <a:p>
            <a:pPr marL="914400" lvl="1" indent="-342900" algn="just" rtl="0">
              <a:lnSpc>
                <a:spcPct val="15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</a:pPr>
            <a:r>
              <a:rPr lang="hi-IN" sz="1950"/>
              <a:t>थकान से निर्णय लेने की क्षमता कम हो सकती है और दुर्घटनाओं का खतरा बढ़ सकता है।</a:t>
            </a:r>
            <a:endParaRPr/>
          </a:p>
          <a:p>
            <a:pPr marL="457200" lvl="0" indent="-342900" algn="just" rtl="0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SzPts val="1800"/>
              <a:buChar char="•"/>
            </a:pPr>
            <a:r>
              <a:rPr lang="hi-IN" sz="1950" b="1"/>
              <a:t>वन्यजीवों का सामना</a:t>
            </a:r>
            <a:endParaRPr/>
          </a:p>
          <a:p>
            <a:pPr marL="914400" lvl="1" indent="-342900" algn="just" rtl="0">
              <a:lnSpc>
                <a:spcPct val="15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</a:pPr>
            <a:r>
              <a:rPr lang="hi-IN" sz="1950"/>
              <a:t>भागते या दिशाभ्रमित जानवर बचावकर्मियों पर हमला कर सकते हैं और बचाव कर्मियों को चोट पहुंचा सकते हैं।</a:t>
            </a:r>
            <a:endParaRPr/>
          </a:p>
          <a:p>
            <a:pPr marL="914400" lvl="1" indent="-342900" algn="just" rtl="0">
              <a:lnSpc>
                <a:spcPct val="15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</a:pPr>
            <a:r>
              <a:rPr lang="hi-IN" sz="1950"/>
              <a:t>कुछ जानवर ऐसे रोग ले जा सकते हैं जो मनुष्यों में फैल सकते हैं।</a:t>
            </a:r>
            <a:endParaRPr/>
          </a:p>
          <a:p>
            <a:pPr marL="457200" lvl="0" indent="-228600" algn="just" rtl="0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SzPts val="1800"/>
              <a:buNone/>
            </a:pPr>
            <a:endParaRPr sz="1950"/>
          </a:p>
        </p:txBody>
      </p:sp>
      <p:sp>
        <p:nvSpPr>
          <p:cNvPr id="136" name="Google Shape;136;p1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fld id="{00000000-1234-1234-1234-123412341234}" type="slidenum">
              <a:rPr lang="hi-IN"/>
              <a:t>7</a:t>
            </a:fld>
            <a:endParaRPr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Google Shape;141;p19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hi-IN" sz="5400" b="1">
                <a:solidFill>
                  <a:srgbClr val="FF0000"/>
                </a:solidFill>
              </a:rPr>
              <a:t>बचावकर्मियों के लिए सुरक्षा सावधानियां</a:t>
            </a:r>
            <a:endParaRPr sz="5400" b="1">
              <a:solidFill>
                <a:srgbClr val="FF0000"/>
              </a:solidFill>
            </a:endParaRPr>
          </a:p>
        </p:txBody>
      </p:sp>
      <p:sp>
        <p:nvSpPr>
          <p:cNvPr id="142" name="Google Shape;142;p19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81165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10000"/>
          </a:bodyPr>
          <a:lstStyle/>
          <a:p>
            <a:pPr marL="457200" lvl="0" indent="-342899" algn="just" rtl="0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SzPct val="81081"/>
              <a:buChar char="•"/>
            </a:pPr>
            <a:r>
              <a:rPr lang="hi-IN" sz="2400" b="1"/>
              <a:t>गहन प्रशिक्षण और उपकरण</a:t>
            </a:r>
            <a:endParaRPr/>
          </a:p>
          <a:p>
            <a:pPr marL="914400" lvl="1" indent="-342900" algn="just" rtl="0">
              <a:lnSpc>
                <a:spcPct val="150000"/>
              </a:lnSpc>
              <a:spcBef>
                <a:spcPts val="500"/>
              </a:spcBef>
              <a:spcAft>
                <a:spcPts val="0"/>
              </a:spcAft>
              <a:buSzPct val="97297"/>
              <a:buChar char="•"/>
            </a:pPr>
            <a:r>
              <a:rPr lang="hi-IN" sz="2000"/>
              <a:t>बचावकर्मियों को आग के व्यवहार, सुरक्षा प्रोटोकॉल और व्यक्तिगत सुरक्षा उपकरण (PPE) के सही उपयोग पर सभी सदस्यों को नियमित रूप से अभ्यास और अपडेटेड जानकारी दी जानी चाहिए।</a:t>
            </a:r>
            <a:endParaRPr/>
          </a:p>
          <a:p>
            <a:pPr marL="457200" lvl="0" indent="-342899" algn="just" rtl="0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SzPct val="81081"/>
              <a:buChar char="•"/>
            </a:pPr>
            <a:r>
              <a:rPr lang="hi-IN" sz="2400" b="1"/>
              <a:t>लगातार निगरानी और संचार</a:t>
            </a:r>
            <a:endParaRPr/>
          </a:p>
          <a:p>
            <a:pPr marL="914400" lvl="1" indent="-342900" algn="just" rtl="0">
              <a:lnSpc>
                <a:spcPct val="150000"/>
              </a:lnSpc>
              <a:spcBef>
                <a:spcPts val="500"/>
              </a:spcBef>
              <a:spcAft>
                <a:spcPts val="0"/>
              </a:spcAft>
              <a:buSzPct val="97297"/>
              <a:buChar char="•"/>
            </a:pPr>
            <a:r>
              <a:rPr lang="hi-IN" sz="2000"/>
              <a:t>स्थिति पर निरंतर नज़र रखना और आग के फैलाव को ट्रैक करना आवश्यक है।</a:t>
            </a:r>
            <a:endParaRPr/>
          </a:p>
          <a:p>
            <a:pPr marL="914400" lvl="1" indent="-342900" algn="just" rtl="0">
              <a:lnSpc>
                <a:spcPct val="150000"/>
              </a:lnSpc>
              <a:spcBef>
                <a:spcPts val="500"/>
              </a:spcBef>
              <a:spcAft>
                <a:spcPts val="0"/>
              </a:spcAft>
              <a:buSzPct val="97297"/>
              <a:buChar char="•"/>
            </a:pPr>
            <a:r>
              <a:rPr lang="hi-IN" sz="2000"/>
              <a:t>घटना कमांड से नियमित संचार बनाए रखना ज़रूरी है, ताकि त्वरित निर्देश मिल सकें।</a:t>
            </a:r>
            <a:endParaRPr/>
          </a:p>
          <a:p>
            <a:pPr marL="457200" lvl="0" indent="-342899" algn="just" rtl="0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SzPct val="81081"/>
              <a:buChar char="•"/>
            </a:pPr>
            <a:r>
              <a:rPr lang="hi-IN" sz="2400" b="1"/>
              <a:t>सुरक्षा क्षेत्र और निकासी मार्ग</a:t>
            </a:r>
            <a:endParaRPr/>
          </a:p>
          <a:p>
            <a:pPr marL="914400" lvl="1" indent="-342900" algn="just" rtl="0">
              <a:lnSpc>
                <a:spcPct val="150000"/>
              </a:lnSpc>
              <a:spcBef>
                <a:spcPts val="500"/>
              </a:spcBef>
              <a:spcAft>
                <a:spcPts val="0"/>
              </a:spcAft>
              <a:buSzPct val="97297"/>
              <a:buChar char="•"/>
            </a:pPr>
            <a:r>
              <a:rPr lang="hi-IN" sz="2000"/>
              <a:t>कर्मियों और वाहनों के लिए स्पष्ट सुरक्षा क्षेत्र (Safety Zones) तय करें।</a:t>
            </a:r>
            <a:endParaRPr/>
          </a:p>
          <a:p>
            <a:pPr marL="914400" lvl="1" indent="-342900" algn="just" rtl="0">
              <a:lnSpc>
                <a:spcPct val="150000"/>
              </a:lnSpc>
              <a:spcBef>
                <a:spcPts val="500"/>
              </a:spcBef>
              <a:spcAft>
                <a:spcPts val="0"/>
              </a:spcAft>
              <a:buSzPct val="97297"/>
              <a:buChar char="•"/>
            </a:pPr>
            <a:r>
              <a:rPr lang="hi-IN" sz="2000"/>
              <a:t>संभावित खतरे की स्थिति में सुरक्षित रूप से निकलने के लिए निकासी मार्ग (Escape Routes) तैयार रखें।</a:t>
            </a:r>
            <a:endParaRPr/>
          </a:p>
          <a:p>
            <a:pPr marL="457200" lvl="0" indent="-228600" algn="just" rtl="0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SzPct val="81081"/>
              <a:buNone/>
            </a:pPr>
            <a:endParaRPr sz="2400"/>
          </a:p>
        </p:txBody>
      </p:sp>
      <p:sp>
        <p:nvSpPr>
          <p:cNvPr id="143" name="Google Shape;143;p1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fld id="{00000000-1234-1234-1234-123412341234}" type="slidenum">
              <a:rPr lang="hi-IN"/>
              <a:t>8</a:t>
            </a:fld>
            <a:endParaRPr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Google Shape;148;p20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hi-IN" sz="5400" b="1">
                <a:solidFill>
                  <a:srgbClr val="FF0000"/>
                </a:solidFill>
              </a:rPr>
              <a:t>बचावकर्मियों के लिए सुरक्षा सावधानियां</a:t>
            </a:r>
            <a:endParaRPr sz="5400" b="1">
              <a:solidFill>
                <a:srgbClr val="FF0000"/>
              </a:solidFill>
            </a:endParaRPr>
          </a:p>
        </p:txBody>
      </p:sp>
      <p:sp>
        <p:nvSpPr>
          <p:cNvPr id="149" name="Google Shape;149;p20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81165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20000"/>
          </a:bodyPr>
          <a:lstStyle/>
          <a:p>
            <a:pPr marL="457200" lvl="0" indent="-342899" algn="just" rtl="0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SzPct val="81081"/>
              <a:buChar char="•"/>
            </a:pPr>
            <a:r>
              <a:rPr lang="hi-IN" sz="2400" b="1"/>
              <a:t>खतरों के संपर्क को सीमित करना</a:t>
            </a:r>
            <a:endParaRPr/>
          </a:p>
          <a:p>
            <a:pPr marL="914400" lvl="1" indent="-342900" algn="just" rtl="0">
              <a:lnSpc>
                <a:spcPct val="150000"/>
              </a:lnSpc>
              <a:spcBef>
                <a:spcPts val="500"/>
              </a:spcBef>
              <a:spcAft>
                <a:spcPts val="0"/>
              </a:spcAft>
              <a:buSzPct val="97297"/>
              <a:buChar char="•"/>
            </a:pPr>
            <a:r>
              <a:rPr lang="hi-IN" sz="2000"/>
              <a:t>उच्च-जोखिम वाले क्षेत्रों में बिताए गए समय को कम से कम रखें।</a:t>
            </a:r>
            <a:endParaRPr/>
          </a:p>
          <a:p>
            <a:pPr marL="914400" lvl="1" indent="-342900" algn="just" rtl="0">
              <a:lnSpc>
                <a:spcPct val="150000"/>
              </a:lnSpc>
              <a:spcBef>
                <a:spcPts val="500"/>
              </a:spcBef>
              <a:spcAft>
                <a:spcPts val="0"/>
              </a:spcAft>
              <a:buSzPct val="97297"/>
              <a:buChar char="•"/>
            </a:pPr>
            <a:r>
              <a:rPr lang="hi-IN" sz="2000"/>
              <a:t>हमेशा उपयुक्त सुरक्षा उपकरण (Protective Gear) पहनें।</a:t>
            </a:r>
            <a:endParaRPr/>
          </a:p>
          <a:p>
            <a:pPr marL="914400" lvl="1" indent="-342900" algn="just" rtl="0">
              <a:lnSpc>
                <a:spcPct val="150000"/>
              </a:lnSpc>
              <a:spcBef>
                <a:spcPts val="500"/>
              </a:spcBef>
              <a:spcAft>
                <a:spcPts val="0"/>
              </a:spcAft>
              <a:buSzPct val="97297"/>
              <a:buChar char="•"/>
            </a:pPr>
            <a:r>
              <a:rPr lang="hi-IN" sz="2000"/>
              <a:t>धुआँ और मलबे के संपर्क को कम करने वाली तकनीकों का अभ्यास करें।</a:t>
            </a:r>
            <a:endParaRPr/>
          </a:p>
          <a:p>
            <a:pPr marL="457200" lvl="0" indent="-342899" algn="just" rtl="0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SzPct val="81081"/>
              <a:buChar char="•"/>
            </a:pPr>
            <a:r>
              <a:rPr lang="hi-IN" sz="2400" b="1"/>
              <a:t>वन्यजीव जागरूकता और सुरक्षित प्रबंधन</a:t>
            </a:r>
            <a:endParaRPr/>
          </a:p>
          <a:p>
            <a:pPr marL="914400" lvl="1" indent="-342900" algn="just" rtl="0">
              <a:lnSpc>
                <a:spcPct val="150000"/>
              </a:lnSpc>
              <a:spcBef>
                <a:spcPts val="500"/>
              </a:spcBef>
              <a:spcAft>
                <a:spcPts val="0"/>
              </a:spcAft>
              <a:buSzPct val="97297"/>
              <a:buChar char="•"/>
            </a:pPr>
            <a:r>
              <a:rPr lang="hi-IN" sz="2000"/>
              <a:t>घायल या विस्थापित जानवरों की पहचान करना और उन्हें सुरक्षित रूप से संभालना सीखें। इससे मनुष्यों और वन्यजीवों, दोनों को हानि से बचाया जा सकता है।</a:t>
            </a:r>
            <a:endParaRPr/>
          </a:p>
          <a:p>
            <a:pPr marL="457200" lvl="0" indent="-342899" algn="just" rtl="0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SzPct val="81081"/>
              <a:buChar char="•"/>
            </a:pPr>
            <a:r>
              <a:rPr lang="hi-IN" sz="2400" b="1"/>
              <a:t>हाइड्रेशन और आराम</a:t>
            </a:r>
            <a:endParaRPr/>
          </a:p>
          <a:p>
            <a:pPr marL="914400" lvl="1" indent="-342900" algn="just" rtl="0">
              <a:lnSpc>
                <a:spcPct val="150000"/>
              </a:lnSpc>
              <a:spcBef>
                <a:spcPts val="500"/>
              </a:spcBef>
              <a:spcAft>
                <a:spcPts val="0"/>
              </a:spcAft>
              <a:buSzPct val="97297"/>
              <a:buChar char="•"/>
            </a:pPr>
            <a:r>
              <a:rPr lang="hi-IN" sz="2000"/>
              <a:t>पर्याप्त मात्रा में पानी पीकर शरीर को हाइड्रेटेड रखें।</a:t>
            </a:r>
            <a:endParaRPr/>
          </a:p>
          <a:p>
            <a:pPr marL="914400" lvl="1" indent="-342900" algn="just" rtl="0">
              <a:lnSpc>
                <a:spcPct val="150000"/>
              </a:lnSpc>
              <a:spcBef>
                <a:spcPts val="500"/>
              </a:spcBef>
              <a:spcAft>
                <a:spcPts val="0"/>
              </a:spcAft>
              <a:buSzPct val="97297"/>
              <a:buChar char="•"/>
            </a:pPr>
            <a:r>
              <a:rPr lang="hi-IN" sz="2000"/>
              <a:t>हीट स्ट्रेस और थकान से बचने के लिए नियमित अंतराल पर आराम करें।</a:t>
            </a:r>
            <a:endParaRPr/>
          </a:p>
          <a:p>
            <a:pPr marL="457200" lvl="0" indent="-228600" algn="just" rtl="0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SzPct val="81081"/>
              <a:buNone/>
            </a:pPr>
            <a:endParaRPr sz="2400"/>
          </a:p>
        </p:txBody>
      </p:sp>
      <p:sp>
        <p:nvSpPr>
          <p:cNvPr id="150" name="Google Shape;150;p2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fld id="{00000000-1234-1234-1234-123412341234}" type="slidenum">
              <a:rPr lang="hi-IN"/>
              <a:t>9</a:t>
            </a:fld>
            <a:endParaRPr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Google Shape;155;p21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hi-IN" sz="6600" b="1">
                <a:solidFill>
                  <a:srgbClr val="FF0000"/>
                </a:solidFill>
              </a:rPr>
              <a:t>पाठ-समीक्षा</a:t>
            </a:r>
            <a:endParaRPr sz="6600" b="1">
              <a:solidFill>
                <a:srgbClr val="FF0000"/>
              </a:solidFill>
            </a:endParaRPr>
          </a:p>
        </p:txBody>
      </p:sp>
      <p:sp>
        <p:nvSpPr>
          <p:cNvPr id="156" name="Google Shape;156;p21"/>
          <p:cNvSpPr txBox="1">
            <a:spLocks noGrp="1"/>
          </p:cNvSpPr>
          <p:nvPr>
            <p:ph type="body" idx="1"/>
          </p:nvPr>
        </p:nvSpPr>
        <p:spPr>
          <a:xfrm>
            <a:off x="838200" y="1667965"/>
            <a:ext cx="10515600" cy="461871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457200" lvl="0" indent="-342900" algn="just" rtl="0">
              <a:lnSpc>
                <a:spcPct val="200000"/>
              </a:lnSpc>
              <a:spcBef>
                <a:spcPts val="1000"/>
              </a:spcBef>
              <a:spcAft>
                <a:spcPts val="0"/>
              </a:spcAft>
              <a:buSzPts val="1800"/>
              <a:buFont typeface="Noto Sans Symbols"/>
              <a:buChar char="❑"/>
            </a:pPr>
            <a:r>
              <a:rPr lang="hi-IN" sz="3600"/>
              <a:t>वनाग्नि का वन्यजीवों पर प्रभाव</a:t>
            </a:r>
            <a:endParaRPr/>
          </a:p>
          <a:p>
            <a:pPr marL="457200" lvl="0" indent="-342900" algn="just" rtl="0">
              <a:lnSpc>
                <a:spcPct val="200000"/>
              </a:lnSpc>
              <a:spcBef>
                <a:spcPts val="1000"/>
              </a:spcBef>
              <a:spcAft>
                <a:spcPts val="0"/>
              </a:spcAft>
              <a:buSzPts val="1800"/>
              <a:buFont typeface="Noto Sans Symbols"/>
              <a:buChar char="❑"/>
            </a:pPr>
            <a:r>
              <a:rPr lang="hi-IN" sz="3600"/>
              <a:t>बचावकर्मियों के लिए खतरे</a:t>
            </a:r>
            <a:endParaRPr/>
          </a:p>
          <a:p>
            <a:pPr marL="457200" lvl="0" indent="-342900" algn="just" rtl="0">
              <a:lnSpc>
                <a:spcPct val="200000"/>
              </a:lnSpc>
              <a:spcBef>
                <a:spcPts val="1000"/>
              </a:spcBef>
              <a:spcAft>
                <a:spcPts val="0"/>
              </a:spcAft>
              <a:buSzPts val="1800"/>
              <a:buFont typeface="Noto Sans Symbols"/>
              <a:buChar char="❑"/>
            </a:pPr>
            <a:r>
              <a:rPr lang="hi-IN" sz="3600"/>
              <a:t>बचावकर्मियों के लिए सुरक्षा सावधानियाँ</a:t>
            </a:r>
            <a:endParaRPr/>
          </a:p>
          <a:p>
            <a:pPr marL="114300" lvl="0" indent="0" algn="just" rtl="0">
              <a:lnSpc>
                <a:spcPct val="200000"/>
              </a:lnSpc>
              <a:spcBef>
                <a:spcPts val="1000"/>
              </a:spcBef>
              <a:spcAft>
                <a:spcPts val="0"/>
              </a:spcAft>
              <a:buSzPts val="1800"/>
              <a:buNone/>
            </a:pPr>
            <a:endParaRPr sz="3200"/>
          </a:p>
        </p:txBody>
      </p:sp>
      <p:sp>
        <p:nvSpPr>
          <p:cNvPr id="157" name="Google Shape;157;p2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fld id="{00000000-1234-1234-1234-123412341234}" type="slidenum">
              <a:rPr lang="hi-IN"/>
              <a:t>10</a:t>
            </a:fld>
            <a:endParaRPr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Google Shape;162;p22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gradFill>
            <a:gsLst>
              <a:gs pos="0">
                <a:srgbClr val="6DBC37"/>
              </a:gs>
              <a:gs pos="100000">
                <a:srgbClr val="B8FE9C"/>
              </a:gs>
            </a:gsLst>
            <a:lin ang="16200000" scaled="0"/>
          </a:gradFill>
          <a:ln w="9525" cap="flat" cmpd="sng">
            <a:solidFill>
              <a:srgbClr val="6CAB42"/>
            </a:solidFill>
            <a:prstDash val="solid"/>
            <a:round/>
            <a:headEnd type="none" w="sm" len="sm"/>
            <a:tailEnd type="none" w="sm" len="sm"/>
          </a:ln>
          <a:effectLst>
            <a:outerShdw blurRad="40000" dist="23000" dir="5400000" rotWithShape="0">
              <a:srgbClr val="000000">
                <a:alpha val="34509"/>
              </a:srgbClr>
            </a:outerShdw>
          </a:effectLst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hi-IN" sz="7200" b="1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कोई शक या सवाल</a:t>
            </a:r>
            <a:endParaRPr sz="7200" b="1">
              <a:solidFill>
                <a:srgbClr val="FF0000"/>
              </a:solidFill>
            </a:endParaRPr>
          </a:p>
        </p:txBody>
      </p:sp>
      <p:sp>
        <p:nvSpPr>
          <p:cNvPr id="163" name="Google Shape;163;p2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fld id="{00000000-1234-1234-1234-123412341234}" type="slidenum">
              <a:rPr lang="hi-IN"/>
              <a:t>11</a:t>
            </a:fld>
            <a:endParaRPr/>
          </a:p>
        </p:txBody>
      </p:sp>
      <p:pic>
        <p:nvPicPr>
          <p:cNvPr id="164" name="Google Shape;164;p2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648619" y="2301766"/>
            <a:ext cx="6385035" cy="4193627"/>
          </a:xfrm>
          <a:prstGeom prst="rect">
            <a:avLst/>
          </a:prstGeom>
          <a:solidFill>
            <a:schemeClr val="accent6"/>
          </a:solidFill>
          <a:ln w="25400" cap="flat" cmpd="sng">
            <a:solidFill>
              <a:srgbClr val="517E33"/>
            </a:solidFill>
            <a:prstDash val="solid"/>
            <a:round/>
            <a:headEnd type="none" w="sm" len="sm"/>
            <a:tailEnd type="none" w="sm" len="sm"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Google Shape;169;p23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hi-IN" sz="6000" b="1">
                <a:solidFill>
                  <a:srgbClr val="FF0000"/>
                </a:solidFill>
              </a:rPr>
              <a:t>मूल्यांकन</a:t>
            </a:r>
            <a:endParaRPr sz="6000" b="1">
              <a:solidFill>
                <a:srgbClr val="FF0000"/>
              </a:solidFill>
            </a:endParaRPr>
          </a:p>
        </p:txBody>
      </p:sp>
      <p:sp>
        <p:nvSpPr>
          <p:cNvPr id="170" name="Google Shape;170;p23"/>
          <p:cNvSpPr txBox="1">
            <a:spLocks noGrp="1"/>
          </p:cNvSpPr>
          <p:nvPr>
            <p:ph type="body" idx="1"/>
          </p:nvPr>
        </p:nvSpPr>
        <p:spPr>
          <a:xfrm>
            <a:off x="838200" y="1573369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114300" lvl="0" indent="0" algn="just" rtl="0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SzPts val="1800"/>
              <a:buNone/>
            </a:pPr>
            <a:r>
              <a:rPr lang="hi-IN" sz="2400" b="1"/>
              <a:t>प्र:-1.	वनाग्नि का वन्यजीवों पर मुख्य प्रभाव क्या हैं?</a:t>
            </a:r>
            <a:endParaRPr/>
          </a:p>
          <a:p>
            <a:pPr marL="114300" lvl="0" indent="0" algn="just" rtl="0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SzPts val="1800"/>
              <a:buNone/>
            </a:pPr>
            <a:r>
              <a:rPr lang="hi-IN" sz="2400" b="1"/>
              <a:t>उत्तर – </a:t>
            </a:r>
            <a:r>
              <a:rPr lang="hi-IN" sz="2400"/>
              <a:t>वनाग्नि का वन्यजीवों पर 06 मुख्य प्रभाव इस प्रकार हैं –</a:t>
            </a:r>
            <a:endParaRPr/>
          </a:p>
          <a:p>
            <a:pPr marL="914400" lvl="1" indent="-342900" algn="just" rtl="0">
              <a:lnSpc>
                <a:spcPct val="15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</a:pPr>
            <a:r>
              <a:rPr lang="hi-IN"/>
              <a:t>प्रत्यक्ष मृत्यु</a:t>
            </a:r>
            <a:endParaRPr/>
          </a:p>
          <a:p>
            <a:pPr marL="914400" lvl="1" indent="-342900" algn="just" rtl="0">
              <a:lnSpc>
                <a:spcPct val="15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</a:pPr>
            <a:r>
              <a:rPr lang="hi-IN"/>
              <a:t>शारीरिक चोटें</a:t>
            </a:r>
            <a:endParaRPr/>
          </a:p>
          <a:p>
            <a:pPr marL="914400" lvl="1" indent="-342900" algn="just" rtl="0">
              <a:lnSpc>
                <a:spcPct val="15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</a:pPr>
            <a:r>
              <a:rPr lang="hi-IN"/>
              <a:t>आवास का नुकसान और गिरावट</a:t>
            </a:r>
            <a:endParaRPr/>
          </a:p>
          <a:p>
            <a:pPr marL="914400" lvl="1" indent="-342900" algn="just" rtl="0">
              <a:lnSpc>
                <a:spcPct val="15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</a:pPr>
            <a:r>
              <a:rPr lang="hi-IN"/>
              <a:t>भोजन और पानी का प्रदूषण</a:t>
            </a:r>
            <a:endParaRPr/>
          </a:p>
          <a:p>
            <a:pPr marL="914400" lvl="1" indent="-342900" algn="just" rtl="0">
              <a:lnSpc>
                <a:spcPct val="15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</a:pPr>
            <a:r>
              <a:rPr lang="hi-IN"/>
              <a:t>दीर्घकालिक प्रभाव</a:t>
            </a:r>
            <a:endParaRPr/>
          </a:p>
          <a:p>
            <a:pPr marL="914400" lvl="1" indent="-342900" algn="just" rtl="0">
              <a:lnSpc>
                <a:spcPct val="15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</a:pPr>
            <a:r>
              <a:rPr lang="hi-IN"/>
              <a:t>रोगों के प्रति संवेदनशीलता</a:t>
            </a:r>
            <a:endParaRPr sz="3200"/>
          </a:p>
          <a:p>
            <a:pPr marL="571500" lvl="1" indent="0" algn="just" rtl="0">
              <a:lnSpc>
                <a:spcPct val="150000"/>
              </a:lnSpc>
              <a:spcBef>
                <a:spcPts val="500"/>
              </a:spcBef>
              <a:spcAft>
                <a:spcPts val="0"/>
              </a:spcAft>
              <a:buSzPts val="1800"/>
              <a:buNone/>
            </a:pPr>
            <a:endParaRPr sz="3200"/>
          </a:p>
        </p:txBody>
      </p:sp>
      <p:sp>
        <p:nvSpPr>
          <p:cNvPr id="171" name="Google Shape;171;p2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fld id="{00000000-1234-1234-1234-123412341234}" type="slidenum">
              <a:rPr lang="hi-IN"/>
              <a:t>12</a:t>
            </a:fld>
            <a:endParaRPr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" name="Google Shape;176;p24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hi-IN" sz="6000" b="1">
                <a:solidFill>
                  <a:srgbClr val="FF0000"/>
                </a:solidFill>
              </a:rPr>
              <a:t>मूल्यांकन</a:t>
            </a:r>
            <a:endParaRPr sz="6000" b="1">
              <a:solidFill>
                <a:srgbClr val="FF0000"/>
              </a:solidFill>
            </a:endParaRPr>
          </a:p>
        </p:txBody>
      </p:sp>
      <p:sp>
        <p:nvSpPr>
          <p:cNvPr id="177" name="Google Shape;177;p24"/>
          <p:cNvSpPr txBox="1">
            <a:spLocks noGrp="1"/>
          </p:cNvSpPr>
          <p:nvPr>
            <p:ph type="body" idx="1"/>
          </p:nvPr>
        </p:nvSpPr>
        <p:spPr>
          <a:xfrm>
            <a:off x="838200" y="174679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11430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800"/>
              <a:buNone/>
            </a:pPr>
            <a:r>
              <a:rPr lang="hi-IN" sz="2400" b="1"/>
              <a:t>प्र:-2.	बचावकर्मियों के लिए खतरे क्या हैं?</a:t>
            </a:r>
            <a:endParaRPr/>
          </a:p>
          <a:p>
            <a:pPr marL="11430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800"/>
              <a:buNone/>
            </a:pPr>
            <a:r>
              <a:rPr lang="hi-IN" sz="2400" b="1"/>
              <a:t>उत्तर </a:t>
            </a:r>
            <a:r>
              <a:rPr lang="hi-IN" sz="2400"/>
              <a:t>– बचावकर्मियों के लिए खतरे इस प्रकार हैं –</a:t>
            </a:r>
            <a:endParaRPr/>
          </a:p>
          <a:p>
            <a:pPr marL="914400" lvl="1" indent="-342900" algn="l" rtl="0">
              <a:lnSpc>
                <a:spcPct val="15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</a:pPr>
            <a:r>
              <a:rPr lang="hi-IN"/>
              <a:t>अप्रत्याशित आग का व्यवहार</a:t>
            </a:r>
            <a:endParaRPr/>
          </a:p>
          <a:p>
            <a:pPr marL="914400" lvl="1" indent="-342900" algn="l" rtl="0">
              <a:lnSpc>
                <a:spcPct val="15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</a:pPr>
            <a:r>
              <a:rPr lang="hi-IN"/>
              <a:t>धुआँ और विषैले धुएँ</a:t>
            </a:r>
            <a:endParaRPr/>
          </a:p>
          <a:p>
            <a:pPr marL="914400" lvl="1" indent="-342900" algn="l" rtl="0">
              <a:lnSpc>
                <a:spcPct val="15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</a:pPr>
            <a:r>
              <a:rPr lang="hi-IN"/>
              <a:t>गिरता हुआ मलबा</a:t>
            </a:r>
            <a:endParaRPr/>
          </a:p>
          <a:p>
            <a:pPr marL="914400" lvl="1" indent="-342900" algn="l" rtl="0">
              <a:lnSpc>
                <a:spcPct val="15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</a:pPr>
            <a:r>
              <a:rPr lang="hi-IN"/>
              <a:t>कठिन भूभाग और सीमित दृश्यता</a:t>
            </a:r>
            <a:endParaRPr/>
          </a:p>
          <a:p>
            <a:pPr marL="914400" lvl="1" indent="-342900" algn="l" rtl="0">
              <a:lnSpc>
                <a:spcPct val="15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</a:pPr>
            <a:r>
              <a:rPr lang="hi-IN"/>
              <a:t>गर्मी से तनाव और थकान</a:t>
            </a:r>
            <a:endParaRPr/>
          </a:p>
          <a:p>
            <a:pPr marL="914400" lvl="1" indent="-342900" algn="l" rtl="0">
              <a:lnSpc>
                <a:spcPct val="15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</a:pPr>
            <a:r>
              <a:rPr lang="hi-IN"/>
              <a:t>वन्यजीवों से सामना</a:t>
            </a:r>
            <a:endParaRPr/>
          </a:p>
        </p:txBody>
      </p:sp>
      <p:sp>
        <p:nvSpPr>
          <p:cNvPr id="178" name="Google Shape;178;p2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fld id="{00000000-1234-1234-1234-123412341234}" type="slidenum">
              <a:rPr lang="hi-IN"/>
              <a:t>13</a:t>
            </a:fld>
            <a:endParaRPr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" name="Google Shape;183;p25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gradFill>
            <a:gsLst>
              <a:gs pos="0">
                <a:srgbClr val="FFD300"/>
              </a:gs>
              <a:gs pos="100000">
                <a:srgbClr val="FFEF63"/>
              </a:gs>
            </a:gsLst>
            <a:lin ang="16200000" scaled="0"/>
          </a:gradFill>
          <a:ln w="9525" cap="flat" cmpd="sng">
            <a:solidFill>
              <a:srgbClr val="FFBE00"/>
            </a:solidFill>
            <a:prstDash val="solid"/>
            <a:round/>
            <a:headEnd type="none" w="sm" len="sm"/>
            <a:tailEnd type="none" w="sm" len="sm"/>
          </a:ln>
          <a:effectLst>
            <a:outerShdw blurRad="40000" dist="23000" dir="5400000" rotWithShape="0">
              <a:srgbClr val="000000">
                <a:alpha val="34509"/>
              </a:srgbClr>
            </a:outerShdw>
          </a:effectLst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hi-IN" sz="8000" b="1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धन्यवाद</a:t>
            </a:r>
            <a:endParaRPr sz="8000" b="1">
              <a:solidFill>
                <a:srgbClr val="FF0000"/>
              </a:solidFill>
            </a:endParaRPr>
          </a:p>
        </p:txBody>
      </p:sp>
      <p:sp>
        <p:nvSpPr>
          <p:cNvPr id="184" name="Google Shape;184;p2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fld id="{00000000-1234-1234-1234-123412341234}" type="slidenum">
              <a:rPr lang="hi-IN"/>
              <a:t>14</a:t>
            </a:fld>
            <a:endParaRPr/>
          </a:p>
        </p:txBody>
      </p:sp>
      <p:pic>
        <p:nvPicPr>
          <p:cNvPr id="185" name="Google Shape;185;p2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889504" y="2795743"/>
            <a:ext cx="6812280" cy="363248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936</Words>
  <Application>Microsoft Office PowerPoint</Application>
  <PresentationFormat>Widescreen</PresentationFormat>
  <Paragraphs>114</Paragraphs>
  <Slides>14</Slides>
  <Notes>14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20" baseType="lpstr">
      <vt:lpstr>Open Sans SemiBold</vt:lpstr>
      <vt:lpstr>Open Sans</vt:lpstr>
      <vt:lpstr>Noto Sans Symbols</vt:lpstr>
      <vt:lpstr>Calibri</vt:lpstr>
      <vt:lpstr>Arial</vt:lpstr>
      <vt:lpstr>Office Theme</vt:lpstr>
      <vt:lpstr>PowerPoint Presentation</vt:lpstr>
      <vt:lpstr>उद्देश्य</vt:lpstr>
      <vt:lpstr>वनाग्नि का वन्यजीवों पर प्रभाव</vt:lpstr>
      <vt:lpstr>वनाग्नि का वन्यजीवों पर प्रभाव</vt:lpstr>
      <vt:lpstr>वनाग्नि का वन्यजीवों पर प्रभाव</vt:lpstr>
      <vt:lpstr>बचावकर्मियों के लिए ख़तरा</vt:lpstr>
      <vt:lpstr>बचावकर्मियों के लिए ख़तरा</vt:lpstr>
      <vt:lpstr>बचावकर्मियों के लिए सुरक्षा सावधानियां</vt:lpstr>
      <vt:lpstr>बचावकर्मियों के लिए सुरक्षा सावधानियां</vt:lpstr>
      <vt:lpstr>पाठ-समीक्षा</vt:lpstr>
      <vt:lpstr>कोई शक या सवाल</vt:lpstr>
      <vt:lpstr>मूल्यांकन</vt:lpstr>
      <vt:lpstr>मूल्यांकन</vt:lpstr>
      <vt:lpstr>धन्यवाद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NDRF NDRF</dc:creator>
  <cp:lastModifiedBy>NDRF NDRF</cp:lastModifiedBy>
  <cp:revision>1</cp:revision>
  <dcterms:modified xsi:type="dcterms:W3CDTF">2026-01-05T05:14:59Z</dcterms:modified>
</cp:coreProperties>
</file>