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5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</p:sldIdLst>
  <p:sldSz cx="12192000" cy="6858000"/>
  <p:notesSz cx="6858000" cy="9144000"/>
  <p:embeddedFontLst>
    <p:embeddedFont>
      <p:font typeface="Bookman Old Style" panose="02050604050505020204" pitchFamily="18" charset="0"/>
      <p:regular r:id="rId51"/>
      <p:bold r:id="rId52"/>
      <p:italic r:id="rId53"/>
      <p:boldItalic r:id="rId54"/>
    </p:embeddedFont>
    <p:embeddedFont>
      <p:font typeface="Calibri" panose="020F0502020204030204" pitchFamily="34" charset="0"/>
      <p:regular r:id="rId55"/>
      <p:bold r:id="rId56"/>
      <p:italic r:id="rId57"/>
      <p:boldItalic r:id="rId58"/>
    </p:embeddedFont>
    <p:embeddedFont>
      <p:font typeface="Open Sans" panose="020B0604020202020204" charset="0"/>
      <p:regular r:id="rId59"/>
      <p:bold r:id="rId60"/>
      <p:italic r:id="rId61"/>
      <p:boldItalic r:id="rId62"/>
    </p:embeddedFont>
    <p:embeddedFont>
      <p:font typeface="Open Sans SemiBold" panose="020B0604020202020204" charset="0"/>
      <p:regular r:id="rId63"/>
      <p:bold r:id="rId64"/>
      <p:italic r:id="rId65"/>
      <p:boldItalic r:id="rId66"/>
    </p:embeddedFont>
    <p:embeddedFont>
      <p:font typeface="Tahoma" panose="020B0604030504040204" pitchFamily="34" charset="0"/>
      <p:regular r:id="rId67"/>
      <p:bold r:id="rId6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5.fntdata"/><Relationship Id="rId63" Type="http://schemas.openxmlformats.org/officeDocument/2006/relationships/font" Target="fonts/font13.fntdata"/><Relationship Id="rId68" Type="http://schemas.openxmlformats.org/officeDocument/2006/relationships/font" Target="fonts/font18.fntdata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3.fntdata"/><Relationship Id="rId58" Type="http://schemas.openxmlformats.org/officeDocument/2006/relationships/font" Target="fonts/font8.fntdata"/><Relationship Id="rId66" Type="http://schemas.openxmlformats.org/officeDocument/2006/relationships/font" Target="fonts/font1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7.fntdata"/><Relationship Id="rId61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2.fntdata"/><Relationship Id="rId60" Type="http://schemas.openxmlformats.org/officeDocument/2006/relationships/font" Target="fonts/font10.fntdata"/><Relationship Id="rId65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6.fntdata"/><Relationship Id="rId64" Type="http://schemas.openxmlformats.org/officeDocument/2006/relationships/font" Target="fonts/font14.fntdata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1.fntdata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9.fntdata"/><Relationship Id="rId67" Type="http://schemas.openxmlformats.org/officeDocument/2006/relationships/font" Target="fonts/font17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4.fntdata"/><Relationship Id="rId62" Type="http://schemas.openxmlformats.org/officeDocument/2006/relationships/font" Target="fonts/font12.fntdata"/><Relationship Id="rId7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0815691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0" name="Google Shape;14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 sz="1200" b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 sz="1200" b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 sz="1200" b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 sz="1200" b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3" name="Google Shape;16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9225" y="76200"/>
            <a:ext cx="6635750" cy="3733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4" name="Google Shape;164;p10:notes"/>
          <p:cNvSpPr txBox="1">
            <a:spLocks noGrp="1"/>
          </p:cNvSpPr>
          <p:nvPr>
            <p:ph type="body" idx="1"/>
          </p:nvPr>
        </p:nvSpPr>
        <p:spPr>
          <a:xfrm>
            <a:off x="381000" y="3733800"/>
            <a:ext cx="6477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sz="2800" b="1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8" name="Google Shape;238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3" name="Google Shape;253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 sz="1200" b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24</a:t>
            </a:fld>
            <a:endParaRPr sz="1200" b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8" name="Google Shape;26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9" name="Google Shape;269;p24:notes"/>
          <p:cNvSpPr txBox="1">
            <a:spLocks noGrp="1"/>
          </p:cNvSpPr>
          <p:nvPr>
            <p:ph type="body" idx="1"/>
          </p:nvPr>
        </p:nvSpPr>
        <p:spPr>
          <a:xfrm>
            <a:off x="685800" y="4572000"/>
            <a:ext cx="5486400" cy="35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•"/>
            </a:pPr>
            <a:r>
              <a:rPr lang="hi-IN" sz="2800" b="1">
                <a:latin typeface="Tahoma"/>
                <a:ea typeface="Tahoma"/>
                <a:cs typeface="Tahoma"/>
                <a:sym typeface="Tahoma"/>
              </a:rPr>
              <a:t>Calm the patient down to slow down blood circulation and retard the spread of venom.</a:t>
            </a:r>
            <a:endParaRPr/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•"/>
            </a:pPr>
            <a:r>
              <a:rPr lang="hi-IN" sz="2800" b="1">
                <a:latin typeface="Tahoma"/>
                <a:ea typeface="Tahoma"/>
                <a:cs typeface="Tahoma"/>
                <a:sym typeface="Tahoma"/>
              </a:rPr>
              <a:t>Have the victim lie down with the affected limb lower than the heart.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" name="Google Shape;415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" name="Google Shape;422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8" name="Google Shape;428;p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9" name="Google Shape;429;p4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47</a:t>
            </a:fld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" name="Google Shape;436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"/>
          <p:cNvSpPr txBox="1">
            <a:spLocks noGrp="1"/>
          </p:cNvSpPr>
          <p:nvPr>
            <p:ph type="ctrTitle"/>
          </p:nvPr>
        </p:nvSpPr>
        <p:spPr>
          <a:xfrm>
            <a:off x="914400" y="2130431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2"/>
          <p:cNvSpPr txBox="1">
            <a:spLocks noGrp="1"/>
          </p:cNvSpPr>
          <p:nvPr>
            <p:ph type="dt" idx="10"/>
          </p:nvPr>
        </p:nvSpPr>
        <p:spPr>
          <a:xfrm>
            <a:off x="609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"/>
          <p:cNvSpPr txBox="1">
            <a:spLocks noGrp="1"/>
          </p:cNvSpPr>
          <p:nvPr>
            <p:ph type="ftr" idx="11"/>
          </p:nvPr>
        </p:nvSpPr>
        <p:spPr>
          <a:xfrm>
            <a:off x="4165600" y="6356356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body" idx="1"/>
          </p:nvPr>
        </p:nvSpPr>
        <p:spPr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dt" idx="10"/>
          </p:nvPr>
        </p:nvSpPr>
        <p:spPr>
          <a:xfrm>
            <a:off x="609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ftr" idx="11"/>
          </p:nvPr>
        </p:nvSpPr>
        <p:spPr>
          <a:xfrm>
            <a:off x="4165600" y="6356356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609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4165600" y="6356356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, and Content" type="txAndObj">
  <p:cSld name="TEXT_AND_OBJEC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914400" y="1981200"/>
            <a:ext cx="5080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2"/>
          </p:nvPr>
        </p:nvSpPr>
        <p:spPr>
          <a:xfrm>
            <a:off x="6197600" y="1981200"/>
            <a:ext cx="5080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dt" idx="10"/>
          </p:nvPr>
        </p:nvSpPr>
        <p:spPr>
          <a:xfrm>
            <a:off x="609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ftr" idx="11"/>
          </p:nvPr>
        </p:nvSpPr>
        <p:spPr>
          <a:xfrm>
            <a:off x="4165600" y="6356356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"/>
          <p:cNvSpPr txBox="1">
            <a:spLocks noGrp="1"/>
          </p:cNvSpPr>
          <p:nvPr>
            <p:ph type="title"/>
          </p:nvPr>
        </p:nvSpPr>
        <p:spPr>
          <a:xfrm>
            <a:off x="963084" y="4406906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dt" idx="10"/>
          </p:nvPr>
        </p:nvSpPr>
        <p:spPr>
          <a:xfrm>
            <a:off x="609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ftr" idx="11"/>
          </p:nvPr>
        </p:nvSpPr>
        <p:spPr>
          <a:xfrm>
            <a:off x="4165600" y="6356356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body" idx="1"/>
          </p:nvPr>
        </p:nvSpPr>
        <p:spPr>
          <a:xfrm>
            <a:off x="609600" y="1600204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2"/>
          </p:nvPr>
        </p:nvSpPr>
        <p:spPr>
          <a:xfrm>
            <a:off x="6197600" y="1600204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dt" idx="10"/>
          </p:nvPr>
        </p:nvSpPr>
        <p:spPr>
          <a:xfrm>
            <a:off x="609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ftr" idx="11"/>
          </p:nvPr>
        </p:nvSpPr>
        <p:spPr>
          <a:xfrm>
            <a:off x="4165600" y="6356356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8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body" idx="2"/>
          </p:nvPr>
        </p:nvSpPr>
        <p:spPr>
          <a:xfrm>
            <a:off x="609601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body" idx="3"/>
          </p:nvPr>
        </p:nvSpPr>
        <p:spPr>
          <a:xfrm>
            <a:off x="6193372" y="1535113"/>
            <a:ext cx="5389033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body" idx="4"/>
          </p:nvPr>
        </p:nvSpPr>
        <p:spPr>
          <a:xfrm>
            <a:off x="6193372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dt" idx="10"/>
          </p:nvPr>
        </p:nvSpPr>
        <p:spPr>
          <a:xfrm>
            <a:off x="609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ftr" idx="11"/>
          </p:nvPr>
        </p:nvSpPr>
        <p:spPr>
          <a:xfrm>
            <a:off x="4165600" y="6356356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9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dt" idx="10"/>
          </p:nvPr>
        </p:nvSpPr>
        <p:spPr>
          <a:xfrm>
            <a:off x="609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ftr" idx="11"/>
          </p:nvPr>
        </p:nvSpPr>
        <p:spPr>
          <a:xfrm>
            <a:off x="4165600" y="6356356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>
            <a:spLocks noGrp="1"/>
          </p:cNvSpPr>
          <p:nvPr>
            <p:ph type="title"/>
          </p:nvPr>
        </p:nvSpPr>
        <p:spPr>
          <a:xfrm>
            <a:off x="609605" y="273050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body" idx="1"/>
          </p:nvPr>
        </p:nvSpPr>
        <p:spPr>
          <a:xfrm>
            <a:off x="4766733" y="273053"/>
            <a:ext cx="6815668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body" idx="2"/>
          </p:nvPr>
        </p:nvSpPr>
        <p:spPr>
          <a:xfrm>
            <a:off x="609605" y="1435102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dt" idx="10"/>
          </p:nvPr>
        </p:nvSpPr>
        <p:spPr>
          <a:xfrm>
            <a:off x="609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ftr" idx="11"/>
          </p:nvPr>
        </p:nvSpPr>
        <p:spPr>
          <a:xfrm>
            <a:off x="4165600" y="6356356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0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"/>
          <p:cNvSpPr txBox="1"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1"/>
          <p:cNvSpPr>
            <a:spLocks noGrp="1"/>
          </p:cNvSpPr>
          <p:nvPr>
            <p:ph type="pic" idx="2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81" name="Google Shape;81;p11"/>
          <p:cNvSpPr txBox="1">
            <a:spLocks noGrp="1"/>
          </p:cNvSpPr>
          <p:nvPr>
            <p:ph type="body" idx="1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dt" idx="10"/>
          </p:nvPr>
        </p:nvSpPr>
        <p:spPr>
          <a:xfrm>
            <a:off x="609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ftr" idx="11"/>
          </p:nvPr>
        </p:nvSpPr>
        <p:spPr>
          <a:xfrm>
            <a:off x="4165600" y="6356356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2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2"/>
          <p:cNvSpPr txBox="1">
            <a:spLocks noGrp="1"/>
          </p:cNvSpPr>
          <p:nvPr>
            <p:ph type="body" idx="1"/>
          </p:nvPr>
        </p:nvSpPr>
        <p:spPr>
          <a:xfrm rot="5400000">
            <a:off x="3833019" y="-1623215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12"/>
          <p:cNvSpPr txBox="1">
            <a:spLocks noGrp="1"/>
          </p:cNvSpPr>
          <p:nvPr>
            <p:ph type="dt" idx="10"/>
          </p:nvPr>
        </p:nvSpPr>
        <p:spPr>
          <a:xfrm>
            <a:off x="609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2"/>
          <p:cNvSpPr txBox="1">
            <a:spLocks noGrp="1"/>
          </p:cNvSpPr>
          <p:nvPr>
            <p:ph type="ftr" idx="11"/>
          </p:nvPr>
        </p:nvSpPr>
        <p:spPr>
          <a:xfrm>
            <a:off x="4165600" y="6356356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2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3"/>
          <p:cNvSpPr txBox="1">
            <a:spLocks noGrp="1"/>
          </p:cNvSpPr>
          <p:nvPr>
            <p:ph type="title"/>
          </p:nvPr>
        </p:nvSpPr>
        <p:spPr>
          <a:xfrm rot="5400000">
            <a:off x="7285038" y="1828803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body" idx="1"/>
          </p:nvPr>
        </p:nvSpPr>
        <p:spPr>
          <a:xfrm rot="5400000">
            <a:off x="1697038" y="-812797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13"/>
          <p:cNvSpPr txBox="1">
            <a:spLocks noGrp="1"/>
          </p:cNvSpPr>
          <p:nvPr>
            <p:ph type="dt" idx="10"/>
          </p:nvPr>
        </p:nvSpPr>
        <p:spPr>
          <a:xfrm>
            <a:off x="609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3"/>
          <p:cNvSpPr txBox="1">
            <a:spLocks noGrp="1"/>
          </p:cNvSpPr>
          <p:nvPr>
            <p:ph type="ftr" idx="11"/>
          </p:nvPr>
        </p:nvSpPr>
        <p:spPr>
          <a:xfrm>
            <a:off x="4165600" y="6356356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3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609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165600" y="6356356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15" name="Google Shape;15;p1"/>
          <p:cNvSpPr txBox="1"/>
          <p:nvPr/>
        </p:nvSpPr>
        <p:spPr>
          <a:xfrm>
            <a:off x="216132" y="6286057"/>
            <a:ext cx="2177934" cy="342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200" b="0" i="0" u="none" strike="noStrike" cap="none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DM | INDIA</a:t>
            </a:r>
            <a:endParaRPr/>
          </a:p>
        </p:txBody>
      </p:sp>
      <p:sp>
        <p:nvSpPr>
          <p:cNvPr id="16" name="Google Shape;16;p1"/>
          <p:cNvSpPr/>
          <p:nvPr/>
        </p:nvSpPr>
        <p:spPr>
          <a:xfrm>
            <a:off x="758298" y="6587004"/>
            <a:ext cx="1017236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1"/>
          <p:cNvSpPr txBox="1"/>
          <p:nvPr/>
        </p:nvSpPr>
        <p:spPr>
          <a:xfrm>
            <a:off x="10213110" y="6348344"/>
            <a:ext cx="585391" cy="342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200" b="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rPr>
              <a:t>PPT  -</a:t>
            </a:r>
            <a:endParaRPr/>
          </a:p>
        </p:txBody>
      </p:sp>
      <p:sp>
        <p:nvSpPr>
          <p:cNvPr id="18" name="Google Shape;18;p1"/>
          <p:cNvSpPr/>
          <p:nvPr/>
        </p:nvSpPr>
        <p:spPr>
          <a:xfrm>
            <a:off x="10262586" y="6628211"/>
            <a:ext cx="676964" cy="9326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" name="Google Shape;19;p1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1184" y="13020"/>
            <a:ext cx="1547495" cy="107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1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1328157" y="0"/>
            <a:ext cx="863600" cy="10795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4"/>
          <p:cNvSpPr>
            <a:spLocks noGrp="1"/>
          </p:cNvSpPr>
          <p:nvPr>
            <p:ph type="ctrTitle"/>
          </p:nvPr>
        </p:nvSpPr>
        <p:spPr>
          <a:xfrm>
            <a:off x="619431" y="1244010"/>
            <a:ext cx="10668000" cy="4221125"/>
          </a:xfrm>
          <a:prstGeom prst="parallelogram">
            <a:avLst>
              <a:gd name="adj" fmla="val 25000"/>
            </a:avLst>
          </a:prstGeom>
          <a:solidFill>
            <a:srgbClr val="F2DADA"/>
          </a:solidFill>
          <a:ln w="254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SzPts val="3959"/>
            </a:pPr>
            <a:r>
              <a:rPr lang="en-US" sz="395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Lesson-10</a:t>
            </a:r>
            <a:br>
              <a:rPr lang="hi-IN" sz="395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hi-IN" sz="395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hi-IN" sz="395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hi-IN" sz="3959" dirty="0"/>
              <a:t>सांप का काटना तथा पर्यावरणीय आपात स्थिति</a:t>
            </a:r>
            <a:br>
              <a:rPr lang="hi-IN" sz="395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hi-IN" sz="395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SNAKE BITE &amp; ENVIRONMENTAL</a:t>
            </a:r>
            <a:br>
              <a:rPr lang="hi-IN" sz="395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hi-IN" sz="395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EMERGENCIES</a:t>
            </a:r>
            <a:endParaRPr sz="3959" dirty="0"/>
          </a:p>
        </p:txBody>
      </p:sp>
      <p:sp>
        <p:nvSpPr>
          <p:cNvPr id="102" name="Google Shape;102;p14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200">
                <a:solidFill>
                  <a:srgbClr val="888888"/>
                </a:solidFill>
              </a:rPr>
              <a:t>1</a:t>
            </a:r>
            <a:endParaRPr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FA696A3-0C11-40BA-A987-7013F1273E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4402971"/>
              </p:ext>
            </p:extLst>
          </p:nvPr>
        </p:nvGraphicFramePr>
        <p:xfrm>
          <a:off x="7258974" y="5613990"/>
          <a:ext cx="4684053" cy="548640"/>
        </p:xfrm>
        <a:graphic>
          <a:graphicData uri="http://schemas.openxmlformats.org/drawingml/2006/table">
            <a:tbl>
              <a:tblPr/>
              <a:tblGrid>
                <a:gridCol w="4684053">
                  <a:extLst>
                    <a:ext uri="{9D8B030D-6E8A-4147-A177-3AD203B41FA5}">
                      <a16:colId xmlns:a16="http://schemas.microsoft.com/office/drawing/2014/main" val="4164286442"/>
                    </a:ext>
                  </a:extLst>
                </a:gridCol>
              </a:tblGrid>
              <a:tr h="45016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Shri  </a:t>
                      </a:r>
                      <a:r>
                        <a:rPr lang="en-US" sz="1800" b="1" i="0" u="none" strike="noStrike" dirty="0" err="1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Gaikawad</a:t>
                      </a:r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 </a:t>
                      </a:r>
                      <a:r>
                        <a:rPr lang="en-US" sz="1800" b="1" i="0" u="none" strike="noStrike" dirty="0" err="1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Sanket</a:t>
                      </a:r>
                      <a:r>
                        <a:rPr lang="en-US" sz="1800" b="1" i="0" u="none" strike="noStrike" baseline="0" dirty="0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 T,</a:t>
                      </a:r>
                    </a:p>
                    <a:p>
                      <a:pPr algn="ctr" fontAlgn="t"/>
                      <a:r>
                        <a:rPr lang="en-US" sz="1800" b="1" i="0" u="none" strike="noStrike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 Dy. </a:t>
                      </a:r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Commandant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55334965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>
            <a:spLocks noGrp="1"/>
          </p:cNvSpPr>
          <p:nvPr>
            <p:ph type="title"/>
          </p:nvPr>
        </p:nvSpPr>
        <p:spPr>
          <a:xfrm>
            <a:off x="1" y="2661097"/>
            <a:ext cx="3285459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lang="hi-IN" b="1">
                <a:solidFill>
                  <a:srgbClr val="FF0000"/>
                </a:solidFill>
              </a:rPr>
              <a:t>उद्देश्य</a:t>
            </a:r>
            <a:endParaRPr/>
          </a:p>
        </p:txBody>
      </p:sp>
      <p:sp>
        <p:nvSpPr>
          <p:cNvPr id="108" name="Google Shape;108;p15"/>
          <p:cNvSpPr txBox="1">
            <a:spLocks noGrp="1"/>
          </p:cNvSpPr>
          <p:nvPr>
            <p:ph type="body" idx="1"/>
          </p:nvPr>
        </p:nvSpPr>
        <p:spPr>
          <a:xfrm>
            <a:off x="3678866" y="1881964"/>
            <a:ext cx="8218967" cy="482718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 b="1"/>
              <a:t>इस पाठ को पूरा करने के बाद, आप सक्षम होंगे:- 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/>
              <a:t>सांप के काटने और उसके नियंत्रण का वर्णन करने मे 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/>
              <a:t>पर्यावरणीय आपात स्थितियों व उनके प्राथमिक उपचार को समझाने मे </a:t>
            </a:r>
            <a:endParaRPr/>
          </a:p>
        </p:txBody>
      </p:sp>
      <p:sp>
        <p:nvSpPr>
          <p:cNvPr id="109" name="Google Shape;109;p15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539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200">
                <a:solidFill>
                  <a:srgbClr val="888888"/>
                </a:solidFill>
              </a:rPr>
              <a:t>2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 txBox="1">
            <a:spLocks noGrp="1"/>
          </p:cNvSpPr>
          <p:nvPr>
            <p:ph type="title"/>
          </p:nvPr>
        </p:nvSpPr>
        <p:spPr>
          <a:xfrm>
            <a:off x="164592" y="2378213"/>
            <a:ext cx="450985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lang="hi-IN">
                <a:solidFill>
                  <a:srgbClr val="FF0000"/>
                </a:solidFill>
              </a:rPr>
              <a:t>साँप का इतिहास</a:t>
            </a:r>
            <a:endParaRPr/>
          </a:p>
        </p:txBody>
      </p:sp>
      <p:sp>
        <p:nvSpPr>
          <p:cNvPr id="115" name="Google Shape;115;p16"/>
          <p:cNvSpPr txBox="1">
            <a:spLocks noGrp="1"/>
          </p:cNvSpPr>
          <p:nvPr>
            <p:ph type="body" idx="1"/>
          </p:nvPr>
        </p:nvSpPr>
        <p:spPr>
          <a:xfrm>
            <a:off x="5218386" y="2548323"/>
            <a:ext cx="6605753" cy="334211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/>
              <a:t> जुरासिक युग 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/>
              <a:t> टर्शियरी युग 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sp>
        <p:nvSpPr>
          <p:cNvPr id="116" name="Google Shape;116;p16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200">
                <a:solidFill>
                  <a:srgbClr val="888888"/>
                </a:solidFill>
              </a:rPr>
              <a:t>3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7"/>
          <p:cNvSpPr txBox="1">
            <a:spLocks noGrp="1"/>
          </p:cNvSpPr>
          <p:nvPr>
            <p:ph type="title"/>
          </p:nvPr>
        </p:nvSpPr>
        <p:spPr>
          <a:xfrm>
            <a:off x="73152" y="2720182"/>
            <a:ext cx="4403155" cy="141763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Calibri"/>
              <a:buNone/>
            </a:pPr>
            <a:r>
              <a:rPr lang="hi-IN" b="1">
                <a:solidFill>
                  <a:srgbClr val="FF0000"/>
                </a:solidFill>
              </a:rPr>
              <a:t>साँपो का कुल (family )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122" name="Google Shape;122;p17"/>
          <p:cNvSpPr txBox="1">
            <a:spLocks noGrp="1"/>
          </p:cNvSpPr>
          <p:nvPr>
            <p:ph type="body" idx="1"/>
          </p:nvPr>
        </p:nvSpPr>
        <p:spPr>
          <a:xfrm>
            <a:off x="4114800" y="1914525"/>
            <a:ext cx="7677151" cy="455007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>
              <a:lnSpc>
                <a:spcPct val="150000"/>
              </a:lnSpc>
              <a:spcBef>
                <a:spcPts val="0"/>
              </a:spcBef>
              <a:buSzPts val="3200"/>
              <a:buNone/>
            </a:pPr>
            <a:r>
              <a:rPr lang="hi-IN" b="1" dirty="0"/>
              <a:t> </a:t>
            </a:r>
            <a:r>
              <a:rPr lang="hi-IN" dirty="0"/>
              <a:t>साँप के  </a:t>
            </a:r>
            <a:r>
              <a:rPr lang="hi-IN" b="1" dirty="0"/>
              <a:t>कुल 11 परिवार (Family) है</a:t>
            </a:r>
            <a:r>
              <a:rPr lang="en-US" b="1" dirty="0"/>
              <a:t> </a:t>
            </a:r>
            <a:r>
              <a:rPr lang="hi-IN" b="1" dirty="0"/>
              <a:t> 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 dirty="0"/>
              <a:t>जिनमे से ये तीन जहरीले परिवार है I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 dirty="0"/>
              <a:t>एलापिडी, 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 dirty="0"/>
              <a:t>वाइपरिडी, 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 dirty="0"/>
              <a:t>हाइड्रोफाइल</a:t>
            </a:r>
            <a:endParaRPr dirty="0"/>
          </a:p>
        </p:txBody>
      </p:sp>
      <p:sp>
        <p:nvSpPr>
          <p:cNvPr id="123" name="Google Shape;123;p17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200">
                <a:solidFill>
                  <a:srgbClr val="888888"/>
                </a:solidFill>
              </a:rPr>
              <a:t>4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8"/>
          <p:cNvSpPr txBox="1">
            <a:spLocks noGrp="1"/>
          </p:cNvSpPr>
          <p:nvPr>
            <p:ph type="title"/>
          </p:nvPr>
        </p:nvSpPr>
        <p:spPr>
          <a:xfrm>
            <a:off x="222396" y="2547747"/>
            <a:ext cx="3998730" cy="141763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lang="hi-IN" b="1">
                <a:solidFill>
                  <a:srgbClr val="FF0000"/>
                </a:solidFill>
              </a:rPr>
              <a:t>साँपो का कुल 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129" name="Google Shape;129;p18"/>
          <p:cNvSpPr txBox="1">
            <a:spLocks noGrp="1"/>
          </p:cNvSpPr>
          <p:nvPr>
            <p:ph type="body" idx="1"/>
          </p:nvPr>
        </p:nvSpPr>
        <p:spPr>
          <a:xfrm>
            <a:off x="4051005" y="2047546"/>
            <a:ext cx="7644808" cy="439578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 dirty="0"/>
              <a:t>  साँप का काटना एक सामान्य घटना है, हालांकि हमारे देश में पाए जाने वाले 90% साँप जहरीले नहीं होते।</a:t>
            </a:r>
            <a:endParaRPr lang="en-US" dirty="0"/>
          </a:p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 dirty="0"/>
              <a:t> अधिकांश मृत्यु डर के कारण होती है न कि ज़हर के कारणके कारण</a:t>
            </a:r>
            <a:endParaRPr dirty="0"/>
          </a:p>
        </p:txBody>
      </p:sp>
      <p:sp>
        <p:nvSpPr>
          <p:cNvPr id="130" name="Google Shape;130;p18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200">
                <a:solidFill>
                  <a:srgbClr val="888888"/>
                </a:solidFill>
              </a:rPr>
              <a:t>5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9"/>
          <p:cNvSpPr txBox="1">
            <a:spLocks noGrp="1"/>
          </p:cNvSpPr>
          <p:nvPr>
            <p:ph type="title"/>
          </p:nvPr>
        </p:nvSpPr>
        <p:spPr>
          <a:xfrm>
            <a:off x="123827" y="2648331"/>
            <a:ext cx="3725160" cy="141763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lang="hi-IN" b="1">
                <a:solidFill>
                  <a:srgbClr val="FF0000"/>
                </a:solidFill>
              </a:rPr>
              <a:t>साँपो का कुल 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136" name="Google Shape;136;p19"/>
          <p:cNvSpPr txBox="1">
            <a:spLocks noGrp="1"/>
          </p:cNvSpPr>
          <p:nvPr>
            <p:ph type="body" idx="1"/>
          </p:nvPr>
        </p:nvSpPr>
        <p:spPr>
          <a:xfrm>
            <a:off x="4008474" y="1701209"/>
            <a:ext cx="7963788" cy="4763386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/>
              <a:t>रंग और पैटर्न में काफी भिन्नता होती है और साँपों को सही ढंग से पहचानने के लिए प्रशिक्षित आँख की आवश्यकता होती है.</a:t>
            </a:r>
            <a:endParaRPr/>
          </a:p>
          <a:p>
            <a:pPr marL="342900" lvl="0" indent="-342900" algn="just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/>
              <a:t>यह अनुशंसित नहीं है कि आप साँपों को छूने या काबू करने का प्रयास करें.</a:t>
            </a:r>
            <a:endParaRPr/>
          </a:p>
        </p:txBody>
      </p:sp>
      <p:sp>
        <p:nvSpPr>
          <p:cNvPr id="137" name="Google Shape;137;p19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200">
                <a:solidFill>
                  <a:srgbClr val="888888"/>
                </a:solidFill>
              </a:rPr>
              <a:t>6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0"/>
          <p:cNvSpPr txBox="1">
            <a:spLocks noGrp="1"/>
          </p:cNvSpPr>
          <p:nvPr>
            <p:ph type="ctrTitle"/>
          </p:nvPr>
        </p:nvSpPr>
        <p:spPr>
          <a:xfrm>
            <a:off x="330501" y="2663952"/>
            <a:ext cx="3409950" cy="124142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lang="hi-IN" b="1">
                <a:solidFill>
                  <a:srgbClr val="FF0000"/>
                </a:solidFill>
              </a:rPr>
              <a:t>सांप</a:t>
            </a:r>
            <a:endParaRPr sz="4400" b="1">
              <a:solidFill>
                <a:srgbClr val="FF0000"/>
              </a:solidFill>
            </a:endParaRPr>
          </a:p>
        </p:txBody>
      </p:sp>
      <p:sp>
        <p:nvSpPr>
          <p:cNvPr id="144" name="Google Shape;144;p20"/>
          <p:cNvSpPr txBox="1">
            <a:spLocks noGrp="1"/>
          </p:cNvSpPr>
          <p:nvPr>
            <p:ph type="subTitle" idx="1"/>
          </p:nvPr>
        </p:nvSpPr>
        <p:spPr>
          <a:xfrm>
            <a:off x="3763926" y="1669312"/>
            <a:ext cx="8070111" cy="4774018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-177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hi-IN" sz="2800">
                <a:solidFill>
                  <a:schemeClr val="dk1"/>
                </a:solidFill>
              </a:rPr>
              <a:t> दुनिया भर में 2500 - 3000 प्रजातियाँ</a:t>
            </a:r>
            <a:endParaRPr/>
          </a:p>
          <a:p>
            <a:pPr marL="0" lvl="0" indent="-17780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hi-IN" sz="2800">
                <a:solidFill>
                  <a:schemeClr val="dk1"/>
                </a:solidFill>
              </a:rPr>
              <a:t>500 विषैली प्रजातियाँ</a:t>
            </a:r>
            <a:endParaRPr/>
          </a:p>
          <a:p>
            <a:pPr marL="0" lvl="0" indent="-17780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hi-IN" sz="2800">
                <a:solidFill>
                  <a:schemeClr val="dk1"/>
                </a:solidFill>
              </a:rPr>
              <a:t>भारत में 52 विषैली प्रजातियाँ</a:t>
            </a:r>
            <a:endParaRPr/>
          </a:p>
          <a:p>
            <a:pPr marL="0" lvl="0" indent="-17780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hi-IN" sz="2800">
                <a:solidFill>
                  <a:schemeClr val="dk1"/>
                </a:solidFill>
              </a:rPr>
              <a:t>प्रति वर्ष 50 लाख से ज़्यादा घटनाएँ</a:t>
            </a:r>
            <a:endParaRPr/>
          </a:p>
          <a:p>
            <a:pPr marL="0" lvl="0" indent="-17780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hi-IN" sz="2800">
                <a:solidFill>
                  <a:schemeClr val="dk1"/>
                </a:solidFill>
              </a:rPr>
              <a:t>यात्रा के दौरान मृत्यु, ? वास्तविक घटना</a:t>
            </a:r>
            <a:endParaRPr sz="28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</a:pPr>
            <a:endParaRPr sz="28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</a:pPr>
            <a:endParaRPr sz="2800">
              <a:solidFill>
                <a:schemeClr val="dk1"/>
              </a:solidFill>
            </a:endParaRPr>
          </a:p>
        </p:txBody>
      </p:sp>
      <p:sp>
        <p:nvSpPr>
          <p:cNvPr id="145" name="Google Shape;145;p20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200">
                <a:solidFill>
                  <a:srgbClr val="888888"/>
                </a:solidFill>
              </a:rPr>
              <a:t>7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21" descr="sn_cobb.gi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10351" y="1941143"/>
            <a:ext cx="2790825" cy="3364282"/>
          </a:xfrm>
          <a:prstGeom prst="rect">
            <a:avLst/>
          </a:prstGeom>
          <a:solidFill>
            <a:srgbClr val="0070C0"/>
          </a:solidFill>
          <a:ln>
            <a:noFill/>
          </a:ln>
        </p:spPr>
      </p:pic>
      <p:sp>
        <p:nvSpPr>
          <p:cNvPr id="151" name="Google Shape;151;p21"/>
          <p:cNvSpPr/>
          <p:nvPr/>
        </p:nvSpPr>
        <p:spPr>
          <a:xfrm>
            <a:off x="5281612" y="2571750"/>
            <a:ext cx="9144000" cy="923330"/>
          </a:xfrm>
          <a:prstGeom prst="rect">
            <a:avLst/>
          </a:prstGeom>
          <a:noFill/>
          <a:ln>
            <a:noFill/>
          </a:ln>
          <a:effectLst>
            <a:outerShdw dist="52363" dir="20757825" algn="ctr" rotWithShape="0">
              <a:srgbClr val="FF0000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solidFill>
                <a:schemeClr val="accent2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2" name="Google Shape;152;p21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200">
                <a:solidFill>
                  <a:srgbClr val="888888"/>
                </a:solidFill>
              </a:rPr>
              <a:t>8</a:t>
            </a:r>
            <a:endParaRPr/>
          </a:p>
        </p:txBody>
      </p:sp>
      <p:sp>
        <p:nvSpPr>
          <p:cNvPr id="153" name="Google Shape;153;p21"/>
          <p:cNvSpPr txBox="1"/>
          <p:nvPr/>
        </p:nvSpPr>
        <p:spPr>
          <a:xfrm>
            <a:off x="257347" y="2806994"/>
            <a:ext cx="4524203" cy="193645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800"/>
              <a:buFont typeface="Calibri"/>
              <a:buNone/>
            </a:pPr>
            <a:r>
              <a:rPr lang="hi-IN" sz="4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भारत के सामान्य विषैले साँप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2"/>
          <p:cNvSpPr txBox="1">
            <a:spLocks noGrp="1"/>
          </p:cNvSpPr>
          <p:nvPr>
            <p:ph type="body" idx="1"/>
          </p:nvPr>
        </p:nvSpPr>
        <p:spPr>
          <a:xfrm>
            <a:off x="4412513" y="1297858"/>
            <a:ext cx="7490454" cy="517737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hi-IN" dirty="0"/>
              <a:t>  </a:t>
            </a:r>
            <a:r>
              <a:rPr lang="hi-IN" b="1" dirty="0"/>
              <a:t>सामान्य विषैले सांप </a:t>
            </a:r>
            <a:endParaRPr dirty="0"/>
          </a:p>
          <a:p>
            <a:pPr marL="342900" lvl="0" indent="-342900" algn="l" rtl="0">
              <a:lnSpc>
                <a:spcPct val="12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 dirty="0"/>
              <a:t>स्पेक्टेकल कोबरा</a:t>
            </a:r>
            <a:endParaRPr dirty="0"/>
          </a:p>
          <a:p>
            <a:pPr marL="342900" lvl="0" indent="-342900" algn="l" rtl="0">
              <a:lnSpc>
                <a:spcPct val="12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 dirty="0"/>
              <a:t>मोनोकल कोबरा</a:t>
            </a:r>
            <a:endParaRPr dirty="0"/>
          </a:p>
          <a:p>
            <a:pPr marL="342900" lvl="0" indent="-342900" algn="l" rtl="0">
              <a:lnSpc>
                <a:spcPct val="12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 dirty="0"/>
              <a:t> किंग कोबरा</a:t>
            </a:r>
            <a:endParaRPr dirty="0"/>
          </a:p>
          <a:p>
            <a:pPr marL="342900" lvl="0">
              <a:lnSpc>
                <a:spcPct val="120000"/>
              </a:lnSpc>
              <a:spcBef>
                <a:spcPts val="640"/>
              </a:spcBef>
              <a:buSzPts val="3200"/>
            </a:pPr>
            <a:r>
              <a:rPr lang="hi-IN" dirty="0"/>
              <a:t>कॉमन</a:t>
            </a:r>
            <a:r>
              <a:rPr lang="en-US" dirty="0"/>
              <a:t> </a:t>
            </a:r>
            <a:r>
              <a:rPr lang="hi-IN" dirty="0"/>
              <a:t>करैत</a:t>
            </a:r>
            <a:endParaRPr dirty="0"/>
          </a:p>
          <a:p>
            <a:pPr marL="342900" lvl="0">
              <a:lnSpc>
                <a:spcPct val="120000"/>
              </a:lnSpc>
              <a:spcBef>
                <a:spcPts val="640"/>
              </a:spcBef>
              <a:buSzPts val="3200"/>
            </a:pPr>
            <a:r>
              <a:rPr lang="hi-IN" dirty="0"/>
              <a:t>बैंडेड करैत</a:t>
            </a:r>
            <a:endParaRPr dirty="0"/>
          </a:p>
          <a:p>
            <a:pPr marL="342900" lvl="0" indent="-342900" algn="l" rtl="0">
              <a:lnSpc>
                <a:spcPct val="12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 dirty="0"/>
              <a:t>रसेल वाइपर</a:t>
            </a:r>
            <a:endParaRPr dirty="0"/>
          </a:p>
        </p:txBody>
      </p:sp>
      <p:sp>
        <p:nvSpPr>
          <p:cNvPr id="159" name="Google Shape;159;p22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200">
                <a:solidFill>
                  <a:srgbClr val="888888"/>
                </a:solidFill>
              </a:rPr>
              <a:t>9</a:t>
            </a:r>
            <a:endParaRPr/>
          </a:p>
        </p:txBody>
      </p:sp>
      <p:sp>
        <p:nvSpPr>
          <p:cNvPr id="160" name="Google Shape;160;p22"/>
          <p:cNvSpPr txBox="1"/>
          <p:nvPr/>
        </p:nvSpPr>
        <p:spPr>
          <a:xfrm>
            <a:off x="159489" y="2977116"/>
            <a:ext cx="4178596" cy="1552354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800"/>
              <a:buFont typeface="Calibri"/>
              <a:buNone/>
            </a:pPr>
            <a:r>
              <a:rPr lang="hi-IN" sz="4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भारत के सामान्य विषैले साँप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23" descr="DSC000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66555" y="802815"/>
            <a:ext cx="3006044" cy="2295525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167" name="Google Shape;167;p23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200">
                <a:solidFill>
                  <a:srgbClr val="888888"/>
                </a:solidFill>
              </a:rPr>
              <a:t>10</a:t>
            </a:r>
            <a:endParaRPr/>
          </a:p>
        </p:txBody>
      </p:sp>
      <p:sp>
        <p:nvSpPr>
          <p:cNvPr id="168" name="Google Shape;168;p23"/>
          <p:cNvSpPr txBox="1"/>
          <p:nvPr/>
        </p:nvSpPr>
        <p:spPr>
          <a:xfrm>
            <a:off x="1903229" y="3667126"/>
            <a:ext cx="10041122" cy="2095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hi-IN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भारत के हर हिस्से में दिन और रात मे देखा जा सकता है।</a:t>
            </a:r>
            <a:endParaRPr/>
          </a:p>
          <a:p>
            <a:pPr marL="228600" marR="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hi-IN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अक्सर मानव बस्तियों के आस पास या उनके भीतर पाया जाता है।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23"/>
          <p:cNvSpPr txBox="1"/>
          <p:nvPr/>
        </p:nvSpPr>
        <p:spPr>
          <a:xfrm>
            <a:off x="219456" y="2181608"/>
            <a:ext cx="4524203" cy="107632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Calibri"/>
              <a:buNone/>
            </a:pPr>
            <a:r>
              <a:rPr lang="hi-IN" sz="6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भारतीय नाग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4"/>
          <p:cNvSpPr txBox="1">
            <a:spLocks noGrp="1"/>
          </p:cNvSpPr>
          <p:nvPr>
            <p:ph type="body" idx="1"/>
          </p:nvPr>
        </p:nvSpPr>
        <p:spPr>
          <a:xfrm>
            <a:off x="4253023" y="1796903"/>
            <a:ext cx="7571117" cy="478465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/>
              <a:t>यह भारतीय कोबरा है। इसकी पहचान इसके फन से होती है जिस पर चश्मे का निशान होता है।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/>
              <a:t>उत्तेजित होने पर कोबरा अपना फन फैलाकर ज़ोर से फुफकारते हैं।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/>
              <a:t>यह देश के अधिकांश भागों में पाया जाता है।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/>
              <a:t>इसे अक्सर बाथरूम, घरों के अँधेरे कोनों, रहने के कमरों, अस्तबल, पुराने बंगलों के नौकरों के क्वार्टरों और जंगलों में देखा जाता है।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/>
              <a:t>यह दिन के साथ-साथ रात में भी सक्रिय रहता है।</a:t>
            </a:r>
            <a:endParaRPr/>
          </a:p>
        </p:txBody>
      </p:sp>
      <p:sp>
        <p:nvSpPr>
          <p:cNvPr id="175" name="Google Shape;175;p24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200">
                <a:solidFill>
                  <a:srgbClr val="888888"/>
                </a:solidFill>
              </a:rPr>
              <a:t>11</a:t>
            </a:r>
            <a:endParaRPr/>
          </a:p>
        </p:txBody>
      </p:sp>
      <p:sp>
        <p:nvSpPr>
          <p:cNvPr id="176" name="Google Shape;176;p24"/>
          <p:cNvSpPr txBox="1"/>
          <p:nvPr/>
        </p:nvSpPr>
        <p:spPr>
          <a:xfrm>
            <a:off x="2" y="2737082"/>
            <a:ext cx="4019106" cy="107632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Calibri"/>
              <a:buNone/>
            </a:pPr>
            <a:r>
              <a:rPr lang="hi-IN" sz="6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भारतीय नाग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5"/>
          <p:cNvSpPr txBox="1">
            <a:spLocks noGrp="1"/>
          </p:cNvSpPr>
          <p:nvPr>
            <p:ph type="title"/>
          </p:nvPr>
        </p:nvSpPr>
        <p:spPr>
          <a:xfrm>
            <a:off x="138143" y="1903230"/>
            <a:ext cx="4113819" cy="1339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Calibri"/>
              <a:buNone/>
            </a:pPr>
            <a:r>
              <a:rPr lang="hi-IN">
                <a:solidFill>
                  <a:srgbClr val="FF0000"/>
                </a:solidFill>
              </a:rPr>
              <a:t>फेरस </a:t>
            </a:r>
            <a:br>
              <a:rPr lang="hi-IN">
                <a:solidFill>
                  <a:srgbClr val="FF0000"/>
                </a:solidFill>
              </a:rPr>
            </a:br>
            <a:r>
              <a:rPr lang="hi-IN">
                <a:solidFill>
                  <a:srgbClr val="FF0000"/>
                </a:solidFill>
              </a:rPr>
              <a:t>(सॉ स्केल्ड वाइपर)</a:t>
            </a:r>
            <a:endParaRPr/>
          </a:p>
        </p:txBody>
      </p:sp>
      <p:sp>
        <p:nvSpPr>
          <p:cNvPr id="182" name="Google Shape;182;p25"/>
          <p:cNvSpPr txBox="1">
            <a:spLocks noGrp="1"/>
          </p:cNvSpPr>
          <p:nvPr>
            <p:ph type="body" idx="1"/>
          </p:nvPr>
        </p:nvSpPr>
        <p:spPr>
          <a:xfrm>
            <a:off x="2094615" y="4391247"/>
            <a:ext cx="9144885" cy="2105247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/>
              <a:t>शरीर पर सफ़ेद घेरे जैसे निशान और सिर पर तीर या पक्षी के पैरों के निशान पाये जाते ह।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/>
              <a:t>पूरे भारत में पाया जाता है, सूखी झाड़ियों या रेगिस्तान मे रहना पसंद करता है।</a:t>
            </a:r>
            <a:endParaRPr/>
          </a:p>
          <a:p>
            <a:pPr marL="342900" lvl="0" indent="-200660" algn="l" rtl="0">
              <a:lnSpc>
                <a:spcPct val="150000"/>
              </a:lnSpc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  <p:sp>
        <p:nvSpPr>
          <p:cNvPr id="183" name="Google Shape;183;p25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200">
                <a:solidFill>
                  <a:srgbClr val="888888"/>
                </a:solidFill>
              </a:rPr>
              <a:t>12</a:t>
            </a:r>
            <a:endParaRPr/>
          </a:p>
        </p:txBody>
      </p:sp>
      <p:pic>
        <p:nvPicPr>
          <p:cNvPr id="184" name="Google Shape;184;p25" descr="Book Sawscale Strip2"/>
          <p:cNvPicPr preferRelativeResize="0"/>
          <p:nvPr/>
        </p:nvPicPr>
        <p:blipFill rotWithShape="1">
          <a:blip r:embed="rId3">
            <a:alphaModFix/>
          </a:blip>
          <a:srcRect l="4651" r="4650"/>
          <a:stretch/>
        </p:blipFill>
        <p:spPr>
          <a:xfrm>
            <a:off x="4731489" y="914400"/>
            <a:ext cx="3517161" cy="3040912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185" name="Google Shape;185;p25" descr="Book Sawscale Hea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96325" y="914400"/>
            <a:ext cx="2319006" cy="3030279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6"/>
          <p:cNvSpPr txBox="1">
            <a:spLocks noGrp="1"/>
          </p:cNvSpPr>
          <p:nvPr>
            <p:ph type="title"/>
          </p:nvPr>
        </p:nvSpPr>
        <p:spPr>
          <a:xfrm>
            <a:off x="0" y="1988290"/>
            <a:ext cx="4306187" cy="2020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Calibri"/>
              <a:buNone/>
            </a:pPr>
            <a:r>
              <a:rPr lang="hi-IN">
                <a:solidFill>
                  <a:srgbClr val="FF0000"/>
                </a:solidFill>
              </a:rPr>
              <a:t>फेरस </a:t>
            </a:r>
            <a:br>
              <a:rPr lang="hi-IN">
                <a:solidFill>
                  <a:srgbClr val="FF0000"/>
                </a:solidFill>
              </a:rPr>
            </a:br>
            <a:r>
              <a:rPr lang="hi-IN">
                <a:solidFill>
                  <a:srgbClr val="FF0000"/>
                </a:solidFill>
              </a:rPr>
              <a:t>(सॉ स्केल्ड वाइपर)</a:t>
            </a:r>
            <a:endParaRPr/>
          </a:p>
        </p:txBody>
      </p:sp>
      <p:sp>
        <p:nvSpPr>
          <p:cNvPr id="191" name="Google Shape;191;p26"/>
          <p:cNvSpPr txBox="1">
            <a:spLocks noGrp="1"/>
          </p:cNvSpPr>
          <p:nvPr>
            <p:ph type="body" idx="1"/>
          </p:nvPr>
        </p:nvSpPr>
        <p:spPr>
          <a:xfrm>
            <a:off x="4348715" y="1552353"/>
            <a:ext cx="7262037" cy="4859080"/>
          </a:xfrm>
          <a:prstGeom prst="rect">
            <a:avLst/>
          </a:prstGeom>
          <a:solidFill>
            <a:srgbClr val="EAF1DD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42900" lvl="0" indent="-139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/>
              <a:t>यह फैरोस या सॉ स्केल्ड वाइपर है। इसकी पीठ पर आमतौर पर उल्टे V आकार के काले धब्बे होते हैं।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/>
              <a:t>यह एक छोटा वाइपर है जो पूरे भारत में पाया जाता है।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/>
              <a:t>यह पश्चिमी भारत में किसी भी अन्य भाग की तुलना में अधिक पाया जाता है। यह खुले, शुष्क, पथरीले प्रदेशों या शुष्क रेगिस्तानों को पसंद करता है।</a:t>
            </a:r>
            <a:endParaRPr/>
          </a:p>
        </p:txBody>
      </p:sp>
      <p:sp>
        <p:nvSpPr>
          <p:cNvPr id="192" name="Google Shape;192;p26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7"/>
          <p:cNvSpPr txBox="1">
            <a:spLocks noGrp="1"/>
          </p:cNvSpPr>
          <p:nvPr>
            <p:ph type="title"/>
          </p:nvPr>
        </p:nvSpPr>
        <p:spPr>
          <a:xfrm>
            <a:off x="118874" y="1998923"/>
            <a:ext cx="4144784" cy="1339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lang="hi-IN">
                <a:solidFill>
                  <a:srgbClr val="FF0000"/>
                </a:solidFill>
              </a:rPr>
              <a:t>रस्सेल वाइपर</a:t>
            </a:r>
            <a:endParaRPr/>
          </a:p>
        </p:txBody>
      </p:sp>
      <p:sp>
        <p:nvSpPr>
          <p:cNvPr id="198" name="Google Shape;198;p27"/>
          <p:cNvSpPr txBox="1">
            <a:spLocks noGrp="1"/>
          </p:cNvSpPr>
          <p:nvPr>
            <p:ph type="body" idx="1"/>
          </p:nvPr>
        </p:nvSpPr>
        <p:spPr>
          <a:xfrm>
            <a:off x="2626242" y="3753294"/>
            <a:ext cx="9049376" cy="272193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342900" lvl="0" indent="-34290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/>
              <a:t>सिर पर काले किनारों वाले जंजीर जैसे निशान और सफ़ेद V आकार.</a:t>
            </a:r>
            <a:endParaRPr/>
          </a:p>
          <a:p>
            <a:pPr marL="342900" lvl="0" indent="-342900" algn="l" rtl="0">
              <a:lnSpc>
                <a:spcPct val="17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/>
              <a:t>छेड़ने पर ज़ोर से फुफकारता है.</a:t>
            </a:r>
            <a:endParaRPr/>
          </a:p>
          <a:p>
            <a:pPr marL="342900" lvl="0" indent="-342900" algn="l" rtl="0">
              <a:lnSpc>
                <a:spcPct val="17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/>
              <a:t>दिन में पेड़ों, झाड़ियों और पत्तों के ढेर के नीचे छिप जाता है.</a:t>
            </a:r>
            <a:endParaRPr/>
          </a:p>
        </p:txBody>
      </p:sp>
      <p:sp>
        <p:nvSpPr>
          <p:cNvPr id="199" name="Google Shape;199;p27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200">
                <a:solidFill>
                  <a:srgbClr val="888888"/>
                </a:solidFill>
              </a:rPr>
              <a:t>14</a:t>
            </a:r>
            <a:endParaRPr/>
          </a:p>
        </p:txBody>
      </p:sp>
      <p:pic>
        <p:nvPicPr>
          <p:cNvPr id="200" name="Google Shape;200;p27" descr="Russells White V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15503" y="1010094"/>
            <a:ext cx="3147060" cy="2477385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201" name="Google Shape;201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23146" y="1020726"/>
            <a:ext cx="3547810" cy="25624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8"/>
          <p:cNvSpPr txBox="1">
            <a:spLocks noGrp="1"/>
          </p:cNvSpPr>
          <p:nvPr>
            <p:ph type="title"/>
          </p:nvPr>
        </p:nvSpPr>
        <p:spPr>
          <a:xfrm>
            <a:off x="170122" y="1350547"/>
            <a:ext cx="4061637" cy="1786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FF0000"/>
              </a:buClr>
              <a:buSzPts val="4400"/>
            </a:pPr>
            <a:r>
              <a:rPr lang="hi-IN" dirty="0">
                <a:solidFill>
                  <a:srgbClr val="FF0000"/>
                </a:solidFill>
              </a:rPr>
              <a:t>रसलवाइपर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207" name="Google Shape;207;p28"/>
          <p:cNvSpPr txBox="1">
            <a:spLocks noGrp="1"/>
          </p:cNvSpPr>
          <p:nvPr>
            <p:ph type="body" idx="1"/>
          </p:nvPr>
        </p:nvSpPr>
        <p:spPr>
          <a:xfrm>
            <a:off x="4369981" y="1159329"/>
            <a:ext cx="7378996" cy="5698671"/>
          </a:xfrm>
          <a:prstGeom prst="rect">
            <a:avLst/>
          </a:prstGeom>
          <a:solidFill>
            <a:srgbClr val="EAF1DD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/>
              <a:t>यह रसेल वाइपर है। यह एक बड़ा, मोटा  आधा से दो मीटर लंबा और छोटी पूंछ वाला साँप है।</a:t>
            </a:r>
            <a:endParaRPr/>
          </a:p>
          <a:p>
            <a:pPr marL="342900" lvl="0" indent="-34290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/>
              <a:t>इसकी पीठ पर उल्टे V आकार के काले धब्बे भी हैं।</a:t>
            </a:r>
            <a:endParaRPr/>
          </a:p>
          <a:p>
            <a:pPr marL="342900" lvl="0" indent="-34290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/>
              <a:t>इसकी फुफकार सबसे तेज़ होती है और इसके नुकीले दाँत सबसे बड़े होते हैं।यह खुले मैदान, खेती वाले खेतों और झाड़ीदार या घास वाली बंजर ज़मीनों को पसंद करता है।</a:t>
            </a:r>
            <a:endParaRPr/>
          </a:p>
          <a:p>
            <a:pPr marL="342900" lvl="0" indent="-34290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/>
              <a:t>यह रात्रिचर और धीमी गति से चलने वाला होता है, लेकिन उत्तेजित होने पर आक्रामक होता ह और अपनी जगह पर डटा रहता है।</a:t>
            </a:r>
            <a:endParaRPr/>
          </a:p>
        </p:txBody>
      </p:sp>
      <p:sp>
        <p:nvSpPr>
          <p:cNvPr id="208" name="Google Shape;208;p28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9"/>
          <p:cNvSpPr/>
          <p:nvPr/>
        </p:nvSpPr>
        <p:spPr>
          <a:xfrm>
            <a:off x="1403500" y="1505519"/>
            <a:ext cx="9601200" cy="397031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914400" marR="0" lvl="2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साँपों के काटने के ज़्यादातर मामले भारत के इन चार आम ज़हरीले साँपों से होते हैं:</a:t>
            </a:r>
            <a:endParaRPr/>
          </a:p>
          <a:p>
            <a:pPr marL="914400" marR="0" lvl="2" indent="-177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hi-IN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भारतीय कोबरा,</a:t>
            </a:r>
            <a:endParaRPr/>
          </a:p>
          <a:p>
            <a:pPr marL="914400" marR="0" lvl="2" indent="-177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hi-IN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सामान्य करैत,</a:t>
            </a:r>
            <a:endParaRPr/>
          </a:p>
          <a:p>
            <a:pPr marL="914400" marR="0" lvl="2" indent="-177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hi-IN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सॉ स्केल्ड वाइपर और</a:t>
            </a:r>
            <a:endParaRPr/>
          </a:p>
          <a:p>
            <a:pPr marL="914400" marR="0" lvl="2" indent="-177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hi-IN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रसेल वाइपर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29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200">
                <a:solidFill>
                  <a:srgbClr val="888888"/>
                </a:solidFill>
              </a:rPr>
              <a:t>16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0"/>
          <p:cNvSpPr txBox="1">
            <a:spLocks noGrp="1"/>
          </p:cNvSpPr>
          <p:nvPr>
            <p:ph type="title"/>
          </p:nvPr>
        </p:nvSpPr>
        <p:spPr>
          <a:xfrm>
            <a:off x="1881963" y="329610"/>
            <a:ext cx="8782492" cy="122274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lang="hi-IN">
                <a:solidFill>
                  <a:srgbClr val="FF0000"/>
                </a:solidFill>
              </a:rPr>
              <a:t>विषैले एवं गैर-विषैले साँपों की विशेषताएँ</a:t>
            </a:r>
            <a:endParaRPr/>
          </a:p>
        </p:txBody>
      </p:sp>
      <p:pic>
        <p:nvPicPr>
          <p:cNvPr id="220" name="Google Shape;220;p3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" y="1424764"/>
            <a:ext cx="12136174" cy="5433237"/>
          </a:xfrm>
          <a:prstGeom prst="rect">
            <a:avLst/>
          </a:prstGeom>
          <a:noFill/>
          <a:ln>
            <a:noFill/>
          </a:ln>
          <a:effectLst>
            <a:outerShdw dist="52363" dir="20757825" algn="ctr" rotWithShape="0">
              <a:srgbClr val="FF0000"/>
            </a:outerShdw>
          </a:effectLst>
        </p:spPr>
      </p:pic>
      <p:sp>
        <p:nvSpPr>
          <p:cNvPr id="221" name="Google Shape;221;p30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200">
                <a:solidFill>
                  <a:srgbClr val="888888"/>
                </a:solidFill>
              </a:rPr>
              <a:t>17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1"/>
          <p:cNvSpPr txBox="1">
            <a:spLocks noGrp="1"/>
          </p:cNvSpPr>
          <p:nvPr>
            <p:ph type="title"/>
          </p:nvPr>
        </p:nvSpPr>
        <p:spPr>
          <a:xfrm>
            <a:off x="180754" y="2530549"/>
            <a:ext cx="4933508" cy="174374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Calibri"/>
              <a:buNone/>
            </a:pPr>
            <a:r>
              <a:rPr lang="hi-IN" sz="3200" b="1">
                <a:solidFill>
                  <a:srgbClr val="FF0000"/>
                </a:solidFill>
              </a:rPr>
              <a:t>विषैले और गैर-विषैले फंग के चिन्ह अलग-अलग निशान</a:t>
            </a:r>
            <a:endParaRPr sz="3200" b="1">
              <a:solidFill>
                <a:srgbClr val="FF0000"/>
              </a:solidFill>
            </a:endParaRPr>
          </a:p>
        </p:txBody>
      </p:sp>
      <p:pic>
        <p:nvPicPr>
          <p:cNvPr id="227" name="Google Shape;227;p3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400676" y="1467292"/>
            <a:ext cx="6791324" cy="5007935"/>
          </a:xfrm>
          <a:prstGeom prst="rect">
            <a:avLst/>
          </a:prstGeom>
          <a:solidFill>
            <a:srgbClr val="3F3151"/>
          </a:solidFill>
          <a:ln>
            <a:noFill/>
          </a:ln>
          <a:effectLst>
            <a:outerShdw dist="52363" dir="20757825" algn="ctr" rotWithShape="0">
              <a:srgbClr val="FF0000"/>
            </a:outerShdw>
          </a:effectLst>
        </p:spPr>
      </p:pic>
      <p:sp>
        <p:nvSpPr>
          <p:cNvPr id="228" name="Google Shape;228;p31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200">
                <a:solidFill>
                  <a:srgbClr val="888888"/>
                </a:solidFill>
              </a:rPr>
              <a:t>18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2"/>
          <p:cNvSpPr txBox="1">
            <a:spLocks noGrp="1"/>
          </p:cNvSpPr>
          <p:nvPr>
            <p:ph type="title"/>
          </p:nvPr>
        </p:nvSpPr>
        <p:spPr>
          <a:xfrm>
            <a:off x="256032" y="2969627"/>
            <a:ext cx="3699280" cy="918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800"/>
              <a:buFont typeface="Calibri"/>
              <a:buNone/>
            </a:pPr>
            <a:r>
              <a:rPr lang="hi-IN" sz="4800">
                <a:solidFill>
                  <a:srgbClr val="FF0000"/>
                </a:solidFill>
              </a:rPr>
              <a:t>साँप का विष</a:t>
            </a:r>
            <a:endParaRPr/>
          </a:p>
        </p:txBody>
      </p:sp>
      <p:sp>
        <p:nvSpPr>
          <p:cNvPr id="234" name="Google Shape;234;p32"/>
          <p:cNvSpPr txBox="1">
            <a:spLocks noGrp="1"/>
          </p:cNvSpPr>
          <p:nvPr>
            <p:ph type="body" idx="1"/>
          </p:nvPr>
        </p:nvSpPr>
        <p:spPr>
          <a:xfrm>
            <a:off x="4167962" y="1584255"/>
            <a:ext cx="7634177" cy="4875181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  <a:effectLst>
            <a:outerShdw dist="25400" algn="ctr" rotWithShape="0">
              <a:srgbClr val="FF0000"/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i-IN" sz="2800"/>
              <a:t> </a:t>
            </a:r>
            <a:r>
              <a:rPr lang="hi-IN" sz="2800" b="1"/>
              <a:t>तंत्रिका</a:t>
            </a:r>
            <a:r>
              <a:rPr lang="hi-IN" sz="2800"/>
              <a:t> </a:t>
            </a:r>
            <a:r>
              <a:rPr lang="hi-IN" sz="2800" b="1"/>
              <a:t>विषैला</a:t>
            </a:r>
            <a:r>
              <a:rPr lang="hi-IN" sz="2800"/>
              <a:t> (</a:t>
            </a:r>
            <a:r>
              <a:rPr lang="hi-IN" sz="2800" b="1"/>
              <a:t>Neurotoxic) :    </a:t>
            </a:r>
            <a:r>
              <a:rPr lang="hi-IN" sz="2800"/>
              <a:t>कोबरा, क्रेट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i-IN" sz="2800"/>
              <a:t>तंत्रिका तंत्र पर हमला करता है और साँस लेना बंद कर देता हैा 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i-IN" sz="2800" b="1"/>
              <a:t>रक्तविषैला</a:t>
            </a:r>
            <a:r>
              <a:rPr lang="hi-IN" sz="2800"/>
              <a:t> (</a:t>
            </a:r>
            <a:r>
              <a:rPr lang="hi-IN" sz="2800" b="1"/>
              <a:t>Hemotoxic):</a:t>
            </a:r>
            <a:r>
              <a:rPr lang="hi-IN" sz="2800"/>
              <a:t>  : सभी वाइपर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i-IN" sz="2800"/>
              <a:t>रक्त का थक्का जमना बंद हो जाता है और रक्त वाहिकाओं में छेद हो जाता है जिससे पीड़ित की मृत्यु हो जाती है।</a:t>
            </a:r>
            <a:endParaRPr/>
          </a:p>
        </p:txBody>
      </p:sp>
      <p:sp>
        <p:nvSpPr>
          <p:cNvPr id="235" name="Google Shape;235;p32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200">
                <a:solidFill>
                  <a:srgbClr val="888888"/>
                </a:solidFill>
              </a:rPr>
              <a:t>19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3"/>
          <p:cNvSpPr txBox="1">
            <a:spLocks noGrp="1"/>
          </p:cNvSpPr>
          <p:nvPr>
            <p:ph type="title"/>
          </p:nvPr>
        </p:nvSpPr>
        <p:spPr>
          <a:xfrm>
            <a:off x="2030819" y="446568"/>
            <a:ext cx="7538482" cy="137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Calibri"/>
              <a:buNone/>
            </a:pPr>
            <a:r>
              <a:rPr lang="hi-IN" sz="4800">
                <a:solidFill>
                  <a:srgbClr val="FF0000"/>
                </a:solidFill>
              </a:rPr>
              <a:t>असरदार डोज़ </a:t>
            </a:r>
            <a:br>
              <a:rPr lang="hi-IN" sz="4800">
                <a:solidFill>
                  <a:srgbClr val="FF0000"/>
                </a:solidFill>
              </a:rPr>
            </a:br>
            <a:endParaRPr sz="4800">
              <a:solidFill>
                <a:srgbClr val="FF0000"/>
              </a:solidFill>
            </a:endParaRPr>
          </a:p>
        </p:txBody>
      </p:sp>
      <p:sp>
        <p:nvSpPr>
          <p:cNvPr id="242" name="Google Shape;242;p33"/>
          <p:cNvSpPr txBox="1">
            <a:spLocks noGrp="1"/>
          </p:cNvSpPr>
          <p:nvPr>
            <p:ph type="body" idx="1"/>
          </p:nvPr>
        </p:nvSpPr>
        <p:spPr>
          <a:xfrm>
            <a:off x="776178" y="1371602"/>
            <a:ext cx="11185451" cy="54863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/>
              <a:t>अलग-अलग सांपों के ज़हर की मात्रा सांप अनुसार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hi-IN"/>
              <a:t>		                                    डोज़    और    समय 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/>
              <a:t>स्पेक्टैकल्ड कोबरा             15 mg        7 – 8 hrs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/>
              <a:t>मोनोकल्ड कोबरा          15 mg        7  - 8 hrs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/>
              <a:t>किंग कोबरा                       12 mg        5  - 6 hrs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/>
              <a:t>बैंडेड क्रेट                         10 mg        4 hrs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/>
              <a:t>साधारण करैत                    1-3 mg       2 ½ hrs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/>
              <a:t>रसेल वाइपर                     42 mg        3 days</a:t>
            </a:r>
            <a:endParaRPr/>
          </a:p>
        </p:txBody>
      </p:sp>
      <p:sp>
        <p:nvSpPr>
          <p:cNvPr id="243" name="Google Shape;243;p33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200">
                <a:solidFill>
                  <a:srgbClr val="888888"/>
                </a:solidFill>
              </a:rPr>
              <a:t>20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4"/>
          <p:cNvSpPr txBox="1">
            <a:spLocks noGrp="1"/>
          </p:cNvSpPr>
          <p:nvPr>
            <p:ph type="title"/>
          </p:nvPr>
        </p:nvSpPr>
        <p:spPr>
          <a:xfrm>
            <a:off x="3211034" y="616689"/>
            <a:ext cx="6337004" cy="1222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800"/>
              <a:buFont typeface="Calibri"/>
              <a:buNone/>
            </a:pPr>
            <a:r>
              <a:rPr lang="hi-IN" sz="4800">
                <a:solidFill>
                  <a:srgbClr val="FF0000"/>
                </a:solidFill>
              </a:rPr>
              <a:t>साँप के काटने के लक्षण</a:t>
            </a:r>
            <a:endParaRPr/>
          </a:p>
        </p:txBody>
      </p:sp>
      <p:sp>
        <p:nvSpPr>
          <p:cNvPr id="249" name="Google Shape;249;p34"/>
          <p:cNvSpPr txBox="1">
            <a:spLocks noGrp="1"/>
          </p:cNvSpPr>
          <p:nvPr>
            <p:ph type="body" idx="1"/>
          </p:nvPr>
        </p:nvSpPr>
        <p:spPr>
          <a:xfrm>
            <a:off x="542262" y="1754372"/>
            <a:ext cx="11344940" cy="473148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hi-IN" sz="1600" dirty="0"/>
              <a:t>  </a:t>
            </a:r>
            <a:r>
              <a:rPr lang="hi-IN" sz="2800" b="1" dirty="0"/>
              <a:t>काटने के स्थानीय लक्षण</a:t>
            </a:r>
            <a:endParaRPr sz="2400" b="1" dirty="0"/>
          </a:p>
          <a:p>
            <a:pPr marL="34290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hi-IN" sz="2400" dirty="0"/>
              <a:t>नुकीले दांतों के जोड़े (हालांकि अक्सर केवल एक ही निशान या खरोंच भी हो सकती है)</a:t>
            </a:r>
            <a:endParaRPr sz="2400" dirty="0"/>
          </a:p>
          <a:p>
            <a:pPr marL="34290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hi-IN" sz="2400" dirty="0"/>
              <a:t>सूजन</a:t>
            </a:r>
            <a:endParaRPr sz="2400" dirty="0"/>
          </a:p>
          <a:p>
            <a:pPr marL="34290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hi-IN" sz="2400" dirty="0"/>
              <a:t>दर्द</a:t>
            </a:r>
            <a:endParaRPr sz="2400" dirty="0"/>
          </a:p>
          <a:p>
            <a:pPr marL="34290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hi-IN" sz="2400" dirty="0"/>
              <a:t>काटने से रक्तस्राव</a:t>
            </a:r>
            <a:endParaRPr sz="2400" dirty="0"/>
          </a:p>
          <a:p>
            <a:pPr marL="342900" lvl="0">
              <a:lnSpc>
                <a:spcPct val="150000"/>
              </a:lnSpc>
              <a:spcBef>
                <a:spcPts val="480"/>
              </a:spcBef>
              <a:buSzPts val="2400"/>
              <a:buNone/>
            </a:pPr>
            <a:r>
              <a:rPr lang="hi-IN" sz="2400" dirty="0"/>
              <a:t>नोट: करैत में अक्सर उपरोक्त में से कोई भी लक्षण नहीं होता है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/>
          </a:p>
          <a:p>
            <a:pPr marL="342900" lvl="0" indent="-342900" algn="l" rtl="0">
              <a:lnSpc>
                <a:spcPct val="15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/>
          </a:p>
        </p:txBody>
      </p:sp>
      <p:sp>
        <p:nvSpPr>
          <p:cNvPr id="250" name="Google Shape;250;p34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200">
                <a:solidFill>
                  <a:srgbClr val="888888"/>
                </a:solidFill>
              </a:rPr>
              <a:t>21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5"/>
          <p:cNvSpPr/>
          <p:nvPr/>
        </p:nvSpPr>
        <p:spPr>
          <a:xfrm>
            <a:off x="330201" y="1828801"/>
            <a:ext cx="11468100" cy="452431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-152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hi-IN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साँप के काटने के लक्षण तुरंत दिखाई देते हैं;</a:t>
            </a:r>
            <a:endParaRPr/>
          </a:p>
          <a:p>
            <a:pPr marL="0" marR="0" lvl="0" indent="-152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hi-IN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 मिनट के भीतर गंभीर सूजन आना</a:t>
            </a:r>
            <a:endParaRPr/>
          </a:p>
          <a:p>
            <a:pPr marL="0" marR="0" lvl="0" indent="-152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hi-IN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मतली</a:t>
            </a:r>
            <a:endParaRPr/>
          </a:p>
          <a:p>
            <a:pPr marL="0" marR="0" lvl="0" indent="-152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hi-IN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कमज़ोरी</a:t>
            </a:r>
            <a:endParaRPr/>
          </a:p>
          <a:p>
            <a:pPr marL="0" marR="0" lvl="0" indent="-152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hi-IN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तापमान में बदलाव</a:t>
            </a:r>
            <a:endParaRPr/>
          </a:p>
          <a:p>
            <a:pPr marL="0" marR="0" lvl="0" indent="-152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hi-IN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दर्द</a:t>
            </a:r>
            <a:endParaRPr/>
          </a:p>
          <a:p>
            <a:pPr marL="0" marR="0" lvl="0" indent="-152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hi-IN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3-6 घंटों के भीतर काला और नीला रंग दिखाई दे सकता है।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35"/>
          <p:cNvSpPr txBox="1">
            <a:spLocks noGrp="1"/>
          </p:cNvSpPr>
          <p:nvPr>
            <p:ph type="title"/>
          </p:nvPr>
        </p:nvSpPr>
        <p:spPr>
          <a:xfrm>
            <a:off x="3492499" y="584791"/>
            <a:ext cx="6121401" cy="967562"/>
          </a:xfrm>
          <a:prstGeom prst="rect">
            <a:avLst/>
          </a:prstGeom>
          <a:solidFill>
            <a:srgbClr val="F2DADA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lang="hi-IN">
                <a:solidFill>
                  <a:srgbClr val="FF0000"/>
                </a:solidFill>
              </a:rPr>
              <a:t>साँप के काटने के लक्षण</a:t>
            </a:r>
            <a:endParaRPr/>
          </a:p>
        </p:txBody>
      </p:sp>
      <p:sp>
        <p:nvSpPr>
          <p:cNvPr id="258" name="Google Shape;258;p35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200">
                <a:solidFill>
                  <a:srgbClr val="888888"/>
                </a:solidFill>
              </a:rPr>
              <a:t>22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6"/>
          <p:cNvSpPr txBox="1">
            <a:spLocks noGrp="1"/>
          </p:cNvSpPr>
          <p:nvPr>
            <p:ph type="title"/>
          </p:nvPr>
        </p:nvSpPr>
        <p:spPr>
          <a:xfrm>
            <a:off x="0" y="3104707"/>
            <a:ext cx="3646967" cy="150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Calibri"/>
              <a:buNone/>
            </a:pPr>
            <a:r>
              <a:rPr lang="hi-IN" sz="3200" b="1">
                <a:solidFill>
                  <a:srgbClr val="FF0000"/>
                </a:solidFill>
              </a:rPr>
              <a:t>विष फैलने के लक्षण</a:t>
            </a:r>
            <a:endParaRPr sz="3200" b="1">
              <a:solidFill>
                <a:srgbClr val="FF0000"/>
              </a:solidFill>
            </a:endParaRPr>
          </a:p>
        </p:txBody>
      </p:sp>
      <p:sp>
        <p:nvSpPr>
          <p:cNvPr id="264" name="Google Shape;264;p36"/>
          <p:cNvSpPr txBox="1">
            <a:spLocks noGrp="1"/>
          </p:cNvSpPr>
          <p:nvPr>
            <p:ph type="body" idx="1"/>
          </p:nvPr>
        </p:nvSpPr>
        <p:spPr>
          <a:xfrm>
            <a:off x="3732028" y="1467293"/>
            <a:ext cx="8122353" cy="525248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40000" lnSpcReduction="20000"/>
          </a:bodyPr>
          <a:lstStyle/>
          <a:p>
            <a:pPr marL="342900" lvl="0" indent="-342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4444"/>
              <a:buNone/>
            </a:pPr>
            <a:r>
              <a:rPr lang="hi-IN" b="1"/>
              <a:t>              </a:t>
            </a:r>
            <a:r>
              <a:rPr lang="hi-IN" sz="7200" b="1"/>
              <a:t>तंत्रिकाविषी (Neurotoxic)</a:t>
            </a:r>
            <a:endParaRPr sz="7200" b="1"/>
          </a:p>
          <a:p>
            <a:pPr marL="342900" lvl="0" indent="-342900" algn="l" rtl="0">
              <a:lnSpc>
                <a:spcPct val="120000"/>
              </a:lnSpc>
              <a:spcBef>
                <a:spcPts val="57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 sz="7200"/>
              <a:t>पलकें झुकना</a:t>
            </a:r>
            <a:endParaRPr/>
          </a:p>
          <a:p>
            <a:pPr marL="342900" lvl="0" indent="-342900" algn="l" rtl="0">
              <a:lnSpc>
                <a:spcPct val="120000"/>
              </a:lnSpc>
              <a:spcBef>
                <a:spcPts val="57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 sz="7200"/>
              <a:t>दृष्टि विकार</a:t>
            </a:r>
            <a:endParaRPr/>
          </a:p>
          <a:p>
            <a:pPr marL="342900" lvl="0" indent="-342900" algn="l" rtl="0">
              <a:lnSpc>
                <a:spcPct val="120000"/>
              </a:lnSpc>
              <a:spcBef>
                <a:spcPts val="57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 sz="7200"/>
              <a:t>साँस लेने में कठिनाई</a:t>
            </a:r>
            <a:endParaRPr/>
          </a:p>
          <a:p>
            <a:pPr marL="342900" lvl="0" indent="-342900" algn="l" rtl="0">
              <a:lnSpc>
                <a:spcPct val="120000"/>
              </a:lnSpc>
              <a:spcBef>
                <a:spcPts val="57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hi-IN" sz="7200" b="1"/>
              <a:t>         रक्तविषी (Hemotoxic)</a:t>
            </a:r>
            <a:endParaRPr sz="7200"/>
          </a:p>
          <a:p>
            <a:pPr marL="342900" lvl="0" indent="-342900" algn="l" rtl="0">
              <a:lnSpc>
                <a:spcPct val="120000"/>
              </a:lnSpc>
              <a:spcBef>
                <a:spcPts val="57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 sz="7200"/>
              <a:t>काटने वाली जगह से लगातार रक्तस्राव</a:t>
            </a:r>
            <a:endParaRPr/>
          </a:p>
          <a:p>
            <a:pPr marL="342900" lvl="0" indent="-342900" algn="l" rtl="0">
              <a:lnSpc>
                <a:spcPct val="120000"/>
              </a:lnSpc>
              <a:spcBef>
                <a:spcPts val="57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 sz="7200"/>
              <a:t>मसूड़ों से रक्तस्राव</a:t>
            </a:r>
            <a:endParaRPr/>
          </a:p>
          <a:p>
            <a:pPr marL="342900" lvl="0" indent="-342900" algn="l" rtl="0">
              <a:lnSpc>
                <a:spcPct val="120000"/>
              </a:lnSpc>
              <a:spcBef>
                <a:spcPts val="57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 sz="7200"/>
              <a:t>चोट का निशान</a:t>
            </a:r>
            <a:endParaRPr/>
          </a:p>
          <a:p>
            <a:pPr marL="342900" lvl="0" indent="-342900" algn="l" rtl="0">
              <a:lnSpc>
                <a:spcPct val="120000"/>
              </a:lnSpc>
              <a:spcBef>
                <a:spcPts val="57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 sz="7200"/>
              <a:t>गहरे रंग का मूत्र</a:t>
            </a:r>
            <a:endParaRPr sz="7200"/>
          </a:p>
          <a:p>
            <a:pPr marL="342900" lvl="0" indent="-261620" algn="l" rtl="0">
              <a:lnSpc>
                <a:spcPct val="120000"/>
              </a:lnSpc>
              <a:spcBef>
                <a:spcPts val="25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  <a:p>
            <a:pPr marL="342900" lvl="0" indent="-261620" algn="l" rtl="0">
              <a:lnSpc>
                <a:spcPct val="120000"/>
              </a:lnSpc>
              <a:spcBef>
                <a:spcPts val="25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  <a:p>
            <a:pPr marL="342900" lvl="0" indent="-261620" algn="l" rtl="0">
              <a:lnSpc>
                <a:spcPct val="120000"/>
              </a:lnSpc>
              <a:spcBef>
                <a:spcPts val="25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  <p:sp>
        <p:nvSpPr>
          <p:cNvPr id="265" name="Google Shape;265;p36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200">
                <a:solidFill>
                  <a:srgbClr val="888888"/>
                </a:solidFill>
              </a:rPr>
              <a:t>23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7"/>
          <p:cNvSpPr txBox="1">
            <a:spLocks noGrp="1"/>
          </p:cNvSpPr>
          <p:nvPr>
            <p:ph type="title"/>
          </p:nvPr>
        </p:nvSpPr>
        <p:spPr>
          <a:xfrm>
            <a:off x="267731" y="2774467"/>
            <a:ext cx="3982066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lang="hi-IN" b="1">
                <a:solidFill>
                  <a:srgbClr val="FF0000"/>
                </a:solidFill>
              </a:rPr>
              <a:t>प्राथमिक उपचार</a:t>
            </a:r>
            <a:endParaRPr/>
          </a:p>
        </p:txBody>
      </p:sp>
      <p:sp>
        <p:nvSpPr>
          <p:cNvPr id="272" name="Google Shape;272;p37"/>
          <p:cNvSpPr txBox="1">
            <a:spLocks noGrp="1"/>
          </p:cNvSpPr>
          <p:nvPr>
            <p:ph type="body" idx="1"/>
          </p:nvPr>
        </p:nvSpPr>
        <p:spPr>
          <a:xfrm>
            <a:off x="4412513" y="1701209"/>
            <a:ext cx="7378996" cy="477401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/>
              <a:t>रक्त संचार धीमा करने और विष के फैलाव को रोकने के लिए रोगी को शांत करें।</a:t>
            </a:r>
            <a:endParaRPr/>
          </a:p>
          <a:p>
            <a:pPr marL="342900" lvl="0" indent="-342900" algn="l" rtl="0">
              <a:lnSpc>
                <a:spcPct val="17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/>
              <a:t>पीड़ित को इस तरह लिटाएँ कि प्रभावित अंग हृदय से नीचे रहे।</a:t>
            </a:r>
            <a:endParaRPr/>
          </a:p>
        </p:txBody>
      </p:sp>
      <p:sp>
        <p:nvSpPr>
          <p:cNvPr id="273" name="Google Shape;273;p37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/>
              <a:t>24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8"/>
          <p:cNvSpPr txBox="1">
            <a:spLocks noGrp="1"/>
          </p:cNvSpPr>
          <p:nvPr>
            <p:ph type="title"/>
          </p:nvPr>
        </p:nvSpPr>
        <p:spPr>
          <a:xfrm>
            <a:off x="228600" y="2766219"/>
            <a:ext cx="3822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lang="hi-IN" b="1">
                <a:solidFill>
                  <a:srgbClr val="FF0000"/>
                </a:solidFill>
              </a:rPr>
              <a:t>प्राथमिक उपचार</a:t>
            </a:r>
            <a:endParaRPr/>
          </a:p>
        </p:txBody>
      </p:sp>
      <p:sp>
        <p:nvSpPr>
          <p:cNvPr id="279" name="Google Shape;279;p38"/>
          <p:cNvSpPr txBox="1">
            <a:spLocks noGrp="1"/>
          </p:cNvSpPr>
          <p:nvPr>
            <p:ph type="body" idx="1"/>
          </p:nvPr>
        </p:nvSpPr>
        <p:spPr>
          <a:xfrm>
            <a:off x="4114802" y="1477706"/>
            <a:ext cx="7919886" cy="5029421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/>
              <a:t>रोगी को शांत करें ताकि रक्त संचार धीमा हो जाए और विष का फैलाव रुक सके।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/>
              <a:t>पीड़ित को लेटने दें।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/>
              <a:t>काटे गए अंग से अंगूठी, कंगन, जूते या अन्य बाधा उत्पन्न करने वाली वस्तुएँ हटा दें। (यह सूज सकता है।)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/>
              <a:t>बर्फ, कोल्ड पैक का प्रयोग ना करे ऍव शराब या कोई अन्य नशीली दवा न दें।</a:t>
            </a:r>
            <a:endParaRPr/>
          </a:p>
        </p:txBody>
      </p:sp>
      <p:sp>
        <p:nvSpPr>
          <p:cNvPr id="280" name="Google Shape;280;p38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200">
                <a:solidFill>
                  <a:srgbClr val="888888"/>
                </a:solidFill>
              </a:rPr>
              <a:t>25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9"/>
          <p:cNvSpPr txBox="1"/>
          <p:nvPr/>
        </p:nvSpPr>
        <p:spPr>
          <a:xfrm>
            <a:off x="2133600" y="1143001"/>
            <a:ext cx="8229600" cy="923330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rgbClr val="FF0000"/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solidFill>
                <a:schemeClr val="accent2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86" name="Google Shape;286;p39"/>
          <p:cNvSpPr txBox="1">
            <a:spLocks noGrp="1"/>
          </p:cNvSpPr>
          <p:nvPr>
            <p:ph type="title"/>
          </p:nvPr>
        </p:nvSpPr>
        <p:spPr>
          <a:xfrm>
            <a:off x="259076" y="2537039"/>
            <a:ext cx="382405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lang="hi-IN" b="1">
                <a:solidFill>
                  <a:srgbClr val="FF0000"/>
                </a:solidFill>
              </a:rPr>
              <a:t>प्राथमिक उपचार</a:t>
            </a:r>
            <a:endParaRPr/>
          </a:p>
        </p:txBody>
      </p:sp>
      <p:sp>
        <p:nvSpPr>
          <p:cNvPr id="287" name="Google Shape;287;p39"/>
          <p:cNvSpPr txBox="1">
            <a:spLocks noGrp="1"/>
          </p:cNvSpPr>
          <p:nvPr>
            <p:ph type="body" idx="2"/>
          </p:nvPr>
        </p:nvSpPr>
        <p:spPr>
          <a:xfrm>
            <a:off x="4221127" y="1436983"/>
            <a:ext cx="7725067" cy="4878757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/>
              <a:t>लक्षण विकसित होने का इंतज़ार न करें।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/>
              <a:t>काटे गए अंग को स्थिर करें, यदि संभव हो तो स्प्लिंट का उपयोग करें और उसे हृदय के स्तर से नीचे रखें।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/>
              <a:t>चीरा न लगाएँ या ज़हर चूसने का प्रयास न करें क्योंकि यह ज़हर निकालने में अप्रभावी है; और वाइपर के काटने के मामले मे इससे गंभीर रक्तस्राव हो सकता है।</a:t>
            </a:r>
            <a:endParaRPr/>
          </a:p>
        </p:txBody>
      </p:sp>
      <p:sp>
        <p:nvSpPr>
          <p:cNvPr id="288" name="Google Shape;288;p39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/>
              <a:t>26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0"/>
          <p:cNvSpPr txBox="1">
            <a:spLocks noGrp="1"/>
          </p:cNvSpPr>
          <p:nvPr>
            <p:ph type="title"/>
          </p:nvPr>
        </p:nvSpPr>
        <p:spPr>
          <a:xfrm>
            <a:off x="292100" y="2641374"/>
            <a:ext cx="376004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lang="hi-IN" b="1">
                <a:solidFill>
                  <a:srgbClr val="FF0000"/>
                </a:solidFill>
              </a:rPr>
              <a:t>प्राथमिक उपचार</a:t>
            </a:r>
            <a:endParaRPr/>
          </a:p>
        </p:txBody>
      </p:sp>
      <p:sp>
        <p:nvSpPr>
          <p:cNvPr id="294" name="Google Shape;294;p40"/>
          <p:cNvSpPr txBox="1">
            <a:spLocks noGrp="1"/>
          </p:cNvSpPr>
          <p:nvPr>
            <p:ph type="body" idx="2"/>
          </p:nvPr>
        </p:nvSpPr>
        <p:spPr>
          <a:xfrm>
            <a:off x="4294632" y="2374674"/>
            <a:ext cx="7348020" cy="316488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/>
              <a:t>कोबरा और करैत के काटने पर, पीड़ित की साँस रुक सकती है। वे मरे नहीं हैं, बल्कि साँस लेना शुरू कर देते हैं।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/>
              <a:t>यह जीवन रक्षक हो सकता है</a:t>
            </a:r>
            <a:endParaRPr/>
          </a:p>
          <a:p>
            <a:pPr marL="342900" lvl="0" indent="-1397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sp>
        <p:nvSpPr>
          <p:cNvPr id="295" name="Google Shape;295;p40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/>
              <a:t>27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1"/>
          <p:cNvSpPr txBox="1">
            <a:spLocks noGrp="1"/>
          </p:cNvSpPr>
          <p:nvPr>
            <p:ph type="body" idx="1"/>
          </p:nvPr>
        </p:nvSpPr>
        <p:spPr>
          <a:xfrm>
            <a:off x="914400" y="2923953"/>
            <a:ext cx="3083442" cy="637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None/>
            </a:pPr>
            <a:r>
              <a:rPr lang="hi-IN" sz="3600" b="1">
                <a:solidFill>
                  <a:srgbClr val="FF0000"/>
                </a:solidFill>
              </a:rPr>
              <a:t> क्या करें</a:t>
            </a:r>
            <a:endParaRPr sz="3600" b="1">
              <a:solidFill>
                <a:srgbClr val="FF0000"/>
              </a:solidFill>
            </a:endParaRPr>
          </a:p>
        </p:txBody>
      </p:sp>
      <p:sp>
        <p:nvSpPr>
          <p:cNvPr id="301" name="Google Shape;301;p41"/>
          <p:cNvSpPr txBox="1">
            <a:spLocks noGrp="1"/>
          </p:cNvSpPr>
          <p:nvPr>
            <p:ph type="body" idx="2"/>
          </p:nvPr>
        </p:nvSpPr>
        <p:spPr>
          <a:xfrm>
            <a:off x="4040373" y="1839433"/>
            <a:ext cx="7570380" cy="4412511"/>
          </a:xfrm>
          <a:prstGeom prst="rect">
            <a:avLst/>
          </a:prstGeom>
          <a:solidFill>
            <a:srgbClr val="EAF1DD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/>
              <a:t>पीड़ित को शांत रखें।</a:t>
            </a:r>
            <a:endParaRPr/>
          </a:p>
          <a:p>
            <a:pPr marL="342900" lvl="0" indent="-170180" algn="l" rtl="0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  <a:p>
            <a:pPr marL="342900" lvl="0" indent="-342900" algn="l" rtl="0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/>
              <a:t>पीड़ित को तुरंत बिना हिले-डुले सीधा लिटा दें।</a:t>
            </a:r>
            <a:endParaRPr/>
          </a:p>
          <a:p>
            <a:pPr marL="342900" lvl="0" indent="-170180" algn="l" rtl="0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  <a:p>
            <a:pPr marL="342900" lvl="0" indent="-342900" algn="l" rtl="0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/>
              <a:t>यदि संभव हो तो काटे गए अंग को स्थिर करें, यदि संभव हो तो स्प्लिंट का उपयोग करें और उसे हृदय के स्तर से नीचे रखें।</a:t>
            </a:r>
            <a:endParaRPr/>
          </a:p>
          <a:p>
            <a:pPr marL="342900" lvl="0" indent="-170180" algn="l" rtl="0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  <a:p>
            <a:pPr marL="342900" lvl="0" indent="-342900" algn="l" rtl="0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/>
              <a:t>यदि संभव हो तो पीड़ित को तुरंत सीधा लिटाकर अस्पताल ले जाएँ।</a:t>
            </a:r>
            <a:endParaRPr/>
          </a:p>
        </p:txBody>
      </p:sp>
      <p:sp>
        <p:nvSpPr>
          <p:cNvPr id="302" name="Google Shape;302;p41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28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42"/>
          <p:cNvSpPr txBox="1">
            <a:spLocks noGrp="1"/>
          </p:cNvSpPr>
          <p:nvPr>
            <p:ph type="body" idx="1"/>
          </p:nvPr>
        </p:nvSpPr>
        <p:spPr>
          <a:xfrm>
            <a:off x="574159" y="2785731"/>
            <a:ext cx="3147237" cy="1158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None/>
            </a:pPr>
            <a:r>
              <a:rPr lang="hi-IN" sz="3600" b="1" dirty="0">
                <a:solidFill>
                  <a:srgbClr val="FF0000"/>
                </a:solidFill>
              </a:rPr>
              <a:t> क्या न करें</a:t>
            </a:r>
            <a:endParaRPr sz="3600" b="1" dirty="0">
              <a:solidFill>
                <a:srgbClr val="FF0000"/>
              </a:solidFill>
            </a:endParaRPr>
          </a:p>
        </p:txBody>
      </p:sp>
      <p:sp>
        <p:nvSpPr>
          <p:cNvPr id="308" name="Google Shape;308;p42"/>
          <p:cNvSpPr txBox="1">
            <a:spLocks noGrp="1"/>
          </p:cNvSpPr>
          <p:nvPr>
            <p:ph type="body" idx="2"/>
          </p:nvPr>
        </p:nvSpPr>
        <p:spPr>
          <a:xfrm>
            <a:off x="4412513" y="1562986"/>
            <a:ext cx="7230139" cy="4533014"/>
          </a:xfrm>
          <a:prstGeom prst="rect">
            <a:avLst/>
          </a:prstGeom>
          <a:solidFill>
            <a:srgbClr val="EAF1DD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342900" lvl="0" indent="-18542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 dirty="0"/>
              <a:t>कोई भी टूर्निकेट या कम्प्रेशन बैंडेज न लगाएँ।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 dirty="0"/>
              <a:t>काटे गए स्थान को ठंडा न करें।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 u="sng" dirty="0">
                <a:solidFill>
                  <a:srgbClr val="FF0000"/>
                </a:solidFill>
              </a:rPr>
              <a:t>साँप को पकड़ने की कोशिश न करें, हमें किसी और शिकार की ज़रूरत नहीं है, लेकिन अगर साँप पहले ही मर चुका है तो उसे अस्पताल ले जाएँ।</a:t>
            </a:r>
            <a:endParaRPr u="sng" dirty="0">
              <a:solidFill>
                <a:srgbClr val="FF0000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 dirty="0"/>
              <a:t>पीड़ित को मादक पेय या एस्पिरिन न दें।</a:t>
            </a:r>
            <a:endParaRPr dirty="0"/>
          </a:p>
        </p:txBody>
      </p:sp>
      <p:sp>
        <p:nvSpPr>
          <p:cNvPr id="309" name="Google Shape;309;p42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29</a:t>
            </a:fld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3"/>
          <p:cNvSpPr/>
          <p:nvPr/>
        </p:nvSpPr>
        <p:spPr>
          <a:xfrm>
            <a:off x="1524000" y="2620299"/>
            <a:ext cx="914400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5400" b="1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    साँपों के बारे में भ्रांतियाँ</a:t>
            </a:r>
            <a:endParaRPr sz="5400" b="1">
              <a:solidFill>
                <a:schemeClr val="accent2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15" name="Google Shape;315;p43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200">
                <a:solidFill>
                  <a:srgbClr val="888888"/>
                </a:solidFill>
              </a:rPr>
              <a:t>30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4"/>
          <p:cNvSpPr txBox="1">
            <a:spLocks noGrp="1"/>
          </p:cNvSpPr>
          <p:nvPr>
            <p:ph type="title"/>
          </p:nvPr>
        </p:nvSpPr>
        <p:spPr>
          <a:xfrm>
            <a:off x="0" y="2648995"/>
            <a:ext cx="3997842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Calibri"/>
              <a:buNone/>
            </a:pPr>
            <a:r>
              <a:rPr lang="hi-IN" sz="3600" b="1">
                <a:solidFill>
                  <a:srgbClr val="FF0000"/>
                </a:solidFill>
              </a:rPr>
              <a:t>सांप से जुड़े मिथक</a:t>
            </a:r>
            <a:endParaRPr sz="3600" b="1">
              <a:solidFill>
                <a:srgbClr val="FF0000"/>
              </a:solidFill>
            </a:endParaRPr>
          </a:p>
        </p:txBody>
      </p:sp>
      <p:sp>
        <p:nvSpPr>
          <p:cNvPr id="321" name="Google Shape;321;p44"/>
          <p:cNvSpPr txBox="1">
            <a:spLocks noGrp="1"/>
          </p:cNvSpPr>
          <p:nvPr>
            <p:ph type="body" idx="1"/>
          </p:nvPr>
        </p:nvSpPr>
        <p:spPr>
          <a:xfrm>
            <a:off x="4008474" y="1509823"/>
            <a:ext cx="7942522" cy="4763386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hi-IN" sz="2400" b="1"/>
              <a:t>    </a:t>
            </a:r>
            <a:r>
              <a:rPr lang="hi-IN" b="1"/>
              <a:t>साँप का मतलब मौत है।</a:t>
            </a:r>
            <a:endParaRPr sz="2400" b="1"/>
          </a:p>
          <a:p>
            <a:pPr marL="342900" lvl="0" indent="-1905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/>
          </a:p>
          <a:p>
            <a:pPr marL="34290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i-IN" sz="2400"/>
              <a:t>साँप के काटने का इलाज मंत्रों, तांत्रिकों, जादू-टोने, जड़ों और जड़ी-बूटियों आदि से किया जा सकता है। वैज्ञानिकों ने इन सभी का परीक्षण किया है और साबित किया है कि ये कारगर नहीं हैं।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i-IN" sz="2400"/>
              <a:t>साँप प्रतिशोधी होते हैं!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i-IN" sz="2400"/>
              <a:t>साँप धन के रक्षक होते हैं!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i-IN" sz="2400"/>
              <a:t>बूढ़े साँपों पर बाल होते हैं!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i-IN" sz="2400"/>
              <a:t>साँप सम्मोहित कर देते हैं!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i-IN" sz="2400"/>
              <a:t>साँप बाँसुरी की धुन पर झूमते हैं!</a:t>
            </a:r>
            <a:endParaRPr sz="2400"/>
          </a:p>
        </p:txBody>
      </p:sp>
      <p:sp>
        <p:nvSpPr>
          <p:cNvPr id="322" name="Google Shape;322;p44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200">
                <a:solidFill>
                  <a:srgbClr val="888888"/>
                </a:solidFill>
              </a:rPr>
              <a:t>31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45"/>
          <p:cNvSpPr txBox="1">
            <a:spLocks noGrp="1"/>
          </p:cNvSpPr>
          <p:nvPr>
            <p:ph type="title"/>
          </p:nvPr>
        </p:nvSpPr>
        <p:spPr>
          <a:xfrm>
            <a:off x="1" y="2753832"/>
            <a:ext cx="4295554" cy="150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Calibri"/>
              <a:buNone/>
            </a:pPr>
            <a:r>
              <a:rPr lang="hi-IN" b="1">
                <a:solidFill>
                  <a:srgbClr val="FF0000"/>
                </a:solidFill>
              </a:rPr>
              <a:t>सांप से जुड़े मिथक</a:t>
            </a:r>
            <a:br>
              <a:rPr lang="hi-IN" b="1">
                <a:solidFill>
                  <a:srgbClr val="FF0000"/>
                </a:solidFill>
              </a:rPr>
            </a:br>
            <a:r>
              <a:rPr lang="hi-IN" b="1">
                <a:solidFill>
                  <a:srgbClr val="FF0000"/>
                </a:solidFill>
              </a:rPr>
              <a:t> </a:t>
            </a:r>
            <a:r>
              <a:rPr lang="hi-IN" sz="4000" b="1">
                <a:solidFill>
                  <a:srgbClr val="FF0000"/>
                </a:solidFill>
              </a:rPr>
              <a:t>MYTHS</a:t>
            </a:r>
            <a:br>
              <a:rPr lang="hi-IN" b="1">
                <a:solidFill>
                  <a:srgbClr val="FF0000"/>
                </a:solidFill>
              </a:rPr>
            </a:br>
            <a:endParaRPr b="1">
              <a:solidFill>
                <a:srgbClr val="FF0000"/>
              </a:solidFill>
            </a:endParaRPr>
          </a:p>
        </p:txBody>
      </p:sp>
      <p:sp>
        <p:nvSpPr>
          <p:cNvPr id="328" name="Google Shape;328;p45"/>
          <p:cNvSpPr txBox="1">
            <a:spLocks noGrp="1"/>
          </p:cNvSpPr>
          <p:nvPr>
            <p:ph type="body" idx="1"/>
          </p:nvPr>
        </p:nvSpPr>
        <p:spPr>
          <a:xfrm>
            <a:off x="4231759" y="1913860"/>
            <a:ext cx="7612912" cy="4263103"/>
          </a:xfrm>
          <a:prstGeom prst="rect">
            <a:avLst/>
          </a:prstGeom>
          <a:solidFill>
            <a:srgbClr val="EAF1DD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/>
              <a:t>कोबरा, खासकर किंग कोबरा, नागमणि धारण करते हैं जिससे करोड़पति बन सकते हैं!</a:t>
            </a:r>
            <a:endParaRPr/>
          </a:p>
          <a:p>
            <a:pPr marL="342900" lvl="0" indent="-15494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  <a:p>
            <a:pPr marL="342900" lvl="0" indent="-34290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/>
              <a:t>सांप गायों के पैरों में लिपटकर उनके थनों से दूध चूसते हैं!</a:t>
            </a:r>
            <a:endParaRPr/>
          </a:p>
          <a:p>
            <a:pPr marL="342900" lvl="0" indent="-15494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  <a:p>
            <a:pPr marL="342900" lvl="0" indent="-34290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/>
              <a:t>सांपों को 'केवड़े' या 'रात रानी' की मीठी तीखी गंध बहुत पसंद होती है!</a:t>
            </a:r>
            <a:endParaRPr/>
          </a:p>
        </p:txBody>
      </p:sp>
      <p:sp>
        <p:nvSpPr>
          <p:cNvPr id="329" name="Google Shape;329;p45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32</a:t>
            </a:fld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46"/>
          <p:cNvSpPr txBox="1">
            <a:spLocks noGrp="1"/>
          </p:cNvSpPr>
          <p:nvPr>
            <p:ph type="title"/>
          </p:nvPr>
        </p:nvSpPr>
        <p:spPr>
          <a:xfrm>
            <a:off x="0" y="2785730"/>
            <a:ext cx="4509856" cy="1605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lang="hi-IN" b="1">
                <a:solidFill>
                  <a:srgbClr val="FF0000"/>
                </a:solidFill>
              </a:rPr>
              <a:t>पर्यावरणीय आपात स्थितियाँ.</a:t>
            </a:r>
            <a:endParaRPr/>
          </a:p>
        </p:txBody>
      </p:sp>
      <p:sp>
        <p:nvSpPr>
          <p:cNvPr id="335" name="Google Shape;335;p46"/>
          <p:cNvSpPr txBox="1">
            <a:spLocks noGrp="1"/>
          </p:cNvSpPr>
          <p:nvPr>
            <p:ph type="body" idx="1"/>
          </p:nvPr>
        </p:nvSpPr>
        <p:spPr>
          <a:xfrm>
            <a:off x="4509857" y="1913860"/>
            <a:ext cx="6843945" cy="3125974"/>
          </a:xfrm>
          <a:prstGeom prst="rect">
            <a:avLst/>
          </a:prstGeom>
          <a:solidFill>
            <a:srgbClr val="EAF1DD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114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sz="3600"/>
          </a:p>
          <a:p>
            <a:pPr marL="342900" lvl="0" indent="-342900" algn="l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hi-IN" sz="3600"/>
              <a:t>हीट क्रैम्प्स</a:t>
            </a:r>
            <a:endParaRPr/>
          </a:p>
          <a:p>
            <a:pPr marL="342900" lvl="0" indent="-342900" algn="l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hi-IN" sz="3600"/>
              <a:t>हीट इग्ज़ॉस्चन (गर्मी से थकावट)</a:t>
            </a:r>
            <a:endParaRPr/>
          </a:p>
          <a:p>
            <a:pPr marL="342900" lvl="0" indent="-342900" algn="l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hi-IN" sz="3600"/>
              <a:t>हीट स्ट्रोक</a:t>
            </a:r>
            <a:endParaRPr sz="3600"/>
          </a:p>
        </p:txBody>
      </p:sp>
      <p:sp>
        <p:nvSpPr>
          <p:cNvPr id="336" name="Google Shape;336;p46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33</a:t>
            </a:fld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47"/>
          <p:cNvSpPr/>
          <p:nvPr/>
        </p:nvSpPr>
        <p:spPr>
          <a:xfrm>
            <a:off x="1" y="2741881"/>
            <a:ext cx="4719945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36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मांसपेशीय ऐंठन </a:t>
            </a:r>
            <a:endParaRPr sz="36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36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(हीट क्रैंप्स)</a:t>
            </a:r>
            <a:endParaRPr sz="36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47"/>
          <p:cNvSpPr/>
          <p:nvPr/>
        </p:nvSpPr>
        <p:spPr>
          <a:xfrm>
            <a:off x="4497572" y="2151535"/>
            <a:ext cx="7186428" cy="378565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-203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hi-IN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मांसपेशीय ऐंठन (हीट क्रैंप्स) के लक्षण</a:t>
            </a:r>
            <a:endParaRPr sz="3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203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hi-IN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गंभीर ऐंठन 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203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hi-IN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थकान 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203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hi-IN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उल्टी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203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hi-IN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बेहोशी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47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200">
                <a:solidFill>
                  <a:srgbClr val="888888"/>
                </a:solidFill>
              </a:rPr>
              <a:t>33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48"/>
          <p:cNvSpPr txBox="1">
            <a:spLocks noGrp="1"/>
          </p:cNvSpPr>
          <p:nvPr>
            <p:ph type="title"/>
          </p:nvPr>
        </p:nvSpPr>
        <p:spPr>
          <a:xfrm>
            <a:off x="155449" y="2939955"/>
            <a:ext cx="3803904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lang="hi-IN" b="1">
                <a:solidFill>
                  <a:srgbClr val="FF0000"/>
                </a:solidFill>
              </a:rPr>
              <a:t>  उपचार: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349" name="Google Shape;349;p48"/>
          <p:cNvSpPr txBox="1">
            <a:spLocks noGrp="1"/>
          </p:cNvSpPr>
          <p:nvPr>
            <p:ph type="body" idx="1"/>
          </p:nvPr>
        </p:nvSpPr>
        <p:spPr>
          <a:xfrm>
            <a:off x="3160296" y="1090862"/>
            <a:ext cx="8640462" cy="5309937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hi-IN" dirty="0"/>
              <a:t> </a:t>
            </a:r>
            <a:r>
              <a:rPr lang="hi-IN" sz="3200" b="1" dirty="0"/>
              <a:t>हीट क्रैंप्स 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 dirty="0"/>
              <a:t>मरीज़ को पानी (नमक मिला हुआ) दें। पानी पीने के बाद मांसपेशियों की ऐंठन में राहत मिलनी चाहिए</a:t>
            </a:r>
            <a:endParaRPr dirty="0"/>
          </a:p>
          <a:p>
            <a:pPr marL="342900" lvl="0">
              <a:lnSpc>
                <a:spcPct val="150000"/>
              </a:lnSpc>
              <a:spcBef>
                <a:spcPts val="640"/>
              </a:spcBef>
              <a:buSzPts val="3200"/>
            </a:pPr>
            <a:r>
              <a:rPr lang="hi-IN" dirty="0"/>
              <a:t>मरीज़ को पानी की ज़रूरत नमक से ज़्यादा है, नमक ढूंढने में देर न करें, तुरंत पानी दें।ओआरएस  का भी उपयोग किया जा सकता है।</a:t>
            </a:r>
            <a:endParaRPr sz="3200" dirty="0"/>
          </a:p>
          <a:p>
            <a:pPr marL="342900" lvl="0" indent="-1397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3200" dirty="0"/>
          </a:p>
        </p:txBody>
      </p:sp>
      <p:sp>
        <p:nvSpPr>
          <p:cNvPr id="350" name="Google Shape;350;p48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200">
                <a:solidFill>
                  <a:srgbClr val="888888"/>
                </a:solidFill>
              </a:rPr>
              <a:t>35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49"/>
          <p:cNvSpPr txBox="1">
            <a:spLocks noGrp="1"/>
          </p:cNvSpPr>
          <p:nvPr>
            <p:ph type="title"/>
          </p:nvPr>
        </p:nvSpPr>
        <p:spPr>
          <a:xfrm>
            <a:off x="173342" y="2498651"/>
            <a:ext cx="4207272" cy="1436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Calibri"/>
              <a:buNone/>
            </a:pPr>
            <a:r>
              <a:rPr lang="hi-IN" sz="3600" b="1">
                <a:solidFill>
                  <a:srgbClr val="FF0000"/>
                </a:solidFill>
              </a:rPr>
              <a:t> हीट एक्सहॉश्चन</a:t>
            </a:r>
            <a:br>
              <a:rPr lang="hi-IN" sz="3600" b="1">
                <a:solidFill>
                  <a:srgbClr val="FF0000"/>
                </a:solidFill>
              </a:rPr>
            </a:br>
            <a:r>
              <a:rPr lang="hi-IN" sz="3600" b="1">
                <a:solidFill>
                  <a:srgbClr val="C00000"/>
                </a:solidFill>
              </a:rPr>
              <a:t>HEAT  EXHAUSTION </a:t>
            </a:r>
            <a:br>
              <a:rPr lang="hi-IN" sz="3600" b="1">
                <a:solidFill>
                  <a:srgbClr val="FF0000"/>
                </a:solidFill>
              </a:rPr>
            </a:br>
            <a:endParaRPr sz="3600" b="1">
              <a:solidFill>
                <a:srgbClr val="FF0000"/>
              </a:solidFill>
            </a:endParaRPr>
          </a:p>
        </p:txBody>
      </p:sp>
      <p:sp>
        <p:nvSpPr>
          <p:cNvPr id="356" name="Google Shape;356;p49"/>
          <p:cNvSpPr txBox="1">
            <a:spLocks noGrp="1"/>
          </p:cNvSpPr>
          <p:nvPr>
            <p:ph type="body" idx="1"/>
          </p:nvPr>
        </p:nvSpPr>
        <p:spPr>
          <a:xfrm>
            <a:off x="4367396" y="1454934"/>
            <a:ext cx="7498080" cy="433980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hi-IN" b="1"/>
              <a:t>हीट एक्सहॉश्चन के लक्षण</a:t>
            </a:r>
            <a:endParaRPr b="1"/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/>
              <a:t>तेज़ और सतही सांस,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/>
              <a:t>सुस्ती,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/>
              <a:t>पसीना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/>
              <a:t>ठंडी, चिपचिपी और पीली त्वचा</a:t>
            </a:r>
            <a:endParaRPr/>
          </a:p>
        </p:txBody>
      </p:sp>
      <p:sp>
        <p:nvSpPr>
          <p:cNvPr id="357" name="Google Shape;357;p49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200">
                <a:solidFill>
                  <a:srgbClr val="888888"/>
                </a:solidFill>
              </a:rPr>
              <a:t>34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50"/>
          <p:cNvSpPr txBox="1">
            <a:spLocks noGrp="1"/>
          </p:cNvSpPr>
          <p:nvPr>
            <p:ph type="title"/>
          </p:nvPr>
        </p:nvSpPr>
        <p:spPr>
          <a:xfrm>
            <a:off x="177994" y="2672544"/>
            <a:ext cx="3937819" cy="1696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Calibri"/>
              <a:buNone/>
            </a:pPr>
            <a:r>
              <a:rPr lang="hi-IN" sz="3600" b="1">
                <a:solidFill>
                  <a:srgbClr val="FF0000"/>
                </a:solidFill>
              </a:rPr>
              <a:t>गर्मी से होने वाली ऐंठन के लिए PHT</a:t>
            </a:r>
            <a:endParaRPr/>
          </a:p>
        </p:txBody>
      </p:sp>
      <p:sp>
        <p:nvSpPr>
          <p:cNvPr id="363" name="Google Shape;363;p50"/>
          <p:cNvSpPr txBox="1">
            <a:spLocks noGrp="1"/>
          </p:cNvSpPr>
          <p:nvPr>
            <p:ph type="body" idx="1"/>
          </p:nvPr>
        </p:nvSpPr>
        <p:spPr>
          <a:xfrm>
            <a:off x="4114801" y="1690577"/>
            <a:ext cx="7697972" cy="465706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/>
              <a:t>रोगी को ठंडी जगह पर ले जाएँ।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/>
              <a:t>रोगी को पानी (नमकीन पानी) दें। </a:t>
            </a:r>
            <a:endParaRPr/>
          </a:p>
          <a:p>
            <a:pPr marL="342900" lvl="0" indent="-34290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/>
              <a:t>मरीज़ को ठंडक पहुँचाने के लिए आवश्यकतानुसार कपड़े हटाएँ या ढीले करें, लेकिन ठिठुरन न होने दें।"</a:t>
            </a:r>
            <a:endParaRPr/>
          </a:p>
          <a:p>
            <a:pPr marL="342900" lvl="0" indent="-34290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/>
              <a:t>मरीज़ को पीठ के बल (सुपाइन पोज़िशन) लिटाएँ और पैरों को 20 से 30 सेंटीमीटर ऊपर उठाएँ।</a:t>
            </a:r>
            <a:endParaRPr/>
          </a:p>
          <a:p>
            <a:pPr marL="342900" lvl="0" indent="-34290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/>
              <a:t>स्थानीय प्रोटोकॉल के अनुसार ऑक्सीजन दें।</a:t>
            </a:r>
            <a:endParaRPr/>
          </a:p>
          <a:p>
            <a:pPr marL="342900" lvl="0" indent="-154940" algn="l" rtl="0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  <p:sp>
        <p:nvSpPr>
          <p:cNvPr id="364" name="Google Shape;364;p50"/>
          <p:cNvSpPr txBox="1">
            <a:spLocks noGrp="1"/>
          </p:cNvSpPr>
          <p:nvPr>
            <p:ph type="sldNum" idx="12"/>
          </p:nvPr>
        </p:nvSpPr>
        <p:spPr>
          <a:xfrm>
            <a:off x="10606870" y="6489354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200">
                <a:solidFill>
                  <a:srgbClr val="888888"/>
                </a:solidFill>
              </a:rPr>
              <a:t>37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51"/>
          <p:cNvSpPr txBox="1">
            <a:spLocks noGrp="1"/>
          </p:cNvSpPr>
          <p:nvPr>
            <p:ph type="title"/>
          </p:nvPr>
        </p:nvSpPr>
        <p:spPr>
          <a:xfrm>
            <a:off x="531628" y="2211573"/>
            <a:ext cx="3668231" cy="2137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lang="hi-IN" b="1">
                <a:solidFill>
                  <a:srgbClr val="FF0000"/>
                </a:solidFill>
              </a:rPr>
              <a:t> लू लगना</a:t>
            </a:r>
            <a:br>
              <a:rPr lang="hi-IN" b="1">
                <a:solidFill>
                  <a:srgbClr val="FF0000"/>
                </a:solidFill>
              </a:rPr>
            </a:br>
            <a:r>
              <a:rPr lang="hi-IN" sz="2800" b="1">
                <a:solidFill>
                  <a:srgbClr val="FF00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HEAT STROKE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370" name="Google Shape;370;p51"/>
          <p:cNvSpPr txBox="1">
            <a:spLocks noGrp="1"/>
          </p:cNvSpPr>
          <p:nvPr>
            <p:ph type="body" idx="1"/>
          </p:nvPr>
        </p:nvSpPr>
        <p:spPr>
          <a:xfrm>
            <a:off x="4509857" y="1733107"/>
            <a:ext cx="6843945" cy="4443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/>
              <a:t>संकेत और लक्षण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/>
              <a:t>गहरी तेज़ साँसें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/>
              <a:t>तेज़ नाड़ी, शक्ति में उतार-चढ़ाव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/>
              <a:t>शुष्क, गर्म त्वचा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/>
              <a:t>फैली हुई पुतलियाँ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/>
              <a:t>बेहोशी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/>
              <a:t>ऐंठन या मांसपेशियों में कंपन</a:t>
            </a:r>
            <a:endParaRPr/>
          </a:p>
        </p:txBody>
      </p:sp>
      <p:sp>
        <p:nvSpPr>
          <p:cNvPr id="371" name="Google Shape;371;p51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38</a:t>
            </a:fld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52"/>
          <p:cNvSpPr txBox="1">
            <a:spLocks noGrp="1"/>
          </p:cNvSpPr>
          <p:nvPr>
            <p:ph type="title"/>
          </p:nvPr>
        </p:nvSpPr>
        <p:spPr>
          <a:xfrm>
            <a:off x="170121" y="2336533"/>
            <a:ext cx="3583172" cy="2184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lang="hi-IN" b="1">
                <a:solidFill>
                  <a:srgbClr val="FF0000"/>
                </a:solidFill>
              </a:rPr>
              <a:t>उपचार: PHT (हीट स्ट्रोक)</a:t>
            </a:r>
            <a:endParaRPr/>
          </a:p>
        </p:txBody>
      </p:sp>
      <p:sp>
        <p:nvSpPr>
          <p:cNvPr id="377" name="Google Shape;377;p52"/>
          <p:cNvSpPr txBox="1">
            <a:spLocks noGrp="1"/>
          </p:cNvSpPr>
          <p:nvPr>
            <p:ph type="body" idx="1"/>
          </p:nvPr>
        </p:nvSpPr>
        <p:spPr>
          <a:xfrm>
            <a:off x="3710574" y="1158949"/>
            <a:ext cx="8229600" cy="529501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i-IN" sz="2400"/>
              <a:t>मरीज़ को किसी भी उपलब्ध तरीके से तुरंत ठंडा करें।</a:t>
            </a:r>
            <a:endParaRPr/>
          </a:p>
          <a:p>
            <a:pPr marL="34290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i-IN" sz="2400"/>
              <a:t>उसे गर्मी के स्रोत से दूर ले जाएँ।</a:t>
            </a:r>
            <a:endParaRPr/>
          </a:p>
          <a:p>
            <a:pPr marL="34290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i-IN" sz="2400"/>
              <a:t>उसके कपड़े हटा दें और गीली चादरों में लपेटें।</a:t>
            </a:r>
            <a:endParaRPr/>
          </a:p>
          <a:p>
            <a:pPr marL="34290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i-IN" sz="2400"/>
              <a:t>बर्फ की थैलियाँ या कोल्ड पैक दोनों बगल के नीचे, घुटनों के पीछे, टखनों के चारों ओर और घुटनों के दोनों ओर रखें।</a:t>
            </a:r>
            <a:endParaRPr/>
          </a:p>
          <a:p>
            <a:pPr marL="34290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i-IN" sz="2400"/>
              <a:t> यदि संभव हो तो कोई बड़ा कंटेनर या टब खोजें और मरीज़ को गर्दन तक ठंडे पानी में डुबो दें।</a:t>
            </a:r>
            <a:endParaRPr/>
          </a:p>
        </p:txBody>
      </p:sp>
      <p:sp>
        <p:nvSpPr>
          <p:cNvPr id="378" name="Google Shape;378;p52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200">
                <a:solidFill>
                  <a:srgbClr val="888888"/>
                </a:solidFill>
              </a:rPr>
              <a:t>39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3" name="Google Shape;383;p5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031357" y="1350335"/>
            <a:ext cx="10717619" cy="4763386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53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200">
                <a:solidFill>
                  <a:srgbClr val="888888"/>
                </a:solidFill>
              </a:rPr>
              <a:t>40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54"/>
          <p:cNvSpPr txBox="1">
            <a:spLocks noGrp="1"/>
          </p:cNvSpPr>
          <p:nvPr>
            <p:ph type="title"/>
          </p:nvPr>
        </p:nvSpPr>
        <p:spPr>
          <a:xfrm>
            <a:off x="148855" y="2825496"/>
            <a:ext cx="3657600" cy="13828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Calibri"/>
              <a:buNone/>
            </a:pPr>
            <a:r>
              <a:rPr lang="hi-IN" sz="3600" b="1">
                <a:solidFill>
                  <a:srgbClr val="FF0000"/>
                </a:solidFill>
              </a:rPr>
              <a:t>हल्का हाइपोथर्मिया</a:t>
            </a:r>
            <a:br>
              <a:rPr lang="hi-IN" sz="3600" b="1">
                <a:solidFill>
                  <a:srgbClr val="FF0000"/>
                </a:solidFill>
              </a:rPr>
            </a:br>
            <a:r>
              <a:rPr lang="hi-IN" sz="2700" b="1">
                <a:solidFill>
                  <a:srgbClr val="FF0000"/>
                </a:solidFill>
              </a:rPr>
              <a:t>MILD HYPOTHERMIA</a:t>
            </a:r>
            <a:endParaRPr sz="3600" b="1">
              <a:solidFill>
                <a:srgbClr val="FF0000"/>
              </a:solidFill>
            </a:endParaRPr>
          </a:p>
        </p:txBody>
      </p:sp>
      <p:sp>
        <p:nvSpPr>
          <p:cNvPr id="390" name="Google Shape;390;p54"/>
          <p:cNvSpPr txBox="1">
            <a:spLocks noGrp="1"/>
          </p:cNvSpPr>
          <p:nvPr>
            <p:ph type="body" idx="1"/>
          </p:nvPr>
        </p:nvSpPr>
        <p:spPr>
          <a:xfrm>
            <a:off x="3810000" y="1332972"/>
            <a:ext cx="8194159" cy="483391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hi-IN"/>
              <a:t>         </a:t>
            </a:r>
            <a:r>
              <a:rPr lang="hi-IN" sz="3000" b="1"/>
              <a:t>संकेत और लक्षण</a:t>
            </a:r>
            <a:endParaRPr b="1"/>
          </a:p>
          <a:p>
            <a:pPr marL="342900" lvl="0" indent="-342900" algn="l" rtl="0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/>
              <a:t>ठंड लगना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/>
              <a:t>उनींदापन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/>
              <a:t>तेज़ साँसें, धीमी नाड़ी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/>
              <a:t>दृष्टि का लोप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/>
              <a:t>सुस्त पुतलियाँ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/>
              <a:t>अनियंत्रित साँसें</a:t>
            </a:r>
            <a:endParaRPr/>
          </a:p>
        </p:txBody>
      </p:sp>
      <p:sp>
        <p:nvSpPr>
          <p:cNvPr id="391" name="Google Shape;391;p54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200">
                <a:solidFill>
                  <a:srgbClr val="888888"/>
                </a:solidFill>
              </a:rPr>
              <a:t>41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55"/>
          <p:cNvSpPr txBox="1">
            <a:spLocks noGrp="1"/>
          </p:cNvSpPr>
          <p:nvPr>
            <p:ph type="title"/>
          </p:nvPr>
        </p:nvSpPr>
        <p:spPr>
          <a:xfrm>
            <a:off x="148856" y="2966485"/>
            <a:ext cx="4657060" cy="1477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Calibri"/>
              <a:buNone/>
            </a:pPr>
            <a:br>
              <a:rPr lang="hi-IN" b="1">
                <a:solidFill>
                  <a:srgbClr val="FF0000"/>
                </a:solidFill>
              </a:rPr>
            </a:br>
            <a:br>
              <a:rPr lang="hi-IN" b="1">
                <a:solidFill>
                  <a:srgbClr val="FF0000"/>
                </a:solidFill>
              </a:rPr>
            </a:br>
            <a:r>
              <a:rPr lang="hi-IN" sz="2400" b="1">
                <a:solidFill>
                  <a:srgbClr val="FF0000"/>
                </a:solidFill>
              </a:rPr>
              <a:t> </a:t>
            </a:r>
            <a:r>
              <a:rPr lang="hi-IN" b="1">
                <a:solidFill>
                  <a:srgbClr val="FF0000"/>
                </a:solidFill>
              </a:rPr>
              <a:t>गंभीर हाइपोथर्मिया </a:t>
            </a:r>
            <a:br>
              <a:rPr lang="hi-IN" sz="2400" b="1">
                <a:solidFill>
                  <a:srgbClr val="FF0000"/>
                </a:solidFill>
              </a:rPr>
            </a:br>
            <a:r>
              <a:rPr lang="hi-IN" sz="2700" b="1">
                <a:solidFill>
                  <a:srgbClr val="FF0000"/>
                </a:solidFill>
              </a:rPr>
              <a:t>SEVERE HYPOTHERMIA</a:t>
            </a:r>
            <a:br>
              <a:rPr lang="hi-IN" sz="2700" b="1">
                <a:solidFill>
                  <a:srgbClr val="FF0000"/>
                </a:solidFill>
              </a:rPr>
            </a:br>
            <a:br>
              <a:rPr lang="hi-IN" b="1">
                <a:solidFill>
                  <a:srgbClr val="FF0000"/>
                </a:solidFill>
              </a:rPr>
            </a:br>
            <a:br>
              <a:rPr lang="hi-IN" b="1">
                <a:solidFill>
                  <a:srgbClr val="FF0000"/>
                </a:solidFill>
              </a:rPr>
            </a:br>
            <a:endParaRPr b="1">
              <a:solidFill>
                <a:srgbClr val="FF0000"/>
              </a:solidFill>
            </a:endParaRPr>
          </a:p>
        </p:txBody>
      </p:sp>
      <p:sp>
        <p:nvSpPr>
          <p:cNvPr id="397" name="Google Shape;397;p55"/>
          <p:cNvSpPr txBox="1">
            <a:spLocks noGrp="1"/>
          </p:cNvSpPr>
          <p:nvPr>
            <p:ph type="body" idx="1"/>
          </p:nvPr>
        </p:nvSpPr>
        <p:spPr>
          <a:xfrm>
            <a:off x="4657060" y="1594883"/>
            <a:ext cx="7347097" cy="4954773"/>
          </a:xfrm>
          <a:prstGeom prst="rect">
            <a:avLst/>
          </a:prstGeom>
          <a:solidFill>
            <a:srgbClr val="EAF1DD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hi-IN"/>
              <a:t>    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hi-IN"/>
              <a:t> </a:t>
            </a:r>
            <a:r>
              <a:rPr lang="hi-IN" sz="3200" b="1"/>
              <a:t>संकेत और लक्षण</a:t>
            </a:r>
            <a:endParaRPr b="1"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/>
              <a:t>अत्यंत धीमी श्वास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/>
              <a:t>अत्यंत धीमी नाड़ी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/>
              <a:t>अचेत अवस्था में होना 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/>
              <a:t>स्थिर, फैली हुई पुतलियाँ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/>
              <a:t>अंगों का कठोर होना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/>
              <a:t>कंपकंपी का न होना</a:t>
            </a:r>
            <a:endParaRPr/>
          </a:p>
        </p:txBody>
      </p:sp>
      <p:sp>
        <p:nvSpPr>
          <p:cNvPr id="398" name="Google Shape;398;p55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42</a:t>
            </a:fld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56"/>
          <p:cNvSpPr txBox="1">
            <a:spLocks noGrp="1"/>
          </p:cNvSpPr>
          <p:nvPr>
            <p:ph type="title"/>
          </p:nvPr>
        </p:nvSpPr>
        <p:spPr>
          <a:xfrm>
            <a:off x="318371" y="2553929"/>
            <a:ext cx="4019714" cy="1750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lang="hi-IN" b="1">
                <a:solidFill>
                  <a:srgbClr val="FF0000"/>
                </a:solidFill>
              </a:rPr>
              <a:t> उपचार: (</a:t>
            </a:r>
            <a:r>
              <a:rPr lang="hi-IN" sz="4000" b="1">
                <a:solidFill>
                  <a:srgbClr val="FF0000"/>
                </a:solidFill>
              </a:rPr>
              <a:t>PHT)हाइपोथर्मिया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404" name="Google Shape;404;p56"/>
          <p:cNvSpPr txBox="1">
            <a:spLocks noGrp="1"/>
          </p:cNvSpPr>
          <p:nvPr>
            <p:ph type="body" idx="1"/>
          </p:nvPr>
        </p:nvSpPr>
        <p:spPr>
          <a:xfrm>
            <a:off x="4380614" y="1456660"/>
            <a:ext cx="7623544" cy="4986669"/>
          </a:xfrm>
          <a:prstGeom prst="rect">
            <a:avLst/>
          </a:prstGeom>
          <a:solidFill>
            <a:srgbClr val="EAF1DD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342900" lvl="0" indent="-34290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/>
              <a:t>प्रारंभिक मूल्यांकन और शारीरिक परीक्षण करें।</a:t>
            </a:r>
            <a:endParaRPr/>
          </a:p>
          <a:p>
            <a:pPr marL="342900" lvl="0" indent="-342900" algn="l" rtl="0">
              <a:lnSpc>
                <a:spcPct val="170000"/>
              </a:lnSpc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/>
              <a:t>रोगी को ठंडे वातावरण से दूर रखें।</a:t>
            </a:r>
            <a:endParaRPr/>
          </a:p>
          <a:p>
            <a:pPr marL="342900" lvl="0" indent="-342900" algn="l" rtl="0">
              <a:lnSpc>
                <a:spcPct val="170000"/>
              </a:lnSpc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/>
              <a:t>वायुमार्ग खुला रखें और स्थानीय प्रोटोकॉल के अनुसार ऑक्सीजन दें।</a:t>
            </a:r>
            <a:endParaRPr/>
          </a:p>
          <a:p>
            <a:pPr marL="342900" lvl="0" indent="-342900" algn="l" rtl="0">
              <a:lnSpc>
                <a:spcPct val="170000"/>
              </a:lnSpc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/>
              <a:t>गीले कपड़े उतार दें और रोगी को कंबल से ढक दें। रोगी को सूखा रखें।</a:t>
            </a:r>
            <a:endParaRPr/>
          </a:p>
          <a:p>
            <a:pPr marL="342900" lvl="0" indent="-342900" algn="l" rtl="0">
              <a:lnSpc>
                <a:spcPct val="170000"/>
              </a:lnSpc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/>
              <a:t>यदि रोगी होश में है, तो उसे धीरे-धीरे गर्म तरल पदार्थ (गैर-उत्तेजक) दें। महत्वपूर्ण संकेतों का लगातार मूल्यांकन करें।</a:t>
            </a:r>
            <a:endParaRPr/>
          </a:p>
        </p:txBody>
      </p:sp>
      <p:sp>
        <p:nvSpPr>
          <p:cNvPr id="405" name="Google Shape;405;p56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200">
                <a:solidFill>
                  <a:srgbClr val="888888"/>
                </a:solidFill>
              </a:rPr>
              <a:t>42</a:t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57"/>
          <p:cNvSpPr txBox="1">
            <a:spLocks noGrp="1"/>
          </p:cNvSpPr>
          <p:nvPr>
            <p:ph type="title"/>
          </p:nvPr>
        </p:nvSpPr>
        <p:spPr>
          <a:xfrm>
            <a:off x="216310" y="2332998"/>
            <a:ext cx="3752187" cy="1946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Calibri"/>
              <a:buNone/>
            </a:pPr>
            <a:r>
              <a:rPr lang="hi-IN" sz="3600" b="1">
                <a:solidFill>
                  <a:srgbClr val="FF0000"/>
                </a:solidFill>
              </a:rPr>
              <a:t>शीतदंश या स्थानीय ठंड की चोटें</a:t>
            </a:r>
            <a:br>
              <a:rPr lang="hi-IN" sz="3600">
                <a:solidFill>
                  <a:srgbClr val="FF0000"/>
                </a:solidFill>
              </a:rPr>
            </a:br>
            <a:r>
              <a:rPr lang="hi-IN" sz="3600" b="1">
                <a:solidFill>
                  <a:srgbClr val="FF0000"/>
                </a:solidFill>
              </a:rPr>
              <a:t> </a:t>
            </a:r>
            <a:r>
              <a:rPr lang="hi-IN" sz="2000" b="1">
                <a:solidFill>
                  <a:srgbClr val="FF0000"/>
                </a:solidFill>
              </a:rPr>
              <a:t>FROSTBITE OR LOCAL COLD INJURIES </a:t>
            </a:r>
            <a:endParaRPr sz="3600">
              <a:solidFill>
                <a:srgbClr val="FF0000"/>
              </a:solidFill>
            </a:endParaRPr>
          </a:p>
        </p:txBody>
      </p:sp>
      <p:sp>
        <p:nvSpPr>
          <p:cNvPr id="411" name="Google Shape;411;p57"/>
          <p:cNvSpPr txBox="1">
            <a:spLocks noGrp="1"/>
          </p:cNvSpPr>
          <p:nvPr>
            <p:ph type="body" idx="1"/>
          </p:nvPr>
        </p:nvSpPr>
        <p:spPr>
          <a:xfrm>
            <a:off x="3944679" y="1711843"/>
            <a:ext cx="8031013" cy="4827181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hi-IN"/>
              <a:t>     </a:t>
            </a:r>
            <a:r>
              <a:rPr lang="hi-IN" sz="3600" b="1"/>
              <a:t>संकेत और लक्षण</a:t>
            </a:r>
            <a:endParaRPr b="1"/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/>
              <a:t>प्रभावित क्षेत्र में संवेदना का अभाव।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/>
              <a:t>प्रभावित क्षेत्र की त्वचा सफ़ेद हो जाती है। गहरे रंग की त्वचा पीली पड़ जाती है।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/>
              <a:t>कभी-कभी सूजन, छाले और सफ़ेद हो जाते हैं।</a:t>
            </a:r>
            <a:endParaRPr/>
          </a:p>
        </p:txBody>
      </p:sp>
      <p:sp>
        <p:nvSpPr>
          <p:cNvPr id="412" name="Google Shape;412;p57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200">
                <a:solidFill>
                  <a:srgbClr val="888888"/>
                </a:solidFill>
              </a:rPr>
              <a:t>44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58"/>
          <p:cNvSpPr txBox="1">
            <a:spLocks noGrp="1"/>
          </p:cNvSpPr>
          <p:nvPr>
            <p:ph type="title"/>
          </p:nvPr>
        </p:nvSpPr>
        <p:spPr>
          <a:xfrm>
            <a:off x="3476847" y="988828"/>
            <a:ext cx="4359348" cy="1041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800"/>
              <a:buFont typeface="Calibri"/>
              <a:buNone/>
            </a:pPr>
            <a:r>
              <a:rPr lang="hi-IN" sz="4800" b="1">
                <a:solidFill>
                  <a:srgbClr val="FF0000"/>
                </a:solidFill>
              </a:rPr>
              <a:t>समीक्षा</a:t>
            </a:r>
            <a:endParaRPr sz="4800" b="1">
              <a:solidFill>
                <a:srgbClr val="FF0000"/>
              </a:solidFill>
            </a:endParaRPr>
          </a:p>
        </p:txBody>
      </p:sp>
      <p:sp>
        <p:nvSpPr>
          <p:cNvPr id="418" name="Google Shape;418;p58"/>
          <p:cNvSpPr txBox="1">
            <a:spLocks noGrp="1"/>
          </p:cNvSpPr>
          <p:nvPr>
            <p:ph type="body" idx="1"/>
          </p:nvPr>
        </p:nvSpPr>
        <p:spPr>
          <a:xfrm>
            <a:off x="10632" y="2413591"/>
            <a:ext cx="12181367" cy="361688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171950" lvl="8" indent="-514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❖"/>
            </a:pPr>
            <a:r>
              <a:rPr lang="hi-IN" sz="2800"/>
              <a:t>इस इकाई के पूरा होने पर आप अब निम्नलिखित कार्य कर पाएँगे -</a:t>
            </a:r>
            <a:endParaRPr/>
          </a:p>
          <a:p>
            <a:pPr marL="3886200" lvl="8" indent="-2286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/>
          </a:p>
          <a:p>
            <a:pPr marL="3886200" lvl="8" indent="-2286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⮚"/>
            </a:pPr>
            <a:r>
              <a:rPr lang="hi-IN" sz="2800"/>
              <a:t>साँप के काटने और उसके नियंत्रण का वर्णन।</a:t>
            </a:r>
            <a:endParaRPr/>
          </a:p>
          <a:p>
            <a:pPr marL="3886200" lvl="8" indent="-2286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⮚"/>
            </a:pPr>
            <a:r>
              <a:rPr lang="hi-IN" sz="2800"/>
              <a:t>पर्यावरणीय आपात स्थितियों और उनके प्राथमिक उपचार  की व्याख्या।</a:t>
            </a:r>
            <a:endParaRPr/>
          </a:p>
        </p:txBody>
      </p:sp>
      <p:sp>
        <p:nvSpPr>
          <p:cNvPr id="419" name="Google Shape;419;p58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45</a:t>
            </a:fld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59"/>
          <p:cNvSpPr txBox="1">
            <a:spLocks noGrp="1"/>
          </p:cNvSpPr>
          <p:nvPr>
            <p:ph type="title"/>
          </p:nvPr>
        </p:nvSpPr>
        <p:spPr>
          <a:xfrm>
            <a:off x="3282698" y="2096729"/>
            <a:ext cx="4680155" cy="2664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hi-IN" dirty="0">
                <a:solidFill>
                  <a:srgbClr val="FF0000"/>
                </a:solidFill>
              </a:rPr>
              <a:t>कोई प्रश्न ?</a:t>
            </a:r>
            <a:br>
              <a:rPr lang="hi-IN" dirty="0">
                <a:solidFill>
                  <a:srgbClr val="FF0000"/>
                </a:solidFill>
              </a:rPr>
            </a:br>
            <a:br>
              <a:rPr lang="hi-IN" b="1" dirty="0">
                <a:solidFill>
                  <a:srgbClr val="FF0000"/>
                </a:solidFill>
              </a:rPr>
            </a:br>
            <a:endParaRPr dirty="0">
              <a:solidFill>
                <a:srgbClr val="FF0000"/>
              </a:solidFill>
            </a:endParaRPr>
          </a:p>
        </p:txBody>
      </p:sp>
      <p:sp>
        <p:nvSpPr>
          <p:cNvPr id="425" name="Google Shape;425;p59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200">
                <a:solidFill>
                  <a:srgbClr val="888888"/>
                </a:solidFill>
              </a:rPr>
              <a:t>46</a:t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60"/>
          <p:cNvSpPr txBox="1">
            <a:spLocks noGrp="1"/>
          </p:cNvSpPr>
          <p:nvPr>
            <p:ph type="title"/>
          </p:nvPr>
        </p:nvSpPr>
        <p:spPr>
          <a:xfrm>
            <a:off x="127592" y="2841019"/>
            <a:ext cx="323229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Calibri"/>
              <a:buNone/>
            </a:pPr>
            <a:r>
              <a:rPr lang="hi-IN" sz="4000" b="1">
                <a:solidFill>
                  <a:srgbClr val="FF0000"/>
                </a:solidFill>
              </a:rPr>
              <a:t>मूल्यांकन</a:t>
            </a:r>
            <a:br>
              <a:rPr lang="hi-IN" sz="4000" b="1">
                <a:solidFill>
                  <a:srgbClr val="FF0000"/>
                </a:solidFill>
              </a:rPr>
            </a:br>
            <a:r>
              <a:rPr lang="hi-IN" sz="4000" b="1">
                <a:solidFill>
                  <a:srgbClr val="FF0000"/>
                </a:solidFill>
              </a:rPr>
              <a:t>EVALUATION</a:t>
            </a:r>
            <a:endParaRPr sz="4000" b="1">
              <a:solidFill>
                <a:srgbClr val="FF0000"/>
              </a:solidFill>
            </a:endParaRPr>
          </a:p>
        </p:txBody>
      </p:sp>
      <p:sp>
        <p:nvSpPr>
          <p:cNvPr id="432" name="Google Shape;432;p60"/>
          <p:cNvSpPr txBox="1">
            <a:spLocks noGrp="1"/>
          </p:cNvSpPr>
          <p:nvPr>
            <p:ph type="body" idx="1"/>
          </p:nvPr>
        </p:nvSpPr>
        <p:spPr>
          <a:xfrm>
            <a:off x="3257792" y="127527"/>
            <a:ext cx="8806616" cy="669766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hi-IN" sz="2400" b="1"/>
              <a:t>प्रश्न: </a:t>
            </a:r>
            <a:r>
              <a:rPr lang="hi-IN" sz="2400"/>
              <a:t>साँपों का काटना एक आम घटना है, हालाँकि हमारे देश में पाए जाने वाले 90% ज़मीनी साँप ज़हरीले नहीं होते। (सही/गलत)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hi-IN" sz="2400" b="1"/>
              <a:t>     उत्तर: </a:t>
            </a:r>
            <a:r>
              <a:rPr lang="hi-IN" sz="2400"/>
              <a:t>सही।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hi-IN" sz="2400" b="1"/>
              <a:t>प्रश्न</a:t>
            </a:r>
            <a:r>
              <a:rPr lang="hi-IN" sz="2400"/>
              <a:t>: गर्मी के कारण होने वाली ऐंठन के लक्षण और संकेत क्या हैं?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hi-IN" sz="2400" b="1"/>
              <a:t>       उत्तर: </a:t>
            </a:r>
            <a:r>
              <a:rPr lang="hi-IN" sz="2400"/>
              <a:t>इसके लक्षण और संकेत निम्नलिखित हैं -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i-IN" sz="2400"/>
              <a:t> गंभीर मांसपेशिय ऐंठन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i-IN" sz="2400"/>
              <a:t> थकावट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i-IN" sz="2400"/>
              <a:t> मतली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i-IN" sz="2400"/>
              <a:t> बार-बार बेहोशी आना</a:t>
            </a:r>
            <a:endParaRPr sz="2400"/>
          </a:p>
        </p:txBody>
      </p:sp>
      <p:sp>
        <p:nvSpPr>
          <p:cNvPr id="433" name="Google Shape;433;p60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200">
                <a:solidFill>
                  <a:srgbClr val="888888"/>
                </a:solidFill>
              </a:rPr>
              <a:t>47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61"/>
          <p:cNvSpPr txBox="1">
            <a:spLocks noGrp="1"/>
          </p:cNvSpPr>
          <p:nvPr>
            <p:ph type="title"/>
          </p:nvPr>
        </p:nvSpPr>
        <p:spPr>
          <a:xfrm>
            <a:off x="3434316" y="2400459"/>
            <a:ext cx="6687879" cy="2394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Calibri"/>
              <a:buNone/>
            </a:pPr>
            <a:r>
              <a:rPr lang="hi-IN" sz="6600" b="1">
                <a:solidFill>
                  <a:srgbClr val="FF0000"/>
                </a:solidFill>
              </a:rPr>
              <a:t>धन्यवाद</a:t>
            </a:r>
            <a:endParaRPr sz="6600" b="1">
              <a:solidFill>
                <a:srgbClr val="FF0000"/>
              </a:solidFill>
            </a:endParaRPr>
          </a:p>
        </p:txBody>
      </p:sp>
      <p:sp>
        <p:nvSpPr>
          <p:cNvPr id="439" name="Google Shape;439;p61"/>
          <p:cNvSpPr txBox="1">
            <a:spLocks noGrp="1"/>
          </p:cNvSpPr>
          <p:nvPr>
            <p:ph type="sldNum" idx="12"/>
          </p:nvPr>
        </p:nvSpPr>
        <p:spPr>
          <a:xfrm>
            <a:off x="8737600" y="635635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200">
                <a:solidFill>
                  <a:srgbClr val="888888"/>
                </a:solidFill>
              </a:rPr>
              <a:t>48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2045</Words>
  <Application>Microsoft Office PowerPoint</Application>
  <PresentationFormat>Widescreen</PresentationFormat>
  <Paragraphs>302</Paragraphs>
  <Slides>48</Slides>
  <Notes>48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7" baseType="lpstr">
      <vt:lpstr>Tahoma</vt:lpstr>
      <vt:lpstr>Open Sans SemiBold</vt:lpstr>
      <vt:lpstr>Arial</vt:lpstr>
      <vt:lpstr>Times New Roman</vt:lpstr>
      <vt:lpstr>Bookman Old Style</vt:lpstr>
      <vt:lpstr>Noto Sans Symbols</vt:lpstr>
      <vt:lpstr>Calibri</vt:lpstr>
      <vt:lpstr>Open Sans</vt:lpstr>
      <vt:lpstr>Office Theme</vt:lpstr>
      <vt:lpstr>Lesson-10   सांप का काटना तथा पर्यावरणीय आपात स्थिति SNAKE BITE &amp; ENVIRONMENTAL EMERGENCIES</vt:lpstr>
      <vt:lpstr>उद्देश्य</vt:lpstr>
      <vt:lpstr>साँप का इतिहास</vt:lpstr>
      <vt:lpstr>साँपो का कुल (family )</vt:lpstr>
      <vt:lpstr>साँपो का कुल </vt:lpstr>
      <vt:lpstr>साँपो का कुल </vt:lpstr>
      <vt:lpstr>सांप</vt:lpstr>
      <vt:lpstr>PowerPoint Presentation</vt:lpstr>
      <vt:lpstr>PowerPoint Presentation</vt:lpstr>
      <vt:lpstr>PowerPoint Presentation</vt:lpstr>
      <vt:lpstr>PowerPoint Presentation</vt:lpstr>
      <vt:lpstr>फेरस  (सॉ स्केल्ड वाइपर)</vt:lpstr>
      <vt:lpstr>फेरस  (सॉ स्केल्ड वाइपर)</vt:lpstr>
      <vt:lpstr>रस्सेल वाइपर</vt:lpstr>
      <vt:lpstr>रसलवाइपर</vt:lpstr>
      <vt:lpstr>PowerPoint Presentation</vt:lpstr>
      <vt:lpstr>विषैले एवं गैर-विषैले साँपों की विशेषताएँ</vt:lpstr>
      <vt:lpstr>विषैले और गैर-विषैले फंग के चिन्ह अलग-अलग निशान</vt:lpstr>
      <vt:lpstr>साँप का विष</vt:lpstr>
      <vt:lpstr>असरदार डोज़  </vt:lpstr>
      <vt:lpstr>साँप के काटने के लक्षण</vt:lpstr>
      <vt:lpstr>साँप के काटने के लक्षण</vt:lpstr>
      <vt:lpstr>विष फैलने के लक्षण</vt:lpstr>
      <vt:lpstr>प्राथमिक उपचार</vt:lpstr>
      <vt:lpstr>प्राथमिक उपचार</vt:lpstr>
      <vt:lpstr>प्राथमिक उपचार</vt:lpstr>
      <vt:lpstr>प्राथमिक उपचार</vt:lpstr>
      <vt:lpstr>PowerPoint Presentation</vt:lpstr>
      <vt:lpstr>PowerPoint Presentation</vt:lpstr>
      <vt:lpstr>PowerPoint Presentation</vt:lpstr>
      <vt:lpstr>सांप से जुड़े मिथक</vt:lpstr>
      <vt:lpstr>सांप से जुड़े मिथक  MYTHS </vt:lpstr>
      <vt:lpstr>पर्यावरणीय आपात स्थितियाँ.</vt:lpstr>
      <vt:lpstr>PowerPoint Presentation</vt:lpstr>
      <vt:lpstr>  उपचार:</vt:lpstr>
      <vt:lpstr> हीट एक्सहॉश्चन HEAT  EXHAUSTION  </vt:lpstr>
      <vt:lpstr>गर्मी से होने वाली ऐंठन के लिए PHT</vt:lpstr>
      <vt:lpstr> लू लगना HEAT STROKE</vt:lpstr>
      <vt:lpstr>उपचार: PHT (हीट स्ट्रोक)</vt:lpstr>
      <vt:lpstr>PowerPoint Presentation</vt:lpstr>
      <vt:lpstr>हल्का हाइपोथर्मिया MILD HYPOTHERMIA</vt:lpstr>
      <vt:lpstr>   गंभीर हाइपोथर्मिया  SEVERE HYPOTHERMIA   </vt:lpstr>
      <vt:lpstr> उपचार: (PHT)हाइपोथर्मिया</vt:lpstr>
      <vt:lpstr>शीतदंश या स्थानीय ठंड की चोटें  FROSTBITE OR LOCAL COLD INJURIES </vt:lpstr>
      <vt:lpstr>समीक्षा</vt:lpstr>
      <vt:lpstr>कोई प्रश्न ?  </vt:lpstr>
      <vt:lpstr>मूल्यांकन EVALUATION</vt:lpstr>
      <vt:lpstr>धन्यवाद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सांप का काटना तथा पर्यावरणीय आपात स्थिति SNAKE BITE &amp; ENVIRONMENTAL EMERGENCIES</dc:title>
  <dc:creator>Dell</dc:creator>
  <cp:lastModifiedBy>DOG K9</cp:lastModifiedBy>
  <cp:revision>11</cp:revision>
  <dcterms:modified xsi:type="dcterms:W3CDTF">2025-12-18T07:26:37Z</dcterms:modified>
</cp:coreProperties>
</file>