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12192000" cy="6858000"/>
  <p:notesSz cx="6858000" cy="9144000"/>
  <p:embeddedFontLst>
    <p:embeddedFont>
      <p:font typeface="Calibri" panose="020F0502020204030204" pitchFamily="34" charset="0"/>
      <p:regular r:id="rId54"/>
      <p:bold r:id="rId55"/>
      <p:italic r:id="rId56"/>
      <p:boldItalic r:id="rId57"/>
    </p:embeddedFont>
    <p:embeddedFont>
      <p:font typeface="Open Sans" panose="020B0604020202020204" charset="0"/>
      <p:regular r:id="rId58"/>
      <p:bold r:id="rId59"/>
      <p:italic r:id="rId60"/>
      <p:boldItalic r:id="rId61"/>
    </p:embeddedFont>
    <p:embeddedFont>
      <p:font typeface="Open Sans SemiBold" panose="020B0604020202020204" charset="0"/>
      <p:regular r:id="rId62"/>
      <p:bold r:id="rId63"/>
      <p:italic r:id="rId64"/>
      <p:boldItalic r:id="rId65"/>
    </p:embeddedFont>
    <p:embeddedFont>
      <p:font typeface="Roboto" panose="020B0604020202020204"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font" Target="fonts/font15.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34907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2" name="Google Shape;17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8" name="Google Shape;35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3" name="Google Shape;373;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3" name="Google Shape;41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0"/>
          <p:cNvSpPr>
            <a:spLocks noGrp="1"/>
          </p:cNvSpPr>
          <p:nvPr>
            <p:ph type="pic" idx="2"/>
          </p:nvPr>
        </p:nvSpPr>
        <p:spPr>
          <a:xfrm>
            <a:off x="5183188" y="987425"/>
            <a:ext cx="6172200" cy="4873625"/>
          </a:xfrm>
          <a:prstGeom prst="rect">
            <a:avLst/>
          </a:prstGeom>
          <a:noFill/>
          <a:ln>
            <a:noFill/>
          </a:ln>
        </p:spPr>
      </p:sp>
      <p:sp>
        <p:nvSpPr>
          <p:cNvPr id="65" name="Google Shape;65;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14" name="Google Shape;14;p1"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15" name="Google Shape;15;p1"/>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16" name="Google Shape;16;p1"/>
          <p:cNvSpPr txBox="1"/>
          <p:nvPr/>
        </p:nvSpPr>
        <p:spPr>
          <a:xfrm>
            <a:off x="8746038" y="6334575"/>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 PPT-</a:t>
            </a:r>
            <a:endParaRPr sz="1200" b="0" i="0" u="none" strike="noStrike" cap="none">
              <a:solidFill>
                <a:srgbClr val="535353"/>
              </a:solidFill>
              <a:latin typeface="Open Sans SemiBold"/>
              <a:ea typeface="Open Sans SemiBold"/>
              <a:cs typeface="Open Sans SemiBold"/>
              <a:sym typeface="Open Sans SemiBold"/>
            </a:endParaRPr>
          </a:p>
        </p:txBody>
      </p:sp>
      <p:sp>
        <p:nvSpPr>
          <p:cNvPr id="17" name="Google Shape;17;p1"/>
          <p:cNvSpPr/>
          <p:nvPr/>
        </p:nvSpPr>
        <p:spPr>
          <a:xfrm>
            <a:off x="505049" y="6587004"/>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 name="Google Shape;18;p1"/>
          <p:cNvSpPr/>
          <p:nvPr/>
        </p:nvSpPr>
        <p:spPr>
          <a:xfrm>
            <a:off x="8985499" y="6609402"/>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19;p1"/>
          <p:cNvSpPr txBox="1"/>
          <p:nvPr/>
        </p:nvSpPr>
        <p:spPr>
          <a:xfrm>
            <a:off x="368530" y="6265458"/>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u="none">
                <a:solidFill>
                  <a:srgbClr val="535353"/>
                </a:solidFill>
                <a:latin typeface="Open Sans SemiBold"/>
                <a:ea typeface="Open Sans SemiBold"/>
                <a:cs typeface="Open Sans SemiBold"/>
                <a:sym typeface="Open Sans SemiBold"/>
              </a:rPr>
              <a:t> DM | INDIA</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onlinedoctranslator.com/hi/?utm_source=onlinedoctranslator&amp;utm_medium=pptx&amp;utm_campaign=attribu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3"/>
          <p:cNvSpPr txBox="1">
            <a:spLocks noGrp="1"/>
          </p:cNvSpPr>
          <p:nvPr>
            <p:ph type="sldNum" idx="12"/>
          </p:nvPr>
        </p:nvSpPr>
        <p:spPr>
          <a:xfrm>
            <a:off x="1003696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a:t>
            </a:fld>
            <a:endParaRPr/>
          </a:p>
        </p:txBody>
      </p:sp>
      <p:sp>
        <p:nvSpPr>
          <p:cNvPr id="83" name="Google Shape;83;p13"/>
          <p:cNvSpPr/>
          <p:nvPr/>
        </p:nvSpPr>
        <p:spPr>
          <a:xfrm>
            <a:off x="616268" y="1252025"/>
            <a:ext cx="11210924" cy="3123027"/>
          </a:xfrm>
          <a:prstGeom prst="parallelogram">
            <a:avLst>
              <a:gd name="adj" fmla="val 25000"/>
            </a:avLst>
          </a:prstGeom>
          <a:solidFill>
            <a:srgbClr val="C00000"/>
          </a:solid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lt1"/>
              </a:buClr>
              <a:buSzPts val="4680"/>
              <a:buFont typeface="Open Sans SemiBold"/>
              <a:buNone/>
            </a:pPr>
            <a:r>
              <a:rPr lang="en-US" sz="4680" dirty="0">
                <a:solidFill>
                  <a:schemeClr val="lt1"/>
                </a:solidFill>
                <a:latin typeface="Open Sans SemiBold"/>
                <a:ea typeface="Open Sans SemiBold"/>
                <a:cs typeface="Open Sans SemiBold"/>
                <a:sym typeface="Open Sans SemiBold"/>
              </a:rPr>
              <a:t>Lesson-12</a:t>
            </a:r>
          </a:p>
          <a:p>
            <a:pPr marL="0" marR="0" lvl="0" indent="0" algn="l" rtl="0">
              <a:lnSpc>
                <a:spcPct val="90000"/>
              </a:lnSpc>
              <a:spcBef>
                <a:spcPts val="0"/>
              </a:spcBef>
              <a:spcAft>
                <a:spcPts val="0"/>
              </a:spcAft>
              <a:buClr>
                <a:schemeClr val="lt1"/>
              </a:buClr>
              <a:buSzPts val="4680"/>
              <a:buFont typeface="Open Sans SemiBold"/>
              <a:buNone/>
            </a:pPr>
            <a:r>
              <a:rPr lang="en-US" sz="4680" dirty="0" err="1">
                <a:solidFill>
                  <a:schemeClr val="lt1"/>
                </a:solidFill>
                <a:latin typeface="Open Sans SemiBold"/>
                <a:ea typeface="Open Sans SemiBold"/>
                <a:cs typeface="Open Sans SemiBold"/>
                <a:sym typeface="Open Sans SemiBold"/>
              </a:rPr>
              <a:t>आपदा</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का</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अवलोकन</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सामान्यतः</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आपदा</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प्रबंधन</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और</a:t>
            </a:r>
            <a:br>
              <a:rPr lang="en-US" sz="4680" dirty="0">
                <a:solidFill>
                  <a:schemeClr val="lt1"/>
                </a:solidFill>
                <a:latin typeface="Open Sans SemiBold"/>
                <a:ea typeface="Open Sans SemiBold"/>
                <a:cs typeface="Open Sans SemiBold"/>
                <a:sym typeface="Open Sans SemiBold"/>
              </a:rPr>
            </a:br>
            <a:r>
              <a:rPr lang="en-US" sz="4680" dirty="0" err="1">
                <a:solidFill>
                  <a:schemeClr val="lt1"/>
                </a:solidFill>
                <a:latin typeface="Open Sans SemiBold"/>
                <a:ea typeface="Open Sans SemiBold"/>
                <a:cs typeface="Open Sans SemiBold"/>
                <a:sym typeface="Open Sans SemiBold"/>
              </a:rPr>
              <a:t>आपदा</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प्रबंधन</a:t>
            </a:r>
            <a:r>
              <a:rPr lang="en-US" sz="4680" dirty="0">
                <a:solidFill>
                  <a:schemeClr val="lt1"/>
                </a:solidFill>
                <a:latin typeface="Open Sans SemiBold"/>
                <a:ea typeface="Open Sans SemiBold"/>
                <a:cs typeface="Open Sans SemiBold"/>
                <a:sym typeface="Open Sans SemiBold"/>
              </a:rPr>
              <a:t> </a:t>
            </a:r>
            <a:r>
              <a:rPr lang="en-US" sz="4680" dirty="0" err="1">
                <a:solidFill>
                  <a:schemeClr val="lt1"/>
                </a:solidFill>
                <a:latin typeface="Open Sans SemiBold"/>
                <a:ea typeface="Open Sans SemiBold"/>
                <a:cs typeface="Open Sans SemiBold"/>
                <a:sym typeface="Open Sans SemiBold"/>
              </a:rPr>
              <a:t>अधिनियम</a:t>
            </a:r>
            <a:endParaRPr sz="4680" dirty="0">
              <a:solidFill>
                <a:schemeClr val="lt1"/>
              </a:solidFill>
              <a:latin typeface="Calibri"/>
              <a:ea typeface="Calibri"/>
              <a:cs typeface="Calibri"/>
              <a:sym typeface="Calibri"/>
            </a:endParaRPr>
          </a:p>
        </p:txBody>
      </p:sp>
      <p:sp>
        <p:nvSpPr>
          <p:cNvPr id="84" name="Google Shape;84;p13"/>
          <p:cNvSpPr txBox="1"/>
          <p:nvPr/>
        </p:nvSpPr>
        <p:spPr>
          <a:xfrm>
            <a:off x="0" y="0"/>
            <a:ext cx="5000000" cy="276999"/>
          </a:xfrm>
          <a:prstGeom prst="rect">
            <a:avLst/>
          </a:prstGeom>
          <a:solidFill>
            <a:srgbClr val="FAFAFA"/>
          </a:solidFill>
          <a:ln>
            <a:noFill/>
          </a:ln>
        </p:spPr>
        <p:txBody>
          <a:bodyPr spcFirstLastPara="1" wrap="square" lIns="288000" tIns="45700" rIns="91425" bIns="45700" anchor="t" anchorCtr="0">
            <a:spAutoFit/>
          </a:bodyPr>
          <a:lstStyle/>
          <a:p>
            <a:pPr marL="0" marR="0" lvl="0" indent="0" algn="l" rtl="0">
              <a:spcBef>
                <a:spcPts val="0"/>
              </a:spcBef>
              <a:spcAft>
                <a:spcPts val="0"/>
              </a:spcAft>
              <a:buNone/>
            </a:pPr>
            <a:r>
              <a:rPr lang="en-US" sz="1000">
                <a:solidFill>
                  <a:srgbClr val="0F2B46"/>
                </a:solidFill>
                <a:latin typeface="Roboto"/>
                <a:ea typeface="Roboto"/>
                <a:cs typeface="Roboto"/>
                <a:sym typeface="Roboto"/>
              </a:rPr>
              <a:t>अंग्रेज़ी से हिन्दी में अनुवादित। - </a:t>
            </a:r>
            <a:r>
              <a:rPr lang="en-US" sz="1000" u="sng">
                <a:solidFill>
                  <a:schemeClr val="hlink"/>
                </a:solidFill>
                <a:latin typeface="Roboto"/>
                <a:ea typeface="Roboto"/>
                <a:cs typeface="Roboto"/>
                <a:sym typeface="Roboto"/>
                <a:hlinkClick r:id="rId3"/>
              </a:rPr>
              <a:t>www.onlinedoctranslator.com</a:t>
            </a:r>
            <a:endParaRPr sz="1000">
              <a:solidFill>
                <a:schemeClr val="dk1"/>
              </a:solidFill>
              <a:latin typeface="Calibri"/>
              <a:ea typeface="Calibri"/>
              <a:cs typeface="Calibri"/>
              <a:sym typeface="Calibri"/>
            </a:endParaRPr>
          </a:p>
        </p:txBody>
      </p:sp>
      <p:pic>
        <p:nvPicPr>
          <p:cNvPr id="85" name="Google Shape;85;p13"/>
          <p:cNvPicPr preferRelativeResize="0"/>
          <p:nvPr/>
        </p:nvPicPr>
        <p:blipFill rotWithShape="1">
          <a:blip r:embed="rId4">
            <a:alphaModFix/>
          </a:blip>
          <a:srcRect/>
          <a:stretch/>
        </p:blipFill>
        <p:spPr>
          <a:xfrm>
            <a:off x="0" y="36000"/>
            <a:ext cx="316230" cy="179705"/>
          </a:xfrm>
          <a:prstGeom prst="rect">
            <a:avLst/>
          </a:prstGeom>
          <a:noFill/>
          <a:ln>
            <a:noFill/>
          </a:ln>
        </p:spPr>
      </p:pic>
      <p:graphicFrame>
        <p:nvGraphicFramePr>
          <p:cNvPr id="2" name="Table 1">
            <a:extLst>
              <a:ext uri="{FF2B5EF4-FFF2-40B4-BE49-F238E27FC236}">
                <a16:creationId xmlns:a16="http://schemas.microsoft.com/office/drawing/2014/main" id="{11024BE3-6EE1-4659-A329-047E1065CA5B}"/>
              </a:ext>
            </a:extLst>
          </p:cNvPr>
          <p:cNvGraphicFramePr>
            <a:graphicFrameLocks noGrp="1"/>
          </p:cNvGraphicFramePr>
          <p:nvPr>
            <p:extLst>
              <p:ext uri="{D42A27DB-BD31-4B8C-83A1-F6EECF244321}">
                <p14:modId xmlns:p14="http://schemas.microsoft.com/office/powerpoint/2010/main" val="2283124840"/>
              </p:ext>
            </p:extLst>
          </p:nvPr>
        </p:nvGraphicFramePr>
        <p:xfrm>
          <a:off x="6368988" y="5075758"/>
          <a:ext cx="4684053" cy="548640"/>
        </p:xfrm>
        <a:graphic>
          <a:graphicData uri="http://schemas.openxmlformats.org/drawingml/2006/table">
            <a:tbl>
              <a:tblPr/>
              <a:tblGrid>
                <a:gridCol w="4684053">
                  <a:extLst>
                    <a:ext uri="{9D8B030D-6E8A-4147-A177-3AD203B41FA5}">
                      <a16:colId xmlns:a16="http://schemas.microsoft.com/office/drawing/2014/main" val="416428644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53349655"/>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352866" y="2855105"/>
            <a:ext cx="3812932"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a:buNone/>
            </a:pPr>
            <a:r>
              <a:rPr lang="en-US" sz="4000" b="1">
                <a:solidFill>
                  <a:schemeClr val="lt1"/>
                </a:solidFill>
                <a:latin typeface="Open Sans"/>
                <a:ea typeface="Open Sans"/>
                <a:cs typeface="Open Sans"/>
                <a:sym typeface="Open Sans"/>
              </a:rPr>
              <a:t>उद्देश्य</a:t>
            </a:r>
            <a:endParaRPr sz="4000">
              <a:solidFill>
                <a:schemeClr val="lt1"/>
              </a:solidFill>
              <a:latin typeface="Open Sans"/>
              <a:ea typeface="Open Sans"/>
              <a:cs typeface="Open Sans"/>
              <a:sym typeface="Open Sans"/>
            </a:endParaRPr>
          </a:p>
        </p:txBody>
      </p:sp>
      <p:sp>
        <p:nvSpPr>
          <p:cNvPr id="91" name="Google Shape;91;p14"/>
          <p:cNvSpPr txBox="1">
            <a:spLocks noGrp="1"/>
          </p:cNvSpPr>
          <p:nvPr>
            <p:ph type="body" idx="1"/>
          </p:nvPr>
        </p:nvSpPr>
        <p:spPr>
          <a:xfrm>
            <a:off x="4427807" y="1150647"/>
            <a:ext cx="6969368"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latin typeface="Open Sans"/>
                <a:ea typeface="Open Sans"/>
                <a:cs typeface="Open Sans"/>
                <a:sym typeface="Open Sans"/>
              </a:rPr>
              <a:t>इस पाठ को पूरा करने के बाद आप जान सकेंगे:-</a:t>
            </a:r>
            <a:endParaRPr/>
          </a:p>
          <a:p>
            <a:pPr marL="742950" lvl="0" indent="-742950" algn="l" rtl="0">
              <a:lnSpc>
                <a:spcPct val="90000"/>
              </a:lnSpc>
              <a:spcBef>
                <a:spcPts val="1000"/>
              </a:spcBef>
              <a:spcAft>
                <a:spcPts val="0"/>
              </a:spcAft>
              <a:buClr>
                <a:schemeClr val="dk1"/>
              </a:buClr>
              <a:buSzPts val="2800"/>
              <a:buAutoNum type="arabicPeriod"/>
            </a:pPr>
            <a:r>
              <a:rPr lang="en-US">
                <a:latin typeface="Open Sans"/>
                <a:ea typeface="Open Sans"/>
                <a:cs typeface="Open Sans"/>
                <a:sym typeface="Open Sans"/>
              </a:rPr>
              <a:t>आपदा की परिभाषा.</a:t>
            </a:r>
            <a:endParaRPr/>
          </a:p>
          <a:p>
            <a:pPr marL="742950" lvl="0" indent="-742950" algn="l" rtl="0">
              <a:lnSpc>
                <a:spcPct val="90000"/>
              </a:lnSpc>
              <a:spcBef>
                <a:spcPts val="1000"/>
              </a:spcBef>
              <a:spcAft>
                <a:spcPts val="0"/>
              </a:spcAft>
              <a:buClr>
                <a:schemeClr val="dk1"/>
              </a:buClr>
              <a:buSzPts val="2800"/>
              <a:buAutoNum type="arabicPeriod"/>
            </a:pPr>
            <a:r>
              <a:rPr lang="en-US">
                <a:latin typeface="Open Sans"/>
                <a:ea typeface="Open Sans"/>
                <a:cs typeface="Open Sans"/>
                <a:sym typeface="Open Sans"/>
              </a:rPr>
              <a:t>भारत में आपदाओं का इतिहास.</a:t>
            </a:r>
            <a:endParaRPr/>
          </a:p>
          <a:p>
            <a:pPr marL="742950" lvl="0" indent="-742950" algn="l" rtl="0">
              <a:lnSpc>
                <a:spcPct val="90000"/>
              </a:lnSpc>
              <a:spcBef>
                <a:spcPts val="1000"/>
              </a:spcBef>
              <a:spcAft>
                <a:spcPts val="0"/>
              </a:spcAft>
              <a:buClr>
                <a:schemeClr val="dk1"/>
              </a:buClr>
              <a:buSzPts val="2800"/>
              <a:buAutoNum type="arabicPeriod"/>
            </a:pPr>
            <a:r>
              <a:rPr lang="en-US">
                <a:latin typeface="Open Sans"/>
                <a:ea typeface="Open Sans"/>
                <a:cs typeface="Open Sans"/>
                <a:sym typeface="Open Sans"/>
              </a:rPr>
              <a:t>आपदा प्रबंधन</a:t>
            </a:r>
            <a:endParaRPr/>
          </a:p>
          <a:p>
            <a:pPr marL="742950" lvl="0" indent="-742950" algn="l" rtl="0">
              <a:lnSpc>
                <a:spcPct val="90000"/>
              </a:lnSpc>
              <a:spcBef>
                <a:spcPts val="1000"/>
              </a:spcBef>
              <a:spcAft>
                <a:spcPts val="0"/>
              </a:spcAft>
              <a:buClr>
                <a:schemeClr val="dk1"/>
              </a:buClr>
              <a:buSzPts val="2800"/>
              <a:buAutoNum type="arabicPeriod"/>
            </a:pPr>
            <a:r>
              <a:rPr lang="en-US">
                <a:latin typeface="Open Sans"/>
                <a:ea typeface="Open Sans"/>
                <a:cs typeface="Open Sans"/>
                <a:sym typeface="Open Sans"/>
              </a:rPr>
              <a:t>भारत में डीएम प्राधिकरण के तीन स्तर।</a:t>
            </a:r>
            <a:endParaRPr/>
          </a:p>
          <a:p>
            <a:pPr marL="742950" lvl="0" indent="-742950" algn="l" rtl="0">
              <a:lnSpc>
                <a:spcPct val="90000"/>
              </a:lnSpc>
              <a:spcBef>
                <a:spcPts val="1000"/>
              </a:spcBef>
              <a:spcAft>
                <a:spcPts val="0"/>
              </a:spcAft>
              <a:buClr>
                <a:schemeClr val="dk1"/>
              </a:buClr>
              <a:buSzPts val="2800"/>
              <a:buAutoNum type="arabicPeriod"/>
            </a:pPr>
            <a:r>
              <a:rPr lang="en-US">
                <a:latin typeface="Open Sans"/>
                <a:ea typeface="Open Sans"/>
                <a:cs typeface="Open Sans"/>
                <a:sym typeface="Open Sans"/>
              </a:rPr>
              <a:t>एनडीआरएफ की भूमिका</a:t>
            </a:r>
            <a:endParaRPr/>
          </a:p>
          <a:p>
            <a:pPr marL="228600" lvl="0" indent="-50800" algn="l" rtl="0">
              <a:lnSpc>
                <a:spcPct val="90000"/>
              </a:lnSpc>
              <a:spcBef>
                <a:spcPts val="1000"/>
              </a:spcBef>
              <a:spcAft>
                <a:spcPts val="0"/>
              </a:spcAft>
              <a:buClr>
                <a:schemeClr val="dk1"/>
              </a:buClr>
              <a:buSzPts val="2800"/>
              <a:buNone/>
            </a:pPr>
            <a:endParaRPr>
              <a:latin typeface="Open Sans SemiBold"/>
              <a:ea typeface="Open Sans SemiBold"/>
              <a:cs typeface="Open Sans SemiBold"/>
              <a:sym typeface="Open Sans SemiBold"/>
            </a:endParaRPr>
          </a:p>
        </p:txBody>
      </p:sp>
      <p:sp>
        <p:nvSpPr>
          <p:cNvPr id="92" name="Google Shape;92;p14"/>
          <p:cNvSpPr txBox="1">
            <a:spLocks noGrp="1"/>
          </p:cNvSpPr>
          <p:nvPr>
            <p:ph type="sldNum" idx="12"/>
          </p:nvPr>
        </p:nvSpPr>
        <p:spPr>
          <a:xfrm>
            <a:off x="991123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296008" y="2780444"/>
            <a:ext cx="3725008"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आपदा</a:t>
            </a:r>
            <a:endParaRPr sz="4000">
              <a:solidFill>
                <a:schemeClr val="lt1"/>
              </a:solidFill>
              <a:latin typeface="Open Sans SemiBold"/>
              <a:ea typeface="Open Sans SemiBold"/>
              <a:cs typeface="Open Sans SemiBold"/>
              <a:sym typeface="Open Sans SemiBold"/>
            </a:endParaRPr>
          </a:p>
        </p:txBody>
      </p:sp>
      <p:sp>
        <p:nvSpPr>
          <p:cNvPr id="98" name="Google Shape;98;p15"/>
          <p:cNvSpPr txBox="1">
            <a:spLocks noGrp="1"/>
          </p:cNvSpPr>
          <p:nvPr>
            <p:ph type="body" idx="1"/>
          </p:nvPr>
        </p:nvSpPr>
        <p:spPr>
          <a:xfrm>
            <a:off x="4306767" y="1722413"/>
            <a:ext cx="7589225" cy="300696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folHlink"/>
              </a:buClr>
              <a:buSzPts val="2100"/>
              <a:buNone/>
            </a:pPr>
            <a:r>
              <a:rPr lang="en-US" b="1">
                <a:latin typeface="Open Sans SemiBold"/>
                <a:ea typeface="Open Sans SemiBold"/>
                <a:cs typeface="Open Sans SemiBold"/>
                <a:sym typeface="Open Sans SemiBold"/>
              </a:rPr>
              <a:t> </a:t>
            </a:r>
            <a:r>
              <a:rPr lang="en-US" b="1">
                <a:latin typeface="Open Sans"/>
                <a:ea typeface="Open Sans"/>
                <a:cs typeface="Open Sans"/>
                <a:sym typeface="Open Sans"/>
              </a:rPr>
              <a:t>आपदा एक ऐसी घटना है जो घटित होती है</a:t>
            </a:r>
            <a:endParaRPr/>
          </a:p>
          <a:p>
            <a:pPr marL="342900" lvl="0" indent="-342900" algn="l" rtl="0">
              <a:lnSpc>
                <a:spcPct val="90000"/>
              </a:lnSpc>
              <a:spcBef>
                <a:spcPts val="560"/>
              </a:spcBef>
              <a:spcAft>
                <a:spcPts val="0"/>
              </a:spcAft>
              <a:buClr>
                <a:schemeClr val="folHlink"/>
              </a:buClr>
              <a:buSzPts val="2100"/>
              <a:buFont typeface="Noto Sans Symbols"/>
              <a:buChar char="⮚"/>
            </a:pPr>
            <a:r>
              <a:rPr lang="en-US">
                <a:latin typeface="Open Sans"/>
                <a:ea typeface="Open Sans"/>
                <a:cs typeface="Open Sans"/>
                <a:sym typeface="Open Sans"/>
              </a:rPr>
              <a:t>अचानक और अप्रत्याशित रूप से,</a:t>
            </a:r>
            <a:endParaRPr/>
          </a:p>
          <a:p>
            <a:pPr marL="342900" lvl="0" indent="-342900" algn="l" rtl="0">
              <a:lnSpc>
                <a:spcPct val="90000"/>
              </a:lnSpc>
              <a:spcBef>
                <a:spcPts val="560"/>
              </a:spcBef>
              <a:spcAft>
                <a:spcPts val="0"/>
              </a:spcAft>
              <a:buClr>
                <a:schemeClr val="folHlink"/>
              </a:buClr>
              <a:buSzPts val="2100"/>
              <a:buFont typeface="Noto Sans Symbols"/>
              <a:buChar char="⮚"/>
            </a:pPr>
            <a:r>
              <a:rPr lang="en-US">
                <a:latin typeface="Open Sans"/>
                <a:ea typeface="Open Sans"/>
                <a:cs typeface="Open Sans"/>
                <a:sym typeface="Open Sans"/>
              </a:rPr>
              <a:t>लोगों, वस्तुओं और पर्यावरण में गंभीर गड़बड़ी पैदा करना,</a:t>
            </a:r>
            <a:endParaRPr/>
          </a:p>
          <a:p>
            <a:pPr marL="342900" lvl="0" indent="-342900" algn="l" rtl="0">
              <a:lnSpc>
                <a:spcPct val="90000"/>
              </a:lnSpc>
              <a:spcBef>
                <a:spcPts val="560"/>
              </a:spcBef>
              <a:spcAft>
                <a:spcPts val="0"/>
              </a:spcAft>
              <a:buClr>
                <a:schemeClr val="folHlink"/>
              </a:buClr>
              <a:buSzPts val="2100"/>
              <a:buFont typeface="Noto Sans Symbols"/>
              <a:buChar char="⮚"/>
            </a:pPr>
            <a:r>
              <a:rPr lang="en-US">
                <a:latin typeface="Open Sans"/>
                <a:ea typeface="Open Sans"/>
                <a:cs typeface="Open Sans"/>
                <a:sym typeface="Open Sans"/>
              </a:rPr>
              <a:t>जिसके परिणामस्वरूप लोगों के जीवन, संपत्ति और स्वास्थ्य की हानि होती है</a:t>
            </a:r>
            <a:endParaRPr>
              <a:latin typeface="Open Sans"/>
              <a:ea typeface="Open Sans"/>
              <a:cs typeface="Open Sans"/>
              <a:sym typeface="Open Sans"/>
            </a:endParaRPr>
          </a:p>
        </p:txBody>
      </p:sp>
      <p:sp>
        <p:nvSpPr>
          <p:cNvPr id="99" name="Google Shape;99;p15"/>
          <p:cNvSpPr txBox="1">
            <a:spLocks noGrp="1"/>
          </p:cNvSpPr>
          <p:nvPr>
            <p:ph type="sldNum" idx="12"/>
          </p:nvPr>
        </p:nvSpPr>
        <p:spPr>
          <a:xfrm>
            <a:off x="992266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355504" y="2457693"/>
            <a:ext cx="4718538" cy="1325563"/>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br>
              <a:rPr lang="en-US" b="1"/>
            </a:br>
            <a:r>
              <a:rPr lang="en-US" b="1">
                <a:solidFill>
                  <a:schemeClr val="lt1"/>
                </a:solidFill>
                <a:latin typeface="Open Sans SemiBold"/>
                <a:ea typeface="Open Sans SemiBold"/>
                <a:cs typeface="Open Sans SemiBold"/>
                <a:sym typeface="Open Sans SemiBold"/>
              </a:rPr>
              <a:t>भारत को प्रभावित करने वाली आपदाएँ</a:t>
            </a:r>
            <a:br>
              <a:rPr lang="en-US" b="1"/>
            </a:br>
            <a:endParaRPr/>
          </a:p>
        </p:txBody>
      </p:sp>
      <p:sp>
        <p:nvSpPr>
          <p:cNvPr id="105" name="Google Shape;105;p16"/>
          <p:cNvSpPr txBox="1">
            <a:spLocks noGrp="1"/>
          </p:cNvSpPr>
          <p:nvPr>
            <p:ph type="body" idx="1"/>
          </p:nvPr>
        </p:nvSpPr>
        <p:spPr>
          <a:xfrm>
            <a:off x="5074042" y="1253331"/>
            <a:ext cx="6901960" cy="4351338"/>
          </a:xfrm>
          <a:prstGeom prst="rect">
            <a:avLst/>
          </a:prstGeom>
          <a:noFill/>
          <a:ln>
            <a:noFill/>
          </a:ln>
        </p:spPr>
        <p:txBody>
          <a:bodyPr spcFirstLastPara="1" wrap="square" lIns="91425" tIns="45700" rIns="91425" bIns="45700" anchor="t" anchorCtr="0">
            <a:normAutofit fontScale="92500"/>
          </a:bodyPr>
          <a:lstStyle/>
          <a:p>
            <a:pPr marL="742950" lvl="1" indent="-285750" algn="l" rtl="0">
              <a:lnSpc>
                <a:spcPct val="90000"/>
              </a:lnSpc>
              <a:spcBef>
                <a:spcPts val="0"/>
              </a:spcBef>
              <a:spcAft>
                <a:spcPts val="0"/>
              </a:spcAft>
              <a:buClr>
                <a:schemeClr val="folHlink"/>
              </a:buClr>
              <a:buSzPct val="100000"/>
              <a:buFont typeface="Open Sans"/>
              <a:buChar char="–"/>
            </a:pPr>
            <a:r>
              <a:rPr lang="en-US" sz="2800" dirty="0" err="1">
                <a:latin typeface="Open Sans"/>
                <a:ea typeface="Open Sans"/>
                <a:cs typeface="Open Sans"/>
                <a:sym typeface="Open Sans"/>
              </a:rPr>
              <a:t>भूकंप</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ज्वालामुखी</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विस्फोट</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सुनामी</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चक्रवात</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बाढ</a:t>
            </a:r>
            <a:r>
              <a:rPr lang="en-US" sz="2800" dirty="0">
                <a:latin typeface="Open Sans"/>
                <a:ea typeface="Open Sans"/>
                <a:cs typeface="Open Sans"/>
                <a:sym typeface="Open Sans"/>
              </a:rPr>
              <a:t>़</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भूस्खलन</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शहरी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आग</a:t>
            </a:r>
            <a:r>
              <a:rPr lang="en-US" sz="2800" dirty="0">
                <a:latin typeface="Open Sans"/>
                <a:ea typeface="Open Sans"/>
                <a:cs typeface="Open Sans"/>
                <a:sym typeface="Open Sans"/>
              </a:rPr>
              <a:t> / </a:t>
            </a:r>
            <a:r>
              <a:rPr lang="en-US" sz="2800" dirty="0" err="1">
                <a:latin typeface="Open Sans"/>
                <a:ea typeface="Open Sans"/>
                <a:cs typeface="Open Sans"/>
                <a:sym typeface="Open Sans"/>
              </a:rPr>
              <a:t>जंगल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आग</a:t>
            </a:r>
            <a:endParaRPr dirty="0"/>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सूखा</a:t>
            </a:r>
            <a:endParaRPr dirty="0"/>
          </a:p>
          <a:p>
            <a:pPr marL="742950" lvl="1" indent="-285750">
              <a:spcBef>
                <a:spcPts val="518"/>
              </a:spcBef>
              <a:buClr>
                <a:schemeClr val="folHlink"/>
              </a:buClr>
              <a:buSzPct val="100000"/>
              <a:buFont typeface="Open Sans"/>
              <a:buChar char="–"/>
            </a:pPr>
            <a:r>
              <a:rPr lang="en-US" sz="2800" dirty="0" err="1">
                <a:latin typeface="Open Sans"/>
                <a:ea typeface="Open Sans"/>
                <a:cs typeface="Open Sans"/>
                <a:sym typeface="Open Sans"/>
              </a:rPr>
              <a:t>महामा</a:t>
            </a:r>
            <a:r>
              <a:rPr lang="hi-IN" sz="2800" dirty="0">
                <a:latin typeface="Open Sans"/>
                <a:ea typeface="Open Sans"/>
                <a:cs typeface="Open Sans"/>
              </a:rPr>
              <a:t>री</a:t>
            </a:r>
            <a:endParaRPr sz="2800" dirty="0">
              <a:latin typeface="Open Sans"/>
              <a:ea typeface="Open Sans"/>
              <a:cs typeface="Open Sans"/>
            </a:endParaRPr>
          </a:p>
          <a:p>
            <a:pPr marL="742950" lvl="1" indent="-285750" algn="l" rtl="0">
              <a:lnSpc>
                <a:spcPct val="90000"/>
              </a:lnSpc>
              <a:spcBef>
                <a:spcPts val="518"/>
              </a:spcBef>
              <a:spcAft>
                <a:spcPts val="0"/>
              </a:spcAft>
              <a:buClr>
                <a:schemeClr val="folHlink"/>
              </a:buClr>
              <a:buSzPct val="100000"/>
              <a:buFont typeface="Open Sans"/>
              <a:buChar char="–"/>
            </a:pPr>
            <a:r>
              <a:rPr lang="en-US" sz="2800" dirty="0" err="1">
                <a:latin typeface="Open Sans"/>
                <a:ea typeface="Open Sans"/>
                <a:cs typeface="Open Sans"/>
                <a:sym typeface="Open Sans"/>
              </a:rPr>
              <a:t>बड़ी</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दुर्घटना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विस्फोट</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खतरनाक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पदार्थ</a:t>
            </a:r>
            <a:r>
              <a:rPr lang="en-US" sz="2800" dirty="0">
                <a:latin typeface="Open Sans"/>
                <a:ea typeface="Open Sans"/>
                <a:cs typeface="Open Sans"/>
                <a:sym typeface="Open Sans"/>
              </a:rPr>
              <a:t>)</a:t>
            </a:r>
            <a:endParaRPr dirty="0"/>
          </a:p>
          <a:p>
            <a:pPr marL="228600" lvl="0" indent="-64135" algn="l" rtl="0">
              <a:lnSpc>
                <a:spcPct val="90000"/>
              </a:lnSpc>
              <a:spcBef>
                <a:spcPts val="1000"/>
              </a:spcBef>
              <a:spcAft>
                <a:spcPts val="0"/>
              </a:spcAft>
              <a:buClr>
                <a:schemeClr val="dk1"/>
              </a:buClr>
              <a:buSzPct val="100000"/>
              <a:buNone/>
            </a:pPr>
            <a:endParaRPr dirty="0">
              <a:latin typeface="Open Sans SemiBold"/>
              <a:ea typeface="Open Sans SemiBold"/>
              <a:cs typeface="Open Sans SemiBold"/>
              <a:sym typeface="Open Sans SemiBold"/>
            </a:endParaRPr>
          </a:p>
        </p:txBody>
      </p:sp>
      <p:sp>
        <p:nvSpPr>
          <p:cNvPr id="106" name="Google Shape;106;p16"/>
          <p:cNvSpPr txBox="1">
            <a:spLocks noGrp="1"/>
          </p:cNvSpPr>
          <p:nvPr>
            <p:ph type="sldNum" idx="12"/>
          </p:nvPr>
        </p:nvSpPr>
        <p:spPr>
          <a:xfrm>
            <a:off x="997981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114300" y="2769578"/>
            <a:ext cx="3683977" cy="1664310"/>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0000"/>
              </a:buClr>
              <a:buSzPct val="100000"/>
              <a:buFont typeface="Calibri"/>
              <a:buNone/>
            </a:pPr>
            <a:br>
              <a:rPr lang="en-US" b="1">
                <a:solidFill>
                  <a:srgbClr val="000000"/>
                </a:solidFill>
              </a:rPr>
            </a:br>
            <a:r>
              <a:rPr lang="en-US">
                <a:solidFill>
                  <a:schemeClr val="lt1"/>
                </a:solidFill>
                <a:latin typeface="Open Sans SemiBold"/>
                <a:ea typeface="Open Sans SemiBold"/>
                <a:cs typeface="Open Sans SemiBold"/>
                <a:sym typeface="Open Sans SemiBold"/>
              </a:rPr>
              <a:t>1993</a:t>
            </a:r>
            <a:br>
              <a:rPr lang="en-US">
                <a:solidFill>
                  <a:schemeClr val="lt1"/>
                </a:solidFill>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लातूर भूकंप</a:t>
            </a:r>
            <a:br>
              <a:rPr lang="en-US"/>
            </a:br>
            <a:endParaRPr/>
          </a:p>
        </p:txBody>
      </p:sp>
      <p:sp>
        <p:nvSpPr>
          <p:cNvPr id="112" name="Google Shape;112;p17"/>
          <p:cNvSpPr txBox="1">
            <a:spLocks noGrp="1"/>
          </p:cNvSpPr>
          <p:nvPr>
            <p:ph type="body" idx="1"/>
          </p:nvPr>
        </p:nvSpPr>
        <p:spPr>
          <a:xfrm>
            <a:off x="4171950" y="1336431"/>
            <a:ext cx="7504235" cy="440142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2800"/>
              <a:buNone/>
            </a:pPr>
            <a:r>
              <a:rPr lang="en-US" b="1" dirty="0">
                <a:solidFill>
                  <a:srgbClr val="000000"/>
                </a:solidFill>
                <a:latin typeface="Open Sans"/>
                <a:ea typeface="Open Sans"/>
                <a:cs typeface="Open Sans"/>
                <a:sym typeface="Open Sans"/>
              </a:rPr>
              <a:t>1993 </a:t>
            </a:r>
            <a:r>
              <a:rPr lang="en-US" b="1" dirty="0" err="1">
                <a:solidFill>
                  <a:srgbClr val="000000"/>
                </a:solidFill>
                <a:latin typeface="Open Sans"/>
                <a:ea typeface="Open Sans"/>
                <a:cs typeface="Open Sans"/>
                <a:sym typeface="Open Sans"/>
              </a:rPr>
              <a:t>में</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लातूर</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में</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आया</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भूकंप</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आधुनिक</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भारत</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के</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सबसे</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विनाशकारी</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भूकंपों</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में</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से</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एक</a:t>
            </a:r>
            <a:r>
              <a:rPr lang="en-US" b="1" dirty="0">
                <a:solidFill>
                  <a:srgbClr val="000000"/>
                </a:solidFill>
                <a:latin typeface="Open Sans"/>
                <a:ea typeface="Open Sans"/>
                <a:cs typeface="Open Sans"/>
                <a:sym typeface="Open Sans"/>
              </a:rPr>
              <a:t> </a:t>
            </a:r>
            <a:r>
              <a:rPr lang="en-US" b="1" dirty="0" err="1">
                <a:solidFill>
                  <a:srgbClr val="000000"/>
                </a:solidFill>
                <a:latin typeface="Open Sans"/>
                <a:ea typeface="Open Sans"/>
                <a:cs typeface="Open Sans"/>
                <a:sym typeface="Open Sans"/>
              </a:rPr>
              <a:t>था</a:t>
            </a:r>
            <a:r>
              <a:rPr lang="en-US" b="1" dirty="0">
                <a:solidFill>
                  <a:srgbClr val="000000"/>
                </a:solidFill>
                <a:latin typeface="Open Sans"/>
                <a:ea typeface="Open Sans"/>
                <a:cs typeface="Open Sans"/>
                <a:sym typeface="Open Sans"/>
              </a:rPr>
              <a:t>।</a:t>
            </a:r>
            <a:endParaRPr dirty="0"/>
          </a:p>
          <a:p>
            <a:pPr marL="228600" lvl="0" indent="-228600">
              <a:spcBef>
                <a:spcPts val="0"/>
              </a:spcBef>
              <a:buClr>
                <a:srgbClr val="000000"/>
              </a:buClr>
              <a:buSzPts val="2800"/>
              <a:buFont typeface="Noto Sans Symbols"/>
              <a:buChar char="⮚"/>
            </a:pPr>
            <a:r>
              <a:rPr lang="en-US" dirty="0" err="1">
                <a:solidFill>
                  <a:srgbClr val="000000"/>
                </a:solidFill>
                <a:latin typeface="Open Sans"/>
                <a:ea typeface="Open Sans"/>
                <a:cs typeface="Open Sans"/>
                <a:sym typeface="Open Sans"/>
              </a:rPr>
              <a:t>रिक्टर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पैमाने</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पर</a:t>
            </a:r>
            <a:r>
              <a:rPr lang="en-US" dirty="0">
                <a:solidFill>
                  <a:srgbClr val="000000"/>
                </a:solidFill>
                <a:latin typeface="Open Sans"/>
                <a:ea typeface="Open Sans"/>
                <a:cs typeface="Open Sans"/>
                <a:sym typeface="Open Sans"/>
              </a:rPr>
              <a:t> 7.4 </a:t>
            </a:r>
            <a:r>
              <a:rPr lang="en-US" dirty="0" err="1">
                <a:solidFill>
                  <a:srgbClr val="000000"/>
                </a:solidFill>
                <a:latin typeface="Open Sans"/>
                <a:ea typeface="Open Sans"/>
                <a:cs typeface="Open Sans"/>
                <a:sym typeface="Open Sans"/>
              </a:rPr>
              <a:t>तीव्रता</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वाली</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इस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आपदा</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में</a:t>
            </a:r>
            <a:r>
              <a:rPr lang="en-US" dirty="0">
                <a:solidFill>
                  <a:srgbClr val="000000"/>
                </a:solidFill>
                <a:latin typeface="Open Sans"/>
                <a:ea typeface="Open Sans"/>
                <a:cs typeface="Open Sans"/>
                <a:sym typeface="Open Sans"/>
              </a:rPr>
              <a:t> 20,000 </a:t>
            </a:r>
            <a:r>
              <a:rPr lang="en-US" dirty="0" err="1">
                <a:solidFill>
                  <a:srgbClr val="000000"/>
                </a:solidFill>
                <a:latin typeface="Open Sans"/>
                <a:ea typeface="Open Sans"/>
                <a:cs typeface="Open Sans"/>
                <a:sym typeface="Open Sans"/>
              </a:rPr>
              <a:t>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अधिक</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लोग</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मारे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गए</a:t>
            </a:r>
            <a:r>
              <a:rPr lang="en-US" dirty="0">
                <a:solidFill>
                  <a:srgbClr val="000000"/>
                </a:solidFill>
                <a:latin typeface="Open Sans"/>
                <a:ea typeface="Open Sans"/>
                <a:cs typeface="Open Sans"/>
                <a:sym typeface="Open Sans"/>
              </a:rPr>
              <a:t> </a:t>
            </a:r>
            <a:r>
              <a:rPr lang="hi-IN" dirty="0"/>
              <a:t>तथा</a:t>
            </a:r>
            <a:r>
              <a:rPr lang="en-US" dirty="0"/>
              <a:t> </a:t>
            </a:r>
            <a:r>
              <a:rPr lang="en-US" dirty="0" err="1">
                <a:latin typeface="Open Sans"/>
                <a:ea typeface="Open Sans"/>
                <a:cs typeface="Open Sans"/>
                <a:sym typeface="Open Sans"/>
              </a:rPr>
              <a:t>लगभग</a:t>
            </a:r>
            <a:r>
              <a:rPr lang="en-US" dirty="0">
                <a:latin typeface="Open Sans"/>
                <a:ea typeface="Open Sans"/>
                <a:cs typeface="Open Sans"/>
                <a:sym typeface="Open Sans"/>
              </a:rPr>
              <a:t> 30,000 </a:t>
            </a:r>
            <a:r>
              <a:rPr lang="en-US" dirty="0" err="1">
                <a:latin typeface="Open Sans"/>
                <a:ea typeface="Open Sans"/>
                <a:cs typeface="Open Sans"/>
                <a:sym typeface="Open Sans"/>
              </a:rPr>
              <a:t>लोग</a:t>
            </a:r>
            <a:r>
              <a:rPr lang="en-US" dirty="0">
                <a:latin typeface="Open Sans"/>
                <a:ea typeface="Open Sans"/>
                <a:cs typeface="Open Sans"/>
                <a:sym typeface="Open Sans"/>
              </a:rPr>
              <a:t> </a:t>
            </a:r>
            <a:r>
              <a:rPr lang="en-US" dirty="0" err="1">
                <a:latin typeface="Open Sans"/>
                <a:ea typeface="Open Sans"/>
                <a:cs typeface="Open Sans"/>
                <a:sym typeface="Open Sans"/>
              </a:rPr>
              <a:t>घायल</a:t>
            </a:r>
            <a:r>
              <a:rPr lang="en-US" dirty="0">
                <a:latin typeface="Open Sans"/>
                <a:ea typeface="Open Sans"/>
                <a:cs typeface="Open Sans"/>
                <a:sym typeface="Open Sans"/>
              </a:rPr>
              <a:t> </a:t>
            </a:r>
            <a:r>
              <a:rPr lang="en-US" dirty="0" err="1">
                <a:latin typeface="Open Sans"/>
                <a:ea typeface="Open Sans"/>
                <a:cs typeface="Open Sans"/>
                <a:sym typeface="Open Sans"/>
              </a:rPr>
              <a:t>हुए</a:t>
            </a:r>
            <a:r>
              <a:rPr lang="en-US" dirty="0">
                <a:latin typeface="Open Sans"/>
                <a:ea typeface="Open Sans"/>
                <a:cs typeface="Open Sans"/>
                <a:sym typeface="Open Sans"/>
              </a:rPr>
              <a:t>।</a:t>
            </a:r>
            <a:endParaRPr dirty="0"/>
          </a:p>
          <a:p>
            <a:pPr marL="228600" lvl="0" indent="-228600" algn="l" rtl="0">
              <a:lnSpc>
                <a:spcPct val="90000"/>
              </a:lnSpc>
              <a:spcBef>
                <a:spcPts val="0"/>
              </a:spcBef>
              <a:spcAft>
                <a:spcPts val="0"/>
              </a:spcAft>
              <a:buClr>
                <a:srgbClr val="000000"/>
              </a:buClr>
              <a:buSzPts val="2800"/>
              <a:buFont typeface="Noto Sans Symbols"/>
              <a:buChar char="⮚"/>
            </a:pPr>
            <a:r>
              <a:rPr lang="en-US" dirty="0">
                <a:solidFill>
                  <a:srgbClr val="000000"/>
                </a:solidFill>
                <a:latin typeface="Open Sans"/>
                <a:ea typeface="Open Sans"/>
                <a:cs typeface="Open Sans"/>
                <a:sym typeface="Open Sans"/>
              </a:rPr>
              <a:t>13 </a:t>
            </a:r>
            <a:r>
              <a:rPr lang="en-US" dirty="0" err="1">
                <a:solidFill>
                  <a:srgbClr val="000000"/>
                </a:solidFill>
                <a:latin typeface="Open Sans"/>
                <a:ea typeface="Open Sans"/>
                <a:cs typeface="Open Sans"/>
                <a:sym typeface="Open Sans"/>
              </a:rPr>
              <a:t>पड़ोसी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जिलों</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में</a:t>
            </a:r>
            <a:r>
              <a:rPr lang="en-US" dirty="0">
                <a:solidFill>
                  <a:srgbClr val="000000"/>
                </a:solidFill>
                <a:latin typeface="Open Sans"/>
                <a:ea typeface="Open Sans"/>
                <a:cs typeface="Open Sans"/>
                <a:sym typeface="Open Sans"/>
              </a:rPr>
              <a:t> 2 </a:t>
            </a:r>
            <a:r>
              <a:rPr lang="en-US" dirty="0" err="1">
                <a:solidFill>
                  <a:srgbClr val="000000"/>
                </a:solidFill>
                <a:latin typeface="Open Sans"/>
                <a:ea typeface="Open Sans"/>
                <a:cs typeface="Open Sans"/>
                <a:sym typeface="Open Sans"/>
              </a:rPr>
              <a:t>लाख</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अधिक</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घर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बुरी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तरह</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क्षतिग्रस्त</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हो</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गए</a:t>
            </a:r>
            <a:r>
              <a:rPr lang="en-US" dirty="0">
                <a:solidFill>
                  <a:srgbClr val="000000"/>
                </a:solidFill>
                <a:latin typeface="Open Sans"/>
                <a:ea typeface="Open Sans"/>
                <a:cs typeface="Open Sans"/>
                <a:sym typeface="Open Sans"/>
              </a:rPr>
              <a:t>।</a:t>
            </a:r>
            <a:endParaRPr dirty="0"/>
          </a:p>
          <a:p>
            <a:pPr marL="228600" lvl="0" indent="-228600" algn="l" rtl="0">
              <a:lnSpc>
                <a:spcPct val="90000"/>
              </a:lnSpc>
              <a:spcBef>
                <a:spcPts val="0"/>
              </a:spcBef>
              <a:spcAft>
                <a:spcPts val="0"/>
              </a:spcAft>
              <a:buClr>
                <a:srgbClr val="000000"/>
              </a:buClr>
              <a:buSzPts val="2800"/>
              <a:buFont typeface="Noto Sans Symbols"/>
              <a:buChar char="⮚"/>
            </a:pPr>
            <a:r>
              <a:rPr lang="en-US" dirty="0" err="1">
                <a:solidFill>
                  <a:srgbClr val="000000"/>
                </a:solidFill>
                <a:latin typeface="Open Sans"/>
                <a:ea typeface="Open Sans"/>
                <a:cs typeface="Open Sans"/>
                <a:sym typeface="Open Sans"/>
              </a:rPr>
              <a:t>महाराष्ट्र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में</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इस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त्रासदी</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से</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लगभग</a:t>
            </a:r>
            <a:r>
              <a:rPr lang="en-US" dirty="0">
                <a:solidFill>
                  <a:srgbClr val="000000"/>
                </a:solidFill>
                <a:latin typeface="Open Sans"/>
                <a:ea typeface="Open Sans"/>
                <a:cs typeface="Open Sans"/>
                <a:sym typeface="Open Sans"/>
              </a:rPr>
              <a:t> 1,27,000 </a:t>
            </a:r>
            <a:r>
              <a:rPr lang="en-US" dirty="0" err="1">
                <a:solidFill>
                  <a:srgbClr val="000000"/>
                </a:solidFill>
                <a:latin typeface="Open Sans"/>
                <a:ea typeface="Open Sans"/>
                <a:cs typeface="Open Sans"/>
                <a:sym typeface="Open Sans"/>
              </a:rPr>
              <a:t>परिवार</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प्रभावित</a:t>
            </a:r>
            <a:r>
              <a:rPr lang="en-US" dirty="0">
                <a:solidFill>
                  <a:srgbClr val="000000"/>
                </a:solidFill>
                <a:latin typeface="Open Sans"/>
                <a:ea typeface="Open Sans"/>
                <a:cs typeface="Open Sans"/>
                <a:sym typeface="Open Sans"/>
              </a:rPr>
              <a:t> </a:t>
            </a:r>
            <a:r>
              <a:rPr lang="en-US" dirty="0" err="1">
                <a:solidFill>
                  <a:srgbClr val="000000"/>
                </a:solidFill>
                <a:latin typeface="Open Sans"/>
                <a:ea typeface="Open Sans"/>
                <a:cs typeface="Open Sans"/>
                <a:sym typeface="Open Sans"/>
              </a:rPr>
              <a:t>हुए</a:t>
            </a:r>
            <a:r>
              <a:rPr lang="en-US" dirty="0">
                <a:solidFill>
                  <a:srgbClr val="000000"/>
                </a:solidFill>
                <a:latin typeface="Open Sans"/>
                <a:ea typeface="Open Sans"/>
                <a:cs typeface="Open Sans"/>
                <a:sym typeface="Open Sans"/>
              </a:rPr>
              <a:t>।</a:t>
            </a:r>
            <a:endParaRPr dirty="0"/>
          </a:p>
          <a:p>
            <a:pPr marL="228600" lvl="0" indent="-50800" algn="l" rtl="0">
              <a:lnSpc>
                <a:spcPct val="90000"/>
              </a:lnSpc>
              <a:spcBef>
                <a:spcPts val="1000"/>
              </a:spcBef>
              <a:spcAft>
                <a:spcPts val="0"/>
              </a:spcAft>
              <a:buClr>
                <a:schemeClr val="dk1"/>
              </a:buClr>
              <a:buSzPts val="2800"/>
              <a:buNone/>
            </a:pPr>
            <a:endParaRPr dirty="0">
              <a:latin typeface="Open Sans SemiBold"/>
              <a:ea typeface="Open Sans SemiBold"/>
              <a:cs typeface="Open Sans SemiBold"/>
              <a:sym typeface="Open Sans SemiBold"/>
            </a:endParaRPr>
          </a:p>
        </p:txBody>
      </p:sp>
      <p:sp>
        <p:nvSpPr>
          <p:cNvPr id="113" name="Google Shape;113;p17"/>
          <p:cNvSpPr txBox="1">
            <a:spLocks noGrp="1"/>
          </p:cNvSpPr>
          <p:nvPr>
            <p:ph type="sldNum" idx="12"/>
          </p:nvPr>
        </p:nvSpPr>
        <p:spPr>
          <a:xfrm>
            <a:off x="997981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18"/>
          <p:cNvPicPr preferRelativeResize="0">
            <a:picLocks noGrp="1"/>
          </p:cNvPicPr>
          <p:nvPr>
            <p:ph type="body" idx="1"/>
          </p:nvPr>
        </p:nvPicPr>
        <p:blipFill rotWithShape="1">
          <a:blip r:embed="rId3">
            <a:alphaModFix/>
          </a:blip>
          <a:srcRect/>
          <a:stretch/>
        </p:blipFill>
        <p:spPr>
          <a:xfrm>
            <a:off x="4114800" y="1017634"/>
            <a:ext cx="7335838" cy="4916395"/>
          </a:xfrm>
          <a:prstGeom prst="rect">
            <a:avLst/>
          </a:prstGeom>
          <a:noFill/>
          <a:ln>
            <a:noFill/>
          </a:ln>
        </p:spPr>
      </p:pic>
      <p:sp>
        <p:nvSpPr>
          <p:cNvPr id="119" name="Google Shape;119;p18"/>
          <p:cNvSpPr txBox="1">
            <a:spLocks noGrp="1"/>
          </p:cNvSpPr>
          <p:nvPr>
            <p:ph type="sldNum" idx="12"/>
          </p:nvPr>
        </p:nvSpPr>
        <p:spPr>
          <a:xfrm>
            <a:off x="10071254" y="628569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6</a:t>
            </a:fld>
            <a:endParaRPr/>
          </a:p>
        </p:txBody>
      </p:sp>
      <p:sp>
        <p:nvSpPr>
          <p:cNvPr id="120" name="Google Shape;120;p18"/>
          <p:cNvSpPr txBox="1"/>
          <p:nvPr/>
        </p:nvSpPr>
        <p:spPr>
          <a:xfrm>
            <a:off x="114300" y="2769578"/>
            <a:ext cx="3683977" cy="1664310"/>
          </a:xfrm>
          <a:prstGeom prst="rect">
            <a:avLst/>
          </a:prstGeom>
          <a:solidFill>
            <a:srgbClr val="C00000"/>
          </a:solidFill>
          <a:ln>
            <a:noFill/>
          </a:ln>
        </p:spPr>
        <p:txBody>
          <a:bodyPr spcFirstLastPara="1" wrap="square" lIns="91425" tIns="45700" rIns="91425" bIns="45700" anchor="ctr" anchorCtr="0">
            <a:normAutofit fontScale="82500" lnSpcReduction="10000"/>
          </a:bodyPr>
          <a:lstStyle/>
          <a:p>
            <a:pPr marL="0" marR="0" lvl="0" indent="0" algn="ctr" rtl="0">
              <a:lnSpc>
                <a:spcPct val="90000"/>
              </a:lnSpc>
              <a:spcBef>
                <a:spcPts val="0"/>
              </a:spcBef>
              <a:spcAft>
                <a:spcPts val="0"/>
              </a:spcAft>
              <a:buClr>
                <a:srgbClr val="000000"/>
              </a:buClr>
              <a:buSzPct val="100000"/>
              <a:buFont typeface="Calibri"/>
              <a:buNone/>
            </a:pPr>
            <a:br>
              <a:rPr lang="en-US" sz="4400" b="1">
                <a:solidFill>
                  <a:srgbClr val="000000"/>
                </a:solidFill>
                <a:latin typeface="Calibri"/>
                <a:ea typeface="Calibri"/>
                <a:cs typeface="Calibri"/>
                <a:sym typeface="Calibri"/>
              </a:rPr>
            </a:br>
            <a:r>
              <a:rPr lang="en-US" sz="4400">
                <a:solidFill>
                  <a:schemeClr val="lt1"/>
                </a:solidFill>
                <a:latin typeface="Open Sans SemiBold"/>
                <a:ea typeface="Open Sans SemiBold"/>
                <a:cs typeface="Open Sans SemiBold"/>
                <a:sym typeface="Open Sans SemiBold"/>
              </a:rPr>
              <a:t>1993 लातूर भूकंप</a:t>
            </a:r>
            <a:br>
              <a:rPr lang="en-US" sz="4400">
                <a:solidFill>
                  <a:schemeClr val="dk1"/>
                </a:solidFill>
                <a:latin typeface="Calibri"/>
                <a:ea typeface="Calibri"/>
                <a:cs typeface="Calibri"/>
                <a:sym typeface="Calibri"/>
              </a:rPr>
            </a:br>
            <a:endParaRPr sz="4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19"/>
          <p:cNvPicPr preferRelativeResize="0">
            <a:picLocks noGrp="1"/>
          </p:cNvPicPr>
          <p:nvPr>
            <p:ph type="body" idx="1"/>
          </p:nvPr>
        </p:nvPicPr>
        <p:blipFill rotWithShape="1">
          <a:blip r:embed="rId3">
            <a:alphaModFix/>
          </a:blip>
          <a:srcRect/>
          <a:stretch/>
        </p:blipFill>
        <p:spPr>
          <a:xfrm>
            <a:off x="4648202" y="975702"/>
            <a:ext cx="6840415" cy="4906596"/>
          </a:xfrm>
          <a:prstGeom prst="rect">
            <a:avLst/>
          </a:prstGeom>
          <a:noFill/>
          <a:ln>
            <a:noFill/>
          </a:ln>
        </p:spPr>
      </p:pic>
      <p:sp>
        <p:nvSpPr>
          <p:cNvPr id="126" name="Google Shape;126;p19"/>
          <p:cNvSpPr txBox="1">
            <a:spLocks noGrp="1"/>
          </p:cNvSpPr>
          <p:nvPr>
            <p:ph type="sldNum" idx="12"/>
          </p:nvPr>
        </p:nvSpPr>
        <p:spPr>
          <a:xfrm>
            <a:off x="10025534" y="627426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7</a:t>
            </a:fld>
            <a:endParaRPr/>
          </a:p>
        </p:txBody>
      </p:sp>
      <p:sp>
        <p:nvSpPr>
          <p:cNvPr id="127" name="Google Shape;127;p19"/>
          <p:cNvSpPr txBox="1">
            <a:spLocks noGrp="1"/>
          </p:cNvSpPr>
          <p:nvPr>
            <p:ph type="title"/>
          </p:nvPr>
        </p:nvSpPr>
        <p:spPr>
          <a:xfrm>
            <a:off x="181928" y="2655888"/>
            <a:ext cx="3918804" cy="1325562"/>
          </a:xfrm>
          <a:prstGeom prst="rect">
            <a:avLst/>
          </a:prstGeom>
          <a:solidFill>
            <a:srgbClr val="C00000"/>
          </a:solidFill>
          <a:ln>
            <a:noFill/>
          </a:ln>
        </p:spPr>
        <p:txBody>
          <a:bodyPr spcFirstLastPara="1" wrap="square" lIns="91425" tIns="45700" rIns="91425" bIns="45700" anchor="ctr" anchorCtr="0">
            <a:normAutofit fontScale="90000"/>
          </a:bodyPr>
          <a:lstStyle/>
          <a:p>
            <a:pPr marL="0" marR="0" lvl="0" indent="0" algn="l" rtl="0">
              <a:lnSpc>
                <a:spcPct val="90000"/>
              </a:lnSpc>
              <a:spcBef>
                <a:spcPts val="0"/>
              </a:spcBef>
              <a:spcAft>
                <a:spcPts val="0"/>
              </a:spcAft>
              <a:buClr>
                <a:srgbClr val="000000"/>
              </a:buClr>
              <a:buSzPct val="100000"/>
              <a:buFont typeface="Calibri"/>
              <a:buNone/>
            </a:pPr>
            <a:br>
              <a:rPr lang="en-US" sz="4400" b="1" i="0" u="none" strike="noStrike" cap="none">
                <a:solidFill>
                  <a:srgbClr val="000000"/>
                </a:solidFill>
                <a:latin typeface="Calibri"/>
                <a:ea typeface="Calibri"/>
                <a:cs typeface="Calibri"/>
                <a:sym typeface="Calibri"/>
              </a:rPr>
            </a:br>
            <a:r>
              <a:rPr lang="en-US" sz="4400" b="0" i="0" u="none" strike="noStrike" cap="none">
                <a:solidFill>
                  <a:schemeClr val="lt1"/>
                </a:solidFill>
                <a:latin typeface="Open Sans SemiBold"/>
                <a:ea typeface="Open Sans SemiBold"/>
                <a:cs typeface="Open Sans SemiBold"/>
                <a:sym typeface="Open Sans SemiBold"/>
              </a:rPr>
              <a:t>1993 लातूर भूकंप</a:t>
            </a:r>
            <a:br>
              <a:rPr lang="en-US" sz="4400" b="0" i="0" u="none" strike="noStrike" cap="none">
                <a:solidFill>
                  <a:schemeClr val="dk1"/>
                </a:solidFill>
                <a:latin typeface="Calibri"/>
                <a:ea typeface="Calibri"/>
                <a:cs typeface="Calibri"/>
                <a:sym typeface="Calibri"/>
              </a:rPr>
            </a:br>
            <a:endParaRPr sz="44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301868" y="2766218"/>
            <a:ext cx="4586655"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pen Sans SemiBold"/>
              <a:buNone/>
            </a:pPr>
            <a:r>
              <a:rPr lang="en-US">
                <a:solidFill>
                  <a:schemeClr val="lt1"/>
                </a:solidFill>
                <a:latin typeface="Open Sans SemiBold"/>
                <a:ea typeface="Open Sans SemiBold"/>
                <a:cs typeface="Open Sans SemiBold"/>
                <a:sym typeface="Open Sans SemiBold"/>
              </a:rPr>
              <a:t>2001 गुजरात भूकंप</a:t>
            </a:r>
            <a:endParaRPr/>
          </a:p>
        </p:txBody>
      </p:sp>
      <p:sp>
        <p:nvSpPr>
          <p:cNvPr id="133" name="Google Shape;133;p20"/>
          <p:cNvSpPr txBox="1">
            <a:spLocks noGrp="1"/>
          </p:cNvSpPr>
          <p:nvPr>
            <p:ph type="body" idx="1"/>
          </p:nvPr>
        </p:nvSpPr>
        <p:spPr>
          <a:xfrm>
            <a:off x="5048543" y="1399735"/>
            <a:ext cx="6981092" cy="3613639"/>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26 </a:t>
            </a:r>
            <a:r>
              <a:rPr lang="en-US" dirty="0" err="1"/>
              <a:t>जनवरी</a:t>
            </a:r>
            <a:r>
              <a:rPr lang="en-US" dirty="0"/>
              <a:t> 2001 </a:t>
            </a:r>
            <a:r>
              <a:rPr lang="en-US" dirty="0" err="1"/>
              <a:t>को</a:t>
            </a:r>
            <a:r>
              <a:rPr lang="en-US" dirty="0"/>
              <a:t> </a:t>
            </a:r>
            <a:r>
              <a:rPr lang="en-US" dirty="0" err="1"/>
              <a:t>गुजरात</a:t>
            </a:r>
            <a:r>
              <a:rPr lang="en-US" dirty="0"/>
              <a:t> </a:t>
            </a:r>
            <a:r>
              <a:rPr lang="en-US" dirty="0" err="1"/>
              <a:t>के</a:t>
            </a:r>
            <a:r>
              <a:rPr lang="en-US" dirty="0"/>
              <a:t> </a:t>
            </a:r>
            <a:r>
              <a:rPr lang="en-US" dirty="0" err="1"/>
              <a:t>कच्छ</a:t>
            </a:r>
            <a:r>
              <a:rPr lang="en-US" dirty="0"/>
              <a:t> </a:t>
            </a:r>
            <a:r>
              <a:rPr lang="en-US" dirty="0" err="1"/>
              <a:t>जिले</a:t>
            </a:r>
            <a:r>
              <a:rPr lang="en-US" dirty="0"/>
              <a:t> </a:t>
            </a:r>
            <a:r>
              <a:rPr lang="en-US" dirty="0" err="1"/>
              <a:t>में</a:t>
            </a:r>
            <a:r>
              <a:rPr lang="en-US" dirty="0"/>
              <a:t> </a:t>
            </a:r>
            <a:r>
              <a:rPr lang="en-US" dirty="0" err="1"/>
              <a:t>सुबह</a:t>
            </a:r>
            <a:r>
              <a:rPr lang="en-US" dirty="0"/>
              <a:t> </a:t>
            </a:r>
            <a:r>
              <a:rPr lang="en-US" dirty="0" err="1"/>
              <a:t>लगभग</a:t>
            </a:r>
            <a:r>
              <a:rPr lang="en-US" dirty="0"/>
              <a:t> 08:46 </a:t>
            </a:r>
            <a:r>
              <a:rPr lang="en-US" dirty="0" err="1"/>
              <a:t>बजे</a:t>
            </a:r>
            <a:r>
              <a:rPr lang="en-US" dirty="0"/>
              <a:t> </a:t>
            </a:r>
            <a:r>
              <a:rPr lang="en-US" dirty="0" err="1"/>
              <a:t>रिक्टर</a:t>
            </a:r>
            <a:r>
              <a:rPr lang="en-US" dirty="0"/>
              <a:t> </a:t>
            </a:r>
            <a:r>
              <a:rPr lang="en-US" dirty="0" err="1"/>
              <a:t>पैमाने</a:t>
            </a:r>
            <a:r>
              <a:rPr lang="en-US" dirty="0"/>
              <a:t> </a:t>
            </a:r>
            <a:r>
              <a:rPr lang="en-US" dirty="0" err="1"/>
              <a:t>पर</a:t>
            </a:r>
            <a:r>
              <a:rPr lang="en-US" dirty="0"/>
              <a:t> 7.7 </a:t>
            </a:r>
            <a:r>
              <a:rPr lang="en-US" dirty="0" err="1"/>
              <a:t>तीव्रता</a:t>
            </a:r>
            <a:r>
              <a:rPr lang="en-US" dirty="0"/>
              <a:t> </a:t>
            </a:r>
            <a:r>
              <a:rPr lang="en-US" dirty="0" err="1"/>
              <a:t>का</a:t>
            </a:r>
            <a:r>
              <a:rPr lang="en-US" dirty="0"/>
              <a:t> </a:t>
            </a:r>
            <a:r>
              <a:rPr lang="en-US" dirty="0" err="1"/>
              <a:t>भूकंप</a:t>
            </a:r>
            <a:r>
              <a:rPr lang="en-US" dirty="0"/>
              <a:t> </a:t>
            </a:r>
            <a:r>
              <a:rPr lang="en-US" dirty="0" err="1"/>
              <a:t>आया</a:t>
            </a:r>
            <a:r>
              <a:rPr lang="en-US" dirty="0"/>
              <a:t>।</a:t>
            </a:r>
            <a:endParaRPr dirty="0"/>
          </a:p>
          <a:p>
            <a:pPr marL="228600" lvl="0" indent="-228600" algn="l" rtl="0">
              <a:lnSpc>
                <a:spcPct val="90000"/>
              </a:lnSpc>
              <a:spcBef>
                <a:spcPts val="1000"/>
              </a:spcBef>
              <a:spcAft>
                <a:spcPts val="0"/>
              </a:spcAft>
              <a:buClr>
                <a:schemeClr val="dk1"/>
              </a:buClr>
              <a:buSzPts val="2800"/>
              <a:buChar char="•"/>
            </a:pPr>
            <a:r>
              <a:rPr lang="en-US" dirty="0" err="1"/>
              <a:t>लगभग</a:t>
            </a:r>
            <a:r>
              <a:rPr lang="en-US" dirty="0"/>
              <a:t> 20,000 </a:t>
            </a:r>
            <a:r>
              <a:rPr lang="en-US" dirty="0" err="1"/>
              <a:t>लोग</a:t>
            </a:r>
            <a:r>
              <a:rPr lang="en-US" dirty="0"/>
              <a:t> </a:t>
            </a:r>
            <a:r>
              <a:rPr lang="en-US" dirty="0" err="1"/>
              <a:t>मारे</a:t>
            </a:r>
            <a:r>
              <a:rPr lang="en-US" dirty="0"/>
              <a:t> </a:t>
            </a:r>
            <a:r>
              <a:rPr lang="en-US" dirty="0" err="1"/>
              <a:t>गये</a:t>
            </a:r>
            <a:r>
              <a:rPr lang="en-US" dirty="0"/>
              <a:t>, 1,67,000 </a:t>
            </a:r>
            <a:r>
              <a:rPr lang="en-US" dirty="0" err="1"/>
              <a:t>घायल</a:t>
            </a:r>
            <a:r>
              <a:rPr lang="en-US" dirty="0"/>
              <a:t> </a:t>
            </a:r>
            <a:r>
              <a:rPr lang="en-US" dirty="0" err="1"/>
              <a:t>हुए</a:t>
            </a:r>
            <a:r>
              <a:rPr lang="en-US" dirty="0"/>
              <a:t> </a:t>
            </a:r>
            <a:r>
              <a:rPr lang="en-US" dirty="0" err="1"/>
              <a:t>और</a:t>
            </a:r>
            <a:r>
              <a:rPr lang="en-US" dirty="0"/>
              <a:t> </a:t>
            </a:r>
            <a:r>
              <a:rPr lang="en-US" dirty="0" err="1"/>
              <a:t>लगभग</a:t>
            </a:r>
            <a:r>
              <a:rPr lang="en-US" dirty="0"/>
              <a:t> 6,00,000 </a:t>
            </a:r>
            <a:r>
              <a:rPr lang="en-US" dirty="0" err="1"/>
              <a:t>लोग</a:t>
            </a:r>
            <a:r>
              <a:rPr lang="en-US" dirty="0"/>
              <a:t> </a:t>
            </a:r>
            <a:r>
              <a:rPr lang="en-US" dirty="0" err="1"/>
              <a:t>बेघर</a:t>
            </a:r>
            <a:r>
              <a:rPr lang="en-US" dirty="0"/>
              <a:t> </a:t>
            </a:r>
            <a:r>
              <a:rPr lang="en-US" dirty="0" err="1"/>
              <a:t>हो</a:t>
            </a:r>
            <a:r>
              <a:rPr lang="en-US" dirty="0"/>
              <a:t> </a:t>
            </a:r>
            <a:r>
              <a:rPr lang="en-US" dirty="0" err="1"/>
              <a:t>गये</a:t>
            </a:r>
            <a:r>
              <a:rPr lang="en-US" dirty="0"/>
              <a:t>।</a:t>
            </a:r>
            <a:endParaRPr dirty="0"/>
          </a:p>
          <a:p>
            <a:pPr marL="228600" lvl="0" indent="-228600" algn="l" rtl="0">
              <a:lnSpc>
                <a:spcPct val="90000"/>
              </a:lnSpc>
              <a:spcBef>
                <a:spcPts val="1000"/>
              </a:spcBef>
              <a:spcAft>
                <a:spcPts val="0"/>
              </a:spcAft>
              <a:buClr>
                <a:schemeClr val="dk1"/>
              </a:buClr>
              <a:buSzPts val="2800"/>
              <a:buChar char="•"/>
            </a:pPr>
            <a:r>
              <a:rPr lang="en-US" dirty="0" err="1">
                <a:solidFill>
                  <a:srgbClr val="FF0000"/>
                </a:solidFill>
              </a:rPr>
              <a:t>का</a:t>
            </a:r>
            <a:r>
              <a:rPr lang="en-US" dirty="0">
                <a:solidFill>
                  <a:srgbClr val="FF0000"/>
                </a:solidFill>
              </a:rPr>
              <a:t> </a:t>
            </a:r>
            <a:r>
              <a:rPr lang="en-US" dirty="0" err="1">
                <a:solidFill>
                  <a:srgbClr val="FF0000"/>
                </a:solidFill>
              </a:rPr>
              <a:t>शहरभुजभूकंप</a:t>
            </a:r>
            <a:r>
              <a:rPr lang="en-US" dirty="0">
                <a:solidFill>
                  <a:srgbClr val="FF0000"/>
                </a:solidFill>
              </a:rPr>
              <a:t> </a:t>
            </a:r>
            <a:r>
              <a:rPr lang="en-US" dirty="0" err="1">
                <a:solidFill>
                  <a:srgbClr val="FF0000"/>
                </a:solidFill>
              </a:rPr>
              <a:t>के</a:t>
            </a:r>
            <a:r>
              <a:rPr lang="en-US" dirty="0">
                <a:solidFill>
                  <a:srgbClr val="FF0000"/>
                </a:solidFill>
              </a:rPr>
              <a:t> </a:t>
            </a:r>
            <a:r>
              <a:rPr lang="en-US" dirty="0" err="1">
                <a:solidFill>
                  <a:srgbClr val="FF0000"/>
                </a:solidFill>
              </a:rPr>
              <a:t>केंद्र</a:t>
            </a:r>
            <a:r>
              <a:rPr lang="en-US" dirty="0">
                <a:solidFill>
                  <a:srgbClr val="FF0000"/>
                </a:solidFill>
              </a:rPr>
              <a:t> </a:t>
            </a:r>
            <a:r>
              <a:rPr lang="en-US" dirty="0" err="1">
                <a:solidFill>
                  <a:srgbClr val="FF0000"/>
                </a:solidFill>
              </a:rPr>
              <a:t>से</a:t>
            </a:r>
            <a:r>
              <a:rPr lang="en-US" dirty="0">
                <a:solidFill>
                  <a:srgbClr val="FF0000"/>
                </a:solidFill>
              </a:rPr>
              <a:t> </a:t>
            </a:r>
            <a:r>
              <a:rPr lang="en-US" dirty="0" err="1">
                <a:solidFill>
                  <a:srgbClr val="FF0000"/>
                </a:solidFill>
              </a:rPr>
              <a:t>केवल</a:t>
            </a:r>
            <a:r>
              <a:rPr lang="en-US" dirty="0">
                <a:solidFill>
                  <a:srgbClr val="FF0000"/>
                </a:solidFill>
              </a:rPr>
              <a:t> 20 </a:t>
            </a:r>
            <a:r>
              <a:rPr lang="en-US" dirty="0" err="1">
                <a:solidFill>
                  <a:srgbClr val="FF0000"/>
                </a:solidFill>
              </a:rPr>
              <a:t>किमी</a:t>
            </a:r>
            <a:r>
              <a:rPr lang="en-US" dirty="0">
                <a:solidFill>
                  <a:srgbClr val="FF0000"/>
                </a:solidFill>
              </a:rPr>
              <a:t> </a:t>
            </a:r>
            <a:r>
              <a:rPr lang="en-US" dirty="0" err="1">
                <a:solidFill>
                  <a:srgbClr val="FF0000"/>
                </a:solidFill>
              </a:rPr>
              <a:t>दूर</a:t>
            </a:r>
            <a:r>
              <a:rPr lang="en-US" dirty="0">
                <a:solidFill>
                  <a:srgbClr val="FF0000"/>
                </a:solidFill>
              </a:rPr>
              <a:t> </a:t>
            </a:r>
            <a:r>
              <a:rPr lang="en-US" dirty="0" err="1">
                <a:solidFill>
                  <a:srgbClr val="FF0000"/>
                </a:solidFill>
              </a:rPr>
              <a:t>स्थित</a:t>
            </a:r>
            <a:r>
              <a:rPr lang="en-US" dirty="0">
                <a:solidFill>
                  <a:srgbClr val="FF0000"/>
                </a:solidFill>
              </a:rPr>
              <a:t> </a:t>
            </a:r>
            <a:r>
              <a:rPr lang="en-US" dirty="0" err="1">
                <a:solidFill>
                  <a:srgbClr val="FF0000"/>
                </a:solidFill>
              </a:rPr>
              <a:t>यह</a:t>
            </a:r>
            <a:r>
              <a:rPr lang="en-US" dirty="0">
                <a:solidFill>
                  <a:srgbClr val="FF0000"/>
                </a:solidFill>
              </a:rPr>
              <a:t> </a:t>
            </a:r>
            <a:r>
              <a:rPr lang="en-US" dirty="0" err="1">
                <a:solidFill>
                  <a:srgbClr val="FF0000"/>
                </a:solidFill>
              </a:rPr>
              <a:t>इमारत</a:t>
            </a:r>
            <a:r>
              <a:rPr lang="en-US" dirty="0">
                <a:solidFill>
                  <a:srgbClr val="FF0000"/>
                </a:solidFill>
              </a:rPr>
              <a:t> </a:t>
            </a:r>
            <a:r>
              <a:rPr lang="en-US" dirty="0" err="1">
                <a:solidFill>
                  <a:srgbClr val="FF0000"/>
                </a:solidFill>
              </a:rPr>
              <a:t>पूरी</a:t>
            </a:r>
            <a:r>
              <a:rPr lang="en-US" dirty="0">
                <a:solidFill>
                  <a:srgbClr val="FF0000"/>
                </a:solidFill>
              </a:rPr>
              <a:t> </a:t>
            </a:r>
            <a:r>
              <a:rPr lang="en-US" dirty="0" err="1">
                <a:solidFill>
                  <a:srgbClr val="FF0000"/>
                </a:solidFill>
              </a:rPr>
              <a:t>तरह</a:t>
            </a:r>
            <a:r>
              <a:rPr lang="en-US" dirty="0">
                <a:solidFill>
                  <a:srgbClr val="FF0000"/>
                </a:solidFill>
              </a:rPr>
              <a:t> </a:t>
            </a:r>
            <a:r>
              <a:rPr lang="en-US" dirty="0" err="1">
                <a:solidFill>
                  <a:srgbClr val="FF0000"/>
                </a:solidFill>
              </a:rPr>
              <a:t>से</a:t>
            </a:r>
            <a:r>
              <a:rPr lang="en-US" dirty="0">
                <a:solidFill>
                  <a:srgbClr val="FF0000"/>
                </a:solidFill>
              </a:rPr>
              <a:t> </a:t>
            </a:r>
            <a:r>
              <a:rPr lang="en-US" dirty="0" err="1">
                <a:solidFill>
                  <a:srgbClr val="FF0000"/>
                </a:solidFill>
              </a:rPr>
              <a:t>तबाह</a:t>
            </a:r>
            <a:r>
              <a:rPr lang="en-US" dirty="0">
                <a:solidFill>
                  <a:srgbClr val="FF0000"/>
                </a:solidFill>
              </a:rPr>
              <a:t> </a:t>
            </a:r>
            <a:r>
              <a:rPr lang="en-US" dirty="0" err="1">
                <a:solidFill>
                  <a:srgbClr val="FF0000"/>
                </a:solidFill>
              </a:rPr>
              <a:t>हो</a:t>
            </a:r>
            <a:r>
              <a:rPr lang="en-US" dirty="0">
                <a:solidFill>
                  <a:srgbClr val="FF0000"/>
                </a:solidFill>
              </a:rPr>
              <a:t> </a:t>
            </a:r>
            <a:r>
              <a:rPr lang="en-US" dirty="0" err="1">
                <a:solidFill>
                  <a:srgbClr val="FF0000"/>
                </a:solidFill>
              </a:rPr>
              <a:t>गई</a:t>
            </a:r>
            <a:r>
              <a:rPr lang="en-US" dirty="0"/>
              <a:t>।</a:t>
            </a:r>
            <a:endParaRPr dirty="0"/>
          </a:p>
        </p:txBody>
      </p:sp>
      <p:sp>
        <p:nvSpPr>
          <p:cNvPr id="134" name="Google Shape;134;p20"/>
          <p:cNvSpPr txBox="1">
            <a:spLocks noGrp="1"/>
          </p:cNvSpPr>
          <p:nvPr>
            <p:ph type="sldNum" idx="12"/>
          </p:nvPr>
        </p:nvSpPr>
        <p:spPr>
          <a:xfrm>
            <a:off x="1004839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21"/>
          <p:cNvPicPr preferRelativeResize="0">
            <a:picLocks noGrp="1"/>
          </p:cNvPicPr>
          <p:nvPr>
            <p:ph type="body" idx="1"/>
          </p:nvPr>
        </p:nvPicPr>
        <p:blipFill rotWithShape="1">
          <a:blip r:embed="rId3">
            <a:alphaModFix/>
          </a:blip>
          <a:srcRect/>
          <a:stretch/>
        </p:blipFill>
        <p:spPr>
          <a:xfrm>
            <a:off x="4758189" y="1253331"/>
            <a:ext cx="6710729" cy="4351338"/>
          </a:xfrm>
          <a:prstGeom prst="rect">
            <a:avLst/>
          </a:prstGeom>
          <a:noFill/>
          <a:ln>
            <a:noFill/>
          </a:ln>
        </p:spPr>
      </p:pic>
      <p:sp>
        <p:nvSpPr>
          <p:cNvPr id="140" name="Google Shape;140;p21"/>
          <p:cNvSpPr txBox="1">
            <a:spLocks noGrp="1"/>
          </p:cNvSpPr>
          <p:nvPr>
            <p:ph type="sldNum" idx="12"/>
          </p:nvPr>
        </p:nvSpPr>
        <p:spPr>
          <a:xfrm>
            <a:off x="1009411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9</a:t>
            </a:fld>
            <a:endParaRPr/>
          </a:p>
        </p:txBody>
      </p:sp>
      <p:sp>
        <p:nvSpPr>
          <p:cNvPr id="141" name="Google Shape;141;p21"/>
          <p:cNvSpPr txBox="1">
            <a:spLocks noGrp="1"/>
          </p:cNvSpPr>
          <p:nvPr>
            <p:ph type="title"/>
          </p:nvPr>
        </p:nvSpPr>
        <p:spPr>
          <a:xfrm>
            <a:off x="118110" y="2509838"/>
            <a:ext cx="4164013" cy="1325562"/>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pen Sans SemiBold"/>
              <a:buNone/>
            </a:pPr>
            <a:r>
              <a:rPr lang="en-US">
                <a:solidFill>
                  <a:schemeClr val="lt1"/>
                </a:solidFill>
                <a:latin typeface="Open Sans SemiBold"/>
                <a:ea typeface="Open Sans SemiBold"/>
                <a:cs typeface="Open Sans SemiBold"/>
                <a:sym typeface="Open Sans SemiBold"/>
              </a:rPr>
              <a:t>2001 गुजरात भूकंप</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225669" y="2541463"/>
            <a:ext cx="4815254" cy="1325563"/>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br>
              <a:rPr lang="en-US" b="1"/>
            </a:br>
            <a:r>
              <a:rPr lang="en-US">
                <a:solidFill>
                  <a:schemeClr val="lt1"/>
                </a:solidFill>
                <a:latin typeface="Open Sans SemiBold"/>
                <a:ea typeface="Open Sans SemiBold"/>
                <a:cs typeface="Open Sans SemiBold"/>
                <a:sym typeface="Open Sans SemiBold"/>
              </a:rPr>
              <a:t>2004 हिंद महासागर सुनामी</a:t>
            </a:r>
            <a:br>
              <a:rPr lang="en-US"/>
            </a:br>
            <a:endParaRPr/>
          </a:p>
        </p:txBody>
      </p:sp>
      <p:sp>
        <p:nvSpPr>
          <p:cNvPr id="147" name="Google Shape;147;p22"/>
          <p:cNvSpPr txBox="1">
            <a:spLocks noGrp="1"/>
          </p:cNvSpPr>
          <p:nvPr>
            <p:ph type="body" idx="1"/>
          </p:nvPr>
        </p:nvSpPr>
        <p:spPr>
          <a:xfrm>
            <a:off x="5178668" y="1616366"/>
            <a:ext cx="6787663" cy="344976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err="1"/>
              <a:t>एक</a:t>
            </a:r>
            <a:r>
              <a:rPr lang="en-US" dirty="0"/>
              <a:t> </a:t>
            </a:r>
            <a:r>
              <a:rPr lang="en-US" dirty="0" err="1"/>
              <a:t>शक्तिशाली</a:t>
            </a:r>
            <a:r>
              <a:rPr lang="en-US" dirty="0"/>
              <a:t> </a:t>
            </a:r>
            <a:r>
              <a:rPr lang="en-US" dirty="0" err="1"/>
              <a:t>भूकंप</a:t>
            </a:r>
            <a:r>
              <a:rPr lang="en-US" dirty="0"/>
              <a:t> </a:t>
            </a:r>
            <a:r>
              <a:rPr lang="en-US" dirty="0" err="1"/>
              <a:t>से</a:t>
            </a:r>
            <a:r>
              <a:rPr lang="en-US" dirty="0"/>
              <a:t> </a:t>
            </a:r>
            <a:r>
              <a:rPr lang="en-US" dirty="0" err="1"/>
              <a:t>उत्पन्न</a:t>
            </a:r>
            <a:r>
              <a:rPr lang="en-US" dirty="0"/>
              <a:t> </a:t>
            </a:r>
            <a:r>
              <a:rPr lang="en-US" dirty="0" err="1"/>
              <a:t>विनाशकारी</a:t>
            </a:r>
            <a:r>
              <a:rPr lang="en-US" dirty="0"/>
              <a:t> </a:t>
            </a:r>
            <a:r>
              <a:rPr lang="en-US" dirty="0" err="1"/>
              <a:t>सुनामी</a:t>
            </a:r>
            <a:r>
              <a:rPr lang="en-US" dirty="0"/>
              <a:t> - माप</a:t>
            </a:r>
            <a:r>
              <a:rPr lang="en-US" b="1" dirty="0"/>
              <a:t>9.0</a:t>
            </a:r>
            <a:r>
              <a:rPr lang="en-US" dirty="0"/>
              <a:t>रिक्टर </a:t>
            </a:r>
            <a:r>
              <a:rPr lang="en-US" dirty="0" err="1"/>
              <a:t>पैमाने</a:t>
            </a:r>
            <a:r>
              <a:rPr lang="en-US" dirty="0"/>
              <a:t> </a:t>
            </a:r>
            <a:r>
              <a:rPr lang="en-US" dirty="0" err="1"/>
              <a:t>पर</a:t>
            </a:r>
            <a:r>
              <a:rPr lang="en-US" dirty="0"/>
              <a:t>, </a:t>
            </a:r>
            <a:r>
              <a:rPr lang="en-US" dirty="0" err="1"/>
              <a:t>इसने</a:t>
            </a:r>
            <a:r>
              <a:rPr lang="en-US" dirty="0"/>
              <a:t> 100 </a:t>
            </a:r>
            <a:r>
              <a:rPr lang="en-US" dirty="0" err="1"/>
              <a:t>से</a:t>
            </a:r>
            <a:r>
              <a:rPr lang="en-US" dirty="0"/>
              <a:t> </a:t>
            </a:r>
            <a:r>
              <a:rPr lang="en-US" dirty="0" err="1"/>
              <a:t>अधिक</a:t>
            </a:r>
            <a:r>
              <a:rPr lang="en-US" dirty="0"/>
              <a:t> </a:t>
            </a:r>
            <a:r>
              <a:rPr lang="en-US" dirty="0" err="1"/>
              <a:t>लोगों</a:t>
            </a:r>
            <a:r>
              <a:rPr lang="en-US" dirty="0"/>
              <a:t> </a:t>
            </a:r>
            <a:r>
              <a:rPr lang="en-US" dirty="0" err="1"/>
              <a:t>की</a:t>
            </a:r>
            <a:r>
              <a:rPr lang="en-US" dirty="0"/>
              <a:t> </a:t>
            </a:r>
            <a:r>
              <a:rPr lang="en-US" dirty="0" err="1"/>
              <a:t>जान</a:t>
            </a:r>
            <a:r>
              <a:rPr lang="en-US" dirty="0"/>
              <a:t> </a:t>
            </a:r>
            <a:r>
              <a:rPr lang="en-US" dirty="0" err="1"/>
              <a:t>ले</a:t>
            </a:r>
            <a:r>
              <a:rPr lang="en-US" dirty="0"/>
              <a:t> </a:t>
            </a:r>
            <a:r>
              <a:rPr lang="en-US" dirty="0" err="1"/>
              <a:t>ली</a:t>
            </a:r>
            <a:endParaRPr lang="en-US" dirty="0"/>
          </a:p>
          <a:p>
            <a:pPr marL="228600" lvl="0" indent="-228600">
              <a:spcBef>
                <a:spcPts val="0"/>
              </a:spcBef>
              <a:buSzPts val="2800"/>
            </a:pPr>
            <a:r>
              <a:rPr lang="en-US" dirty="0"/>
              <a:t> </a:t>
            </a:r>
            <a:r>
              <a:rPr lang="en-US" b="1" dirty="0" err="1"/>
              <a:t>भारत</a:t>
            </a:r>
            <a:r>
              <a:rPr lang="en-US" b="1" dirty="0"/>
              <a:t> </a:t>
            </a:r>
            <a:r>
              <a:rPr lang="en-US" b="1" dirty="0" err="1"/>
              <a:t>में</a:t>
            </a:r>
            <a:r>
              <a:rPr lang="en-US" b="1" dirty="0"/>
              <a:t> 10,000 </a:t>
            </a:r>
            <a:r>
              <a:rPr lang="hi-IN" dirty="0"/>
              <a:t>लोगो की मौत हुई </a:t>
            </a:r>
            <a:r>
              <a:rPr lang="en-US" dirty="0"/>
              <a:t>।</a:t>
            </a:r>
            <a:endParaRPr dirty="0"/>
          </a:p>
          <a:p>
            <a:pPr marL="228600" lvl="0" indent="-228600" algn="l" rtl="0">
              <a:lnSpc>
                <a:spcPct val="90000"/>
              </a:lnSpc>
              <a:spcBef>
                <a:spcPts val="1000"/>
              </a:spcBef>
              <a:spcAft>
                <a:spcPts val="0"/>
              </a:spcAft>
              <a:buClr>
                <a:schemeClr val="dk1"/>
              </a:buClr>
              <a:buSzPts val="2800"/>
              <a:buChar char="•"/>
            </a:pPr>
            <a:r>
              <a:rPr lang="en-US" dirty="0" err="1"/>
              <a:t>संभवतः</a:t>
            </a:r>
            <a:r>
              <a:rPr lang="en-US" dirty="0"/>
              <a:t> </a:t>
            </a:r>
            <a:r>
              <a:rPr lang="en-US" dirty="0" err="1"/>
              <a:t>इतिहास</a:t>
            </a:r>
            <a:r>
              <a:rPr lang="en-US" dirty="0"/>
              <a:t> </a:t>
            </a:r>
            <a:r>
              <a:rPr lang="en-US" dirty="0" err="1"/>
              <a:t>की</a:t>
            </a:r>
            <a:r>
              <a:rPr lang="en-US" dirty="0"/>
              <a:t> </a:t>
            </a:r>
            <a:r>
              <a:rPr lang="en-US" dirty="0" err="1"/>
              <a:t>सबसे</a:t>
            </a:r>
            <a:r>
              <a:rPr lang="en-US" dirty="0"/>
              <a:t> </a:t>
            </a:r>
            <a:r>
              <a:rPr lang="en-US" dirty="0" err="1"/>
              <a:t>शक्तिशाली</a:t>
            </a:r>
            <a:r>
              <a:rPr lang="en-US" dirty="0"/>
              <a:t> </a:t>
            </a:r>
            <a:r>
              <a:rPr lang="en-US" dirty="0" err="1"/>
              <a:t>सुनामी</a:t>
            </a:r>
            <a:r>
              <a:rPr lang="en-US" dirty="0"/>
              <a:t>, </a:t>
            </a:r>
            <a:r>
              <a:rPr lang="en-US" dirty="0" err="1"/>
              <a:t>इस</a:t>
            </a:r>
            <a:r>
              <a:rPr lang="en-US" dirty="0"/>
              <a:t> </a:t>
            </a:r>
            <a:r>
              <a:rPr lang="en-US" dirty="0" err="1"/>
              <a:t>आपदा</a:t>
            </a:r>
            <a:r>
              <a:rPr lang="en-US" dirty="0"/>
              <a:t> </a:t>
            </a:r>
            <a:r>
              <a:rPr lang="en-US" dirty="0" err="1"/>
              <a:t>ने</a:t>
            </a:r>
            <a:r>
              <a:rPr lang="en-US" dirty="0"/>
              <a:t> </a:t>
            </a:r>
            <a:r>
              <a:rPr lang="en-US" dirty="0" err="1"/>
              <a:t>गंभीर</a:t>
            </a:r>
            <a:r>
              <a:rPr lang="en-US" dirty="0"/>
              <a:t> </a:t>
            </a:r>
            <a:r>
              <a:rPr lang="en-US" dirty="0" err="1"/>
              <a:t>रूप</a:t>
            </a:r>
            <a:r>
              <a:rPr lang="en-US" dirty="0"/>
              <a:t> </a:t>
            </a:r>
            <a:r>
              <a:rPr lang="en-US" dirty="0" err="1"/>
              <a:t>से</a:t>
            </a:r>
            <a:r>
              <a:rPr lang="en-US" dirty="0"/>
              <a:t> </a:t>
            </a:r>
            <a:r>
              <a:rPr lang="en-US" dirty="0" err="1"/>
              <a:t>प्रभावित</a:t>
            </a:r>
            <a:r>
              <a:rPr lang="en-US" dirty="0"/>
              <a:t> </a:t>
            </a:r>
            <a:r>
              <a:rPr lang="en-US" dirty="0" err="1"/>
              <a:t>किया</a:t>
            </a:r>
            <a:r>
              <a:rPr lang="en-US" dirty="0"/>
              <a:t> </a:t>
            </a:r>
          </a:p>
          <a:p>
            <a:pPr marL="228600" lvl="0" indent="-228600">
              <a:buSzPts val="2800"/>
            </a:pPr>
            <a:r>
              <a:rPr lang="en-US" b="1" dirty="0"/>
              <a:t>14 </a:t>
            </a:r>
            <a:r>
              <a:rPr lang="en-US" b="1" dirty="0" err="1"/>
              <a:t>देशों</a:t>
            </a:r>
            <a:r>
              <a:rPr lang="en-US" b="1" dirty="0"/>
              <a:t> </a:t>
            </a:r>
            <a:r>
              <a:rPr lang="en-US" b="1" dirty="0" err="1"/>
              <a:t>में</a:t>
            </a:r>
            <a:r>
              <a:rPr lang="en-US" b="1" dirty="0"/>
              <a:t> 230,000 </a:t>
            </a:r>
            <a:r>
              <a:rPr lang="hi-IN" dirty="0"/>
              <a:t>लोगो की मौत हुई</a:t>
            </a:r>
            <a:r>
              <a:rPr lang="en-US" dirty="0"/>
              <a:t> </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148" name="Google Shape;148;p22"/>
          <p:cNvSpPr txBox="1">
            <a:spLocks noGrp="1"/>
          </p:cNvSpPr>
          <p:nvPr>
            <p:ph type="sldNum" idx="12"/>
          </p:nvPr>
        </p:nvSpPr>
        <p:spPr>
          <a:xfrm>
            <a:off x="10151264" y="6355079"/>
            <a:ext cx="453698" cy="29925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3"/>
          <p:cNvPicPr preferRelativeResize="0">
            <a:picLocks noGrp="1"/>
          </p:cNvPicPr>
          <p:nvPr>
            <p:ph type="body" idx="1"/>
          </p:nvPr>
        </p:nvPicPr>
        <p:blipFill rotWithShape="1">
          <a:blip r:embed="rId3">
            <a:alphaModFix/>
          </a:blip>
          <a:srcRect/>
          <a:stretch/>
        </p:blipFill>
        <p:spPr>
          <a:xfrm>
            <a:off x="4016058" y="1074445"/>
            <a:ext cx="7440612" cy="4709109"/>
          </a:xfrm>
          <a:prstGeom prst="rect">
            <a:avLst/>
          </a:prstGeom>
          <a:noFill/>
          <a:ln>
            <a:noFill/>
          </a:ln>
        </p:spPr>
      </p:pic>
      <p:sp>
        <p:nvSpPr>
          <p:cNvPr id="154" name="Google Shape;154;p23"/>
          <p:cNvSpPr txBox="1">
            <a:spLocks noGrp="1"/>
          </p:cNvSpPr>
          <p:nvPr>
            <p:ph type="sldNum" idx="12"/>
          </p:nvPr>
        </p:nvSpPr>
        <p:spPr>
          <a:xfrm>
            <a:off x="995695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11</a:t>
            </a:fld>
            <a:endParaRPr/>
          </a:p>
        </p:txBody>
      </p:sp>
      <p:sp>
        <p:nvSpPr>
          <p:cNvPr id="155" name="Google Shape;155;p23"/>
          <p:cNvSpPr txBox="1">
            <a:spLocks noGrp="1"/>
          </p:cNvSpPr>
          <p:nvPr>
            <p:ph type="title"/>
          </p:nvPr>
        </p:nvSpPr>
        <p:spPr>
          <a:xfrm>
            <a:off x="202883" y="2080260"/>
            <a:ext cx="3614737" cy="2306003"/>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br>
              <a:rPr lang="en-US" b="1"/>
            </a:br>
            <a:r>
              <a:rPr lang="en-US">
                <a:solidFill>
                  <a:schemeClr val="lt1"/>
                </a:solidFill>
                <a:latin typeface="Open Sans SemiBold"/>
                <a:ea typeface="Open Sans SemiBold"/>
                <a:cs typeface="Open Sans SemiBold"/>
                <a:sym typeface="Open Sans SemiBold"/>
              </a:rPr>
              <a:t>2004</a:t>
            </a:r>
            <a:br>
              <a:rPr lang="en-US">
                <a:solidFill>
                  <a:schemeClr val="lt1"/>
                </a:solidFill>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हिंद महासागर सुनामी</a:t>
            </a:r>
            <a:br>
              <a:rPr lang="en-US"/>
            </a:b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365760" y="2505808"/>
            <a:ext cx="3760470" cy="2051171"/>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b="1"/>
            </a:br>
            <a:r>
              <a:rPr lang="en-US">
                <a:solidFill>
                  <a:schemeClr val="lt1"/>
                </a:solidFill>
                <a:latin typeface="Open Sans SemiBold"/>
                <a:ea typeface="Open Sans SemiBold"/>
                <a:cs typeface="Open Sans SemiBold"/>
                <a:sym typeface="Open Sans SemiBold"/>
              </a:rPr>
              <a:t>आपदा के सामान्य प्रभाव</a:t>
            </a:r>
            <a:br>
              <a:rPr lang="en-US">
                <a:solidFill>
                  <a:schemeClr val="lt1"/>
                </a:solidFill>
                <a:latin typeface="Open Sans SemiBold"/>
                <a:ea typeface="Open Sans SemiBold"/>
                <a:cs typeface="Open Sans SemiBold"/>
                <a:sym typeface="Open Sans SemiBold"/>
              </a:rPr>
            </a:br>
            <a:endParaRPr>
              <a:solidFill>
                <a:schemeClr val="lt1"/>
              </a:solidFill>
              <a:latin typeface="Open Sans SemiBold"/>
              <a:ea typeface="Open Sans SemiBold"/>
              <a:cs typeface="Open Sans SemiBold"/>
              <a:sym typeface="Open Sans SemiBold"/>
            </a:endParaRPr>
          </a:p>
        </p:txBody>
      </p:sp>
      <p:sp>
        <p:nvSpPr>
          <p:cNvPr id="161" name="Google Shape;161;p24"/>
          <p:cNvSpPr txBox="1">
            <a:spLocks noGrp="1"/>
          </p:cNvSpPr>
          <p:nvPr>
            <p:ph type="body" idx="1"/>
          </p:nvPr>
        </p:nvSpPr>
        <p:spPr>
          <a:xfrm>
            <a:off x="4950069" y="1046285"/>
            <a:ext cx="6403731" cy="513067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800"/>
              <a:buFont typeface="Open Sans"/>
              <a:buChar char="•"/>
            </a:pPr>
            <a:r>
              <a:rPr lang="en-US" dirty="0" err="1">
                <a:latin typeface="Open Sans"/>
                <a:ea typeface="Open Sans"/>
                <a:cs typeface="Open Sans"/>
                <a:sym typeface="Open Sans"/>
              </a:rPr>
              <a:t>जीवन</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हानि</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चोट</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संपत्ति</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क्षति</a:t>
            </a:r>
            <a:r>
              <a:rPr lang="en-US" dirty="0">
                <a:latin typeface="Open Sans"/>
                <a:ea typeface="Open Sans"/>
                <a:cs typeface="Open Sans"/>
                <a:sym typeface="Open Sans"/>
              </a:rPr>
              <a:t> </a:t>
            </a:r>
            <a:r>
              <a:rPr lang="en-US" dirty="0" err="1">
                <a:latin typeface="Open Sans"/>
                <a:ea typeface="Open Sans"/>
                <a:cs typeface="Open Sans"/>
                <a:sym typeface="Open Sans"/>
              </a:rPr>
              <a:t>एवं</a:t>
            </a:r>
            <a:r>
              <a:rPr lang="en-US" dirty="0">
                <a:latin typeface="Open Sans"/>
                <a:ea typeface="Open Sans"/>
                <a:cs typeface="Open Sans"/>
                <a:sym typeface="Open Sans"/>
              </a:rPr>
              <a:t> </a:t>
            </a:r>
            <a:r>
              <a:rPr lang="en-US" dirty="0" err="1">
                <a:latin typeface="Open Sans"/>
                <a:ea typeface="Open Sans"/>
                <a:cs typeface="Open Sans"/>
                <a:sym typeface="Open Sans"/>
              </a:rPr>
              <a:t>विनाश</a:t>
            </a:r>
            <a:r>
              <a:rPr lang="en-US" dirty="0">
                <a:latin typeface="Open Sans"/>
                <a:ea typeface="Open Sans"/>
                <a:cs typeface="Open Sans"/>
                <a:sym typeface="Open Sans"/>
              </a:rPr>
              <a:t>।</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आजीविका</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नुकसान</a:t>
            </a:r>
            <a:r>
              <a:rPr lang="en-US" dirty="0">
                <a:latin typeface="Open Sans"/>
                <a:ea typeface="Open Sans"/>
                <a:cs typeface="Open Sans"/>
                <a:sym typeface="Open Sans"/>
              </a:rPr>
              <a:t>.</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आवश्यक</a:t>
            </a:r>
            <a:r>
              <a:rPr lang="en-US" dirty="0">
                <a:latin typeface="Open Sans"/>
                <a:ea typeface="Open Sans"/>
                <a:cs typeface="Open Sans"/>
                <a:sym typeface="Open Sans"/>
              </a:rPr>
              <a:t> </a:t>
            </a:r>
            <a:r>
              <a:rPr lang="en-US" dirty="0" err="1">
                <a:latin typeface="Open Sans"/>
                <a:ea typeface="Open Sans"/>
                <a:cs typeface="Open Sans"/>
                <a:sym typeface="Open Sans"/>
              </a:rPr>
              <a:t>सेवाओं</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व्यवधान</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राष्ट्रीय</a:t>
            </a:r>
            <a:r>
              <a:rPr lang="en-US" dirty="0">
                <a:latin typeface="Open Sans"/>
                <a:ea typeface="Open Sans"/>
                <a:cs typeface="Open Sans"/>
                <a:sym typeface="Open Sans"/>
              </a:rPr>
              <a:t> </a:t>
            </a:r>
            <a:r>
              <a:rPr lang="en-US" dirty="0" err="1">
                <a:latin typeface="Open Sans"/>
                <a:ea typeface="Open Sans"/>
                <a:cs typeface="Open Sans"/>
                <a:sym typeface="Open Sans"/>
              </a:rPr>
              <a:t>बुनियादी</a:t>
            </a:r>
            <a:r>
              <a:rPr lang="en-US" dirty="0">
                <a:latin typeface="Open Sans"/>
                <a:ea typeface="Open Sans"/>
                <a:cs typeface="Open Sans"/>
                <a:sym typeface="Open Sans"/>
              </a:rPr>
              <a:t> </a:t>
            </a:r>
            <a:r>
              <a:rPr lang="en-US" dirty="0" err="1">
                <a:latin typeface="Open Sans"/>
                <a:ea typeface="Open Sans"/>
                <a:cs typeface="Open Sans"/>
                <a:sym typeface="Open Sans"/>
              </a:rPr>
              <a:t>ढांचे</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नुकसान</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सरकारी</a:t>
            </a:r>
            <a:r>
              <a:rPr lang="en-US" dirty="0">
                <a:latin typeface="Open Sans"/>
                <a:ea typeface="Open Sans"/>
                <a:cs typeface="Open Sans"/>
                <a:sym typeface="Open Sans"/>
              </a:rPr>
              <a:t> </a:t>
            </a:r>
            <a:r>
              <a:rPr lang="en-US" dirty="0" err="1">
                <a:latin typeface="Open Sans"/>
                <a:ea typeface="Open Sans"/>
                <a:cs typeface="Open Sans"/>
                <a:sym typeface="Open Sans"/>
              </a:rPr>
              <a:t>प्रणालियों</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व्यवधान</a:t>
            </a:r>
            <a:endParaRPr dirty="0"/>
          </a:p>
          <a:p>
            <a:pPr marL="342900" lvl="0" indent="-342900" algn="l" rtl="0">
              <a:lnSpc>
                <a:spcPct val="90000"/>
              </a:lnSpc>
              <a:spcBef>
                <a:spcPts val="560"/>
              </a:spcBef>
              <a:spcAft>
                <a:spcPts val="0"/>
              </a:spcAft>
              <a:buClr>
                <a:schemeClr val="dk1"/>
              </a:buClr>
              <a:buSzPts val="2800"/>
              <a:buFont typeface="Open Sans"/>
              <a:buChar char="•"/>
            </a:pPr>
            <a:r>
              <a:rPr lang="en-US" dirty="0" err="1">
                <a:latin typeface="Open Sans"/>
                <a:ea typeface="Open Sans"/>
                <a:cs typeface="Open Sans"/>
                <a:sym typeface="Open Sans"/>
              </a:rPr>
              <a:t>राष्ट्रीय</a:t>
            </a:r>
            <a:r>
              <a:rPr lang="en-US" dirty="0">
                <a:latin typeface="Open Sans"/>
                <a:ea typeface="Open Sans"/>
                <a:cs typeface="Open Sans"/>
                <a:sym typeface="Open Sans"/>
              </a:rPr>
              <a:t> </a:t>
            </a:r>
            <a:r>
              <a:rPr lang="en-US" dirty="0" err="1">
                <a:latin typeface="Open Sans"/>
                <a:ea typeface="Open Sans"/>
                <a:cs typeface="Open Sans"/>
                <a:sym typeface="Open Sans"/>
              </a:rPr>
              <a:t>आर्थिक</a:t>
            </a:r>
            <a:r>
              <a:rPr lang="en-US" dirty="0">
                <a:latin typeface="Open Sans"/>
                <a:ea typeface="Open Sans"/>
                <a:cs typeface="Open Sans"/>
                <a:sym typeface="Open Sans"/>
              </a:rPr>
              <a:t> </a:t>
            </a:r>
            <a:r>
              <a:rPr lang="en-US" dirty="0" err="1">
                <a:latin typeface="Open Sans"/>
                <a:ea typeface="Open Sans"/>
                <a:cs typeface="Open Sans"/>
                <a:sym typeface="Open Sans"/>
              </a:rPr>
              <a:t>नुकसान</a:t>
            </a:r>
            <a:endParaRPr dirty="0"/>
          </a:p>
          <a:p>
            <a:pPr marL="342900" lvl="0">
              <a:spcBef>
                <a:spcPts val="560"/>
              </a:spcBef>
              <a:buSzPts val="2800"/>
            </a:pPr>
            <a:r>
              <a:rPr lang="hi-IN" dirty="0">
                <a:latin typeface="Open Sans"/>
                <a:ea typeface="Open Sans"/>
                <a:sym typeface="Arial"/>
              </a:rPr>
              <a:t>सामाजिक</a:t>
            </a:r>
            <a:r>
              <a:rPr lang="en-US" dirty="0">
                <a:latin typeface="Open Sans"/>
                <a:ea typeface="Open Sans"/>
                <a:cs typeface="Open Sans"/>
                <a:sym typeface="Open Sans"/>
              </a:rPr>
              <a:t> </a:t>
            </a:r>
            <a:r>
              <a:rPr lang="en-US" dirty="0" err="1">
                <a:latin typeface="Open Sans"/>
                <a:ea typeface="Open Sans"/>
                <a:cs typeface="Open Sans"/>
                <a:sym typeface="Open Sans"/>
              </a:rPr>
              <a:t>और</a:t>
            </a:r>
            <a:r>
              <a:rPr lang="en-US" dirty="0">
                <a:latin typeface="Open Sans"/>
                <a:ea typeface="Open Sans"/>
                <a:cs typeface="Open Sans"/>
                <a:sym typeface="Open Sans"/>
              </a:rPr>
              <a:t> </a:t>
            </a:r>
            <a:r>
              <a:rPr lang="en-US" dirty="0" err="1">
                <a:latin typeface="Open Sans"/>
                <a:ea typeface="Open Sans"/>
                <a:cs typeface="Open Sans"/>
                <a:sym typeface="Open Sans"/>
              </a:rPr>
              <a:t>मनोवैज्ञानिक</a:t>
            </a:r>
            <a:r>
              <a:rPr lang="en-US" dirty="0">
                <a:latin typeface="Open Sans"/>
                <a:ea typeface="Open Sans"/>
                <a:cs typeface="Open Sans"/>
                <a:sym typeface="Open Sans"/>
              </a:rPr>
              <a:t> </a:t>
            </a:r>
            <a:r>
              <a:rPr lang="en-US" dirty="0" err="1">
                <a:latin typeface="Open Sans"/>
                <a:ea typeface="Open Sans"/>
                <a:cs typeface="Open Sans"/>
                <a:sym typeface="Open Sans"/>
              </a:rPr>
              <a:t>प्रभाव</a:t>
            </a:r>
            <a:endParaRPr dirty="0">
              <a:latin typeface="Open Sans"/>
              <a:ea typeface="Open Sans"/>
              <a:cs typeface="Open Sans"/>
              <a:sym typeface="Open Sans"/>
            </a:endParaRPr>
          </a:p>
        </p:txBody>
      </p:sp>
      <p:sp>
        <p:nvSpPr>
          <p:cNvPr id="162" name="Google Shape;162;p24"/>
          <p:cNvSpPr txBox="1">
            <a:spLocks noGrp="1"/>
          </p:cNvSpPr>
          <p:nvPr>
            <p:ph type="sldNum" idx="12"/>
          </p:nvPr>
        </p:nvSpPr>
        <p:spPr>
          <a:xfrm>
            <a:off x="1007125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90852" y="2650245"/>
            <a:ext cx="3979986" cy="1325563"/>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br>
              <a:rPr lang="en-US" b="1"/>
            </a:br>
            <a:r>
              <a:rPr lang="en-US">
                <a:solidFill>
                  <a:schemeClr val="lt1"/>
                </a:solidFill>
                <a:latin typeface="Open Sans SemiBold"/>
                <a:ea typeface="Open Sans SemiBold"/>
                <a:cs typeface="Open Sans SemiBold"/>
                <a:sym typeface="Open Sans SemiBold"/>
              </a:rPr>
              <a:t>आपदा प्रबंधन</a:t>
            </a:r>
            <a:br>
              <a:rPr lang="en-US" b="1">
                <a:solidFill>
                  <a:schemeClr val="lt1"/>
                </a:solidFill>
              </a:rPr>
            </a:br>
            <a:endParaRPr>
              <a:solidFill>
                <a:schemeClr val="lt1"/>
              </a:solidFill>
            </a:endParaRPr>
          </a:p>
        </p:txBody>
      </p:sp>
      <p:sp>
        <p:nvSpPr>
          <p:cNvPr id="168" name="Google Shape;168;p25"/>
          <p:cNvSpPr txBox="1">
            <a:spLocks noGrp="1"/>
          </p:cNvSpPr>
          <p:nvPr>
            <p:ph type="body" idx="1"/>
          </p:nvPr>
        </p:nvSpPr>
        <p:spPr>
          <a:xfrm>
            <a:off x="4346332" y="1642745"/>
            <a:ext cx="7754816" cy="3752215"/>
          </a:xfrm>
          <a:prstGeom prst="rect">
            <a:avLst/>
          </a:prstGeom>
          <a:solidFill>
            <a:schemeClr val="lt2"/>
          </a:solidFill>
          <a:ln>
            <a:noFill/>
          </a:ln>
        </p:spPr>
        <p:txBody>
          <a:bodyPr spcFirstLastPara="1" wrap="square" lIns="91425" tIns="45700" rIns="91425" bIns="45700" anchor="t" anchorCtr="0">
            <a:normAutofit/>
          </a:bodyPr>
          <a:lstStyle/>
          <a:p>
            <a:pPr marL="342900" lvl="0" indent="-342900" algn="l" rtl="0">
              <a:lnSpc>
                <a:spcPct val="85000"/>
              </a:lnSpc>
              <a:spcBef>
                <a:spcPts val="0"/>
              </a:spcBef>
              <a:spcAft>
                <a:spcPts val="0"/>
              </a:spcAft>
              <a:buClr>
                <a:schemeClr val="folHlink"/>
              </a:buClr>
              <a:buSzPts val="2100"/>
              <a:buChar char="•"/>
            </a:pPr>
            <a:r>
              <a:rPr lang="en-US" dirty="0">
                <a:latin typeface="Open Sans"/>
                <a:ea typeface="Open Sans"/>
                <a:cs typeface="Open Sans"/>
                <a:sym typeface="Open Sans"/>
              </a:rPr>
              <a:t>"</a:t>
            </a:r>
            <a:r>
              <a:rPr lang="en-US" dirty="0" err="1">
                <a:latin typeface="Open Sans"/>
                <a:ea typeface="Open Sans"/>
                <a:cs typeface="Open Sans"/>
                <a:sym typeface="Open Sans"/>
              </a:rPr>
              <a:t>एक</a:t>
            </a:r>
            <a:r>
              <a:rPr lang="en-US" dirty="0">
                <a:latin typeface="Open Sans"/>
                <a:ea typeface="Open Sans"/>
                <a:cs typeface="Open Sans"/>
                <a:sym typeface="Open Sans"/>
              </a:rPr>
              <a:t> </a:t>
            </a:r>
            <a:r>
              <a:rPr lang="en-US" dirty="0" err="1">
                <a:latin typeface="Open Sans"/>
                <a:ea typeface="Open Sans"/>
                <a:cs typeface="Open Sans"/>
                <a:sym typeface="Open Sans"/>
              </a:rPr>
              <a:t>अनुप्रयुक्त</a:t>
            </a:r>
            <a:r>
              <a:rPr lang="en-US" dirty="0">
                <a:latin typeface="Open Sans"/>
                <a:ea typeface="Open Sans"/>
                <a:cs typeface="Open Sans"/>
                <a:sym typeface="Open Sans"/>
              </a:rPr>
              <a:t> </a:t>
            </a:r>
            <a:r>
              <a:rPr lang="en-US" dirty="0" err="1">
                <a:latin typeface="Open Sans"/>
                <a:ea typeface="Open Sans"/>
                <a:cs typeface="Open Sans"/>
                <a:sym typeface="Open Sans"/>
              </a:rPr>
              <a:t>विज्ञान</a:t>
            </a:r>
            <a:r>
              <a:rPr lang="en-US" dirty="0">
                <a:latin typeface="Open Sans"/>
                <a:ea typeface="Open Sans"/>
                <a:cs typeface="Open Sans"/>
                <a:sym typeface="Open Sans"/>
              </a:rPr>
              <a:t> </a:t>
            </a:r>
            <a:r>
              <a:rPr lang="en-US" dirty="0" err="1">
                <a:latin typeface="Open Sans"/>
                <a:ea typeface="Open Sans"/>
                <a:cs typeface="Open Sans"/>
                <a:sym typeface="Open Sans"/>
              </a:rPr>
              <a:t>जो</a:t>
            </a:r>
            <a:r>
              <a:rPr lang="en-US" dirty="0">
                <a:latin typeface="Open Sans"/>
                <a:ea typeface="Open Sans"/>
                <a:cs typeface="Open Sans"/>
                <a:sym typeface="Open Sans"/>
              </a:rPr>
              <a:t> </a:t>
            </a:r>
            <a:r>
              <a:rPr lang="en-US" dirty="0" err="1">
                <a:latin typeface="Open Sans"/>
                <a:ea typeface="Open Sans"/>
                <a:cs typeface="Open Sans"/>
                <a:sym typeface="Open Sans"/>
              </a:rPr>
              <a:t>आपदाओं</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व्यवस्थित</a:t>
            </a:r>
            <a:r>
              <a:rPr lang="en-US" dirty="0">
                <a:latin typeface="Open Sans"/>
                <a:ea typeface="Open Sans"/>
                <a:cs typeface="Open Sans"/>
                <a:sym typeface="Open Sans"/>
              </a:rPr>
              <a:t> </a:t>
            </a:r>
            <a:r>
              <a:rPr lang="en-US" dirty="0" err="1">
                <a:latin typeface="Open Sans"/>
                <a:ea typeface="Open Sans"/>
                <a:cs typeface="Open Sans"/>
                <a:sym typeface="Open Sans"/>
              </a:rPr>
              <a:t>अवलोकन</a:t>
            </a:r>
            <a:r>
              <a:rPr lang="en-US" dirty="0">
                <a:latin typeface="Open Sans"/>
                <a:ea typeface="Open Sans"/>
                <a:cs typeface="Open Sans"/>
                <a:sym typeface="Open Sans"/>
              </a:rPr>
              <a:t> </a:t>
            </a:r>
            <a:r>
              <a:rPr lang="en-US" dirty="0" err="1">
                <a:latin typeface="Open Sans"/>
                <a:ea typeface="Open Sans"/>
                <a:cs typeface="Open Sans"/>
                <a:sym typeface="Open Sans"/>
              </a:rPr>
              <a:t>और</a:t>
            </a:r>
            <a:r>
              <a:rPr lang="en-US" dirty="0">
                <a:latin typeface="Open Sans"/>
                <a:ea typeface="Open Sans"/>
                <a:cs typeface="Open Sans"/>
                <a:sym typeface="Open Sans"/>
              </a:rPr>
              <a:t> </a:t>
            </a:r>
            <a:r>
              <a:rPr lang="en-US" dirty="0" err="1">
                <a:latin typeface="Open Sans"/>
                <a:ea typeface="Open Sans"/>
                <a:cs typeface="Open Sans"/>
                <a:sym typeface="Open Sans"/>
              </a:rPr>
              <a:t>विश्लेषण</a:t>
            </a:r>
            <a:r>
              <a:rPr lang="en-US" dirty="0">
                <a:latin typeface="Open Sans"/>
                <a:ea typeface="Open Sans"/>
                <a:cs typeface="Open Sans"/>
                <a:sym typeface="Open Sans"/>
              </a:rPr>
              <a:t> </a:t>
            </a:r>
            <a:r>
              <a:rPr lang="en-US" dirty="0" err="1">
                <a:latin typeface="Open Sans"/>
                <a:ea typeface="Open Sans"/>
                <a:cs typeface="Open Sans"/>
                <a:sym typeface="Open Sans"/>
              </a:rPr>
              <a:t>द्वारा</a:t>
            </a:r>
            <a:r>
              <a:rPr lang="en-US" dirty="0">
                <a:latin typeface="Open Sans"/>
                <a:ea typeface="Open Sans"/>
                <a:cs typeface="Open Sans"/>
                <a:sym typeface="Open Sans"/>
              </a:rPr>
              <a:t>, </a:t>
            </a:r>
            <a:r>
              <a:rPr lang="en-US" dirty="0" err="1">
                <a:latin typeface="Open Sans"/>
                <a:ea typeface="Open Sans"/>
                <a:cs typeface="Open Sans"/>
                <a:sym typeface="Open Sans"/>
              </a:rPr>
              <a:t>आपदाओं</a:t>
            </a:r>
            <a:r>
              <a:rPr lang="en-US" dirty="0">
                <a:latin typeface="Open Sans"/>
                <a:ea typeface="Open Sans"/>
                <a:cs typeface="Open Sans"/>
                <a:sym typeface="Open Sans"/>
              </a:rPr>
              <a:t> </a:t>
            </a:r>
            <a:r>
              <a:rPr lang="en-US" dirty="0" err="1">
                <a:latin typeface="Open Sans"/>
                <a:ea typeface="Open Sans"/>
                <a:cs typeface="Open Sans"/>
                <a:sym typeface="Open Sans"/>
              </a:rPr>
              <a:t>से</a:t>
            </a:r>
            <a:r>
              <a:rPr lang="en-US" dirty="0">
                <a:latin typeface="Open Sans"/>
                <a:ea typeface="Open Sans"/>
                <a:cs typeface="Open Sans"/>
                <a:sym typeface="Open Sans"/>
              </a:rPr>
              <a:t> </a:t>
            </a:r>
            <a:r>
              <a:rPr lang="en-US" dirty="0" err="1">
                <a:latin typeface="Open Sans"/>
                <a:ea typeface="Open Sans"/>
                <a:cs typeface="Open Sans"/>
                <a:sym typeface="Open Sans"/>
              </a:rPr>
              <a:t>संबंधित</a:t>
            </a:r>
            <a:r>
              <a:rPr lang="en-US" dirty="0">
                <a:latin typeface="Open Sans"/>
                <a:ea typeface="Open Sans"/>
                <a:cs typeface="Open Sans"/>
                <a:sym typeface="Open Sans"/>
              </a:rPr>
              <a:t> </a:t>
            </a:r>
            <a:r>
              <a:rPr lang="en-US" dirty="0" err="1">
                <a:latin typeface="Open Sans"/>
                <a:ea typeface="Open Sans"/>
                <a:cs typeface="Open Sans"/>
                <a:sym typeface="Open Sans"/>
              </a:rPr>
              <a:t>उपायों</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सुधार</a:t>
            </a:r>
            <a:r>
              <a:rPr lang="en-US" dirty="0">
                <a:latin typeface="Open Sans"/>
                <a:ea typeface="Open Sans"/>
                <a:cs typeface="Open Sans"/>
                <a:sym typeface="Open Sans"/>
              </a:rPr>
              <a:t> </a:t>
            </a:r>
            <a:r>
              <a:rPr lang="en-US" dirty="0" err="1">
                <a:latin typeface="Open Sans"/>
                <a:ea typeface="Open Sans"/>
                <a:cs typeface="Open Sans"/>
                <a:sym typeface="Open Sans"/>
              </a:rPr>
              <a:t>करना</a:t>
            </a:r>
            <a:r>
              <a:rPr lang="en-US" dirty="0">
                <a:latin typeface="Open Sans"/>
                <a:ea typeface="Open Sans"/>
                <a:cs typeface="Open Sans"/>
                <a:sym typeface="Open Sans"/>
              </a:rPr>
              <a:t> </a:t>
            </a:r>
            <a:r>
              <a:rPr lang="en-US" dirty="0" err="1">
                <a:latin typeface="Open Sans"/>
                <a:ea typeface="Open Sans"/>
                <a:cs typeface="Open Sans"/>
                <a:sym typeface="Open Sans"/>
              </a:rPr>
              <a:t>चाहता</a:t>
            </a:r>
            <a:r>
              <a:rPr lang="en-US" dirty="0">
                <a:latin typeface="Open Sans"/>
                <a:ea typeface="Open Sans"/>
                <a:cs typeface="Open Sans"/>
                <a:sym typeface="Open Sans"/>
              </a:rPr>
              <a:t> </a:t>
            </a:r>
            <a:r>
              <a:rPr lang="en-US" dirty="0" err="1">
                <a:latin typeface="Open Sans"/>
                <a:ea typeface="Open Sans"/>
                <a:cs typeface="Open Sans"/>
                <a:sym typeface="Open Sans"/>
              </a:rPr>
              <a:t>है</a:t>
            </a:r>
            <a:endParaRPr dirty="0"/>
          </a:p>
          <a:p>
            <a:pPr marL="342900" lvl="0" indent="-342900" algn="l" rtl="0">
              <a:lnSpc>
                <a:spcPct val="85000"/>
              </a:lnSpc>
              <a:spcBef>
                <a:spcPts val="560"/>
              </a:spcBef>
              <a:spcAft>
                <a:spcPts val="0"/>
              </a:spcAft>
              <a:buClr>
                <a:schemeClr val="folHlink"/>
              </a:buClr>
              <a:buSzPts val="2100"/>
              <a:buChar char="•"/>
            </a:pPr>
            <a:r>
              <a:rPr lang="en-US" dirty="0" err="1">
                <a:latin typeface="Open Sans"/>
                <a:ea typeface="Open Sans"/>
                <a:cs typeface="Open Sans"/>
                <a:sym typeface="Open Sans"/>
              </a:rPr>
              <a:t>रोकथाम</a:t>
            </a:r>
            <a:r>
              <a:rPr lang="en-US" dirty="0">
                <a:latin typeface="Open Sans"/>
                <a:ea typeface="Open Sans"/>
                <a:cs typeface="Open Sans"/>
                <a:sym typeface="Open Sans"/>
              </a:rPr>
              <a:t>,</a:t>
            </a:r>
            <a:endParaRPr dirty="0"/>
          </a:p>
          <a:p>
            <a:pPr marL="342900" lvl="0" indent="-342900" algn="l" rtl="0">
              <a:lnSpc>
                <a:spcPct val="85000"/>
              </a:lnSpc>
              <a:spcBef>
                <a:spcPts val="560"/>
              </a:spcBef>
              <a:spcAft>
                <a:spcPts val="0"/>
              </a:spcAft>
              <a:buClr>
                <a:schemeClr val="folHlink"/>
              </a:buClr>
              <a:buSzPts val="2100"/>
              <a:buChar char="•"/>
            </a:pPr>
            <a:r>
              <a:rPr lang="en-US" dirty="0" err="1">
                <a:latin typeface="Open Sans"/>
                <a:ea typeface="Open Sans"/>
                <a:cs typeface="Open Sans"/>
                <a:sym typeface="Open Sans"/>
              </a:rPr>
              <a:t>शमन</a:t>
            </a:r>
            <a:r>
              <a:rPr lang="en-US" dirty="0">
                <a:latin typeface="Open Sans"/>
                <a:ea typeface="Open Sans"/>
                <a:cs typeface="Open Sans"/>
                <a:sym typeface="Open Sans"/>
              </a:rPr>
              <a:t>,</a:t>
            </a:r>
            <a:endParaRPr dirty="0"/>
          </a:p>
          <a:p>
            <a:pPr marL="342900" lvl="0" indent="-342900" algn="l" rtl="0">
              <a:lnSpc>
                <a:spcPct val="85000"/>
              </a:lnSpc>
              <a:spcBef>
                <a:spcPts val="560"/>
              </a:spcBef>
              <a:spcAft>
                <a:spcPts val="0"/>
              </a:spcAft>
              <a:buClr>
                <a:schemeClr val="folHlink"/>
              </a:buClr>
              <a:buSzPts val="2100"/>
              <a:buChar char="•"/>
            </a:pPr>
            <a:r>
              <a:rPr lang="en-US" dirty="0" err="1">
                <a:latin typeface="Open Sans"/>
                <a:ea typeface="Open Sans"/>
                <a:cs typeface="Open Sans"/>
                <a:sym typeface="Open Sans"/>
              </a:rPr>
              <a:t>तैयारी</a:t>
            </a:r>
            <a:r>
              <a:rPr lang="en-US" dirty="0">
                <a:latin typeface="Open Sans"/>
                <a:ea typeface="Open Sans"/>
                <a:cs typeface="Open Sans"/>
                <a:sym typeface="Open Sans"/>
              </a:rPr>
              <a:t>,</a:t>
            </a:r>
            <a:endParaRPr dirty="0"/>
          </a:p>
          <a:p>
            <a:pPr marL="342900" lvl="0" indent="-342900" algn="l" rtl="0">
              <a:lnSpc>
                <a:spcPct val="85000"/>
              </a:lnSpc>
              <a:spcBef>
                <a:spcPts val="560"/>
              </a:spcBef>
              <a:spcAft>
                <a:spcPts val="0"/>
              </a:spcAft>
              <a:buClr>
                <a:schemeClr val="folHlink"/>
              </a:buClr>
              <a:buSzPts val="2100"/>
              <a:buChar char="•"/>
            </a:pPr>
            <a:r>
              <a:rPr lang="en-US" dirty="0" err="1">
                <a:latin typeface="Open Sans"/>
                <a:ea typeface="Open Sans"/>
                <a:cs typeface="Open Sans"/>
                <a:sym typeface="Open Sans"/>
              </a:rPr>
              <a:t>प्रतिक्रिया</a:t>
            </a:r>
            <a:r>
              <a:rPr lang="en-US" dirty="0">
                <a:latin typeface="Open Sans"/>
                <a:ea typeface="Open Sans"/>
                <a:cs typeface="Open Sans"/>
                <a:sym typeface="Open Sans"/>
              </a:rPr>
              <a:t> </a:t>
            </a:r>
            <a:r>
              <a:rPr lang="en-US" dirty="0" err="1">
                <a:latin typeface="Open Sans"/>
                <a:ea typeface="Open Sans"/>
                <a:cs typeface="Open Sans"/>
                <a:sym typeface="Open Sans"/>
              </a:rPr>
              <a:t>और</a:t>
            </a:r>
            <a:endParaRPr dirty="0"/>
          </a:p>
        </p:txBody>
      </p:sp>
      <p:sp>
        <p:nvSpPr>
          <p:cNvPr id="169" name="Google Shape;169;p25"/>
          <p:cNvSpPr txBox="1">
            <a:spLocks noGrp="1"/>
          </p:cNvSpPr>
          <p:nvPr>
            <p:ph type="sldNum" idx="12"/>
          </p:nvPr>
        </p:nvSpPr>
        <p:spPr>
          <a:xfrm>
            <a:off x="1005982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body" idx="1"/>
          </p:nvPr>
        </p:nvSpPr>
        <p:spPr>
          <a:xfrm>
            <a:off x="6690946" y="2011680"/>
            <a:ext cx="4662854" cy="2331717"/>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err="1">
                <a:latin typeface="Open Sans SemiBold"/>
                <a:ea typeface="Open Sans SemiBold"/>
                <a:cs typeface="Open Sans SemiBold"/>
                <a:sym typeface="Open Sans SemiBold"/>
              </a:rPr>
              <a:t>रोकथाम</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और</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शमन</a:t>
            </a:r>
            <a:endParaRPr dirty="0"/>
          </a:p>
          <a:p>
            <a:pPr marL="228600" lvl="0" indent="-228600" algn="l" rtl="0">
              <a:lnSpc>
                <a:spcPct val="90000"/>
              </a:lnSpc>
              <a:spcBef>
                <a:spcPts val="1000"/>
              </a:spcBef>
              <a:spcAft>
                <a:spcPts val="0"/>
              </a:spcAft>
              <a:buClr>
                <a:schemeClr val="dk1"/>
              </a:buClr>
              <a:buSzPts val="2800"/>
              <a:buChar char="•"/>
            </a:pPr>
            <a:r>
              <a:rPr lang="en-US" dirty="0" err="1">
                <a:latin typeface="Open Sans SemiBold"/>
                <a:ea typeface="Open Sans SemiBold"/>
                <a:cs typeface="Open Sans SemiBold"/>
                <a:sym typeface="Open Sans SemiBold"/>
              </a:rPr>
              <a:t>तत्परता</a:t>
            </a:r>
            <a:endParaRPr dirty="0"/>
          </a:p>
          <a:p>
            <a:pPr marL="228600" lvl="0" indent="-228600" algn="l" rtl="0">
              <a:lnSpc>
                <a:spcPct val="90000"/>
              </a:lnSpc>
              <a:spcBef>
                <a:spcPts val="1000"/>
              </a:spcBef>
              <a:spcAft>
                <a:spcPts val="0"/>
              </a:spcAft>
              <a:buClr>
                <a:schemeClr val="dk1"/>
              </a:buClr>
              <a:buSzPts val="2800"/>
              <a:buChar char="•"/>
            </a:pPr>
            <a:r>
              <a:rPr lang="en-US" dirty="0" err="1">
                <a:latin typeface="Open Sans SemiBold"/>
                <a:ea typeface="Open Sans SemiBold"/>
                <a:cs typeface="Open Sans SemiBold"/>
                <a:sym typeface="Open Sans SemiBold"/>
              </a:rPr>
              <a:t>प्रतिक्रिया</a:t>
            </a:r>
            <a:endParaRPr dirty="0"/>
          </a:p>
          <a:p>
            <a:pPr marL="228600" lvl="0" indent="-228600">
              <a:buSzPts val="3600"/>
            </a:pPr>
            <a:r>
              <a:rPr lang="hi-IN" dirty="0">
                <a:latin typeface="Open Sans SemiBold"/>
                <a:ea typeface="Open Sans SemiBold"/>
                <a:sym typeface="Arial"/>
              </a:rPr>
              <a:t>पुनर्प्राप्ति चरण</a:t>
            </a:r>
            <a:endParaRPr dirty="0">
              <a:latin typeface="Open Sans SemiBold"/>
              <a:ea typeface="Open Sans SemiBold"/>
              <a:cs typeface="Open Sans SemiBold"/>
              <a:sym typeface="Open Sans SemiBold"/>
            </a:endParaRPr>
          </a:p>
        </p:txBody>
      </p:sp>
      <p:sp>
        <p:nvSpPr>
          <p:cNvPr id="175" name="Google Shape;175;p26"/>
          <p:cNvSpPr txBox="1">
            <a:spLocks noGrp="1"/>
          </p:cNvSpPr>
          <p:nvPr>
            <p:ph type="sldNum" idx="12"/>
          </p:nvPr>
        </p:nvSpPr>
        <p:spPr>
          <a:xfrm>
            <a:off x="1007125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14</a:t>
            </a:fld>
            <a:endParaRPr/>
          </a:p>
        </p:txBody>
      </p:sp>
      <p:sp>
        <p:nvSpPr>
          <p:cNvPr id="176" name="Google Shape;176;p26"/>
          <p:cNvSpPr txBox="1">
            <a:spLocks noGrp="1"/>
          </p:cNvSpPr>
          <p:nvPr>
            <p:ph type="title"/>
          </p:nvPr>
        </p:nvSpPr>
        <p:spPr>
          <a:xfrm>
            <a:off x="243131" y="2514757"/>
            <a:ext cx="5852869" cy="1325562"/>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b="1" dirty="0"/>
            </a:br>
            <a:r>
              <a:rPr lang="en-US" dirty="0" err="1">
                <a:solidFill>
                  <a:schemeClr val="lt1"/>
                </a:solidFill>
                <a:latin typeface="Open Sans SemiBold"/>
                <a:ea typeface="Open Sans SemiBold"/>
                <a:cs typeface="Open Sans SemiBold"/>
                <a:sym typeface="Open Sans SemiBold"/>
              </a:rPr>
              <a:t>आपदा</a:t>
            </a:r>
            <a:r>
              <a:rPr lang="en-US" dirty="0">
                <a:solidFill>
                  <a:schemeClr val="lt1"/>
                </a:solidFill>
                <a:latin typeface="Open Sans SemiBold"/>
                <a:ea typeface="Open Sans SemiBold"/>
                <a:cs typeface="Open Sans SemiBold"/>
                <a:sym typeface="Open Sans SemiBold"/>
              </a:rPr>
              <a:t> </a:t>
            </a:r>
            <a:r>
              <a:rPr lang="en-US" dirty="0" err="1">
                <a:solidFill>
                  <a:schemeClr val="lt1"/>
                </a:solidFill>
                <a:latin typeface="Open Sans SemiBold"/>
                <a:ea typeface="Open Sans SemiBold"/>
                <a:cs typeface="Open Sans SemiBold"/>
                <a:sym typeface="Open Sans SemiBold"/>
              </a:rPr>
              <a:t>प्रबंधन</a:t>
            </a:r>
            <a:r>
              <a:rPr lang="en-US" dirty="0">
                <a:solidFill>
                  <a:schemeClr val="lt1"/>
                </a:solidFill>
                <a:latin typeface="Open Sans SemiBold"/>
                <a:ea typeface="Open Sans SemiBold"/>
                <a:cs typeface="Open Sans SemiBold"/>
                <a:sym typeface="Open Sans SemiBold"/>
              </a:rPr>
              <a:t> </a:t>
            </a:r>
            <a:r>
              <a:rPr lang="en-US" dirty="0" err="1">
                <a:solidFill>
                  <a:schemeClr val="lt1"/>
                </a:solidFill>
                <a:latin typeface="Open Sans SemiBold"/>
                <a:ea typeface="Open Sans SemiBold"/>
                <a:cs typeface="Open Sans SemiBold"/>
                <a:sym typeface="Open Sans SemiBold"/>
              </a:rPr>
              <a:t>चक्र</a:t>
            </a:r>
            <a:br>
              <a:rPr lang="en-US" b="1" dirty="0">
                <a:solidFill>
                  <a:schemeClr val="lt1"/>
                </a:solidFill>
              </a:rPr>
            </a:br>
            <a:endParaRPr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7"/>
          <p:cNvSpPr txBox="1">
            <a:spLocks noGrp="1"/>
          </p:cNvSpPr>
          <p:nvPr>
            <p:ph type="title"/>
          </p:nvPr>
        </p:nvSpPr>
        <p:spPr>
          <a:xfrm>
            <a:off x="123093" y="2756632"/>
            <a:ext cx="3692770"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pen Sans SemiBold"/>
              <a:buNone/>
            </a:pPr>
            <a:r>
              <a:rPr lang="en-US">
                <a:solidFill>
                  <a:schemeClr val="lt1"/>
                </a:solidFill>
                <a:latin typeface="Open Sans SemiBold"/>
                <a:ea typeface="Open Sans SemiBold"/>
                <a:cs typeface="Open Sans SemiBold"/>
                <a:sym typeface="Open Sans SemiBold"/>
              </a:rPr>
              <a:t>रोकथाम और शमन</a:t>
            </a:r>
            <a:endParaRPr>
              <a:solidFill>
                <a:schemeClr val="lt1"/>
              </a:solidFill>
              <a:latin typeface="Open Sans SemiBold"/>
              <a:ea typeface="Open Sans SemiBold"/>
              <a:cs typeface="Open Sans SemiBold"/>
              <a:sym typeface="Open Sans SemiBold"/>
            </a:endParaRPr>
          </a:p>
        </p:txBody>
      </p:sp>
      <p:sp>
        <p:nvSpPr>
          <p:cNvPr id="182" name="Google Shape;182;p27"/>
          <p:cNvSpPr txBox="1">
            <a:spLocks noGrp="1"/>
          </p:cNvSpPr>
          <p:nvPr>
            <p:ph type="body" idx="1"/>
          </p:nvPr>
        </p:nvSpPr>
        <p:spPr>
          <a:xfrm>
            <a:off x="3877408" y="1051560"/>
            <a:ext cx="7476392" cy="462424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u="sng">
                <a:latin typeface="Open Sans"/>
                <a:ea typeface="Open Sans"/>
                <a:cs typeface="Open Sans"/>
                <a:sym typeface="Open Sans"/>
              </a:rPr>
              <a:t>रोकथाम  </a:t>
            </a:r>
            <a:r>
              <a:rPr lang="en-US">
                <a:latin typeface="Open Sans"/>
                <a:ea typeface="Open Sans"/>
                <a:cs typeface="Open Sans"/>
                <a:sym typeface="Open Sans"/>
              </a:rPr>
              <a:t>इस खंड के अंतर्गत कार्रवाई का उद्देश्य आपदा की घटना को रोकना और/या ऐसी घटना को रोकना है जिससे समुदायों या प्रमुख प्रतिष्ठानों पर हानिकारक प्रभाव पड़े।</a:t>
            </a:r>
            <a:endParaRPr/>
          </a:p>
          <a:p>
            <a:pPr marL="228600" lvl="0" indent="-228600" algn="l" rtl="0">
              <a:lnSpc>
                <a:spcPct val="90000"/>
              </a:lnSpc>
              <a:spcBef>
                <a:spcPts val="1000"/>
              </a:spcBef>
              <a:spcAft>
                <a:spcPts val="0"/>
              </a:spcAft>
              <a:buClr>
                <a:schemeClr val="dk1"/>
              </a:buClr>
              <a:buSzPts val="2800"/>
              <a:buChar char="•"/>
            </a:pPr>
            <a:r>
              <a:rPr lang="en-US" b="1" u="sng">
                <a:latin typeface="Open Sans"/>
                <a:ea typeface="Open Sans"/>
                <a:cs typeface="Open Sans"/>
                <a:sym typeface="Open Sans"/>
              </a:rPr>
              <a:t>शमन :</a:t>
            </a:r>
            <a:r>
              <a:rPr lang="en-US">
                <a:latin typeface="Open Sans"/>
                <a:ea typeface="Open Sans"/>
                <a:cs typeface="Open Sans"/>
                <a:sym typeface="Open Sans"/>
              </a:rPr>
              <a:t>इस खंड के अंतर्गत कार्रवाई आमतौर पर विशिष्ट कार्यक्रमों के रूप में होती है, जिनका उद्देश्य किसी राष्ट्र या समुदाय पर आपदा के प्रभाव को कम करना होता है।</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उदाहरण के लिए, राष्ट्रीय भवन संहिता (जो भूकंप और चक्रवात की स्थिति में क्षति और हानि को कम कर सकती है)</a:t>
            </a:r>
            <a:endParaRPr/>
          </a:p>
          <a:p>
            <a:pPr marL="228600" lvl="0" indent="-50800" algn="l" rtl="0">
              <a:lnSpc>
                <a:spcPct val="90000"/>
              </a:lnSpc>
              <a:spcBef>
                <a:spcPts val="1000"/>
              </a:spcBef>
              <a:spcAft>
                <a:spcPts val="0"/>
              </a:spcAft>
              <a:buClr>
                <a:schemeClr val="dk1"/>
              </a:buClr>
              <a:buSzPts val="2800"/>
              <a:buNone/>
            </a:pPr>
            <a:endParaRPr/>
          </a:p>
        </p:txBody>
      </p:sp>
      <p:sp>
        <p:nvSpPr>
          <p:cNvPr id="183" name="Google Shape;183;p27"/>
          <p:cNvSpPr txBox="1">
            <a:spLocks noGrp="1"/>
          </p:cNvSpPr>
          <p:nvPr>
            <p:ph type="sldNum" idx="12"/>
          </p:nvPr>
        </p:nvSpPr>
        <p:spPr>
          <a:xfrm>
            <a:off x="1002553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8"/>
          <p:cNvSpPr txBox="1">
            <a:spLocks noGrp="1"/>
          </p:cNvSpPr>
          <p:nvPr>
            <p:ph type="title"/>
          </p:nvPr>
        </p:nvSpPr>
        <p:spPr>
          <a:xfrm>
            <a:off x="266698" y="2632261"/>
            <a:ext cx="4340470" cy="911040"/>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तैयारी</a:t>
            </a:r>
            <a:endParaRPr sz="4000">
              <a:solidFill>
                <a:schemeClr val="lt1"/>
              </a:solidFill>
              <a:latin typeface="Open Sans SemiBold"/>
              <a:ea typeface="Open Sans SemiBold"/>
              <a:cs typeface="Open Sans SemiBold"/>
              <a:sym typeface="Open Sans SemiBold"/>
            </a:endParaRPr>
          </a:p>
        </p:txBody>
      </p:sp>
      <p:sp>
        <p:nvSpPr>
          <p:cNvPr id="189" name="Google Shape;189;p28"/>
          <p:cNvSpPr txBox="1">
            <a:spLocks noGrp="1"/>
          </p:cNvSpPr>
          <p:nvPr>
            <p:ph type="body" idx="1"/>
          </p:nvPr>
        </p:nvSpPr>
        <p:spPr>
          <a:xfrm>
            <a:off x="4741985" y="2264023"/>
            <a:ext cx="7183317" cy="206203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latin typeface="Open Sans"/>
                <a:ea typeface="Open Sans"/>
                <a:cs typeface="Open Sans"/>
                <a:sym typeface="Open Sans"/>
              </a:rPr>
              <a:t>तैयारी को आमतौर पर उन उपायों के रूप में समझा जाता है जो सरकारों, संगठनों, समुदायों और व्यक्तियों को आपदा स्थितियों में तेजी से और प्रभावी ढंग से प्रतिक्रिया करने में सक्षम बनाते हैं।</a:t>
            </a:r>
            <a:endParaRPr>
              <a:latin typeface="Open Sans"/>
              <a:ea typeface="Open Sans"/>
              <a:cs typeface="Open Sans"/>
              <a:sym typeface="Open Sans"/>
            </a:endParaRPr>
          </a:p>
        </p:txBody>
      </p:sp>
      <p:sp>
        <p:nvSpPr>
          <p:cNvPr id="190" name="Google Shape;190;p28"/>
          <p:cNvSpPr txBox="1">
            <a:spLocks noGrp="1"/>
          </p:cNvSpPr>
          <p:nvPr>
            <p:ph type="sldNum" idx="12"/>
          </p:nvPr>
        </p:nvSpPr>
        <p:spPr>
          <a:xfrm>
            <a:off x="1003696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9"/>
          <p:cNvSpPr txBox="1">
            <a:spLocks noGrp="1"/>
          </p:cNvSpPr>
          <p:nvPr>
            <p:ph type="body" idx="1"/>
          </p:nvPr>
        </p:nvSpPr>
        <p:spPr>
          <a:xfrm>
            <a:off x="4730262" y="949569"/>
            <a:ext cx="6822830" cy="5227394"/>
          </a:xfrm>
          <a:prstGeom prst="rect">
            <a:avLst/>
          </a:prstGeom>
          <a:solidFill>
            <a:schemeClr val="lt2"/>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b="1">
                <a:latin typeface="Open Sans"/>
                <a:ea typeface="Open Sans"/>
                <a:cs typeface="Open Sans"/>
                <a:sym typeface="Open Sans"/>
              </a:rPr>
              <a:t>तैयारी उपायों के उदाहरण हैं:</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वैध, अद्यतन आपदा-रोधी योजनाओं का निर्माण एवं रखरखाव</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आपातकालीन कार्रवाई के लिए विशेष प्रावधान</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चेतावनी प्रणालियों के प्रावधान</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आपातकालीन संचार</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सार्वजनिक शिक्षा और जागरूकता</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अभ्यास और परीक्षण सहित प्रशिक्षण कार्यक्रम।</a:t>
            </a:r>
            <a:endParaRPr/>
          </a:p>
          <a:p>
            <a:pPr marL="228600" lvl="0" indent="-50800" algn="l" rtl="0">
              <a:lnSpc>
                <a:spcPct val="90000"/>
              </a:lnSpc>
              <a:spcBef>
                <a:spcPts val="1000"/>
              </a:spcBef>
              <a:spcAft>
                <a:spcPts val="0"/>
              </a:spcAft>
              <a:buClr>
                <a:schemeClr val="dk1"/>
              </a:buClr>
              <a:buSzPts val="2800"/>
              <a:buNone/>
            </a:pPr>
            <a:endParaRPr>
              <a:latin typeface="Open Sans SemiBold"/>
              <a:ea typeface="Open Sans SemiBold"/>
              <a:cs typeface="Open Sans SemiBold"/>
              <a:sym typeface="Open Sans SemiBold"/>
            </a:endParaRPr>
          </a:p>
        </p:txBody>
      </p:sp>
      <p:sp>
        <p:nvSpPr>
          <p:cNvPr id="196" name="Google Shape;196;p29"/>
          <p:cNvSpPr txBox="1">
            <a:spLocks noGrp="1"/>
          </p:cNvSpPr>
          <p:nvPr>
            <p:ph type="sldNum" idx="12"/>
          </p:nvPr>
        </p:nvSpPr>
        <p:spPr>
          <a:xfrm>
            <a:off x="1005982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17</a:t>
            </a:fld>
            <a:endParaRPr/>
          </a:p>
        </p:txBody>
      </p:sp>
      <p:sp>
        <p:nvSpPr>
          <p:cNvPr id="197" name="Google Shape;197;p29"/>
          <p:cNvSpPr txBox="1"/>
          <p:nvPr/>
        </p:nvSpPr>
        <p:spPr>
          <a:xfrm>
            <a:off x="307144" y="2816419"/>
            <a:ext cx="4340470" cy="886901"/>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तैयारी</a:t>
            </a:r>
            <a:endParaRPr sz="40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0"/>
          <p:cNvSpPr txBox="1">
            <a:spLocks noGrp="1"/>
          </p:cNvSpPr>
          <p:nvPr>
            <p:ph type="body" idx="1"/>
          </p:nvPr>
        </p:nvSpPr>
        <p:spPr>
          <a:xfrm>
            <a:off x="4809392" y="1543050"/>
            <a:ext cx="6544408" cy="3977640"/>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err="1">
                <a:latin typeface="Open Sans"/>
                <a:ea typeface="Open Sans"/>
                <a:cs typeface="Open Sans"/>
                <a:sym typeface="Open Sans"/>
              </a:rPr>
              <a:t>विशिष्ट</a:t>
            </a:r>
            <a:r>
              <a:rPr lang="en-US" b="1" dirty="0">
                <a:latin typeface="Open Sans"/>
                <a:ea typeface="Open Sans"/>
                <a:cs typeface="Open Sans"/>
                <a:sym typeface="Open Sans"/>
              </a:rPr>
              <a:t> </a:t>
            </a:r>
            <a:r>
              <a:rPr lang="en-US" b="1" dirty="0" err="1">
                <a:latin typeface="Open Sans"/>
                <a:ea typeface="Open Sans"/>
                <a:cs typeface="Open Sans"/>
                <a:sym typeface="Open Sans"/>
              </a:rPr>
              <a:t>उपायों</a:t>
            </a:r>
            <a:r>
              <a:rPr lang="en-US" b="1" dirty="0">
                <a:latin typeface="Open Sans"/>
                <a:ea typeface="Open Sans"/>
                <a:cs typeface="Open Sans"/>
                <a:sym typeface="Open Sans"/>
              </a:rPr>
              <a:t> </a:t>
            </a:r>
            <a:r>
              <a:rPr lang="en-US" b="1" dirty="0" err="1">
                <a:latin typeface="Open Sans"/>
                <a:ea typeface="Open Sans"/>
                <a:cs typeface="Open Sans"/>
                <a:sym typeface="Open Sans"/>
              </a:rPr>
              <a:t>में</a:t>
            </a:r>
            <a:r>
              <a:rPr lang="en-US" b="1" dirty="0">
                <a:latin typeface="Open Sans"/>
                <a:ea typeface="Open Sans"/>
                <a:cs typeface="Open Sans"/>
                <a:sym typeface="Open Sans"/>
              </a:rPr>
              <a:t> </a:t>
            </a:r>
            <a:r>
              <a:rPr lang="en-US" b="1" dirty="0" err="1">
                <a:latin typeface="Open Sans"/>
                <a:ea typeface="Open Sans"/>
                <a:cs typeface="Open Sans"/>
                <a:sym typeface="Open Sans"/>
              </a:rPr>
              <a:t>शामिल</a:t>
            </a:r>
            <a:r>
              <a:rPr lang="en-US" b="1" dirty="0">
                <a:latin typeface="Open Sans"/>
                <a:ea typeface="Open Sans"/>
                <a:cs typeface="Open Sans"/>
                <a:sym typeface="Open Sans"/>
              </a:rPr>
              <a:t> </a:t>
            </a:r>
            <a:r>
              <a:rPr lang="en-US" b="1" dirty="0" err="1">
                <a:latin typeface="Open Sans"/>
                <a:ea typeface="Open Sans"/>
                <a:cs typeface="Open Sans"/>
                <a:sym typeface="Open Sans"/>
              </a:rPr>
              <a:t>हैं</a:t>
            </a:r>
            <a:r>
              <a:rPr lang="en-US" b="1" dirty="0">
                <a:latin typeface="Open Sans"/>
                <a:ea typeface="Open Sans"/>
                <a:cs typeface="Open Sans"/>
                <a:sym typeface="Open Sans"/>
              </a:rPr>
              <a:t>:</a:t>
            </a:r>
            <a:br>
              <a:rPr lang="en-US" b="1" dirty="0">
                <a:latin typeface="Open Sans"/>
                <a:ea typeface="Open Sans"/>
                <a:cs typeface="Open Sans"/>
                <a:sym typeface="Open Sans"/>
              </a:rPr>
            </a:br>
            <a:endParaRPr b="1" dirty="0">
              <a:latin typeface="Open Sans"/>
              <a:ea typeface="Open Sans"/>
              <a:cs typeface="Open Sans"/>
              <a:sym typeface="Open Sans"/>
            </a:endParaRPr>
          </a:p>
          <a:p>
            <a:pPr marL="685800" lvl="1" indent="-228600" algn="l" rtl="0">
              <a:lnSpc>
                <a:spcPct val="90000"/>
              </a:lnSpc>
              <a:spcBef>
                <a:spcPts val="500"/>
              </a:spcBef>
              <a:spcAft>
                <a:spcPts val="0"/>
              </a:spcAft>
              <a:buClr>
                <a:schemeClr val="dk1"/>
              </a:buClr>
              <a:buSzPts val="2800"/>
              <a:buChar char="•"/>
            </a:pPr>
            <a:r>
              <a:rPr lang="en-US" sz="2800" dirty="0" err="1">
                <a:latin typeface="Open Sans"/>
                <a:ea typeface="Open Sans"/>
                <a:cs typeface="Open Sans"/>
                <a:sym typeface="Open Sans"/>
              </a:rPr>
              <a:t>योजनाओं</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कार्यान्वयन</a:t>
            </a:r>
            <a:endParaRPr dirty="0"/>
          </a:p>
          <a:p>
            <a:pPr marL="685800" lvl="1" indent="-228600" algn="l" rtl="0">
              <a:lnSpc>
                <a:spcPct val="90000"/>
              </a:lnSpc>
              <a:spcBef>
                <a:spcPts val="500"/>
              </a:spcBef>
              <a:spcAft>
                <a:spcPts val="0"/>
              </a:spcAft>
              <a:buClr>
                <a:schemeClr val="dk1"/>
              </a:buClr>
              <a:buSzPts val="2800"/>
              <a:buChar char="•"/>
            </a:pPr>
            <a:r>
              <a:rPr lang="en-US" sz="2800" dirty="0" err="1">
                <a:latin typeface="Open Sans"/>
                <a:ea typeface="Open Sans"/>
                <a:cs typeface="Open Sans"/>
                <a:sym typeface="Open Sans"/>
              </a:rPr>
              <a:t>खोज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बचाव</a:t>
            </a:r>
            <a:endParaRPr dirty="0"/>
          </a:p>
          <a:p>
            <a:pPr marL="685800" lvl="1" indent="-228600" algn="l" rtl="0">
              <a:lnSpc>
                <a:spcPct val="90000"/>
              </a:lnSpc>
              <a:spcBef>
                <a:spcPts val="500"/>
              </a:spcBef>
              <a:spcAft>
                <a:spcPts val="0"/>
              </a:spcAft>
              <a:buClr>
                <a:schemeClr val="dk1"/>
              </a:buClr>
              <a:buSzPts val="2800"/>
              <a:buChar char="•"/>
            </a:pPr>
            <a:r>
              <a:rPr lang="en-US" sz="2800" dirty="0" err="1">
                <a:latin typeface="Open Sans"/>
                <a:ea typeface="Open Sans"/>
                <a:cs typeface="Open Sans"/>
                <a:sym typeface="Open Sans"/>
              </a:rPr>
              <a:t>आपातकाल</a:t>
            </a:r>
            <a:r>
              <a:rPr lang="en-US" sz="2800" dirty="0">
                <a:latin typeface="Open Sans"/>
                <a:ea typeface="Open Sans"/>
                <a:cs typeface="Open Sans"/>
                <a:sym typeface="Open Sans"/>
              </a:rPr>
              <a:t> </a:t>
            </a:r>
            <a:r>
              <a:rPr lang="en-US" sz="3600" dirty="0" err="1">
                <a:latin typeface="Arial"/>
                <a:ea typeface="Arial"/>
                <a:cs typeface="Arial"/>
                <a:sym typeface="Arial"/>
              </a:rPr>
              <a:t>e</a:t>
            </a:r>
            <a:r>
              <a:rPr lang="en-US" sz="3600" b="1" dirty="0" err="1">
                <a:latin typeface="Arial"/>
                <a:ea typeface="Arial"/>
                <a:cs typeface="Arial"/>
                <a:sym typeface="Arial"/>
              </a:rPr>
              <a:t>sa</a:t>
            </a:r>
            <a:r>
              <a:rPr lang="en-US" sz="2800" dirty="0" err="1">
                <a:latin typeface="Arial"/>
                <a:ea typeface="Arial"/>
                <a:cs typeface="Arial"/>
                <a:sym typeface="Arial"/>
              </a:rPr>
              <a:t>a</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भोजन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आश्रय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चिकित्सा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सहायता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आदि</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प्रावधान</a:t>
            </a:r>
            <a:r>
              <a:rPr lang="en-US" sz="2800" dirty="0">
                <a:latin typeface="Open Sans"/>
                <a:ea typeface="Open Sans"/>
                <a:cs typeface="Open Sans"/>
                <a:sym typeface="Open Sans"/>
              </a:rPr>
              <a:t>।</a:t>
            </a:r>
            <a:endParaRPr dirty="0"/>
          </a:p>
          <a:p>
            <a:pPr marL="685800" lvl="1" indent="-228600" algn="l" rtl="0">
              <a:lnSpc>
                <a:spcPct val="90000"/>
              </a:lnSpc>
              <a:spcBef>
                <a:spcPts val="500"/>
              </a:spcBef>
              <a:spcAft>
                <a:spcPts val="0"/>
              </a:spcAft>
              <a:buClr>
                <a:schemeClr val="dk1"/>
              </a:buClr>
              <a:buSzPts val="2800"/>
              <a:buChar char="•"/>
            </a:pPr>
            <a:r>
              <a:rPr lang="en-US" sz="2800" dirty="0" err="1">
                <a:latin typeface="Open Sans"/>
                <a:ea typeface="Open Sans"/>
                <a:cs typeface="Open Sans"/>
                <a:sym typeface="Open Sans"/>
              </a:rPr>
              <a:t>सर्वेक्षण</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मूल्यांकन</a:t>
            </a:r>
            <a:endParaRPr dirty="0"/>
          </a:p>
          <a:p>
            <a:pPr marL="685800" lvl="1" indent="-228600" algn="l" rtl="0">
              <a:lnSpc>
                <a:spcPct val="90000"/>
              </a:lnSpc>
              <a:spcBef>
                <a:spcPts val="500"/>
              </a:spcBef>
              <a:spcAft>
                <a:spcPts val="0"/>
              </a:spcAft>
              <a:buClr>
                <a:schemeClr val="dk1"/>
              </a:buClr>
              <a:buSzPts val="2800"/>
              <a:buChar char="•"/>
            </a:pPr>
            <a:r>
              <a:rPr lang="en-US" sz="2800" dirty="0" err="1">
                <a:latin typeface="Open Sans"/>
                <a:ea typeface="Open Sans"/>
                <a:cs typeface="Open Sans"/>
                <a:sym typeface="Open Sans"/>
              </a:rPr>
              <a:t>निकासी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उपाय</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203" name="Google Shape;203;p30"/>
          <p:cNvSpPr txBox="1">
            <a:spLocks noGrp="1"/>
          </p:cNvSpPr>
          <p:nvPr>
            <p:ph type="sldNum" idx="12"/>
          </p:nvPr>
        </p:nvSpPr>
        <p:spPr>
          <a:xfrm>
            <a:off x="1001410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18</a:t>
            </a:fld>
            <a:endParaRPr/>
          </a:p>
        </p:txBody>
      </p:sp>
      <p:sp>
        <p:nvSpPr>
          <p:cNvPr id="204" name="Google Shape;204;p30"/>
          <p:cNvSpPr txBox="1"/>
          <p:nvPr/>
        </p:nvSpPr>
        <p:spPr>
          <a:xfrm>
            <a:off x="261424" y="2798126"/>
            <a:ext cx="4340470" cy="875471"/>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    प्रतिक्रिया</a:t>
            </a:r>
            <a:endParaRPr sz="40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1"/>
          <p:cNvSpPr txBox="1">
            <a:spLocks noGrp="1"/>
          </p:cNvSpPr>
          <p:nvPr>
            <p:ph type="body" idx="1"/>
          </p:nvPr>
        </p:nvSpPr>
        <p:spPr>
          <a:xfrm>
            <a:off x="5190782" y="2073226"/>
            <a:ext cx="6183923" cy="298393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err="1">
                <a:latin typeface="Open Sans"/>
                <a:ea typeface="Open Sans"/>
                <a:cs typeface="Open Sans"/>
                <a:sym typeface="Open Sans"/>
              </a:rPr>
              <a:t>गतिविधि</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तीन</a:t>
            </a:r>
            <a:r>
              <a:rPr lang="en-US" dirty="0">
                <a:latin typeface="Open Sans"/>
                <a:ea typeface="Open Sans"/>
                <a:cs typeface="Open Sans"/>
                <a:sym typeface="Open Sans"/>
              </a:rPr>
              <a:t> </a:t>
            </a:r>
            <a:r>
              <a:rPr lang="en-US" dirty="0" err="1">
                <a:latin typeface="Open Sans"/>
                <a:ea typeface="Open Sans"/>
                <a:cs typeface="Open Sans"/>
                <a:sym typeface="Open Sans"/>
              </a:rPr>
              <a:t>मुख्य</a:t>
            </a:r>
            <a:r>
              <a:rPr lang="en-US" dirty="0">
                <a:latin typeface="Open Sans"/>
                <a:ea typeface="Open Sans"/>
                <a:cs typeface="Open Sans"/>
                <a:sym typeface="Open Sans"/>
              </a:rPr>
              <a:t> </a:t>
            </a:r>
            <a:r>
              <a:rPr lang="en-US" dirty="0" err="1">
                <a:latin typeface="Open Sans"/>
                <a:ea typeface="Open Sans"/>
                <a:cs typeface="Open Sans"/>
                <a:sym typeface="Open Sans"/>
              </a:rPr>
              <a:t>श्रेणियों</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सामान्यतः</a:t>
            </a:r>
            <a:r>
              <a:rPr lang="en-US" dirty="0">
                <a:latin typeface="Open Sans"/>
                <a:ea typeface="Open Sans"/>
                <a:cs typeface="Open Sans"/>
                <a:sym typeface="Open Sans"/>
              </a:rPr>
              <a:t> </a:t>
            </a:r>
            <a:r>
              <a:rPr lang="en-US" dirty="0" err="1">
                <a:latin typeface="Open Sans"/>
                <a:ea typeface="Open Sans"/>
                <a:cs typeface="Open Sans"/>
                <a:sym typeface="Open Sans"/>
              </a:rPr>
              <a:t>पुनर्प्राप्ति</a:t>
            </a:r>
            <a:r>
              <a:rPr lang="en-US" dirty="0">
                <a:latin typeface="Open Sans"/>
                <a:ea typeface="Open Sans"/>
                <a:cs typeface="Open Sans"/>
                <a:sym typeface="Open Sans"/>
              </a:rPr>
              <a:t> </a:t>
            </a:r>
            <a:r>
              <a:rPr lang="en-US" dirty="0" err="1">
                <a:latin typeface="Open Sans"/>
                <a:ea typeface="Open Sans"/>
                <a:cs typeface="Open Sans"/>
                <a:sym typeface="Open Sans"/>
              </a:rPr>
              <a:t>खंड</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अंतर्गत</a:t>
            </a:r>
            <a:r>
              <a:rPr lang="en-US" dirty="0">
                <a:latin typeface="Open Sans"/>
                <a:ea typeface="Open Sans"/>
                <a:cs typeface="Open Sans"/>
                <a:sym typeface="Open Sans"/>
              </a:rPr>
              <a:t> </a:t>
            </a:r>
            <a:r>
              <a:rPr lang="en-US" dirty="0" err="1">
                <a:latin typeface="Open Sans"/>
                <a:ea typeface="Open Sans"/>
                <a:cs typeface="Open Sans"/>
                <a:sym typeface="Open Sans"/>
              </a:rPr>
              <a:t>माना</a:t>
            </a:r>
            <a:r>
              <a:rPr lang="en-US" dirty="0">
                <a:latin typeface="Open Sans"/>
                <a:ea typeface="Open Sans"/>
                <a:cs typeface="Open Sans"/>
                <a:sym typeface="Open Sans"/>
              </a:rPr>
              <a:t> </a:t>
            </a:r>
            <a:r>
              <a:rPr lang="en-US" dirty="0" err="1">
                <a:latin typeface="Open Sans"/>
                <a:ea typeface="Open Sans"/>
                <a:cs typeface="Open Sans"/>
                <a:sym typeface="Open Sans"/>
              </a:rPr>
              <a:t>जाता</a:t>
            </a:r>
            <a:r>
              <a:rPr lang="en-US" dirty="0">
                <a:latin typeface="Open Sans"/>
                <a:ea typeface="Open Sans"/>
                <a:cs typeface="Open Sans"/>
                <a:sym typeface="Open Sans"/>
              </a:rPr>
              <a:t> </a:t>
            </a:r>
            <a:r>
              <a:rPr lang="en-US" dirty="0" err="1">
                <a:latin typeface="Open Sans"/>
                <a:ea typeface="Open Sans"/>
                <a:cs typeface="Open Sans"/>
                <a:sym typeface="Open Sans"/>
              </a:rPr>
              <a:t>है</a:t>
            </a:r>
            <a:r>
              <a:rPr lang="en-US" dirty="0">
                <a:latin typeface="Open Sans"/>
                <a:ea typeface="Open Sans"/>
                <a:cs typeface="Open Sans"/>
                <a:sym typeface="Open Sans"/>
              </a:rPr>
              <a:t>:</a:t>
            </a:r>
            <a:endParaRPr dirty="0"/>
          </a:p>
          <a:p>
            <a:pPr marL="0" lvl="0" indent="0" algn="l" rtl="0">
              <a:lnSpc>
                <a:spcPct val="90000"/>
              </a:lnSpc>
              <a:spcBef>
                <a:spcPts val="1000"/>
              </a:spcBef>
              <a:spcAft>
                <a:spcPts val="0"/>
              </a:spcAft>
              <a:buClr>
                <a:schemeClr val="dk1"/>
              </a:buClr>
              <a:buSzPts val="2800"/>
              <a:buNone/>
            </a:pPr>
            <a:endParaRPr dirty="0">
              <a:latin typeface="Open Sans"/>
              <a:ea typeface="Open Sans"/>
              <a:cs typeface="Open Sans"/>
              <a:sym typeface="Open Sans"/>
            </a:endParaRPr>
          </a:p>
          <a:p>
            <a:pPr marL="1143000" lvl="2" indent="-228600" algn="l" rtl="0">
              <a:lnSpc>
                <a:spcPct val="90000"/>
              </a:lnSpc>
              <a:spcBef>
                <a:spcPts val="500"/>
              </a:spcBef>
              <a:spcAft>
                <a:spcPts val="0"/>
              </a:spcAft>
              <a:buClr>
                <a:schemeClr val="dk1"/>
              </a:buClr>
              <a:buSzPts val="2800"/>
              <a:buChar char="•"/>
            </a:pPr>
            <a:r>
              <a:rPr lang="en-US" sz="2800" b="1" dirty="0" err="1">
                <a:latin typeface="Open Sans"/>
                <a:ea typeface="Open Sans"/>
                <a:cs typeface="Open Sans"/>
                <a:sym typeface="Open Sans"/>
              </a:rPr>
              <a:t>मरम्मत</a:t>
            </a:r>
            <a:endParaRPr dirty="0"/>
          </a:p>
          <a:p>
            <a:pPr marL="1143000" lvl="2" indent="-228600" algn="l" rtl="0">
              <a:lnSpc>
                <a:spcPct val="90000"/>
              </a:lnSpc>
              <a:spcBef>
                <a:spcPts val="500"/>
              </a:spcBef>
              <a:spcAft>
                <a:spcPts val="0"/>
              </a:spcAft>
              <a:buClr>
                <a:schemeClr val="dk1"/>
              </a:buClr>
              <a:buSzPts val="2800"/>
              <a:buChar char="•"/>
            </a:pPr>
            <a:r>
              <a:rPr lang="en-US" sz="2800" b="1" dirty="0" err="1">
                <a:latin typeface="Open Sans"/>
                <a:ea typeface="Open Sans"/>
                <a:cs typeface="Open Sans"/>
                <a:sym typeface="Open Sans"/>
              </a:rPr>
              <a:t>पुनर्निर्माण</a:t>
            </a:r>
            <a:endParaRPr dirty="0"/>
          </a:p>
          <a:p>
            <a:pPr marL="1143000" lvl="2" indent="-228600" algn="l" rtl="0">
              <a:lnSpc>
                <a:spcPct val="90000"/>
              </a:lnSpc>
              <a:spcBef>
                <a:spcPts val="500"/>
              </a:spcBef>
              <a:spcAft>
                <a:spcPts val="0"/>
              </a:spcAft>
              <a:buClr>
                <a:schemeClr val="dk1"/>
              </a:buClr>
              <a:buSzPts val="2800"/>
              <a:buChar char="•"/>
            </a:pPr>
            <a:r>
              <a:rPr lang="en-US" sz="2800" b="1" dirty="0" err="1">
                <a:latin typeface="Open Sans"/>
                <a:ea typeface="Open Sans"/>
                <a:cs typeface="Open Sans"/>
                <a:sym typeface="Open Sans"/>
              </a:rPr>
              <a:t>पुनर्वास</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210" name="Google Shape;210;p31"/>
          <p:cNvSpPr txBox="1">
            <a:spLocks noGrp="1"/>
          </p:cNvSpPr>
          <p:nvPr>
            <p:ph type="sldNum" idx="12"/>
          </p:nvPr>
        </p:nvSpPr>
        <p:spPr>
          <a:xfrm>
            <a:off x="1002553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19</a:t>
            </a:fld>
            <a:endParaRPr/>
          </a:p>
        </p:txBody>
      </p:sp>
      <p:sp>
        <p:nvSpPr>
          <p:cNvPr id="211" name="Google Shape;211;p31"/>
          <p:cNvSpPr txBox="1">
            <a:spLocks noGrp="1"/>
          </p:cNvSpPr>
          <p:nvPr>
            <p:ph type="title"/>
          </p:nvPr>
        </p:nvSpPr>
        <p:spPr>
          <a:xfrm>
            <a:off x="249994" y="2816591"/>
            <a:ext cx="4340470" cy="1024061"/>
          </a:xfrm>
          <a:prstGeom prst="rect">
            <a:avLst/>
          </a:prstGeom>
          <a:solidFill>
            <a:srgbClr val="C00000"/>
          </a:solidFill>
          <a:ln>
            <a:noFill/>
          </a:ln>
        </p:spPr>
        <p:txBody>
          <a:bodyPr spcFirstLastPara="1" wrap="square" lIns="91425" tIns="45700" rIns="91425" bIns="45700" anchor="ctr" anchorCtr="0">
            <a:normAutofit/>
          </a:bodyPr>
          <a:lstStyle/>
          <a:p>
            <a:pPr lvl="0" algn="ctr">
              <a:buClr>
                <a:schemeClr val="lt1"/>
              </a:buClr>
              <a:buSzPts val="4000"/>
            </a:pPr>
            <a:r>
              <a:rPr lang="en-US" sz="4000" dirty="0" err="1">
                <a:latin typeface="Open Sans"/>
                <a:ea typeface="Open Sans"/>
                <a:cs typeface="Open Sans"/>
                <a:sym typeface="Open Sans"/>
              </a:rPr>
              <a:t>पुनर्प्राप्ति</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खंड</a:t>
            </a:r>
            <a:endParaRPr sz="4000" b="1" dirty="0">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2"/>
          <p:cNvSpPr txBox="1">
            <a:spLocks noGrp="1"/>
          </p:cNvSpPr>
          <p:nvPr>
            <p:ph type="body" idx="1"/>
          </p:nvPr>
        </p:nvSpPr>
        <p:spPr>
          <a:xfrm>
            <a:off x="5532120" y="2250526"/>
            <a:ext cx="6115050" cy="2772752"/>
          </a:xfrm>
          <a:prstGeom prst="rect">
            <a:avLst/>
          </a:prstGeom>
          <a:solidFill>
            <a:schemeClr val="lt2"/>
          </a:solidFill>
          <a:ln>
            <a:noFill/>
          </a:ln>
        </p:spPr>
        <p:txBody>
          <a:bodyPr spcFirstLastPara="1" wrap="square" lIns="91425" tIns="45700" rIns="91425" bIns="45700" anchor="t" anchorCtr="0">
            <a:normAutofit/>
          </a:bodyPr>
          <a:lstStyle/>
          <a:p>
            <a:pPr marL="2057400" lvl="4" indent="-228600" algn="l" rtl="0">
              <a:lnSpc>
                <a:spcPct val="90000"/>
              </a:lnSpc>
              <a:spcBef>
                <a:spcPts val="0"/>
              </a:spcBef>
              <a:spcAft>
                <a:spcPts val="0"/>
              </a:spcAft>
              <a:buClr>
                <a:schemeClr val="dk1"/>
              </a:buClr>
              <a:buSzPts val="2800"/>
              <a:buChar char="•"/>
            </a:pPr>
            <a:r>
              <a:rPr lang="en-US" sz="2800">
                <a:latin typeface="Open Sans SemiBold"/>
                <a:ea typeface="Open Sans SemiBold"/>
                <a:cs typeface="Open Sans SemiBold"/>
                <a:sym typeface="Open Sans SemiBold"/>
              </a:rPr>
              <a:t>योजना</a:t>
            </a:r>
            <a:endParaRPr/>
          </a:p>
          <a:p>
            <a:pPr marL="2057400" lvl="4" indent="-228600" algn="l" rtl="0">
              <a:lnSpc>
                <a:spcPct val="90000"/>
              </a:lnSpc>
              <a:spcBef>
                <a:spcPts val="500"/>
              </a:spcBef>
              <a:spcAft>
                <a:spcPts val="0"/>
              </a:spcAft>
              <a:buClr>
                <a:schemeClr val="dk1"/>
              </a:buClr>
              <a:buSzPts val="2800"/>
              <a:buChar char="•"/>
            </a:pPr>
            <a:r>
              <a:rPr lang="en-US" sz="2800">
                <a:latin typeface="Open Sans SemiBold"/>
                <a:ea typeface="Open Sans SemiBold"/>
                <a:cs typeface="Open Sans SemiBold"/>
                <a:sym typeface="Open Sans SemiBold"/>
              </a:rPr>
              <a:t>संगठन</a:t>
            </a:r>
            <a:endParaRPr/>
          </a:p>
          <a:p>
            <a:pPr marL="2057400" lvl="4" indent="-228600" algn="l" rtl="0">
              <a:lnSpc>
                <a:spcPct val="90000"/>
              </a:lnSpc>
              <a:spcBef>
                <a:spcPts val="500"/>
              </a:spcBef>
              <a:spcAft>
                <a:spcPts val="0"/>
              </a:spcAft>
              <a:buClr>
                <a:schemeClr val="dk1"/>
              </a:buClr>
              <a:buSzPts val="2800"/>
              <a:buChar char="•"/>
            </a:pPr>
            <a:r>
              <a:rPr lang="en-US" sz="2800">
                <a:latin typeface="Open Sans SemiBold"/>
                <a:ea typeface="Open Sans SemiBold"/>
                <a:cs typeface="Open Sans SemiBold"/>
                <a:sym typeface="Open Sans SemiBold"/>
              </a:rPr>
              <a:t>संसाधन उपयोग</a:t>
            </a:r>
            <a:endParaRPr/>
          </a:p>
          <a:p>
            <a:pPr marL="2057400" lvl="4" indent="-228600" algn="l" rtl="0">
              <a:lnSpc>
                <a:spcPct val="90000"/>
              </a:lnSpc>
              <a:spcBef>
                <a:spcPts val="500"/>
              </a:spcBef>
              <a:spcAft>
                <a:spcPts val="0"/>
              </a:spcAft>
              <a:buClr>
                <a:schemeClr val="dk1"/>
              </a:buClr>
              <a:buSzPts val="2800"/>
              <a:buChar char="•"/>
            </a:pPr>
            <a:r>
              <a:rPr lang="en-US" sz="2800">
                <a:latin typeface="Open Sans SemiBold"/>
                <a:ea typeface="Open Sans SemiBold"/>
                <a:cs typeface="Open Sans SemiBold"/>
                <a:sym typeface="Open Sans SemiBold"/>
              </a:rPr>
              <a:t>विशेषज्ञों की आवश्यकता</a:t>
            </a:r>
            <a:endParaRPr/>
          </a:p>
          <a:p>
            <a:pPr marL="2057400" lvl="4" indent="-228600" algn="l" rtl="0">
              <a:lnSpc>
                <a:spcPct val="90000"/>
              </a:lnSpc>
              <a:spcBef>
                <a:spcPts val="500"/>
              </a:spcBef>
              <a:spcAft>
                <a:spcPts val="0"/>
              </a:spcAft>
              <a:buClr>
                <a:schemeClr val="dk1"/>
              </a:buClr>
              <a:buSzPts val="2800"/>
              <a:buChar char="•"/>
            </a:pPr>
            <a:r>
              <a:rPr lang="en-US" sz="2800">
                <a:latin typeface="Open Sans SemiBold"/>
                <a:ea typeface="Open Sans SemiBold"/>
                <a:cs typeface="Open Sans SemiBold"/>
                <a:sym typeface="Open Sans SemiBold"/>
              </a:rPr>
              <a:t>प्रशिक्षण</a:t>
            </a:r>
            <a:endParaRPr/>
          </a:p>
          <a:p>
            <a:pPr marL="2057400" lvl="4" indent="-228600" algn="l" rtl="0">
              <a:lnSpc>
                <a:spcPct val="90000"/>
              </a:lnSpc>
              <a:spcBef>
                <a:spcPts val="500"/>
              </a:spcBef>
              <a:spcAft>
                <a:spcPts val="0"/>
              </a:spcAft>
              <a:buClr>
                <a:schemeClr val="dk1"/>
              </a:buClr>
              <a:buSzPts val="2800"/>
              <a:buChar char="•"/>
            </a:pPr>
            <a:r>
              <a:rPr lang="en-US" sz="2800">
                <a:latin typeface="Open Sans SemiBold"/>
                <a:ea typeface="Open Sans SemiBold"/>
                <a:cs typeface="Open Sans SemiBold"/>
                <a:sym typeface="Open Sans SemiBold"/>
              </a:rPr>
              <a:t>खतरा आकलन</a:t>
            </a:r>
            <a:endParaRPr/>
          </a:p>
          <a:p>
            <a:pPr marL="228600" lvl="0" indent="-50800" algn="l" rtl="0">
              <a:lnSpc>
                <a:spcPct val="90000"/>
              </a:lnSpc>
              <a:spcBef>
                <a:spcPts val="1000"/>
              </a:spcBef>
              <a:spcAft>
                <a:spcPts val="0"/>
              </a:spcAft>
              <a:buClr>
                <a:schemeClr val="dk1"/>
              </a:buClr>
              <a:buSzPts val="2800"/>
              <a:buNone/>
            </a:pPr>
            <a:endParaRPr>
              <a:latin typeface="Open Sans SemiBold"/>
              <a:ea typeface="Open Sans SemiBold"/>
              <a:cs typeface="Open Sans SemiBold"/>
              <a:sym typeface="Open Sans SemiBold"/>
            </a:endParaRPr>
          </a:p>
        </p:txBody>
      </p:sp>
      <p:sp>
        <p:nvSpPr>
          <p:cNvPr id="217" name="Google Shape;217;p32"/>
          <p:cNvSpPr txBox="1">
            <a:spLocks noGrp="1"/>
          </p:cNvSpPr>
          <p:nvPr>
            <p:ph type="sldNum" idx="12"/>
          </p:nvPr>
        </p:nvSpPr>
        <p:spPr>
          <a:xfrm>
            <a:off x="1004839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20</a:t>
            </a:fld>
            <a:endParaRPr/>
          </a:p>
        </p:txBody>
      </p:sp>
      <p:sp>
        <p:nvSpPr>
          <p:cNvPr id="218" name="Google Shape;218;p32"/>
          <p:cNvSpPr txBox="1"/>
          <p:nvPr/>
        </p:nvSpPr>
        <p:spPr>
          <a:xfrm>
            <a:off x="455734" y="2548891"/>
            <a:ext cx="4340470" cy="1558802"/>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आपदा प्रबंधन के सिद्धांत</a:t>
            </a:r>
            <a:endParaRPr sz="40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3"/>
          <p:cNvSpPr txBox="1">
            <a:spLocks noGrp="1"/>
          </p:cNvSpPr>
          <p:nvPr>
            <p:ph type="title"/>
          </p:nvPr>
        </p:nvSpPr>
        <p:spPr>
          <a:xfrm>
            <a:off x="838200" y="2826969"/>
            <a:ext cx="10515600" cy="1325563"/>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Open Sans SemiBold"/>
              <a:buNone/>
            </a:pPr>
            <a:br>
              <a:rPr lang="en-US">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राष्ट्रीय आपदा प्रबंधन ढांचा</a:t>
            </a:r>
            <a:br>
              <a:rPr lang="en-US">
                <a:latin typeface="Open Sans SemiBold"/>
                <a:ea typeface="Open Sans SemiBold"/>
                <a:cs typeface="Open Sans SemiBold"/>
                <a:sym typeface="Open Sans SemiBold"/>
              </a:rPr>
            </a:br>
            <a:endParaRPr>
              <a:latin typeface="Open Sans SemiBold"/>
              <a:ea typeface="Open Sans SemiBold"/>
              <a:cs typeface="Open Sans SemiBold"/>
              <a:sym typeface="Open Sans SemiBold"/>
            </a:endParaRPr>
          </a:p>
        </p:txBody>
      </p:sp>
      <p:sp>
        <p:nvSpPr>
          <p:cNvPr id="224" name="Google Shape;224;p33"/>
          <p:cNvSpPr txBox="1">
            <a:spLocks noGrp="1"/>
          </p:cNvSpPr>
          <p:nvPr>
            <p:ph type="sldNum" idx="12"/>
          </p:nvPr>
        </p:nvSpPr>
        <p:spPr>
          <a:xfrm>
            <a:off x="1005982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4"/>
          <p:cNvSpPr/>
          <p:nvPr/>
        </p:nvSpPr>
        <p:spPr>
          <a:xfrm>
            <a:off x="4742858" y="1410984"/>
            <a:ext cx="7255997" cy="4462746"/>
          </a:xfrm>
          <a:prstGeom prst="rect">
            <a:avLst/>
          </a:prstGeom>
          <a:solidFill>
            <a:schemeClr val="lt2"/>
          </a:solidFill>
          <a:ln>
            <a:noFill/>
          </a:ln>
        </p:spPr>
        <p:txBody>
          <a:bodyPr spcFirstLastPara="1" wrap="square" lIns="91400" tIns="45700" rIns="91400" bIns="45700" anchor="t" anchorCtr="0">
            <a:noAutofit/>
          </a:bodyPr>
          <a:lstStyle/>
          <a:p>
            <a:pPr marL="0" marR="0" lvl="0" indent="-172720" algn="l" rtl="0">
              <a:spcBef>
                <a:spcPts val="0"/>
              </a:spcBef>
              <a:spcAft>
                <a:spcPts val="0"/>
              </a:spcAft>
              <a:buClr>
                <a:schemeClr val="dk1"/>
              </a:buClr>
              <a:buSzPts val="2720"/>
              <a:buFont typeface="Noto Sans Symbols"/>
              <a:buChar char="⮚"/>
            </a:pPr>
            <a:r>
              <a:rPr lang="en-US" sz="3200">
                <a:solidFill>
                  <a:schemeClr val="dk1"/>
                </a:solidFill>
                <a:latin typeface="Calibri"/>
                <a:ea typeface="Calibri"/>
                <a:cs typeface="Calibri"/>
                <a:sym typeface="Calibri"/>
              </a:rPr>
              <a:t> </a:t>
            </a:r>
            <a:r>
              <a:rPr lang="en-US" sz="2800">
                <a:solidFill>
                  <a:schemeClr val="dk1"/>
                </a:solidFill>
                <a:latin typeface="Open Sans"/>
                <a:ea typeface="Open Sans"/>
                <a:cs typeface="Open Sans"/>
                <a:sym typeface="Open Sans"/>
              </a:rPr>
              <a:t>आपदा प्रबंधन को राष्ट्रीय विकास एजेंडे का अभिन्न अंग बनाना</a:t>
            </a:r>
            <a:endParaRPr/>
          </a:p>
          <a:p>
            <a:pPr marL="0" marR="0" lvl="0" indent="-151130" algn="l" rtl="0">
              <a:spcBef>
                <a:spcPts val="1400"/>
              </a:spcBef>
              <a:spcAft>
                <a:spcPts val="0"/>
              </a:spcAft>
              <a:buClr>
                <a:schemeClr val="dk1"/>
              </a:buClr>
              <a:buSzPts val="2380"/>
              <a:buFont typeface="Noto Sans Symbols"/>
              <a:buChar char="⮚"/>
            </a:pPr>
            <a:r>
              <a:rPr lang="en-US" sz="2800">
                <a:solidFill>
                  <a:schemeClr val="dk1"/>
                </a:solidFill>
                <a:latin typeface="Open Sans"/>
                <a:ea typeface="Open Sans"/>
                <a:cs typeface="Open Sans"/>
                <a:sym typeface="Open Sans"/>
              </a:rPr>
              <a:t>आपदा प्रबंधन में जागरूकता और शिक्षा को बढ़ावा देना</a:t>
            </a:r>
            <a:endParaRPr/>
          </a:p>
          <a:p>
            <a:pPr marL="0" marR="0" lvl="0" indent="-151130" algn="l" rtl="0">
              <a:spcBef>
                <a:spcPts val="1400"/>
              </a:spcBef>
              <a:spcAft>
                <a:spcPts val="0"/>
              </a:spcAft>
              <a:buClr>
                <a:schemeClr val="dk1"/>
              </a:buClr>
              <a:buSzPts val="2380"/>
              <a:buFont typeface="Noto Sans Symbols"/>
              <a:buChar char="⮚"/>
            </a:pPr>
            <a:r>
              <a:rPr lang="en-US" sz="2800">
                <a:solidFill>
                  <a:schemeClr val="dk1"/>
                </a:solidFill>
                <a:latin typeface="Open Sans"/>
                <a:ea typeface="Open Sans"/>
                <a:cs typeface="Open Sans"/>
                <a:sym typeface="Open Sans"/>
              </a:rPr>
              <a:t>आपदा प्रबंधन में मानव संसाधन विकास को बढ़ावा देना (प्रशिक्षण और क्षमता निर्माण के लिए मास्टर प्लान)</a:t>
            </a:r>
            <a:endParaRPr/>
          </a:p>
        </p:txBody>
      </p:sp>
      <p:sp>
        <p:nvSpPr>
          <p:cNvPr id="230" name="Google Shape;230;p34"/>
          <p:cNvSpPr txBox="1"/>
          <p:nvPr/>
        </p:nvSpPr>
        <p:spPr>
          <a:xfrm>
            <a:off x="193144" y="2672861"/>
            <a:ext cx="4436005" cy="707886"/>
          </a:xfrm>
          <a:prstGeom prst="rect">
            <a:avLst/>
          </a:prstGeom>
          <a:solidFill>
            <a:srgbClr val="C00000"/>
          </a:soli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lt1"/>
                </a:solidFill>
                <a:latin typeface="Open Sans SemiBold"/>
                <a:ea typeface="Open Sans SemiBold"/>
                <a:cs typeface="Open Sans SemiBold"/>
                <a:sym typeface="Open Sans SemiBold"/>
              </a:rPr>
              <a:t>गृह मंत्रालय मामले  </a:t>
            </a:r>
            <a:endParaRPr sz="4000">
              <a:solidFill>
                <a:schemeClr val="lt1"/>
              </a:solidFill>
              <a:latin typeface="Open Sans SemiBold"/>
              <a:ea typeface="Open Sans SemiBold"/>
              <a:cs typeface="Open Sans SemiBold"/>
              <a:sym typeface="Open Sans SemiBold"/>
            </a:endParaRPr>
          </a:p>
        </p:txBody>
      </p:sp>
      <p:sp>
        <p:nvSpPr>
          <p:cNvPr id="231" name="Google Shape;231;p34"/>
          <p:cNvSpPr txBox="1">
            <a:spLocks noGrp="1"/>
          </p:cNvSpPr>
          <p:nvPr>
            <p:ph type="sldNum" idx="12"/>
          </p:nvPr>
        </p:nvSpPr>
        <p:spPr>
          <a:xfrm>
            <a:off x="1005982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22</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500"/>
                                        <p:tgtEl>
                                          <p:spTgt spid="22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5"/>
          <p:cNvSpPr/>
          <p:nvPr/>
        </p:nvSpPr>
        <p:spPr>
          <a:xfrm>
            <a:off x="5286203" y="1056922"/>
            <a:ext cx="5753099" cy="4832078"/>
          </a:xfrm>
          <a:prstGeom prst="rect">
            <a:avLst/>
          </a:prstGeom>
          <a:solidFill>
            <a:schemeClr val="lt2"/>
          </a:solidFill>
          <a:ln>
            <a:noFill/>
          </a:ln>
        </p:spPr>
        <p:txBody>
          <a:bodyPr spcFirstLastPara="1" wrap="square" lIns="91400" tIns="45700" rIns="91400" bIns="45700" anchor="t" anchorCtr="0">
            <a:noAutofit/>
          </a:bodyPr>
          <a:lstStyle/>
          <a:p>
            <a:pPr marL="0" marR="0" lvl="0" indent="-151130" algn="l" rtl="0">
              <a:spcBef>
                <a:spcPts val="0"/>
              </a:spcBef>
              <a:spcAft>
                <a:spcPts val="0"/>
              </a:spcAft>
              <a:buClr>
                <a:schemeClr val="dk1"/>
              </a:buClr>
              <a:buSzPts val="2380"/>
              <a:buFont typeface="Noto Sans Symbols"/>
              <a:buChar char="⮚"/>
            </a:pPr>
            <a:r>
              <a:rPr lang="en-US" sz="2800">
                <a:solidFill>
                  <a:schemeClr val="dk1"/>
                </a:solidFill>
                <a:latin typeface="Open Sans"/>
                <a:ea typeface="Open Sans"/>
                <a:cs typeface="Open Sans"/>
                <a:sym typeface="Open Sans"/>
              </a:rPr>
              <a:t>आपदा प्रबंधन को मुख्यधारा में लाने के लिए राष्ट्रीय और राज्य स्तर पर संस्थागत ढांचे का विकास करना</a:t>
            </a:r>
            <a:endParaRPr/>
          </a:p>
          <a:p>
            <a:pPr marL="0" marR="0" lvl="0" indent="-151130" algn="l" rtl="0">
              <a:spcBef>
                <a:spcPts val="1400"/>
              </a:spcBef>
              <a:spcAft>
                <a:spcPts val="0"/>
              </a:spcAft>
              <a:buClr>
                <a:schemeClr val="dk1"/>
              </a:buClr>
              <a:buSzPts val="2380"/>
              <a:buFont typeface="Noto Sans Symbols"/>
              <a:buChar char="⮚"/>
            </a:pPr>
            <a:r>
              <a:rPr lang="en-US" sz="2800">
                <a:solidFill>
                  <a:schemeClr val="dk1"/>
                </a:solidFill>
                <a:latin typeface="Open Sans"/>
                <a:ea typeface="Open Sans"/>
                <a:cs typeface="Open Sans"/>
                <a:sym typeface="Open Sans"/>
              </a:rPr>
              <a:t>सभी स्तरों पर बहु-खतरे की तैयारी, शमन और रोकथाम योजनाएं स्थापित करना</a:t>
            </a:r>
            <a:endParaRPr/>
          </a:p>
          <a:p>
            <a:pPr marL="0" marR="0" lvl="0" indent="-151130" algn="l" rtl="0">
              <a:spcBef>
                <a:spcPts val="1400"/>
              </a:spcBef>
              <a:spcAft>
                <a:spcPts val="0"/>
              </a:spcAft>
              <a:buClr>
                <a:schemeClr val="dk1"/>
              </a:buClr>
              <a:buSzPts val="2380"/>
              <a:buFont typeface="Noto Sans Symbols"/>
              <a:buChar char="⮚"/>
            </a:pPr>
            <a:r>
              <a:rPr lang="en-US" sz="2800">
                <a:solidFill>
                  <a:schemeClr val="dk1"/>
                </a:solidFill>
                <a:latin typeface="Open Sans"/>
                <a:ea typeface="Open Sans"/>
                <a:cs typeface="Open Sans"/>
                <a:sym typeface="Open Sans"/>
              </a:rPr>
              <a:t>बहु-खतरे की तैयारी और प्रतिक्रिया के लिए सभी स्तरों पर क्षमताओं को बढ़ाना</a:t>
            </a:r>
            <a:endParaRPr/>
          </a:p>
        </p:txBody>
      </p:sp>
      <p:sp>
        <p:nvSpPr>
          <p:cNvPr id="237" name="Google Shape;237;p35"/>
          <p:cNvSpPr txBox="1">
            <a:spLocks noGrp="1"/>
          </p:cNvSpPr>
          <p:nvPr>
            <p:ph type="sldNum" idx="12"/>
          </p:nvPr>
        </p:nvSpPr>
        <p:spPr>
          <a:xfrm>
            <a:off x="996838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23</a:t>
            </a:fld>
            <a:endParaRPr/>
          </a:p>
        </p:txBody>
      </p:sp>
      <p:sp>
        <p:nvSpPr>
          <p:cNvPr id="238" name="Google Shape;238;p35"/>
          <p:cNvSpPr txBox="1"/>
          <p:nvPr/>
        </p:nvSpPr>
        <p:spPr>
          <a:xfrm>
            <a:off x="478896" y="2627141"/>
            <a:ext cx="4289048" cy="1323439"/>
          </a:xfrm>
          <a:prstGeom prst="rect">
            <a:avLst/>
          </a:prstGeom>
          <a:solidFill>
            <a:srgbClr val="C00000"/>
          </a:soli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lt1"/>
                </a:solidFill>
                <a:latin typeface="Open Sans SemiBold"/>
                <a:ea typeface="Open Sans SemiBold"/>
                <a:cs typeface="Open Sans SemiBold"/>
                <a:sym typeface="Open Sans SemiBold"/>
              </a:rPr>
              <a:t>गृह मंत्रालय  मामले</a:t>
            </a:r>
            <a:endParaRPr sz="4000">
              <a:solidFill>
                <a:schemeClr val="lt1"/>
              </a:solidFill>
              <a:latin typeface="Open Sans SemiBold"/>
              <a:ea typeface="Open Sans SemiBold"/>
              <a:cs typeface="Open Sans SemiBold"/>
              <a:sym typeface="Open Sans SemiBold"/>
            </a:endParaRPr>
          </a:p>
          <a:p>
            <a:pPr marL="0" marR="0" lvl="0" indent="0" algn="l" rtl="0">
              <a:spcBef>
                <a:spcPts val="0"/>
              </a:spcBef>
              <a:spcAft>
                <a:spcPts val="0"/>
              </a:spcAft>
              <a:buNone/>
            </a:pPr>
            <a:endParaRPr sz="4000">
              <a:solidFill>
                <a:schemeClr val="lt1"/>
              </a:solidFill>
              <a:latin typeface="Open Sans SemiBold"/>
              <a:ea typeface="Open Sans SemiBold"/>
              <a:cs typeface="Open Sans SemiBold"/>
              <a:sym typeface="Open Sans SemiBo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0"/>
                                  </p:stCondLst>
                                  <p:childTnLst>
                                    <p:set>
                                      <p:cBhvr>
                                        <p:cTn id="6" dur="1" fill="hold">
                                          <p:stCondLst>
                                            <p:cond delay="0"/>
                                          </p:stCondLst>
                                        </p:cTn>
                                        <p:tgtEl>
                                          <p:spTgt spid="236"/>
                                        </p:tgtEl>
                                        <p:attrNameLst>
                                          <p:attrName>style.visibility</p:attrName>
                                        </p:attrNameLst>
                                      </p:cBhvr>
                                      <p:to>
                                        <p:strVal val="visible"/>
                                      </p:to>
                                    </p:set>
                                    <p:anim calcmode="lin" valueType="num">
                                      <p:cBhvr additive="base">
                                        <p:cTn id="7" dur="500"/>
                                        <p:tgtEl>
                                          <p:spTgt spid="23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txBox="1">
            <a:spLocks noGrp="1"/>
          </p:cNvSpPr>
          <p:nvPr>
            <p:ph type="body" idx="1"/>
          </p:nvPr>
        </p:nvSpPr>
        <p:spPr>
          <a:xfrm>
            <a:off x="4261980" y="1242353"/>
            <a:ext cx="7913077" cy="4072597"/>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Noto Sans Symbols"/>
              <a:buChar char="⮚"/>
            </a:pPr>
            <a:r>
              <a:rPr lang="en-US" sz="2800">
                <a:latin typeface="Open Sans"/>
                <a:ea typeface="Open Sans"/>
                <a:cs typeface="Open Sans"/>
                <a:sym typeface="Open Sans"/>
              </a:rPr>
              <a:t>राष्ट्रीय आपदा प्रबंधन प्राधिकरण (एनडीएमए)</a:t>
            </a:r>
            <a:endParaRPr/>
          </a:p>
          <a:p>
            <a:pPr marL="0" lvl="0" indent="0" algn="l" rtl="0">
              <a:lnSpc>
                <a:spcPct val="90000"/>
              </a:lnSpc>
              <a:spcBef>
                <a:spcPts val="1000"/>
              </a:spcBef>
              <a:spcAft>
                <a:spcPts val="0"/>
              </a:spcAft>
              <a:buClr>
                <a:schemeClr val="dk1"/>
              </a:buClr>
              <a:buSzPts val="2800"/>
              <a:buNone/>
            </a:pPr>
            <a:endParaRPr sz="2800">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राज्य आपदा प्रबंधन प्राधिकरण (एसडीएमए)</a:t>
            </a:r>
            <a:endParaRPr/>
          </a:p>
          <a:p>
            <a:pPr marL="0" lvl="0" indent="0" algn="l" rtl="0">
              <a:lnSpc>
                <a:spcPct val="90000"/>
              </a:lnSpc>
              <a:spcBef>
                <a:spcPts val="1000"/>
              </a:spcBef>
              <a:spcAft>
                <a:spcPts val="0"/>
              </a:spcAft>
              <a:buClr>
                <a:schemeClr val="dk1"/>
              </a:buClr>
              <a:buSzPts val="2800"/>
              <a:buNone/>
            </a:pPr>
            <a:endParaRPr sz="2800">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जिला आपदा प्रबंधन प्राधिकरण (डीडीएमए)</a:t>
            </a:r>
            <a:endParaRPr/>
          </a:p>
        </p:txBody>
      </p:sp>
      <p:sp>
        <p:nvSpPr>
          <p:cNvPr id="244" name="Google Shape;244;p36"/>
          <p:cNvSpPr txBox="1">
            <a:spLocks noGrp="1"/>
          </p:cNvSpPr>
          <p:nvPr>
            <p:ph type="sldNum" idx="12"/>
          </p:nvPr>
        </p:nvSpPr>
        <p:spPr>
          <a:xfrm>
            <a:off x="1008268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24</a:t>
            </a:fld>
            <a:endParaRPr/>
          </a:p>
        </p:txBody>
      </p:sp>
      <p:sp>
        <p:nvSpPr>
          <p:cNvPr id="245" name="Google Shape;245;p36"/>
          <p:cNvSpPr txBox="1"/>
          <p:nvPr/>
        </p:nvSpPr>
        <p:spPr>
          <a:xfrm>
            <a:off x="216877" y="2721114"/>
            <a:ext cx="3756606" cy="707886"/>
          </a:xfrm>
          <a:prstGeom prst="rect">
            <a:avLst/>
          </a:prstGeom>
          <a:solidFill>
            <a:srgbClr val="C00000"/>
          </a:soli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lt1"/>
                </a:solidFill>
                <a:latin typeface="Calibri"/>
                <a:ea typeface="Calibri"/>
                <a:cs typeface="Calibri"/>
                <a:sym typeface="Calibri"/>
              </a:rPr>
              <a:t>संगठनों</a:t>
            </a:r>
            <a:endParaRPr sz="40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7"/>
          <p:cNvSpPr txBox="1">
            <a:spLocks noGrp="1"/>
          </p:cNvSpPr>
          <p:nvPr>
            <p:ph type="body" idx="1"/>
          </p:nvPr>
        </p:nvSpPr>
        <p:spPr>
          <a:xfrm>
            <a:off x="5382917" y="1258765"/>
            <a:ext cx="5656385" cy="434046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F00"/>
              </a:buClr>
              <a:buSzPts val="2800"/>
              <a:buNone/>
            </a:pPr>
            <a:r>
              <a:rPr lang="en-US" b="1">
                <a:latin typeface="Open Sans SemiBold"/>
                <a:ea typeface="Open Sans SemiBold"/>
                <a:cs typeface="Open Sans SemiBold"/>
                <a:sym typeface="Open Sans SemiBold"/>
              </a:rPr>
              <a:t>एनडीएमए में सदस्यों की संख्या दस से अधिक नहीं है:-</a:t>
            </a:r>
            <a:endParaRPr/>
          </a:p>
          <a:p>
            <a:pPr marL="990600" lvl="1" indent="-381000" algn="l" rtl="0">
              <a:lnSpc>
                <a:spcPct val="90000"/>
              </a:lnSpc>
              <a:spcBef>
                <a:spcPts val="500"/>
              </a:spcBef>
              <a:spcAft>
                <a:spcPts val="0"/>
              </a:spcAft>
              <a:buClr>
                <a:schemeClr val="dk1"/>
              </a:buClr>
              <a:buSzPts val="2400"/>
              <a:buFont typeface="Noto Sans Symbols"/>
              <a:buNone/>
            </a:pPr>
            <a:endParaRPr b="1">
              <a:latin typeface="Open Sans SemiBold"/>
              <a:ea typeface="Open Sans SemiBold"/>
              <a:cs typeface="Open Sans SemiBold"/>
              <a:sym typeface="Open Sans SemiBold"/>
            </a:endParaRPr>
          </a:p>
          <a:p>
            <a:pPr marL="457200" lvl="1" indent="0" algn="l" rtl="0">
              <a:lnSpc>
                <a:spcPct val="90000"/>
              </a:lnSpc>
              <a:spcBef>
                <a:spcPts val="500"/>
              </a:spcBef>
              <a:spcAft>
                <a:spcPts val="0"/>
              </a:spcAft>
              <a:buClr>
                <a:srgbClr val="FF66FF"/>
              </a:buClr>
              <a:buSzPts val="2400"/>
              <a:buNone/>
            </a:pPr>
            <a:r>
              <a:rPr lang="en-US" b="1">
                <a:latin typeface="Open Sans SemiBold"/>
                <a:ea typeface="Open Sans SemiBold"/>
                <a:cs typeface="Open Sans SemiBold"/>
                <a:sym typeface="Open Sans SemiBold"/>
              </a:rPr>
              <a:t>प्रधान मंत्री </a:t>
            </a:r>
            <a:r>
              <a:rPr lang="en-US">
                <a:latin typeface="Open Sans SemiBold"/>
                <a:ea typeface="Open Sans SemiBold"/>
                <a:cs typeface="Open Sans SemiBold"/>
                <a:sym typeface="Open Sans SemiBold"/>
              </a:rPr>
              <a:t>भारत सरकार – पदेन अध्यक्ष।</a:t>
            </a:r>
            <a:endParaRPr/>
          </a:p>
          <a:p>
            <a:pPr marL="990600" lvl="1" indent="-342900" algn="l" rtl="0">
              <a:lnSpc>
                <a:spcPct val="90000"/>
              </a:lnSpc>
              <a:spcBef>
                <a:spcPts val="500"/>
              </a:spcBef>
              <a:spcAft>
                <a:spcPts val="0"/>
              </a:spcAft>
              <a:buClr>
                <a:srgbClr val="FF66FF"/>
              </a:buClr>
              <a:buSzPts val="3000"/>
              <a:buFont typeface="Noto Sans Symbols"/>
              <a:buNone/>
            </a:pPr>
            <a:endParaRPr sz="3000">
              <a:latin typeface="Open Sans SemiBold"/>
              <a:ea typeface="Open Sans SemiBold"/>
              <a:cs typeface="Open Sans SemiBold"/>
              <a:sym typeface="Open Sans SemiBold"/>
            </a:endParaRPr>
          </a:p>
          <a:p>
            <a:pPr marL="457200" lvl="1" indent="0" algn="l" rtl="0">
              <a:lnSpc>
                <a:spcPct val="90000"/>
              </a:lnSpc>
              <a:spcBef>
                <a:spcPts val="500"/>
              </a:spcBef>
              <a:spcAft>
                <a:spcPts val="0"/>
              </a:spcAft>
              <a:buClr>
                <a:srgbClr val="00FFFF"/>
              </a:buClr>
              <a:buSzPts val="3000"/>
              <a:buNone/>
            </a:pPr>
            <a:r>
              <a:rPr lang="en-US" sz="3000">
                <a:latin typeface="Open Sans SemiBold"/>
                <a:ea typeface="Open Sans SemiBold"/>
                <a:cs typeface="Open Sans SemiBold"/>
                <a:sym typeface="Open Sans SemiBold"/>
              </a:rPr>
              <a:t>प्रधानमंत्री द्वारा नामित नौ अन्य सदस्य</a:t>
            </a:r>
            <a:r>
              <a:rPr lang="en-US" sz="3000"/>
              <a:t>.</a:t>
            </a:r>
            <a:endParaRPr/>
          </a:p>
        </p:txBody>
      </p:sp>
      <p:sp>
        <p:nvSpPr>
          <p:cNvPr id="251" name="Google Shape;251;p37"/>
          <p:cNvSpPr txBox="1">
            <a:spLocks noGrp="1"/>
          </p:cNvSpPr>
          <p:nvPr>
            <p:ph type="sldNum" idx="12"/>
          </p:nvPr>
        </p:nvSpPr>
        <p:spPr>
          <a:xfrm>
            <a:off x="10036964" y="629712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25</a:t>
            </a:fld>
            <a:endParaRPr/>
          </a:p>
        </p:txBody>
      </p:sp>
      <p:sp>
        <p:nvSpPr>
          <p:cNvPr id="252" name="Google Shape;252;p37"/>
          <p:cNvSpPr txBox="1">
            <a:spLocks noGrp="1"/>
          </p:cNvSpPr>
          <p:nvPr>
            <p:ph type="title"/>
          </p:nvPr>
        </p:nvSpPr>
        <p:spPr>
          <a:xfrm>
            <a:off x="217170" y="2826969"/>
            <a:ext cx="4606290" cy="1813611"/>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Open Sans SemiBold"/>
              <a:buNone/>
            </a:pPr>
            <a:br>
              <a:rPr lang="en-US">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राष्ट्रीय आपदा प्रबंधन ढांचा</a:t>
            </a:r>
            <a:br>
              <a:rPr lang="en-US">
                <a:latin typeface="Open Sans SemiBold"/>
                <a:ea typeface="Open Sans SemiBold"/>
                <a:cs typeface="Open Sans SemiBold"/>
                <a:sym typeface="Open Sans SemiBold"/>
              </a:rPr>
            </a:br>
            <a:endParaRPr>
              <a:latin typeface="Open Sans SemiBold"/>
              <a:ea typeface="Open Sans SemiBold"/>
              <a:cs typeface="Open Sans SemiBold"/>
              <a:sym typeface="Open Sans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8"/>
          <p:cNvSpPr txBox="1">
            <a:spLocks noGrp="1"/>
          </p:cNvSpPr>
          <p:nvPr>
            <p:ph type="body" idx="1"/>
          </p:nvPr>
        </p:nvSpPr>
        <p:spPr>
          <a:xfrm>
            <a:off x="4622995" y="1816490"/>
            <a:ext cx="7025054" cy="3685736"/>
          </a:xfrm>
          <a:prstGeom prst="rect">
            <a:avLst/>
          </a:prstGeom>
          <a:solidFill>
            <a:schemeClr val="lt2"/>
          </a:solid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800"/>
              <a:buNone/>
            </a:pPr>
            <a:r>
              <a:rPr lang="en-US">
                <a:latin typeface="Open Sans SemiBold"/>
                <a:ea typeface="Open Sans SemiBold"/>
                <a:cs typeface="Open Sans SemiBold"/>
                <a:sym typeface="Open Sans SemiBold"/>
              </a:rPr>
              <a:t>शीर्ष निकाय के रूप में एनडीएमए को आपदाओं के लिए समय पर और प्रभावी प्रतिक्रिया सुनिश्चित करने के लिए आपदा प्रबंधन के लिए नीतियां, योजनाएं और दिशानिर्देश निर्धारित करने का अधिकार है।</a:t>
            </a:r>
            <a:endParaRPr/>
          </a:p>
        </p:txBody>
      </p:sp>
      <p:sp>
        <p:nvSpPr>
          <p:cNvPr id="258" name="Google Shape;258;p38"/>
          <p:cNvSpPr txBox="1">
            <a:spLocks noGrp="1"/>
          </p:cNvSpPr>
          <p:nvPr>
            <p:ph type="sldNum" idx="12"/>
          </p:nvPr>
        </p:nvSpPr>
        <p:spPr>
          <a:xfrm>
            <a:off x="1008268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26</a:t>
            </a:fld>
            <a:endParaRPr/>
          </a:p>
        </p:txBody>
      </p:sp>
      <p:sp>
        <p:nvSpPr>
          <p:cNvPr id="259" name="Google Shape;259;p38"/>
          <p:cNvSpPr txBox="1"/>
          <p:nvPr/>
        </p:nvSpPr>
        <p:spPr>
          <a:xfrm>
            <a:off x="210136" y="3101047"/>
            <a:ext cx="4097216" cy="1116623"/>
          </a:xfrm>
          <a:prstGeom prst="rect">
            <a:avLst/>
          </a:prstGeom>
          <a:solidFill>
            <a:srgbClr val="C00000"/>
          </a:solidFill>
          <a:ln>
            <a:noFill/>
          </a:ln>
        </p:spPr>
        <p:txBody>
          <a:bodyPr spcFirstLastPara="1" wrap="square" lIns="91425" tIns="45700" rIns="91425" bIns="45700" anchor="ctr" anchorCtr="0">
            <a:normAutofit fontScale="90000" lnSpcReduction="10000"/>
          </a:bodyPr>
          <a:lstStyle/>
          <a:p>
            <a:pPr marL="0" marR="0" lvl="0" indent="0" algn="ctr" rtl="0">
              <a:lnSpc>
                <a:spcPct val="90000"/>
              </a:lnSpc>
              <a:spcBef>
                <a:spcPts val="0"/>
              </a:spcBef>
              <a:spcAft>
                <a:spcPts val="0"/>
              </a:spcAft>
              <a:buClr>
                <a:schemeClr val="lt1"/>
              </a:buClr>
              <a:buSzPct val="100000"/>
              <a:buFont typeface="Open Sans SemiBold"/>
              <a:buNone/>
            </a:pPr>
            <a:r>
              <a:rPr lang="en-US" sz="4400">
                <a:solidFill>
                  <a:schemeClr val="lt1"/>
                </a:solidFill>
                <a:latin typeface="Open Sans SemiBold"/>
                <a:ea typeface="Open Sans SemiBold"/>
                <a:cs typeface="Open Sans SemiBold"/>
                <a:sym typeface="Open Sans SemiBold"/>
              </a:rPr>
              <a:t>एनडीएमए की भूमिका</a:t>
            </a:r>
            <a:endParaRPr sz="44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9"/>
          <p:cNvSpPr txBox="1">
            <a:spLocks noGrp="1"/>
          </p:cNvSpPr>
          <p:nvPr>
            <p:ph type="ctrTitle"/>
          </p:nvPr>
        </p:nvSpPr>
        <p:spPr>
          <a:xfrm>
            <a:off x="2240280" y="2184006"/>
            <a:ext cx="8001000" cy="1441939"/>
          </a:xfrm>
          <a:prstGeom prst="rect">
            <a:avLst/>
          </a:prstGeom>
          <a:solidFill>
            <a:srgbClr val="C00000"/>
          </a:solid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000"/>
              <a:buFont typeface="Open Sans SemiBold"/>
              <a:buNone/>
            </a:pPr>
            <a:r>
              <a:rPr lang="en-US" sz="4000" dirty="0" err="1">
                <a:solidFill>
                  <a:schemeClr val="lt1"/>
                </a:solidFill>
                <a:latin typeface="Open Sans SemiBold"/>
                <a:ea typeface="Open Sans SemiBold"/>
                <a:cs typeface="Open Sans SemiBold"/>
                <a:sym typeface="Open Sans SemiBold"/>
              </a:rPr>
              <a:t>आपदा</a:t>
            </a:r>
            <a:r>
              <a:rPr lang="en-US" sz="4000" dirty="0">
                <a:solidFill>
                  <a:schemeClr val="lt1"/>
                </a:solidFill>
                <a:latin typeface="Open Sans SemiBold"/>
                <a:ea typeface="Open Sans SemiBold"/>
                <a:cs typeface="Open Sans SemiBold"/>
                <a:sym typeface="Open Sans SemiBold"/>
              </a:rPr>
              <a:t> </a:t>
            </a:r>
            <a:r>
              <a:rPr lang="en-US" sz="4000" dirty="0" err="1">
                <a:solidFill>
                  <a:schemeClr val="lt1"/>
                </a:solidFill>
                <a:latin typeface="Open Sans SemiBold"/>
                <a:ea typeface="Open Sans SemiBold"/>
                <a:cs typeface="Open Sans SemiBold"/>
                <a:sym typeface="Open Sans SemiBold"/>
              </a:rPr>
              <a:t>प्रबंधन</a:t>
            </a:r>
            <a:r>
              <a:rPr lang="en-US" sz="4000" dirty="0">
                <a:solidFill>
                  <a:schemeClr val="lt1"/>
                </a:solidFill>
                <a:latin typeface="Open Sans SemiBold"/>
                <a:ea typeface="Open Sans SemiBold"/>
                <a:cs typeface="Open Sans SemiBold"/>
                <a:sym typeface="Open Sans SemiBold"/>
              </a:rPr>
              <a:t> </a:t>
            </a:r>
            <a:r>
              <a:rPr lang="en-US" sz="4000" dirty="0" err="1">
                <a:solidFill>
                  <a:schemeClr val="lt1"/>
                </a:solidFill>
                <a:latin typeface="Open Sans SemiBold"/>
                <a:ea typeface="Open Sans SemiBold"/>
                <a:cs typeface="Open Sans SemiBold"/>
                <a:sym typeface="Open Sans SemiBold"/>
              </a:rPr>
              <a:t>अधिनियम</a:t>
            </a:r>
            <a:br>
              <a:rPr lang="en-US" sz="4000" dirty="0">
                <a:solidFill>
                  <a:schemeClr val="lt1"/>
                </a:solidFill>
                <a:latin typeface="Open Sans SemiBold"/>
                <a:ea typeface="Open Sans SemiBold"/>
                <a:cs typeface="Open Sans SemiBold"/>
                <a:sym typeface="Open Sans SemiBold"/>
              </a:rPr>
            </a:br>
            <a:r>
              <a:rPr lang="en-US" sz="4000" dirty="0">
                <a:solidFill>
                  <a:schemeClr val="lt1"/>
                </a:solidFill>
                <a:latin typeface="Open Sans SemiBold"/>
                <a:ea typeface="Open Sans SemiBold"/>
                <a:cs typeface="Open Sans SemiBold"/>
                <a:sym typeface="Open Sans SemiBold"/>
              </a:rPr>
              <a:t>2005</a:t>
            </a:r>
            <a:endParaRPr dirty="0"/>
          </a:p>
        </p:txBody>
      </p:sp>
      <p:sp>
        <p:nvSpPr>
          <p:cNvPr id="265" name="Google Shape;265;p39"/>
          <p:cNvSpPr txBox="1">
            <a:spLocks noGrp="1"/>
          </p:cNvSpPr>
          <p:nvPr>
            <p:ph type="sldNum" idx="12"/>
          </p:nvPr>
        </p:nvSpPr>
        <p:spPr>
          <a:xfrm>
            <a:off x="10014431"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0"/>
          <p:cNvSpPr txBox="1">
            <a:spLocks noGrp="1"/>
          </p:cNvSpPr>
          <p:nvPr>
            <p:ph type="title"/>
          </p:nvPr>
        </p:nvSpPr>
        <p:spPr>
          <a:xfrm>
            <a:off x="160020" y="2692566"/>
            <a:ext cx="3301218" cy="982101"/>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Open Sans SemiBold"/>
              <a:buNone/>
            </a:pPr>
            <a:br>
              <a:rPr lang="en-US">
                <a:solidFill>
                  <a:schemeClr val="lt1"/>
                </a:solidFill>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आपदा</a:t>
            </a:r>
            <a:br>
              <a:rPr lang="en-US">
                <a:solidFill>
                  <a:schemeClr val="lt1"/>
                </a:solidFill>
                <a:latin typeface="Open Sans SemiBold"/>
                <a:ea typeface="Open Sans SemiBold"/>
                <a:cs typeface="Open Sans SemiBold"/>
                <a:sym typeface="Open Sans SemiBold"/>
              </a:rPr>
            </a:br>
            <a:endParaRPr>
              <a:solidFill>
                <a:schemeClr val="lt1"/>
              </a:solidFill>
              <a:latin typeface="Open Sans SemiBold"/>
              <a:ea typeface="Open Sans SemiBold"/>
              <a:cs typeface="Open Sans SemiBold"/>
              <a:sym typeface="Open Sans SemiBold"/>
            </a:endParaRPr>
          </a:p>
        </p:txBody>
      </p:sp>
      <p:sp>
        <p:nvSpPr>
          <p:cNvPr id="271" name="Google Shape;271;p40"/>
          <p:cNvSpPr txBox="1">
            <a:spLocks noGrp="1"/>
          </p:cNvSpPr>
          <p:nvPr>
            <p:ph type="body" idx="1"/>
          </p:nvPr>
        </p:nvSpPr>
        <p:spPr>
          <a:xfrm>
            <a:off x="3650566" y="1017924"/>
            <a:ext cx="8036169" cy="5313487"/>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160000"/>
              </a:lnSpc>
              <a:spcBef>
                <a:spcPts val="0"/>
              </a:spcBef>
              <a:spcAft>
                <a:spcPts val="0"/>
              </a:spcAft>
              <a:buClr>
                <a:schemeClr val="dk1"/>
              </a:buClr>
              <a:buSzPts val="2400"/>
              <a:buFont typeface="Noto Sans Symbols"/>
              <a:buNone/>
            </a:pPr>
            <a:r>
              <a:rPr lang="en-US" sz="2400">
                <a:latin typeface="Open Sans"/>
                <a:ea typeface="Open Sans"/>
                <a:cs typeface="Open Sans"/>
                <a:sym typeface="Open Sans"/>
              </a:rPr>
              <a:t>"आपदा" का अर्थ किसी क्षेत्र में प्राकृतिक या मानव निर्मित कारणों से या दुर्घटना या लापरवाही से उत्पन्न होने वाली आपदा, दुर्घटना, विपत्ति या गंभीर घटना है, जिसके परिणामस्वरूप जीवन की भारी हानि या मानव पीड़ा या संपत्ति की क्षति और विनाश या पर्यावरण की क्षति या अवनति होती है और जिसकी प्रकृति या परिमाण ऐसी होती है कि प्रभावित क्षेत्र के समुदाय की सामना करने की क्षमता से परे होती है।</a:t>
            </a:r>
            <a:endParaRPr/>
          </a:p>
        </p:txBody>
      </p:sp>
      <p:sp>
        <p:nvSpPr>
          <p:cNvPr id="272" name="Google Shape;272;p40"/>
          <p:cNvSpPr txBox="1">
            <a:spLocks noGrp="1"/>
          </p:cNvSpPr>
          <p:nvPr>
            <p:ph type="sldNum" idx="12"/>
          </p:nvPr>
        </p:nvSpPr>
        <p:spPr>
          <a:xfrm>
            <a:off x="999124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161193" y="2910254"/>
            <a:ext cx="2582007" cy="1236784"/>
          </a:xfrm>
          <a:prstGeom prst="rect">
            <a:avLst/>
          </a:prstGeom>
          <a:solidFill>
            <a:srgbClr val="C0000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एनडीएमए</a:t>
            </a:r>
            <a:endParaRPr/>
          </a:p>
        </p:txBody>
      </p:sp>
      <p:sp>
        <p:nvSpPr>
          <p:cNvPr id="278" name="Google Shape;278;p41"/>
          <p:cNvSpPr txBox="1">
            <a:spLocks noGrp="1"/>
          </p:cNvSpPr>
          <p:nvPr>
            <p:ph type="body" idx="1"/>
          </p:nvPr>
        </p:nvSpPr>
        <p:spPr>
          <a:xfrm>
            <a:off x="2866292" y="1450731"/>
            <a:ext cx="8080131" cy="4730262"/>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None/>
            </a:pPr>
            <a:r>
              <a:rPr lang="en-US">
                <a:latin typeface="Open Sans SemiBold"/>
                <a:ea typeface="Open Sans SemiBold"/>
                <a:cs typeface="Open Sans SemiBold"/>
                <a:sym typeface="Open Sans SemiBold"/>
              </a:rPr>
              <a:t>  </a:t>
            </a:r>
            <a:r>
              <a:rPr lang="en-US" b="1">
                <a:latin typeface="Open Sans"/>
                <a:ea typeface="Open Sans"/>
                <a:cs typeface="Open Sans"/>
                <a:sym typeface="Open Sans"/>
              </a:rPr>
              <a:t>केंद्र सरकार अधिसूचना द्वारा राष्ट्रीय आपदा प्रबंधन प्राधिकरण के नाम से एक प्राधिकरण की नियुक्ति और स्थापना कर सकती है। इसमें निम्नलिखित शामिल होंगे:</a:t>
            </a:r>
            <a:endParaRPr/>
          </a:p>
          <a:p>
            <a:pPr marL="228600" lvl="0" indent="-228600" algn="l" rtl="0">
              <a:lnSpc>
                <a:spcPct val="90000"/>
              </a:lnSpc>
              <a:spcBef>
                <a:spcPts val="1000"/>
              </a:spcBef>
              <a:spcAft>
                <a:spcPts val="0"/>
              </a:spcAft>
              <a:buClr>
                <a:schemeClr val="dk1"/>
              </a:buClr>
              <a:buSzPts val="2800"/>
              <a:buFont typeface="Noto Sans Symbols"/>
              <a:buNone/>
            </a:pPr>
            <a:endParaRPr b="1">
              <a:latin typeface="Open Sans"/>
              <a:ea typeface="Open Sans"/>
              <a:cs typeface="Open Sans"/>
              <a:sym typeface="Open Sans"/>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अध्यक्ष- भारत के प्रधानमंत्री।</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अन्य सदस्यों की संख्या 9 से अधिक नहीं होगी, जिन्हें अध्यक्ष द्वारा नामित किया जाएगा।</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अध्यक्ष किसी एक सदस्य को एनडीएमए का उपाध्यक्ष मनोनीत कर सकते हैं।</a:t>
            </a:r>
            <a:endParaRPr/>
          </a:p>
        </p:txBody>
      </p:sp>
      <p:sp>
        <p:nvSpPr>
          <p:cNvPr id="279" name="Google Shape;279;p41"/>
          <p:cNvSpPr txBox="1">
            <a:spLocks noGrp="1"/>
          </p:cNvSpPr>
          <p:nvPr>
            <p:ph type="sldNum" idx="12"/>
          </p:nvPr>
        </p:nvSpPr>
        <p:spPr>
          <a:xfrm>
            <a:off x="1000267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2"/>
          <p:cNvSpPr txBox="1">
            <a:spLocks noGrp="1"/>
          </p:cNvSpPr>
          <p:nvPr>
            <p:ph type="title"/>
          </p:nvPr>
        </p:nvSpPr>
        <p:spPr>
          <a:xfrm>
            <a:off x="93785" y="2268415"/>
            <a:ext cx="3080238" cy="1489684"/>
          </a:xfrm>
          <a:prstGeom prst="rect">
            <a:avLst/>
          </a:prstGeom>
          <a:solidFill>
            <a:srgbClr val="C0000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शक्तियां</a:t>
            </a:r>
            <a:br>
              <a:rPr lang="en-US" sz="4000">
                <a:solidFill>
                  <a:schemeClr val="lt1"/>
                </a:solidFill>
                <a:latin typeface="Open Sans SemiBold"/>
                <a:ea typeface="Open Sans SemiBold"/>
                <a:cs typeface="Open Sans SemiBold"/>
                <a:sym typeface="Open Sans SemiBold"/>
              </a:rPr>
            </a:br>
            <a:r>
              <a:rPr lang="en-US" sz="4000">
                <a:solidFill>
                  <a:schemeClr val="lt1"/>
                </a:solidFill>
                <a:latin typeface="Open Sans SemiBold"/>
                <a:ea typeface="Open Sans SemiBold"/>
                <a:cs typeface="Open Sans SemiBold"/>
                <a:sym typeface="Open Sans SemiBold"/>
              </a:rPr>
              <a:t>एनडीएमए के</a:t>
            </a:r>
            <a:endParaRPr/>
          </a:p>
        </p:txBody>
      </p:sp>
      <p:sp>
        <p:nvSpPr>
          <p:cNvPr id="285" name="Google Shape;285;p42"/>
          <p:cNvSpPr txBox="1">
            <a:spLocks noGrp="1"/>
          </p:cNvSpPr>
          <p:nvPr>
            <p:ph type="body" idx="1"/>
          </p:nvPr>
        </p:nvSpPr>
        <p:spPr>
          <a:xfrm>
            <a:off x="3634740" y="1040423"/>
            <a:ext cx="8138160" cy="4777154"/>
          </a:xfrm>
          <a:prstGeom prst="rect">
            <a:avLst/>
          </a:prstGeom>
          <a:solidFill>
            <a:schemeClr val="lt2"/>
          </a:solid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Font typeface="Noto Sans Symbols"/>
              <a:buChar char="⮚"/>
            </a:pPr>
            <a:r>
              <a:rPr lang="en-US" sz="2800">
                <a:latin typeface="Open Sans"/>
                <a:ea typeface="Open Sans"/>
                <a:cs typeface="Open Sans"/>
                <a:sym typeface="Open Sans"/>
              </a:rPr>
              <a:t>आपदा प्रबंधन की नीतियां निर्धारित करना।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राष्ट्रीय योजना को मंजूरी देना।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राष्ट्रीय योजना के अनुसार भारत सरकार के मंत्रालयों या विभागों द्वारा तैयार की गई योजनाओं को अनुमोदित करना।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राज्य योजना तैयार करने में राज्य प्राधिकरणों द्वारा अनुसरण किए जाने वाले दिशानिर्देश निर्धारित करना।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sz="2800">
                <a:latin typeface="Open Sans"/>
                <a:ea typeface="Open Sans"/>
                <a:cs typeface="Open Sans"/>
                <a:sym typeface="Open Sans"/>
              </a:rPr>
              <a:t>आपदा की रोकथाम या उसके प्रभावों के शमन के उपायों को उनकी विकास योजनाओं और परियोजनाओं में एकीकृत करने के उद्देश्य से भारत सरकार के विभिन्न मंत्रालयों या विभागों द्वारा अनुसरण किए जाने वाले दिशानिर्देश निर्धारित करना।  </a:t>
            </a:r>
            <a:endParaRPr/>
          </a:p>
          <a:p>
            <a:pPr marL="228600" lvl="0" indent="-50800" algn="l" rtl="0">
              <a:lnSpc>
                <a:spcPct val="90000"/>
              </a:lnSpc>
              <a:spcBef>
                <a:spcPts val="1000"/>
              </a:spcBef>
              <a:spcAft>
                <a:spcPts val="0"/>
              </a:spcAft>
              <a:buClr>
                <a:schemeClr val="dk1"/>
              </a:buClr>
              <a:buSzPts val="2800"/>
              <a:buNone/>
            </a:pPr>
            <a:endParaRPr sz="2800">
              <a:latin typeface="Open Sans SemiBold"/>
              <a:ea typeface="Open Sans SemiBold"/>
              <a:cs typeface="Open Sans SemiBold"/>
              <a:sym typeface="Open Sans SemiBold"/>
            </a:endParaRPr>
          </a:p>
        </p:txBody>
      </p:sp>
      <p:sp>
        <p:nvSpPr>
          <p:cNvPr id="286" name="Google Shape;286;p42"/>
          <p:cNvSpPr txBox="1">
            <a:spLocks noGrp="1"/>
          </p:cNvSpPr>
          <p:nvPr>
            <p:ph type="sldNum" idx="12"/>
          </p:nvPr>
        </p:nvSpPr>
        <p:spPr>
          <a:xfrm>
            <a:off x="1009411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3"/>
          <p:cNvSpPr txBox="1">
            <a:spLocks noGrp="1"/>
          </p:cNvSpPr>
          <p:nvPr>
            <p:ph type="body" idx="1"/>
          </p:nvPr>
        </p:nvSpPr>
        <p:spPr>
          <a:xfrm>
            <a:off x="1424353" y="1165860"/>
            <a:ext cx="9685287" cy="4593102"/>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Font typeface="Noto Sans Symbols"/>
              <a:buChar char="⮚"/>
            </a:pPr>
            <a:r>
              <a:rPr lang="en-US" sz="2400">
                <a:latin typeface="Open Sans"/>
                <a:ea typeface="Open Sans"/>
                <a:cs typeface="Open Sans"/>
                <a:sym typeface="Open Sans"/>
              </a:rPr>
              <a:t>आपदा प्रबंधन के लिए नीति और योजना के प्रवर्तन और कार्यान्वयन का समन्वय करना।</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Open Sans"/>
                <a:ea typeface="Open Sans"/>
                <a:cs typeface="Open Sans"/>
                <a:sym typeface="Open Sans"/>
              </a:rPr>
              <a:t>शमन के उद्देश्य के लिए धन के प्रावधान की सिफारिश करना।  </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Open Sans"/>
                <a:ea typeface="Open Sans"/>
                <a:cs typeface="Open Sans"/>
                <a:sym typeface="Open Sans"/>
              </a:rPr>
              <a:t>प्रमुख आपदाओं से प्रभावित अन्य देशों को ऐसी सहायता प्रदान करना जैसा कि केन्द्र सरकार द्वारा निर्धारित किया जाए।  </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Open Sans"/>
                <a:ea typeface="Open Sans"/>
                <a:cs typeface="Open Sans"/>
                <a:sym typeface="Open Sans"/>
              </a:rPr>
              <a:t>आपदा की रोकथाम या शमन या आपदा की आशंका की स्थिति या आपदा से निपटने के लिए तैयारी और क्षमता निर्माण के लिए ऐसे अन्य उपाय करना जिन्हें वह आवश्यक समझे।</a:t>
            </a:r>
            <a:endParaRPr/>
          </a:p>
          <a:p>
            <a:pPr marL="228600" lvl="0" indent="-228600" algn="l" rtl="0">
              <a:lnSpc>
                <a:spcPct val="90000"/>
              </a:lnSpc>
              <a:spcBef>
                <a:spcPts val="1000"/>
              </a:spcBef>
              <a:spcAft>
                <a:spcPts val="0"/>
              </a:spcAft>
              <a:buClr>
                <a:schemeClr val="dk1"/>
              </a:buClr>
              <a:buSzPts val="2400"/>
              <a:buFont typeface="Noto Sans Symbols"/>
              <a:buChar char="⮚"/>
            </a:pPr>
            <a:r>
              <a:rPr lang="en-US" sz="2400">
                <a:latin typeface="Open Sans"/>
                <a:ea typeface="Open Sans"/>
                <a:cs typeface="Open Sans"/>
                <a:sym typeface="Open Sans"/>
              </a:rPr>
              <a:t>एनआईडीएम के कामकाज के लिए व्यापक नीतियां और दिशानिर्देश निर्धारित करना।</a:t>
            </a:r>
            <a:endParaRPr/>
          </a:p>
        </p:txBody>
      </p:sp>
      <p:sp>
        <p:nvSpPr>
          <p:cNvPr id="292" name="Google Shape;292;p43"/>
          <p:cNvSpPr txBox="1">
            <a:spLocks noGrp="1"/>
          </p:cNvSpPr>
          <p:nvPr>
            <p:ph type="sldNum" idx="12"/>
          </p:nvPr>
        </p:nvSpPr>
        <p:spPr>
          <a:xfrm>
            <a:off x="10002674" y="6275070"/>
            <a:ext cx="453698" cy="40212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p:cNvSpPr txBox="1">
            <a:spLocks noGrp="1"/>
          </p:cNvSpPr>
          <p:nvPr>
            <p:ph type="title"/>
          </p:nvPr>
        </p:nvSpPr>
        <p:spPr>
          <a:xfrm>
            <a:off x="82059" y="2567354"/>
            <a:ext cx="3707423" cy="1237637"/>
          </a:xfrm>
          <a:prstGeom prst="rect">
            <a:avLst/>
          </a:prstGeom>
          <a:solidFill>
            <a:srgbClr val="C0000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सलाहकार समिति</a:t>
            </a:r>
            <a:endParaRPr/>
          </a:p>
        </p:txBody>
      </p:sp>
      <p:sp>
        <p:nvSpPr>
          <p:cNvPr id="298" name="Google Shape;298;p44"/>
          <p:cNvSpPr txBox="1">
            <a:spLocks noGrp="1"/>
          </p:cNvSpPr>
          <p:nvPr>
            <p:ph type="body" idx="1"/>
          </p:nvPr>
        </p:nvSpPr>
        <p:spPr>
          <a:xfrm>
            <a:off x="4053254" y="1051560"/>
            <a:ext cx="7491046" cy="432054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Char char="⮚"/>
            </a:pPr>
            <a:r>
              <a:rPr lang="en-US">
                <a:latin typeface="Open Sans"/>
                <a:ea typeface="Open Sans"/>
                <a:cs typeface="Open Sans"/>
                <a:sym typeface="Open Sans"/>
              </a:rPr>
              <a:t>राष्ट्रीय प्राधिकरण आपदा प्रबंधन के क्षेत्र में विशेषज्ञों तथा राष्ट्रीय, राज्य या जिला स्तर पर आपदा प्रबंधन का व्यावहारिक अनुभव रखने वाले विशेषज्ञों से मिलकर बनी एक सलाहकार समिति का गठन कर सकता है, जो आपदा प्रबंधन के विभिन्न पहलुओं पर सिफारिशें करेगी।</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Open Sans"/>
                <a:ea typeface="Open Sans"/>
                <a:cs typeface="Open Sans"/>
                <a:sym typeface="Open Sans"/>
              </a:rPr>
              <a:t>सलाहकार समिति के सदस्यों को ऐसे भत्ते दिए जाएंगे जो राष्ट्रीय प्राधिकरण के परामर्श से केन्द्रीय सरकार द्वारा निर्धारित किए जाएंगे।</a:t>
            </a:r>
            <a:endParaRPr/>
          </a:p>
        </p:txBody>
      </p:sp>
      <p:sp>
        <p:nvSpPr>
          <p:cNvPr id="299" name="Google Shape;299;p44"/>
          <p:cNvSpPr txBox="1">
            <a:spLocks noGrp="1"/>
          </p:cNvSpPr>
          <p:nvPr>
            <p:ph type="sldNum" idx="12"/>
          </p:nvPr>
        </p:nvSpPr>
        <p:spPr>
          <a:xfrm>
            <a:off x="10059824" y="631998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5"/>
          <p:cNvSpPr txBox="1">
            <a:spLocks noGrp="1"/>
          </p:cNvSpPr>
          <p:nvPr>
            <p:ph type="title"/>
          </p:nvPr>
        </p:nvSpPr>
        <p:spPr>
          <a:xfrm>
            <a:off x="105508" y="2373924"/>
            <a:ext cx="4475285" cy="1793630"/>
          </a:xfrm>
          <a:prstGeom prst="rect">
            <a:avLst/>
          </a:prstGeom>
          <a:solidFill>
            <a:srgbClr val="C0000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राष्ट्रीय कार्यकारी समिति</a:t>
            </a:r>
            <a:endParaRPr/>
          </a:p>
        </p:txBody>
      </p:sp>
      <p:sp>
        <p:nvSpPr>
          <p:cNvPr id="305" name="Google Shape;305;p45"/>
          <p:cNvSpPr txBox="1">
            <a:spLocks noGrp="1"/>
          </p:cNvSpPr>
          <p:nvPr>
            <p:ph type="body" idx="1"/>
          </p:nvPr>
        </p:nvSpPr>
        <p:spPr>
          <a:xfrm>
            <a:off x="4835769" y="2373924"/>
            <a:ext cx="6849208" cy="179363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None/>
            </a:pPr>
            <a:r>
              <a:rPr lang="en-US">
                <a:latin typeface="Open Sans"/>
                <a:ea typeface="Open Sans"/>
                <a:cs typeface="Open Sans"/>
                <a:sym typeface="Open Sans"/>
              </a:rPr>
              <a:t>	केन्द्र सरकार इस अधिनियम के तहत राष्ट्रीय प्राधिकरण को उसके कार्यों के निष्पादन में सहायता देने के लिए एक राष्ट्रीय कार्यकारी समिति का गठन करेगी।</a:t>
            </a:r>
            <a:endParaRPr/>
          </a:p>
        </p:txBody>
      </p:sp>
      <p:sp>
        <p:nvSpPr>
          <p:cNvPr id="306" name="Google Shape;306;p45"/>
          <p:cNvSpPr txBox="1">
            <a:spLocks noGrp="1"/>
          </p:cNvSpPr>
          <p:nvPr>
            <p:ph type="sldNum" idx="12"/>
          </p:nvPr>
        </p:nvSpPr>
        <p:spPr>
          <a:xfrm>
            <a:off x="10094114" y="628569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6"/>
          <p:cNvSpPr txBox="1">
            <a:spLocks noGrp="1"/>
          </p:cNvSpPr>
          <p:nvPr>
            <p:ph type="title"/>
          </p:nvPr>
        </p:nvSpPr>
        <p:spPr>
          <a:xfrm>
            <a:off x="125730" y="2800154"/>
            <a:ext cx="4408170" cy="1764011"/>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राष्ट्रीय कार्यकारी समिति के सदस्य</a:t>
            </a:r>
            <a:endParaRPr/>
          </a:p>
        </p:txBody>
      </p:sp>
      <p:sp>
        <p:nvSpPr>
          <p:cNvPr id="312" name="Google Shape;312;p46"/>
          <p:cNvSpPr txBox="1">
            <a:spLocks noGrp="1"/>
          </p:cNvSpPr>
          <p:nvPr>
            <p:ph type="body" idx="1"/>
          </p:nvPr>
        </p:nvSpPr>
        <p:spPr>
          <a:xfrm>
            <a:off x="3831686" y="697230"/>
            <a:ext cx="8229600" cy="190987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sz="2800">
                <a:latin typeface="Open Sans SemiBold"/>
                <a:ea typeface="Open Sans SemiBold"/>
                <a:cs typeface="Open Sans SemiBold"/>
                <a:sym typeface="Open Sans SemiBold"/>
              </a:rPr>
              <a:t>अध्यक्ष- आपदा प्रबंधन पर प्रशासनिक नियंत्रण रखने वाले मंत्रालय के सचिव।</a:t>
            </a:r>
            <a:endParaRPr/>
          </a:p>
          <a:p>
            <a:pPr marL="228600" lvl="0" indent="-228600" algn="l" rtl="0">
              <a:lnSpc>
                <a:spcPct val="90000"/>
              </a:lnSpc>
              <a:spcBef>
                <a:spcPts val="1000"/>
              </a:spcBef>
              <a:spcAft>
                <a:spcPts val="0"/>
              </a:spcAft>
              <a:buClr>
                <a:schemeClr val="dk1"/>
              </a:buClr>
              <a:buSzPts val="2800"/>
              <a:buChar char="•"/>
            </a:pPr>
            <a:r>
              <a:rPr lang="en-US" sz="2800">
                <a:latin typeface="Open Sans SemiBold"/>
                <a:ea typeface="Open Sans SemiBold"/>
                <a:cs typeface="Open Sans SemiBold"/>
                <a:sym typeface="Open Sans SemiBold"/>
              </a:rPr>
              <a:t>प्रशासनिक नियंत्रण वाले मंत्रालयों या विभागों के सचिव</a:t>
            </a:r>
            <a:endParaRPr/>
          </a:p>
        </p:txBody>
      </p:sp>
      <p:sp>
        <p:nvSpPr>
          <p:cNvPr id="313" name="Google Shape;313;p46"/>
          <p:cNvSpPr txBox="1"/>
          <p:nvPr/>
        </p:nvSpPr>
        <p:spPr>
          <a:xfrm>
            <a:off x="4743450" y="2970624"/>
            <a:ext cx="3749040" cy="3416320"/>
          </a:xfrm>
          <a:prstGeom prst="rect">
            <a:avLst/>
          </a:prstGeom>
          <a:solidFill>
            <a:schemeClr val="lt2"/>
          </a:solidFill>
          <a:ln>
            <a:noFill/>
          </a:ln>
        </p:spPr>
        <p:txBody>
          <a:bodyPr spcFirstLastPara="1" wrap="square" lIns="91425" tIns="45700" rIns="91425" bIns="45700" anchor="t" anchorCtr="0">
            <a:spAutoFit/>
          </a:bodyPr>
          <a:lstStyle/>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कृषि।		</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परमाणु ऊर्जा</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रक्षा</a:t>
            </a:r>
            <a:endParaRPr sz="2400" b="0" i="0" u="none" strike="noStrike" cap="none">
              <a:solidFill>
                <a:schemeClr val="dk1"/>
              </a:solidFill>
              <a:latin typeface="Calibri"/>
              <a:ea typeface="Calibri"/>
              <a:cs typeface="Calibri"/>
              <a:sym typeface="Calibri"/>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पर्यावरण एवं वन</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वित्त (व्यय)</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स्वास्थ्य</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शक्ति</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ग्रामीण विकास</a:t>
            </a:r>
            <a:endParaRPr/>
          </a:p>
        </p:txBody>
      </p:sp>
      <p:sp>
        <p:nvSpPr>
          <p:cNvPr id="314" name="Google Shape;314;p46"/>
          <p:cNvSpPr txBox="1"/>
          <p:nvPr/>
        </p:nvSpPr>
        <p:spPr>
          <a:xfrm>
            <a:off x="8297006" y="2945421"/>
            <a:ext cx="3575540" cy="3416320"/>
          </a:xfrm>
          <a:prstGeom prst="rect">
            <a:avLst/>
          </a:prstGeom>
          <a:solidFill>
            <a:schemeClr val="lt2"/>
          </a:solidFill>
          <a:ln>
            <a:noFill/>
          </a:ln>
        </p:spPr>
        <p:txBody>
          <a:bodyPr spcFirstLastPara="1" wrap="square" lIns="91425" tIns="45700" rIns="91425" bIns="45700" anchor="t" anchorCtr="0">
            <a:spAutoFit/>
          </a:bodyPr>
          <a:lstStyle/>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विज्ञान प्रौद्योगिकी</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अंतरिक्ष</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दूरसंचार</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शहरी विकास</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जल संसाधन</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पेयजल आपूर्ति</a:t>
            </a:r>
            <a:endParaRPr/>
          </a:p>
          <a:p>
            <a:pPr marL="457200" marR="0" lvl="1" indent="-152400" algn="l" rtl="0">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एकीकृत प्रमुखरक्षाकर्मचारी।</a:t>
            </a:r>
            <a:endParaRPr/>
          </a:p>
          <a:p>
            <a:pPr marL="0" marR="0" lvl="0" indent="0" algn="l" rtl="0">
              <a:spcBef>
                <a:spcPts val="0"/>
              </a:spcBef>
              <a:spcAft>
                <a:spcPts val="0"/>
              </a:spcAft>
              <a:buClr>
                <a:schemeClr val="dk1"/>
              </a:buClr>
              <a:buSzPts val="2400"/>
              <a:buFont typeface="Calibri"/>
              <a:buNone/>
            </a:pPr>
            <a:endParaRPr sz="2400">
              <a:solidFill>
                <a:schemeClr val="dk1"/>
              </a:solidFill>
              <a:latin typeface="Calibri"/>
              <a:ea typeface="Calibri"/>
              <a:cs typeface="Calibri"/>
              <a:sym typeface="Calibri"/>
            </a:endParaRPr>
          </a:p>
        </p:txBody>
      </p:sp>
      <p:sp>
        <p:nvSpPr>
          <p:cNvPr id="315" name="Google Shape;315;p46"/>
          <p:cNvSpPr txBox="1">
            <a:spLocks noGrp="1"/>
          </p:cNvSpPr>
          <p:nvPr>
            <p:ph type="sldNum" idx="12"/>
          </p:nvPr>
        </p:nvSpPr>
        <p:spPr>
          <a:xfrm>
            <a:off x="10084776"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7"/>
          <p:cNvSpPr txBox="1">
            <a:spLocks noGrp="1"/>
          </p:cNvSpPr>
          <p:nvPr>
            <p:ph type="title"/>
          </p:nvPr>
        </p:nvSpPr>
        <p:spPr>
          <a:xfrm>
            <a:off x="82062" y="2811780"/>
            <a:ext cx="4261338" cy="1154430"/>
          </a:xfrm>
          <a:prstGeom prst="rect">
            <a:avLst/>
          </a:prstGeom>
          <a:solidFill>
            <a:srgbClr val="C0000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अन्य प्रावधान</a:t>
            </a:r>
            <a:endParaRPr/>
          </a:p>
        </p:txBody>
      </p:sp>
      <p:sp>
        <p:nvSpPr>
          <p:cNvPr id="321" name="Google Shape;321;p47"/>
          <p:cNvSpPr txBox="1">
            <a:spLocks noGrp="1"/>
          </p:cNvSpPr>
          <p:nvPr>
            <p:ph type="body" idx="1"/>
          </p:nvPr>
        </p:nvSpPr>
        <p:spPr>
          <a:xfrm>
            <a:off x="4624754" y="765810"/>
            <a:ext cx="7077808" cy="5054698"/>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latin typeface="Open Sans"/>
                <a:ea typeface="Open Sans"/>
                <a:cs typeface="Open Sans"/>
                <a:sym typeface="Open Sans"/>
              </a:rPr>
              <a:t>उप-समितियों का गठन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राष्ट्रीय कार्यकारी समिति की शक्तियां.</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राहत के न्यूनतम मानकों के लिए दिशानिर्देश।</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ऋण चुकौती में राहत।</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राज्य आपदा प्रबंधन प्राधिकरण एवं राज्य कार्यकारी समिति की स्थापना।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जिला आपदा प्रबंधन प्राधिकरण का गठन एवं उसकी शक्तियां।</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आपदा प्रबंधन उद्देश्यों के लिए केंद्र सरकार और राज्य सरकार द्वारा उपाय।</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322" name="Google Shape;322;p47"/>
          <p:cNvSpPr txBox="1">
            <a:spLocks noGrp="1"/>
          </p:cNvSpPr>
          <p:nvPr>
            <p:ph type="sldNum" idx="12"/>
          </p:nvPr>
        </p:nvSpPr>
        <p:spPr>
          <a:xfrm>
            <a:off x="1008268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8"/>
          <p:cNvSpPr txBox="1">
            <a:spLocks noGrp="1"/>
          </p:cNvSpPr>
          <p:nvPr>
            <p:ph type="title"/>
          </p:nvPr>
        </p:nvSpPr>
        <p:spPr>
          <a:xfrm>
            <a:off x="82062" y="2672862"/>
            <a:ext cx="4410808" cy="120454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SemiBold"/>
              <a:buNone/>
            </a:pPr>
            <a:r>
              <a:rPr lang="en-US" sz="4000">
                <a:solidFill>
                  <a:schemeClr val="lt1"/>
                </a:solidFill>
                <a:latin typeface="Open Sans SemiBold"/>
                <a:ea typeface="Open Sans SemiBold"/>
                <a:cs typeface="Open Sans SemiBold"/>
                <a:sym typeface="Open Sans SemiBold"/>
              </a:rPr>
              <a:t>जिला प्राधिकरण</a:t>
            </a:r>
            <a:endParaRPr/>
          </a:p>
        </p:txBody>
      </p:sp>
      <p:sp>
        <p:nvSpPr>
          <p:cNvPr id="328" name="Google Shape;328;p48"/>
          <p:cNvSpPr txBox="1">
            <a:spLocks noGrp="1"/>
          </p:cNvSpPr>
          <p:nvPr>
            <p:ph type="body" idx="1"/>
          </p:nvPr>
        </p:nvSpPr>
        <p:spPr>
          <a:xfrm>
            <a:off x="4756638" y="1405890"/>
            <a:ext cx="6805246" cy="349758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None/>
            </a:pPr>
            <a:r>
              <a:rPr lang="en-US" sz="2800">
                <a:latin typeface="Open Sans"/>
                <a:ea typeface="Open Sans"/>
                <a:cs typeface="Open Sans"/>
                <a:sym typeface="Open Sans"/>
              </a:rPr>
              <a:t>	</a:t>
            </a:r>
            <a:r>
              <a:rPr lang="en-US">
                <a:latin typeface="Open Sans"/>
                <a:ea typeface="Open Sans"/>
                <a:cs typeface="Open Sans"/>
                <a:sym typeface="Open Sans"/>
              </a:rPr>
              <a:t>जिला प्राधिकरण आदेश द्वारा जिला स्तर पर किसी अधिकारी या किसी विभाग या किसी स्थानीय प्राधिकरण को आपदा की रोकथाम या शमन के लिए या उस पर प्रभावी ढंग से प्रतिक्रिया करने के लिए ऐसे उपाय करने की अपेक्षा कर सकता है, जो आवश्यक हो और ऐसा अधिकारी या विभाग ऐसे आदेश को पूरा करने के लिए बाध्य होगा।</a:t>
            </a:r>
            <a:endParaRPr/>
          </a:p>
        </p:txBody>
      </p:sp>
      <p:sp>
        <p:nvSpPr>
          <p:cNvPr id="329" name="Google Shape;329;p48"/>
          <p:cNvSpPr txBox="1">
            <a:spLocks noGrp="1"/>
          </p:cNvSpPr>
          <p:nvPr>
            <p:ph type="sldNum" idx="12"/>
          </p:nvPr>
        </p:nvSpPr>
        <p:spPr>
          <a:xfrm>
            <a:off x="1003696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9"/>
          <p:cNvSpPr txBox="1">
            <a:spLocks noGrp="1"/>
          </p:cNvSpPr>
          <p:nvPr>
            <p:ph type="title"/>
          </p:nvPr>
        </p:nvSpPr>
        <p:spPr>
          <a:xfrm>
            <a:off x="82062" y="2919046"/>
            <a:ext cx="3171092" cy="1277814"/>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Open Sans SemiBold"/>
              <a:buNone/>
            </a:pPr>
            <a:r>
              <a:rPr lang="en-US">
                <a:solidFill>
                  <a:schemeClr val="lt1"/>
                </a:solidFill>
                <a:latin typeface="Open Sans SemiBold"/>
                <a:ea typeface="Open Sans SemiBold"/>
                <a:cs typeface="Open Sans SemiBold"/>
                <a:sym typeface="Open Sans SemiBold"/>
              </a:rPr>
              <a:t>अतिरिक्त</a:t>
            </a:r>
            <a:br>
              <a:rPr lang="en-US">
                <a:solidFill>
                  <a:schemeClr val="lt1"/>
                </a:solidFill>
                <a:latin typeface="Open Sans SemiBold"/>
                <a:ea typeface="Open Sans SemiBold"/>
                <a:cs typeface="Open Sans SemiBold"/>
                <a:sym typeface="Open Sans SemiBold"/>
              </a:rPr>
            </a:br>
            <a:r>
              <a:rPr lang="en-US">
                <a:solidFill>
                  <a:schemeClr val="lt1"/>
                </a:solidFill>
                <a:latin typeface="Open Sans SemiBold"/>
                <a:ea typeface="Open Sans SemiBold"/>
                <a:cs typeface="Open Sans SemiBold"/>
                <a:sym typeface="Open Sans SemiBold"/>
              </a:rPr>
              <a:t>प्रावधान</a:t>
            </a:r>
            <a:endParaRPr>
              <a:solidFill>
                <a:schemeClr val="lt1"/>
              </a:solidFill>
              <a:latin typeface="Open Sans SemiBold"/>
              <a:ea typeface="Open Sans SemiBold"/>
              <a:cs typeface="Open Sans SemiBold"/>
              <a:sym typeface="Open Sans SemiBold"/>
            </a:endParaRPr>
          </a:p>
        </p:txBody>
      </p:sp>
      <p:sp>
        <p:nvSpPr>
          <p:cNvPr id="335" name="Google Shape;335;p49"/>
          <p:cNvSpPr txBox="1">
            <a:spLocks noGrp="1"/>
          </p:cNvSpPr>
          <p:nvPr>
            <p:ph type="body" idx="1"/>
          </p:nvPr>
        </p:nvSpPr>
        <p:spPr>
          <a:xfrm>
            <a:off x="3569677" y="1066800"/>
            <a:ext cx="8115299" cy="4674577"/>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a:latin typeface="Open Sans"/>
                <a:ea typeface="Open Sans"/>
                <a:cs typeface="Open Sans"/>
                <a:sym typeface="Open Sans"/>
              </a:rPr>
              <a:t>स्थानीय प्राधिकरण के कार्य.</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एनआईडीएम की स्थापना.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राष्ट्रीय आपदा प्रतिक्रिया बल का गठन।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राष्ट्रीय आपदा प्रतिक्रिया कोष, शमन कोष एवं राज्य सरकार द्वारा निधियों की स्थापना।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आपातकालीन खरीद और लेखांकन।</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अपराध और दंड.</a:t>
            </a:r>
            <a:endParaRPr/>
          </a:p>
          <a:p>
            <a:pPr marL="228600" lvl="0" indent="-228600" algn="l" rtl="0">
              <a:lnSpc>
                <a:spcPct val="90000"/>
              </a:lnSpc>
              <a:spcBef>
                <a:spcPts val="1000"/>
              </a:spcBef>
              <a:spcAft>
                <a:spcPts val="0"/>
              </a:spcAft>
              <a:buClr>
                <a:schemeClr val="dk1"/>
              </a:buClr>
              <a:buSzPts val="2800"/>
              <a:buChar char="•"/>
            </a:pPr>
            <a:r>
              <a:rPr lang="en-US">
                <a:latin typeface="Open Sans"/>
                <a:ea typeface="Open Sans"/>
                <a:cs typeface="Open Sans"/>
                <a:sym typeface="Open Sans"/>
              </a:rPr>
              <a:t>नियम एवं विनियम बनाने की शक्तियां।</a:t>
            </a:r>
            <a:endParaRPr/>
          </a:p>
        </p:txBody>
      </p:sp>
      <p:sp>
        <p:nvSpPr>
          <p:cNvPr id="336" name="Google Shape;336;p49"/>
          <p:cNvSpPr txBox="1">
            <a:spLocks noGrp="1"/>
          </p:cNvSpPr>
          <p:nvPr>
            <p:ph type="sldNum" idx="12"/>
          </p:nvPr>
        </p:nvSpPr>
        <p:spPr>
          <a:xfrm>
            <a:off x="1005982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0"/>
          <p:cNvSpPr txBox="1">
            <a:spLocks noGrp="1"/>
          </p:cNvSpPr>
          <p:nvPr>
            <p:ph type="title"/>
          </p:nvPr>
        </p:nvSpPr>
        <p:spPr>
          <a:xfrm>
            <a:off x="359315" y="2800351"/>
            <a:ext cx="3045069" cy="1257298"/>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Open Sans SemiBold"/>
              <a:buNone/>
            </a:pPr>
            <a:r>
              <a:rPr lang="en-US">
                <a:solidFill>
                  <a:schemeClr val="lt1"/>
                </a:solidFill>
                <a:latin typeface="Open Sans SemiBold"/>
                <a:ea typeface="Open Sans SemiBold"/>
                <a:cs typeface="Open Sans SemiBold"/>
                <a:sym typeface="Open Sans SemiBold"/>
              </a:rPr>
              <a:t>औद्योगिक विधान</a:t>
            </a:r>
            <a:endParaRPr/>
          </a:p>
        </p:txBody>
      </p:sp>
      <p:sp>
        <p:nvSpPr>
          <p:cNvPr id="342" name="Google Shape;342;p50"/>
          <p:cNvSpPr txBox="1">
            <a:spLocks noGrp="1"/>
          </p:cNvSpPr>
          <p:nvPr>
            <p:ph type="body" idx="1"/>
          </p:nvPr>
        </p:nvSpPr>
        <p:spPr>
          <a:xfrm>
            <a:off x="3531870" y="982171"/>
            <a:ext cx="8172454" cy="5349240"/>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Char char="•"/>
            </a:pPr>
            <a:r>
              <a:rPr lang="en-US" sz="2400" b="1">
                <a:latin typeface="Open Sans"/>
                <a:ea typeface="Open Sans"/>
                <a:cs typeface="Open Sans"/>
                <a:sym typeface="Open Sans"/>
              </a:rPr>
              <a:t>पर्यावरण (संरक्षण) अधिनियम, 1986</a:t>
            </a:r>
            <a:endParaRPr/>
          </a:p>
          <a:p>
            <a:pPr marL="685800" lvl="1" indent="-228600" algn="l" rtl="0">
              <a:lnSpc>
                <a:spcPct val="90000"/>
              </a:lnSpc>
              <a:spcBef>
                <a:spcPts val="500"/>
              </a:spcBef>
              <a:spcAft>
                <a:spcPts val="0"/>
              </a:spcAft>
              <a:buClr>
                <a:schemeClr val="dk1"/>
              </a:buClr>
              <a:buSzPts val="2400"/>
              <a:buChar char="•"/>
            </a:pPr>
            <a:r>
              <a:rPr lang="en-US">
                <a:latin typeface="Open Sans"/>
                <a:ea typeface="Open Sans"/>
                <a:cs typeface="Open Sans"/>
                <a:sym typeface="Open Sans"/>
              </a:rPr>
              <a:t>पर्यावरण की गुणवत्ता की सुरक्षा के लिए एक केंद्रीय कानून।</a:t>
            </a:r>
            <a:endParaRPr/>
          </a:p>
          <a:p>
            <a:pPr marL="685800" lvl="1" indent="-228600" algn="l" rtl="0">
              <a:lnSpc>
                <a:spcPct val="90000"/>
              </a:lnSpc>
              <a:spcBef>
                <a:spcPts val="500"/>
              </a:spcBef>
              <a:spcAft>
                <a:spcPts val="0"/>
              </a:spcAft>
              <a:buClr>
                <a:schemeClr val="dk1"/>
              </a:buClr>
              <a:buSzPts val="2400"/>
              <a:buChar char="•"/>
            </a:pPr>
            <a:r>
              <a:rPr lang="en-US">
                <a:latin typeface="Open Sans"/>
                <a:ea typeface="Open Sans"/>
                <a:cs typeface="Open Sans"/>
                <a:sym typeface="Open Sans"/>
              </a:rPr>
              <a:t>पर्यावरण प्रदूषण की रोकथाम, नियंत्रण और उपशमन के लिए एक राष्ट्रव्यापी कार्यक्रम निर्धारित करता है।</a:t>
            </a:r>
            <a:endParaRPr/>
          </a:p>
          <a:p>
            <a:pPr marL="685800" lvl="1" indent="-228600" algn="l" rtl="0">
              <a:lnSpc>
                <a:spcPct val="90000"/>
              </a:lnSpc>
              <a:spcBef>
                <a:spcPts val="500"/>
              </a:spcBef>
              <a:spcAft>
                <a:spcPts val="0"/>
              </a:spcAft>
              <a:buClr>
                <a:schemeClr val="dk1"/>
              </a:buClr>
              <a:buSzPts val="2400"/>
              <a:buChar char="•"/>
            </a:pPr>
            <a:r>
              <a:rPr lang="en-US">
                <a:latin typeface="Open Sans"/>
                <a:ea typeface="Open Sans"/>
                <a:cs typeface="Open Sans"/>
                <a:sym typeface="Open Sans"/>
              </a:rPr>
              <a:t>दुर्घटनाओं की रोकथाम, उपचारात्मक उपाय करने तथा विभिन्न क्षेत्रों में खतरनाक पदार्थों से निपटने के लिए सुरक्षा उपाय निर्धारित करना।</a:t>
            </a:r>
            <a:endParaRPr/>
          </a:p>
          <a:p>
            <a:pPr marL="685800" lvl="1" indent="-228600" algn="l" rtl="0">
              <a:lnSpc>
                <a:spcPct val="90000"/>
              </a:lnSpc>
              <a:spcBef>
                <a:spcPts val="500"/>
              </a:spcBef>
              <a:spcAft>
                <a:spcPts val="0"/>
              </a:spcAft>
              <a:buClr>
                <a:schemeClr val="dk1"/>
              </a:buClr>
              <a:buSzPts val="2400"/>
              <a:buChar char="•"/>
            </a:pPr>
            <a:r>
              <a:rPr lang="en-US">
                <a:latin typeface="Open Sans"/>
                <a:ea typeface="Open Sans"/>
                <a:cs typeface="Open Sans"/>
                <a:sym typeface="Open Sans"/>
              </a:rPr>
              <a:t>निर्देश किसी भी व्यक्ति, अधिकारी या प्राधिकारी को जारी किये जा सकते हैं।</a:t>
            </a:r>
            <a:endParaRPr/>
          </a:p>
          <a:p>
            <a:pPr marL="685800" lvl="1" indent="-228600" algn="l" rtl="0">
              <a:lnSpc>
                <a:spcPct val="90000"/>
              </a:lnSpc>
              <a:spcBef>
                <a:spcPts val="500"/>
              </a:spcBef>
              <a:spcAft>
                <a:spcPts val="0"/>
              </a:spcAft>
              <a:buClr>
                <a:schemeClr val="dk1"/>
              </a:buClr>
              <a:buSzPts val="2400"/>
              <a:buChar char="•"/>
            </a:pPr>
            <a:r>
              <a:rPr lang="en-US">
                <a:latin typeface="Open Sans"/>
                <a:ea typeface="Open Sans"/>
                <a:cs typeface="Open Sans"/>
                <a:sym typeface="Open Sans"/>
              </a:rPr>
              <a:t>पर्यावरण (संरक्षण) नियम, 1986 खतरनाक पदार्थों के संचालन पर रोक लगाने या प्रतिबंध लगाने के लिए बनाये गये हैं।</a:t>
            </a:r>
            <a:endParaRPr/>
          </a:p>
        </p:txBody>
      </p:sp>
      <p:sp>
        <p:nvSpPr>
          <p:cNvPr id="343" name="Google Shape;343;p50"/>
          <p:cNvSpPr txBox="1">
            <a:spLocks noGrp="1"/>
          </p:cNvSpPr>
          <p:nvPr>
            <p:ph type="sldNum" idx="12"/>
          </p:nvPr>
        </p:nvSpPr>
        <p:spPr>
          <a:xfrm>
            <a:off x="1000267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1"/>
          <p:cNvSpPr txBox="1">
            <a:spLocks noGrp="1"/>
          </p:cNvSpPr>
          <p:nvPr>
            <p:ph type="body" idx="1"/>
          </p:nvPr>
        </p:nvSpPr>
        <p:spPr>
          <a:xfrm>
            <a:off x="984737" y="888023"/>
            <a:ext cx="9847385" cy="5319103"/>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i="1">
                <a:latin typeface="Open Sans SemiBold"/>
                <a:ea typeface="Open Sans SemiBold"/>
                <a:cs typeface="Open Sans SemiBold"/>
                <a:sym typeface="Open Sans SemiBold"/>
              </a:rPr>
              <a:t>खतरनाक रसायनों के विनिर्माण, भंडारण और </a:t>
            </a:r>
            <a:r>
              <a:rPr lang="en-US" sz="3200" b="1" i="1">
                <a:latin typeface="Arial"/>
                <a:ea typeface="Arial"/>
                <a:cs typeface="Arial"/>
                <a:sym typeface="Arial"/>
              </a:rPr>
              <a:t>ifjogu </a:t>
            </a:r>
            <a:r>
              <a:rPr lang="en-US" b="1" i="1">
                <a:latin typeface="Arial"/>
                <a:ea typeface="Arial"/>
                <a:cs typeface="Arial"/>
                <a:sym typeface="Arial"/>
              </a:rPr>
              <a:t> </a:t>
            </a:r>
            <a:r>
              <a:rPr lang="en-US" b="1" i="1">
                <a:latin typeface="Open Sans SemiBold"/>
                <a:ea typeface="Open Sans SemiBold"/>
                <a:cs typeface="Open Sans SemiBold"/>
                <a:sym typeface="Open Sans SemiBold"/>
              </a:rPr>
              <a:t>नियम, 1989।</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खतरनाक रसायनों से निपटने वाले उद्योगों में दुर्घटना की रोकथाम और आपातकालीन तैयारी से संबंधित है।</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खतरनाक रसायनों को परिभाषित और सूचीबद्ध करता है।</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खतरनाक रसायनों को संभालने वाले स्थलों के अनुमोदन के लिए विनियम निर्धारित करता है।</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ऑन-साइट और ऑफ-साइट आपातकालीन योजनाओं की तैयारी।</a:t>
            </a:r>
            <a:endParaRPr/>
          </a:p>
          <a:p>
            <a:pPr marL="685800" lvl="1" indent="-228600" algn="l" rtl="0">
              <a:lnSpc>
                <a:spcPct val="90000"/>
              </a:lnSpc>
              <a:spcBef>
                <a:spcPts val="500"/>
              </a:spcBef>
              <a:spcAft>
                <a:spcPts val="0"/>
              </a:spcAft>
              <a:buClr>
                <a:schemeClr val="dk1"/>
              </a:buClr>
              <a:buSzPts val="2800"/>
              <a:buChar char="•"/>
            </a:pPr>
            <a:r>
              <a:rPr lang="en-US" sz="2800">
                <a:latin typeface="Open Sans"/>
                <a:ea typeface="Open Sans"/>
                <a:cs typeface="Open Sans"/>
                <a:sym typeface="Open Sans"/>
              </a:rPr>
              <a:t>खतरनाक रसायनों के बारे में जनता को जानकारी देना</a:t>
            </a:r>
            <a:r>
              <a:rPr lang="en-US" sz="2800">
                <a:latin typeface="Open Sans SemiBold"/>
                <a:ea typeface="Open Sans SemiBold"/>
                <a:cs typeface="Open Sans SemiBold"/>
                <a:sym typeface="Open Sans SemiBold"/>
              </a:rPr>
              <a:t>.</a:t>
            </a:r>
            <a:endParaRPr/>
          </a:p>
        </p:txBody>
      </p:sp>
      <p:sp>
        <p:nvSpPr>
          <p:cNvPr id="349" name="Google Shape;349;p51"/>
          <p:cNvSpPr txBox="1">
            <a:spLocks noGrp="1"/>
          </p:cNvSpPr>
          <p:nvPr>
            <p:ph type="sldNum" idx="12"/>
          </p:nvPr>
        </p:nvSpPr>
        <p:spPr>
          <a:xfrm>
            <a:off x="10082684" y="630855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2"/>
          <p:cNvSpPr txBox="1">
            <a:spLocks noGrp="1"/>
          </p:cNvSpPr>
          <p:nvPr>
            <p:ph type="body" idx="1"/>
          </p:nvPr>
        </p:nvSpPr>
        <p:spPr>
          <a:xfrm>
            <a:off x="1817370" y="914400"/>
            <a:ext cx="8622030" cy="494919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sz="2800" i="1">
                <a:latin typeface="Open Sans SemiBold"/>
                <a:ea typeface="Open Sans SemiBold"/>
                <a:cs typeface="Open Sans SemiBold"/>
                <a:sym typeface="Open Sans SemiBold"/>
              </a:rPr>
              <a:t>रासायनिक दुर्घटनाएँ (आपातकालीन योजना, तैयारी और प्रतिक्रिया) नियम, 1996:</a:t>
            </a:r>
            <a:endParaRPr/>
          </a:p>
          <a:p>
            <a:pPr marL="685800" lvl="1" indent="-228600" algn="l" rtl="0">
              <a:lnSpc>
                <a:spcPct val="90000"/>
              </a:lnSpc>
              <a:spcBef>
                <a:spcPts val="500"/>
              </a:spcBef>
              <a:spcAft>
                <a:spcPts val="0"/>
              </a:spcAft>
              <a:buClr>
                <a:schemeClr val="dk1"/>
              </a:buClr>
              <a:buSzPts val="2400"/>
              <a:buChar char="•"/>
            </a:pPr>
            <a:r>
              <a:rPr lang="en-US" sz="2400">
                <a:latin typeface="Open Sans"/>
                <a:ea typeface="Open Sans"/>
                <a:cs typeface="Open Sans"/>
                <a:sym typeface="Open Sans"/>
              </a:rPr>
              <a:t>एमएसआईएचसी नियम, 1989 को पूरक बनाना।</a:t>
            </a:r>
            <a:endParaRPr/>
          </a:p>
          <a:p>
            <a:pPr marL="685800" lvl="1" indent="-228600" algn="l" rtl="0">
              <a:lnSpc>
                <a:spcPct val="90000"/>
              </a:lnSpc>
              <a:spcBef>
                <a:spcPts val="500"/>
              </a:spcBef>
              <a:spcAft>
                <a:spcPts val="0"/>
              </a:spcAft>
              <a:buClr>
                <a:schemeClr val="dk1"/>
              </a:buClr>
              <a:buSzPts val="2400"/>
              <a:buChar char="•"/>
            </a:pPr>
            <a:r>
              <a:rPr lang="en-US" sz="2400">
                <a:latin typeface="Open Sans"/>
                <a:ea typeface="Open Sans"/>
                <a:cs typeface="Open Sans"/>
                <a:sym typeface="Open Sans"/>
              </a:rPr>
              <a:t>इसमें स्थानीय, जिला, राज्य और केंद्रीय स्तर पर 4-स्तरीय संकट प्रबंधन की परिकल्पना की गई है।</a:t>
            </a:r>
            <a:endParaRPr/>
          </a:p>
          <a:p>
            <a:pPr marL="685800" lvl="1" indent="-228600" algn="l" rtl="0">
              <a:lnSpc>
                <a:spcPct val="90000"/>
              </a:lnSpc>
              <a:spcBef>
                <a:spcPts val="500"/>
              </a:spcBef>
              <a:spcAft>
                <a:spcPts val="0"/>
              </a:spcAft>
              <a:buClr>
                <a:schemeClr val="dk1"/>
              </a:buClr>
              <a:buSzPts val="2400"/>
              <a:buChar char="•"/>
            </a:pPr>
            <a:r>
              <a:rPr lang="en-US" sz="2400">
                <a:latin typeface="Open Sans"/>
                <a:ea typeface="Open Sans"/>
                <a:cs typeface="Open Sans"/>
                <a:sym typeface="Open Sans"/>
              </a:rPr>
              <a:t>जिला स्तरीय संकट समूह को ऑफ-साइट आपातकालीन योजनाओं की तैयारी करने तथा औद्योगिक क्षेत्रों में एमएएच इकाइयों को तैयारी और उन्नयन में सहायता, सहयोग और सुविधा प्रदान करने की जिम्मेदारी सौंपी गई है। फाउंडेशनआपातकालीन योजनाओं की.</a:t>
            </a:r>
            <a:endParaRPr/>
          </a:p>
          <a:p>
            <a:pPr marL="685800" lvl="1" indent="-228600" algn="l" rtl="0">
              <a:lnSpc>
                <a:spcPct val="90000"/>
              </a:lnSpc>
              <a:spcBef>
                <a:spcPts val="500"/>
              </a:spcBef>
              <a:spcAft>
                <a:spcPts val="0"/>
              </a:spcAft>
              <a:buClr>
                <a:schemeClr val="dk1"/>
              </a:buClr>
              <a:buSzPts val="2400"/>
              <a:buChar char="•"/>
            </a:pPr>
            <a:r>
              <a:rPr lang="en-US" sz="2400">
                <a:latin typeface="Open Sans"/>
                <a:ea typeface="Open Sans"/>
                <a:cs typeface="Open Sans"/>
                <a:sym typeface="Open Sans"/>
              </a:rPr>
              <a:t>रासायनिक दुर्घटना (आपातकालीन योजना, तैयारी और प्रतिक्रिया) नियम, 1996 में संशोधन 1998 में अधिसूचित किए गए </a:t>
            </a:r>
            <a:r>
              <a:rPr lang="en-US" sz="2800" b="1">
                <a:latin typeface="Arial"/>
                <a:ea typeface="Arial"/>
                <a:cs typeface="Arial"/>
                <a:sym typeface="Arial"/>
              </a:rPr>
              <a:t>gS</a:t>
            </a:r>
            <a:r>
              <a:rPr lang="en-US" sz="2400">
                <a:latin typeface="Open Sans"/>
                <a:ea typeface="Open Sans"/>
                <a:cs typeface="Open Sans"/>
                <a:sym typeface="Open Sans"/>
              </a:rPr>
              <a:t>।</a:t>
            </a:r>
            <a:endParaRPr sz="2400">
              <a:latin typeface="Open Sans"/>
              <a:ea typeface="Open Sans"/>
              <a:cs typeface="Open Sans"/>
              <a:sym typeface="Open Sans"/>
            </a:endParaRPr>
          </a:p>
        </p:txBody>
      </p:sp>
      <p:sp>
        <p:nvSpPr>
          <p:cNvPr id="355" name="Google Shape;355;p52"/>
          <p:cNvSpPr txBox="1">
            <a:spLocks noGrp="1"/>
          </p:cNvSpPr>
          <p:nvPr>
            <p:ph type="sldNum" idx="12"/>
          </p:nvPr>
        </p:nvSpPr>
        <p:spPr>
          <a:xfrm>
            <a:off x="9985702"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3"/>
          <p:cNvSpPr txBox="1">
            <a:spLocks noGrp="1"/>
          </p:cNvSpPr>
          <p:nvPr>
            <p:ph type="title"/>
          </p:nvPr>
        </p:nvSpPr>
        <p:spPr>
          <a:xfrm>
            <a:off x="124265" y="2749062"/>
            <a:ext cx="3601915" cy="1359875"/>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ctr" anchorCtr="0">
            <a:normAutofit fontScale="90000"/>
          </a:bodyPr>
          <a:lstStyle/>
          <a:p>
            <a:pPr lvl="0" algn="ctr">
              <a:buClr>
                <a:schemeClr val="lt1"/>
              </a:buClr>
              <a:buSzPct val="100000"/>
            </a:pPr>
            <a:br>
              <a:rPr lang="en-US" sz="4000" b="1" dirty="0">
                <a:solidFill>
                  <a:schemeClr val="lt1"/>
                </a:solidFill>
                <a:latin typeface="Open Sans SemiBold"/>
                <a:ea typeface="Open Sans SemiBold"/>
                <a:cs typeface="Open Sans SemiBold"/>
                <a:sym typeface="Open Sans SemiBold"/>
              </a:rPr>
            </a:br>
            <a:r>
              <a:rPr lang="en-US" sz="4000" b="1" dirty="0" err="1">
                <a:solidFill>
                  <a:schemeClr val="lt1"/>
                </a:solidFill>
                <a:latin typeface="Arial"/>
                <a:ea typeface="Arial"/>
                <a:cs typeface="Arial"/>
                <a:sym typeface="Arial"/>
              </a:rPr>
              <a:t>एनडीआरएफ</a:t>
            </a:r>
            <a:r>
              <a:rPr lang="en-US" sz="4000" b="1" dirty="0">
                <a:solidFill>
                  <a:schemeClr val="lt1"/>
                </a:solidFill>
                <a:latin typeface="Arial"/>
                <a:ea typeface="Arial"/>
                <a:cs typeface="Arial"/>
                <a:sym typeface="Arial"/>
              </a:rPr>
              <a:t> </a:t>
            </a:r>
            <a:r>
              <a:rPr lang="en-US" sz="4000" b="1" dirty="0" err="1">
                <a:solidFill>
                  <a:schemeClr val="lt1"/>
                </a:solidFill>
                <a:latin typeface="Arial"/>
                <a:cs typeface="Arial"/>
                <a:sym typeface="Open Sans"/>
              </a:rPr>
              <a:t>की</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अवधारणा</a:t>
            </a:r>
            <a:endParaRPr sz="4000" b="1" dirty="0">
              <a:solidFill>
                <a:schemeClr val="lt1"/>
              </a:solidFill>
              <a:latin typeface="Arial"/>
              <a:ea typeface="Arial"/>
              <a:cs typeface="Arial"/>
              <a:sym typeface="Arial"/>
            </a:endParaRPr>
          </a:p>
        </p:txBody>
      </p:sp>
      <p:sp>
        <p:nvSpPr>
          <p:cNvPr id="362" name="Google Shape;362;p53"/>
          <p:cNvSpPr txBox="1">
            <a:spLocks noGrp="1"/>
          </p:cNvSpPr>
          <p:nvPr>
            <p:ph type="body" idx="1"/>
          </p:nvPr>
        </p:nvSpPr>
        <p:spPr>
          <a:xfrm>
            <a:off x="3807069" y="1397977"/>
            <a:ext cx="7719647" cy="4317023"/>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err="1">
                <a:latin typeface="Open Sans"/>
                <a:ea typeface="Open Sans"/>
                <a:cs typeface="Open Sans"/>
                <a:sym typeface="Open Sans"/>
              </a:rPr>
              <a:t>दुनिया</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लगभग</a:t>
            </a:r>
            <a:r>
              <a:rPr lang="en-US" dirty="0">
                <a:latin typeface="Open Sans"/>
                <a:ea typeface="Open Sans"/>
                <a:cs typeface="Open Sans"/>
                <a:sym typeface="Open Sans"/>
              </a:rPr>
              <a:t> </a:t>
            </a:r>
            <a:r>
              <a:rPr lang="en-US" dirty="0" err="1">
                <a:latin typeface="Open Sans"/>
                <a:ea typeface="Open Sans"/>
                <a:cs typeface="Open Sans"/>
                <a:sym typeface="Open Sans"/>
              </a:rPr>
              <a:t>सभी</a:t>
            </a:r>
            <a:r>
              <a:rPr lang="en-US" dirty="0">
                <a:latin typeface="Open Sans"/>
                <a:ea typeface="Open Sans"/>
                <a:cs typeface="Open Sans"/>
                <a:sym typeface="Open Sans"/>
              </a:rPr>
              <a:t> </a:t>
            </a:r>
            <a:r>
              <a:rPr lang="en-US" dirty="0" err="1">
                <a:latin typeface="Open Sans"/>
                <a:ea typeface="Open Sans"/>
                <a:cs typeface="Open Sans"/>
                <a:sym typeface="Open Sans"/>
              </a:rPr>
              <a:t>उन्नत</a:t>
            </a:r>
            <a:r>
              <a:rPr lang="en-US" dirty="0">
                <a:latin typeface="Open Sans"/>
                <a:ea typeface="Open Sans"/>
                <a:cs typeface="Open Sans"/>
                <a:sym typeface="Open Sans"/>
              </a:rPr>
              <a:t> </a:t>
            </a:r>
            <a:r>
              <a:rPr lang="en-US" dirty="0" err="1">
                <a:latin typeface="Open Sans"/>
                <a:ea typeface="Open Sans"/>
                <a:cs typeface="Open Sans"/>
                <a:sym typeface="Open Sans"/>
              </a:rPr>
              <a:t>देशों</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पास</a:t>
            </a:r>
            <a:r>
              <a:rPr lang="en-US" dirty="0">
                <a:latin typeface="Open Sans"/>
                <a:ea typeface="Open Sans"/>
                <a:cs typeface="Open Sans"/>
                <a:sym typeface="Open Sans"/>
              </a:rPr>
              <a:t> </a:t>
            </a:r>
            <a:r>
              <a:rPr lang="en-US" dirty="0" err="1">
                <a:latin typeface="Open Sans"/>
                <a:ea typeface="Open Sans"/>
                <a:cs typeface="Open Sans"/>
                <a:sym typeface="Open Sans"/>
              </a:rPr>
              <a:t>आपदाओं</a:t>
            </a:r>
            <a:r>
              <a:rPr lang="en-US" dirty="0">
                <a:latin typeface="Open Sans"/>
                <a:ea typeface="Open Sans"/>
                <a:cs typeface="Open Sans"/>
                <a:sym typeface="Open Sans"/>
              </a:rPr>
              <a:t> </a:t>
            </a:r>
            <a:r>
              <a:rPr lang="en-US" dirty="0" err="1">
                <a:latin typeface="Open Sans"/>
                <a:ea typeface="Open Sans"/>
                <a:cs typeface="Open Sans"/>
                <a:sym typeface="Open Sans"/>
              </a:rPr>
              <a:t>से</a:t>
            </a:r>
            <a:r>
              <a:rPr lang="en-US" dirty="0">
                <a:latin typeface="Open Sans"/>
                <a:ea typeface="Open Sans"/>
                <a:cs typeface="Open Sans"/>
                <a:sym typeface="Open Sans"/>
              </a:rPr>
              <a:t> </a:t>
            </a:r>
            <a:r>
              <a:rPr lang="en-US" dirty="0" err="1">
                <a:latin typeface="Open Sans"/>
                <a:ea typeface="Open Sans"/>
                <a:cs typeface="Open Sans"/>
                <a:sym typeface="Open Sans"/>
              </a:rPr>
              <a:t>प्रभावी</a:t>
            </a:r>
            <a:r>
              <a:rPr lang="en-US" dirty="0">
                <a:latin typeface="Open Sans"/>
                <a:ea typeface="Open Sans"/>
                <a:cs typeface="Open Sans"/>
                <a:sym typeface="Open Sans"/>
              </a:rPr>
              <a:t> </a:t>
            </a:r>
            <a:r>
              <a:rPr lang="en-US" dirty="0" err="1">
                <a:latin typeface="Open Sans"/>
                <a:ea typeface="Open Sans"/>
                <a:cs typeface="Open Sans"/>
                <a:sym typeface="Open Sans"/>
              </a:rPr>
              <a:t>ढंग</a:t>
            </a:r>
            <a:r>
              <a:rPr lang="en-US" dirty="0">
                <a:latin typeface="Open Sans"/>
                <a:ea typeface="Open Sans"/>
                <a:cs typeface="Open Sans"/>
                <a:sym typeface="Open Sans"/>
              </a:rPr>
              <a:t> </a:t>
            </a:r>
            <a:r>
              <a:rPr lang="en-US" dirty="0" err="1">
                <a:latin typeface="Open Sans"/>
                <a:ea typeface="Open Sans"/>
                <a:cs typeface="Open Sans"/>
                <a:sym typeface="Open Sans"/>
              </a:rPr>
              <a:t>से</a:t>
            </a:r>
            <a:r>
              <a:rPr lang="en-US" dirty="0">
                <a:latin typeface="Open Sans"/>
                <a:ea typeface="Open Sans"/>
                <a:cs typeface="Open Sans"/>
                <a:sym typeface="Open Sans"/>
              </a:rPr>
              <a:t> </a:t>
            </a:r>
            <a:r>
              <a:rPr lang="en-US" dirty="0" err="1">
                <a:latin typeface="Open Sans"/>
                <a:ea typeface="Open Sans"/>
                <a:cs typeface="Open Sans"/>
                <a:sym typeface="Open Sans"/>
              </a:rPr>
              <a:t>निपटने</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लिए</a:t>
            </a:r>
            <a:r>
              <a:rPr lang="en-US" dirty="0">
                <a:latin typeface="Open Sans"/>
                <a:ea typeface="Open Sans"/>
                <a:cs typeface="Open Sans"/>
                <a:sym typeface="Open Sans"/>
              </a:rPr>
              <a:t> </a:t>
            </a:r>
            <a:r>
              <a:rPr lang="en-US" dirty="0" err="1">
                <a:latin typeface="Open Sans"/>
                <a:ea typeface="Open Sans"/>
                <a:cs typeface="Open Sans"/>
                <a:sym typeface="Open Sans"/>
              </a:rPr>
              <a:t>अपने</a:t>
            </a:r>
            <a:r>
              <a:rPr lang="en-US" dirty="0">
                <a:latin typeface="Open Sans"/>
                <a:ea typeface="Open Sans"/>
                <a:cs typeface="Open Sans"/>
                <a:sym typeface="Open Sans"/>
              </a:rPr>
              <a:t> </a:t>
            </a:r>
            <a:r>
              <a:rPr lang="en-US" dirty="0" err="1">
                <a:latin typeface="Open Sans"/>
                <a:ea typeface="Open Sans"/>
                <a:cs typeface="Open Sans"/>
                <a:sym typeface="Open Sans"/>
              </a:rPr>
              <a:t>स्वयं</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विशेष</a:t>
            </a:r>
            <a:r>
              <a:rPr lang="en-US" dirty="0">
                <a:latin typeface="Open Sans"/>
                <a:ea typeface="Open Sans"/>
                <a:cs typeface="Open Sans"/>
                <a:sym typeface="Open Sans"/>
              </a:rPr>
              <a:t> </a:t>
            </a:r>
            <a:r>
              <a:rPr lang="en-US" dirty="0" err="1">
                <a:latin typeface="Open Sans"/>
                <a:ea typeface="Open Sans"/>
                <a:cs typeface="Open Sans"/>
                <a:sym typeface="Open Sans"/>
              </a:rPr>
              <a:t>बल</a:t>
            </a:r>
            <a:r>
              <a:rPr lang="en-US" dirty="0">
                <a:latin typeface="Open Sans"/>
                <a:ea typeface="Open Sans"/>
                <a:cs typeface="Open Sans"/>
                <a:sym typeface="Open Sans"/>
              </a:rPr>
              <a:t> </a:t>
            </a:r>
            <a:r>
              <a:rPr lang="en-US" dirty="0" err="1">
                <a:latin typeface="Open Sans"/>
                <a:ea typeface="Open Sans"/>
                <a:cs typeface="Open Sans"/>
                <a:sym typeface="Open Sans"/>
              </a:rPr>
              <a:t>हैं</a:t>
            </a:r>
            <a:r>
              <a:rPr lang="en-US" dirty="0">
                <a:latin typeface="Open Sans"/>
                <a:ea typeface="Open Sans"/>
                <a:cs typeface="Open Sans"/>
                <a:sym typeface="Open Sans"/>
              </a:rPr>
              <a:t>।</a:t>
            </a:r>
            <a:endParaRPr dirty="0"/>
          </a:p>
          <a:p>
            <a:pPr marL="228600" lvl="0" indent="-228600" algn="l" rtl="0">
              <a:lnSpc>
                <a:spcPct val="90000"/>
              </a:lnSpc>
              <a:spcBef>
                <a:spcPts val="1000"/>
              </a:spcBef>
              <a:spcAft>
                <a:spcPts val="0"/>
              </a:spcAft>
              <a:buClr>
                <a:schemeClr val="dk1"/>
              </a:buClr>
              <a:buSzPts val="2800"/>
              <a:buChar char="•"/>
            </a:pPr>
            <a:r>
              <a:rPr lang="en-US" dirty="0" err="1">
                <a:latin typeface="Open Sans"/>
                <a:ea typeface="Open Sans"/>
                <a:cs typeface="Open Sans"/>
                <a:sym typeface="Open Sans"/>
              </a:rPr>
              <a:t>भारत</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इस</a:t>
            </a:r>
            <a:r>
              <a:rPr lang="en-US" dirty="0">
                <a:latin typeface="Open Sans"/>
                <a:ea typeface="Open Sans"/>
                <a:cs typeface="Open Sans"/>
                <a:sym typeface="Open Sans"/>
              </a:rPr>
              <a:t> </a:t>
            </a:r>
            <a:r>
              <a:rPr lang="en-US" dirty="0" err="1">
                <a:latin typeface="Open Sans"/>
                <a:ea typeface="Open Sans"/>
                <a:cs typeface="Open Sans"/>
                <a:sym typeface="Open Sans"/>
              </a:rPr>
              <a:t>तरह</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बल</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अवधारणा</a:t>
            </a:r>
            <a:r>
              <a:rPr lang="en-US" dirty="0">
                <a:latin typeface="Open Sans"/>
                <a:ea typeface="Open Sans"/>
                <a:cs typeface="Open Sans"/>
                <a:sym typeface="Open Sans"/>
              </a:rPr>
              <a:t> </a:t>
            </a:r>
            <a:r>
              <a:rPr lang="en-US" dirty="0" err="1">
                <a:latin typeface="Open Sans"/>
                <a:ea typeface="Open Sans"/>
                <a:cs typeface="Open Sans"/>
                <a:sym typeface="Open Sans"/>
              </a:rPr>
              <a:t>तब</a:t>
            </a:r>
            <a:r>
              <a:rPr lang="en-US" dirty="0">
                <a:latin typeface="Open Sans"/>
                <a:ea typeface="Open Sans"/>
                <a:cs typeface="Open Sans"/>
                <a:sym typeface="Open Sans"/>
              </a:rPr>
              <a:t> </a:t>
            </a:r>
            <a:r>
              <a:rPr lang="en-US" dirty="0" err="1">
                <a:latin typeface="Open Sans"/>
                <a:ea typeface="Open Sans"/>
                <a:cs typeface="Open Sans"/>
                <a:sym typeface="Open Sans"/>
              </a:rPr>
              <a:t>सामने</a:t>
            </a:r>
            <a:r>
              <a:rPr lang="en-US" dirty="0">
                <a:latin typeface="Open Sans"/>
                <a:ea typeface="Open Sans"/>
                <a:cs typeface="Open Sans"/>
                <a:sym typeface="Open Sans"/>
              </a:rPr>
              <a:t> </a:t>
            </a:r>
            <a:r>
              <a:rPr lang="en-US" dirty="0" err="1">
                <a:latin typeface="Open Sans"/>
                <a:ea typeface="Open Sans"/>
                <a:cs typeface="Open Sans"/>
                <a:sym typeface="Open Sans"/>
              </a:rPr>
              <a:t>आई</a:t>
            </a:r>
            <a:r>
              <a:rPr lang="en-US" dirty="0">
                <a:latin typeface="Open Sans"/>
                <a:ea typeface="Open Sans"/>
                <a:cs typeface="Open Sans"/>
                <a:sym typeface="Open Sans"/>
              </a:rPr>
              <a:t> </a:t>
            </a:r>
            <a:r>
              <a:rPr lang="en-US" dirty="0" err="1">
                <a:latin typeface="Open Sans"/>
                <a:ea typeface="Open Sans"/>
                <a:cs typeface="Open Sans"/>
                <a:sym typeface="Open Sans"/>
              </a:rPr>
              <a:t>जब</a:t>
            </a:r>
            <a:r>
              <a:rPr lang="en-US" dirty="0">
                <a:latin typeface="Open Sans"/>
                <a:ea typeface="Open Sans"/>
                <a:cs typeface="Open Sans"/>
                <a:sym typeface="Open Sans"/>
              </a:rPr>
              <a:t> </a:t>
            </a:r>
            <a:r>
              <a:rPr lang="en-US" dirty="0" err="1">
                <a:latin typeface="Open Sans"/>
                <a:ea typeface="Open Sans"/>
                <a:cs typeface="Open Sans"/>
                <a:sym typeface="Open Sans"/>
              </a:rPr>
              <a:t>देश</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उड़ीसा</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आए</a:t>
            </a:r>
            <a:r>
              <a:rPr lang="en-US" dirty="0">
                <a:latin typeface="Open Sans"/>
                <a:ea typeface="Open Sans"/>
                <a:cs typeface="Open Sans"/>
                <a:sym typeface="Open Sans"/>
              </a:rPr>
              <a:t> </a:t>
            </a:r>
            <a:r>
              <a:rPr lang="en-US" dirty="0" err="1">
                <a:latin typeface="Open Sans"/>
                <a:ea typeface="Open Sans"/>
                <a:cs typeface="Open Sans"/>
                <a:sym typeface="Open Sans"/>
              </a:rPr>
              <a:t>सुपर</a:t>
            </a:r>
            <a:r>
              <a:rPr lang="en-US" dirty="0">
                <a:latin typeface="Open Sans"/>
                <a:ea typeface="Open Sans"/>
                <a:cs typeface="Open Sans"/>
                <a:sym typeface="Open Sans"/>
              </a:rPr>
              <a:t> </a:t>
            </a:r>
            <a:r>
              <a:rPr lang="en-US" dirty="0" err="1">
                <a:latin typeface="Open Sans"/>
                <a:ea typeface="Open Sans"/>
                <a:cs typeface="Open Sans"/>
                <a:sym typeface="Open Sans"/>
              </a:rPr>
              <a:t>चक्रवात</a:t>
            </a:r>
            <a:r>
              <a:rPr lang="en-US" dirty="0">
                <a:latin typeface="Open Sans"/>
                <a:ea typeface="Open Sans"/>
                <a:cs typeface="Open Sans"/>
                <a:sym typeface="Open Sans"/>
              </a:rPr>
              <a:t> (1999) </a:t>
            </a:r>
            <a:r>
              <a:rPr lang="en-US" dirty="0" err="1">
                <a:latin typeface="Open Sans"/>
                <a:ea typeface="Open Sans"/>
                <a:cs typeface="Open Sans"/>
                <a:sym typeface="Open Sans"/>
              </a:rPr>
              <a:t>जैसी</a:t>
            </a:r>
            <a:r>
              <a:rPr lang="en-US" dirty="0">
                <a:latin typeface="Open Sans"/>
                <a:ea typeface="Open Sans"/>
                <a:cs typeface="Open Sans"/>
                <a:sym typeface="Open Sans"/>
              </a:rPr>
              <a:t> </a:t>
            </a:r>
            <a:r>
              <a:rPr lang="en-US" dirty="0" err="1">
                <a:latin typeface="Open Sans"/>
                <a:ea typeface="Open Sans"/>
                <a:cs typeface="Open Sans"/>
                <a:sym typeface="Open Sans"/>
              </a:rPr>
              <a:t>आपदाओं</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एक</a:t>
            </a:r>
            <a:r>
              <a:rPr lang="en-US" dirty="0">
                <a:latin typeface="Open Sans"/>
                <a:ea typeface="Open Sans"/>
                <a:cs typeface="Open Sans"/>
                <a:sym typeface="Open Sans"/>
              </a:rPr>
              <a:t> </a:t>
            </a:r>
            <a:r>
              <a:rPr lang="en-US" dirty="0" err="1">
                <a:latin typeface="Open Sans"/>
                <a:ea typeface="Open Sans"/>
                <a:cs typeface="Open Sans"/>
                <a:sym typeface="Open Sans"/>
              </a:rPr>
              <a:t>श्रृंखला</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व्यापक</a:t>
            </a:r>
            <a:r>
              <a:rPr lang="en-US" dirty="0">
                <a:latin typeface="Open Sans"/>
                <a:ea typeface="Open Sans"/>
                <a:cs typeface="Open Sans"/>
                <a:sym typeface="Open Sans"/>
              </a:rPr>
              <a:t> </a:t>
            </a:r>
            <a:r>
              <a:rPr lang="en-US" dirty="0" err="1">
                <a:latin typeface="Open Sans"/>
                <a:ea typeface="Open Sans"/>
                <a:cs typeface="Open Sans"/>
                <a:sym typeface="Open Sans"/>
              </a:rPr>
              <a:t>विनाश</a:t>
            </a:r>
            <a:r>
              <a:rPr lang="en-US" dirty="0">
                <a:latin typeface="Open Sans"/>
                <a:ea typeface="Open Sans"/>
                <a:cs typeface="Open Sans"/>
                <a:sym typeface="Open Sans"/>
              </a:rPr>
              <a:t> </a:t>
            </a:r>
            <a:r>
              <a:rPr lang="en-US" dirty="0" err="1">
                <a:latin typeface="Open Sans"/>
                <a:ea typeface="Open Sans"/>
                <a:cs typeface="Open Sans"/>
                <a:sym typeface="Open Sans"/>
              </a:rPr>
              <a:t>और</a:t>
            </a:r>
            <a:r>
              <a:rPr lang="en-US" dirty="0">
                <a:latin typeface="Open Sans"/>
                <a:ea typeface="Open Sans"/>
                <a:cs typeface="Open Sans"/>
                <a:sym typeface="Open Sans"/>
              </a:rPr>
              <a:t> </a:t>
            </a:r>
            <a:r>
              <a:rPr lang="en-US" dirty="0" err="1">
                <a:latin typeface="Open Sans"/>
                <a:ea typeface="Open Sans"/>
                <a:cs typeface="Open Sans"/>
                <a:sym typeface="Open Sans"/>
              </a:rPr>
              <a:t>जान-माल</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हानि</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सामना</a:t>
            </a:r>
            <a:r>
              <a:rPr lang="en-US" dirty="0">
                <a:latin typeface="Open Sans"/>
                <a:ea typeface="Open Sans"/>
                <a:cs typeface="Open Sans"/>
                <a:sym typeface="Open Sans"/>
              </a:rPr>
              <a:t> </a:t>
            </a:r>
            <a:r>
              <a:rPr lang="en-US" dirty="0" err="1">
                <a:latin typeface="Open Sans"/>
                <a:ea typeface="Open Sans"/>
                <a:cs typeface="Open Sans"/>
                <a:sym typeface="Open Sans"/>
              </a:rPr>
              <a:t>करना</a:t>
            </a:r>
            <a:r>
              <a:rPr lang="en-US" dirty="0">
                <a:latin typeface="Open Sans"/>
                <a:ea typeface="Open Sans"/>
                <a:cs typeface="Open Sans"/>
                <a:sym typeface="Open Sans"/>
              </a:rPr>
              <a:t> </a:t>
            </a:r>
            <a:r>
              <a:rPr lang="en-US" dirty="0" err="1">
                <a:latin typeface="Open Sans"/>
                <a:ea typeface="Open Sans"/>
                <a:cs typeface="Open Sans"/>
                <a:sym typeface="Open Sans"/>
              </a:rPr>
              <a:t>पड़ा</a:t>
            </a:r>
            <a:r>
              <a:rPr lang="en-US" dirty="0">
                <a:latin typeface="Open Sans"/>
                <a:ea typeface="Open Sans"/>
                <a:cs typeface="Open Sans"/>
                <a:sym typeface="Open Sans"/>
              </a:rPr>
              <a:t>। </a:t>
            </a:r>
            <a:r>
              <a:rPr lang="en-US" dirty="0" err="1">
                <a:latin typeface="Open Sans"/>
                <a:ea typeface="Open Sans"/>
                <a:cs typeface="Open Sans"/>
                <a:sym typeface="Open Sans"/>
              </a:rPr>
              <a:t>भूकंप</a:t>
            </a:r>
            <a:r>
              <a:rPr lang="en-US" dirty="0">
                <a:latin typeface="Open Sans"/>
                <a:ea typeface="Open Sans"/>
                <a:cs typeface="Open Sans"/>
                <a:sym typeface="Open Sans"/>
              </a:rPr>
              <a:t> (2001), </a:t>
            </a:r>
            <a:r>
              <a:rPr lang="en-US" dirty="0" err="1">
                <a:latin typeface="Open Sans"/>
                <a:ea typeface="Open Sans"/>
                <a:cs typeface="Open Sans"/>
                <a:sym typeface="Open Sans"/>
              </a:rPr>
              <a:t>असम</a:t>
            </a:r>
            <a:r>
              <a:rPr lang="en-US" dirty="0">
                <a:latin typeface="Open Sans"/>
                <a:ea typeface="Open Sans"/>
                <a:cs typeface="Open Sans"/>
                <a:sym typeface="Open Sans"/>
              </a:rPr>
              <a:t> </a:t>
            </a:r>
            <a:r>
              <a:rPr lang="en-US" dirty="0" err="1">
                <a:latin typeface="Open Sans"/>
                <a:ea typeface="Open Sans"/>
                <a:cs typeface="Open Sans"/>
                <a:sym typeface="Open Sans"/>
              </a:rPr>
              <a:t>बाढ़</a:t>
            </a:r>
            <a:r>
              <a:rPr lang="en-US" dirty="0">
                <a:latin typeface="Open Sans"/>
                <a:ea typeface="Open Sans"/>
                <a:cs typeface="Open Sans"/>
                <a:sym typeface="Open Sans"/>
              </a:rPr>
              <a:t> (2004) </a:t>
            </a:r>
            <a:r>
              <a:rPr lang="en-US" dirty="0" err="1">
                <a:latin typeface="Open Sans"/>
                <a:ea typeface="Open Sans"/>
                <a:cs typeface="Open Sans"/>
                <a:sym typeface="Open Sans"/>
              </a:rPr>
              <a:t>और</a:t>
            </a:r>
            <a:r>
              <a:rPr lang="en-US" dirty="0">
                <a:latin typeface="Open Sans"/>
                <a:ea typeface="Open Sans"/>
                <a:cs typeface="Open Sans"/>
                <a:sym typeface="Open Sans"/>
              </a:rPr>
              <a:t> </a:t>
            </a:r>
            <a:r>
              <a:rPr lang="en-US" dirty="0" err="1">
                <a:latin typeface="Open Sans"/>
                <a:ea typeface="Open Sans"/>
                <a:cs typeface="Open Sans"/>
                <a:sym typeface="Open Sans"/>
              </a:rPr>
              <a:t>सुनामी</a:t>
            </a:r>
            <a:r>
              <a:rPr lang="en-US" dirty="0">
                <a:latin typeface="Open Sans"/>
                <a:ea typeface="Open Sans"/>
                <a:cs typeface="Open Sans"/>
                <a:sym typeface="Open Sans"/>
              </a:rPr>
              <a:t> (2004)।</a:t>
            </a:r>
            <a:endParaRPr dirty="0"/>
          </a:p>
          <a:p>
            <a:pPr marL="228600" lvl="0" indent="-50800" algn="l" rtl="0">
              <a:lnSpc>
                <a:spcPct val="90000"/>
              </a:lnSpc>
              <a:spcBef>
                <a:spcPts val="1000"/>
              </a:spcBef>
              <a:spcAft>
                <a:spcPts val="0"/>
              </a:spcAft>
              <a:buClr>
                <a:schemeClr val="dk1"/>
              </a:buClr>
              <a:buSzPts val="2800"/>
              <a:buNone/>
            </a:pPr>
            <a:endParaRPr dirty="0">
              <a:latin typeface="Open Sans SemiBold"/>
              <a:ea typeface="Open Sans SemiBold"/>
              <a:cs typeface="Open Sans SemiBold"/>
              <a:sym typeface="Open Sans SemiBold"/>
            </a:endParaRPr>
          </a:p>
        </p:txBody>
      </p:sp>
      <p:sp>
        <p:nvSpPr>
          <p:cNvPr id="363" name="Google Shape;363;p53"/>
          <p:cNvSpPr txBox="1">
            <a:spLocks noGrp="1"/>
          </p:cNvSpPr>
          <p:nvPr>
            <p:ph type="sldNum" idx="12"/>
          </p:nvPr>
        </p:nvSpPr>
        <p:spPr>
          <a:xfrm>
            <a:off x="1003696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4"/>
          <p:cNvSpPr txBox="1">
            <a:spLocks noGrp="1"/>
          </p:cNvSpPr>
          <p:nvPr>
            <p:ph type="body" idx="1"/>
          </p:nvPr>
        </p:nvSpPr>
        <p:spPr>
          <a:xfrm>
            <a:off x="3851032" y="982980"/>
            <a:ext cx="7983414" cy="4538589"/>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Char char="⮚"/>
            </a:pPr>
            <a:r>
              <a:rPr lang="en-US" b="1">
                <a:latin typeface="Open Sans"/>
                <a:ea typeface="Open Sans"/>
                <a:cs typeface="Open Sans"/>
                <a:sym typeface="Open Sans"/>
              </a:rPr>
              <a:t> </a:t>
            </a:r>
            <a:r>
              <a:rPr lang="en-US">
                <a:latin typeface="Open Sans"/>
                <a:ea typeface="Open Sans"/>
                <a:cs typeface="Open Sans"/>
                <a:sym typeface="Open Sans"/>
              </a:rPr>
              <a:t>एनडीआरएफ आपदा प्रबंधन अधिनियम, 2005 की धारा 44 (1) के तहत भारत सरकार द्वारा गठित एक विशेष बल है।</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Open Sans"/>
                <a:ea typeface="Open Sans"/>
                <a:cs typeface="Open Sans"/>
                <a:sym typeface="Open Sans"/>
              </a:rPr>
              <a:t>डीएम अधिनियम, 2005 की धारा 45:- एनडीएमए द्वारा किया जाने वाला सामान्य पर्यवेक्षण, निर्देशन और नियंत्रण।</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Open Sans"/>
                <a:ea typeface="Open Sans"/>
                <a:cs typeface="Open Sans"/>
                <a:sym typeface="Open Sans"/>
              </a:rPr>
              <a:t>देश में तथा आवश्यकता पड़ने पर अन्य देशों में भी आपदा प्रबंधन के लिए समर्पित।</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Open Sans"/>
                <a:ea typeface="Open Sans"/>
                <a:cs typeface="Open Sans"/>
                <a:sym typeface="Open Sans"/>
              </a:rPr>
              <a:t>यह बल महानिदेशक, एनडीआरएफ के आदेश और पर्यवेक्षण के अधीन कार्य करता है।</a:t>
            </a:r>
            <a:endParaRPr>
              <a:latin typeface="Open Sans"/>
              <a:ea typeface="Open Sans"/>
              <a:cs typeface="Open Sans"/>
              <a:sym typeface="Open Sans"/>
            </a:endParaRPr>
          </a:p>
        </p:txBody>
      </p:sp>
      <p:sp>
        <p:nvSpPr>
          <p:cNvPr id="369" name="Google Shape;369;p54"/>
          <p:cNvSpPr txBox="1">
            <a:spLocks noGrp="1"/>
          </p:cNvSpPr>
          <p:nvPr>
            <p:ph type="sldNum" idx="12"/>
          </p:nvPr>
        </p:nvSpPr>
        <p:spPr>
          <a:xfrm>
            <a:off x="1008268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42</a:t>
            </a:fld>
            <a:endParaRPr/>
          </a:p>
        </p:txBody>
      </p:sp>
      <p:sp>
        <p:nvSpPr>
          <p:cNvPr id="370" name="Google Shape;370;p54"/>
          <p:cNvSpPr txBox="1">
            <a:spLocks noGrp="1"/>
          </p:cNvSpPr>
          <p:nvPr>
            <p:ph type="title"/>
          </p:nvPr>
        </p:nvSpPr>
        <p:spPr>
          <a:xfrm>
            <a:off x="112835" y="2502291"/>
            <a:ext cx="3601915" cy="1359875"/>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ctr" anchorCtr="0">
            <a:normAutofit/>
          </a:bodyPr>
          <a:lstStyle/>
          <a:p>
            <a:pPr lvl="0" algn="ctr">
              <a:buClr>
                <a:schemeClr val="lt1"/>
              </a:buClr>
              <a:buSzPts val="4000"/>
            </a:pPr>
            <a:r>
              <a:rPr lang="en-US" sz="4000" b="1" dirty="0" err="1">
                <a:solidFill>
                  <a:schemeClr val="lt1"/>
                </a:solidFill>
                <a:latin typeface="Arial"/>
                <a:ea typeface="Arial"/>
                <a:cs typeface="Arial"/>
                <a:sym typeface="Arial"/>
              </a:rPr>
              <a:t>एनडीआरएफ</a:t>
            </a:r>
            <a:r>
              <a:rPr lang="en-US" sz="4000" b="1" dirty="0">
                <a:solidFill>
                  <a:schemeClr val="lt1"/>
                </a:solidFill>
                <a:latin typeface="Arial"/>
                <a:ea typeface="Arial"/>
                <a:cs typeface="Arial"/>
                <a:sym typeface="Arial"/>
              </a:rPr>
              <a:t> </a:t>
            </a:r>
            <a:r>
              <a:rPr lang="en-US" sz="4000" b="1" dirty="0" err="1">
                <a:solidFill>
                  <a:schemeClr val="lt1"/>
                </a:solidFill>
                <a:latin typeface="Arial"/>
                <a:cs typeface="Arial"/>
                <a:sym typeface="Open Sans"/>
              </a:rPr>
              <a:t>की</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अवधारणा</a:t>
            </a:r>
            <a:endParaRPr sz="4000" b="1" dirty="0">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55"/>
          <p:cNvSpPr txBox="1">
            <a:spLocks noGrp="1"/>
          </p:cNvSpPr>
          <p:nvPr>
            <p:ph type="title"/>
          </p:nvPr>
        </p:nvSpPr>
        <p:spPr>
          <a:xfrm>
            <a:off x="108442" y="2725615"/>
            <a:ext cx="4393223" cy="1368667"/>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000"/>
              <a:buFont typeface="Open Sans SemiBold"/>
              <a:buNone/>
            </a:pPr>
            <a:r>
              <a:rPr lang="en-US" sz="4000" b="1">
                <a:solidFill>
                  <a:schemeClr val="lt1"/>
                </a:solidFill>
                <a:latin typeface="Open Sans SemiBold"/>
                <a:ea typeface="Open Sans SemiBold"/>
                <a:cs typeface="Open Sans SemiBold"/>
                <a:sym typeface="Open Sans SemiBold"/>
              </a:rPr>
              <a:t>बल का गठन</a:t>
            </a:r>
            <a:endParaRPr sz="4000" b="1">
              <a:solidFill>
                <a:schemeClr val="lt1"/>
              </a:solidFill>
              <a:latin typeface="Open Sans SemiBold"/>
              <a:ea typeface="Open Sans SemiBold"/>
              <a:cs typeface="Open Sans SemiBold"/>
              <a:sym typeface="Open Sans SemiBold"/>
            </a:endParaRPr>
          </a:p>
        </p:txBody>
      </p:sp>
      <p:sp>
        <p:nvSpPr>
          <p:cNvPr id="377" name="Google Shape;377;p55"/>
          <p:cNvSpPr txBox="1">
            <a:spLocks noGrp="1"/>
          </p:cNvSpPr>
          <p:nvPr>
            <p:ph type="body" idx="1"/>
          </p:nvPr>
        </p:nvSpPr>
        <p:spPr>
          <a:xfrm>
            <a:off x="4844562" y="990600"/>
            <a:ext cx="7095391" cy="5005754"/>
          </a:xfrm>
          <a:prstGeom prst="rect">
            <a:avLst/>
          </a:prstGeom>
          <a:noFill/>
          <a:ln>
            <a:noFill/>
          </a:ln>
        </p:spPr>
        <p:txBody>
          <a:bodyPr spcFirstLastPara="1" wrap="square" lIns="91425" tIns="45700" rIns="91425" bIns="45700" anchor="t" anchorCtr="0">
            <a:noAutofit/>
          </a:bodyPr>
          <a:lstStyle/>
          <a:p>
            <a:pPr marL="228600" lvl="0" indent="-25400" algn="l" rtl="0">
              <a:lnSpc>
                <a:spcPct val="90000"/>
              </a:lnSpc>
              <a:spcBef>
                <a:spcPts val="0"/>
              </a:spcBef>
              <a:spcAft>
                <a:spcPts val="0"/>
              </a:spcAft>
              <a:buClr>
                <a:schemeClr val="dk1"/>
              </a:buClr>
              <a:buSzPts val="3200"/>
              <a:buNone/>
            </a:pPr>
            <a:endParaRPr sz="3200" b="1"/>
          </a:p>
          <a:p>
            <a:pPr marL="228600" lvl="0" indent="-228600" algn="l" rtl="0">
              <a:lnSpc>
                <a:spcPct val="90000"/>
              </a:lnSpc>
              <a:spcBef>
                <a:spcPts val="1000"/>
              </a:spcBef>
              <a:spcAft>
                <a:spcPts val="0"/>
              </a:spcAft>
              <a:buClr>
                <a:schemeClr val="dk1"/>
              </a:buClr>
              <a:buSzPts val="2800"/>
              <a:buChar char="•"/>
            </a:pPr>
            <a:r>
              <a:rPr lang="en-US">
                <a:latin typeface="Open Sans SemiBold"/>
                <a:ea typeface="Open Sans SemiBold"/>
                <a:cs typeface="Open Sans SemiBold"/>
                <a:sym typeface="Open Sans SemiBold"/>
              </a:rPr>
              <a:t>16 बटालियन:</a:t>
            </a:r>
            <a:endParaRPr>
              <a:latin typeface="Open Sans SemiBold"/>
              <a:ea typeface="Open Sans SemiBold"/>
              <a:cs typeface="Open Sans SemiBold"/>
              <a:sym typeface="Open Sans SemiBold"/>
            </a:endParaRPr>
          </a:p>
          <a:p>
            <a:pPr marL="228600" lvl="0" indent="-228600" algn="l" rtl="0">
              <a:lnSpc>
                <a:spcPct val="90000"/>
              </a:lnSpc>
              <a:spcBef>
                <a:spcPts val="1000"/>
              </a:spcBef>
              <a:spcAft>
                <a:spcPts val="0"/>
              </a:spcAft>
              <a:buClr>
                <a:schemeClr val="dk1"/>
              </a:buClr>
              <a:buSzPts val="3200"/>
              <a:buNone/>
            </a:pPr>
            <a:endParaRPr sz="3200">
              <a:latin typeface="Open Sans SemiBold"/>
              <a:ea typeface="Open Sans SemiBold"/>
              <a:cs typeface="Open Sans SemiBold"/>
              <a:sym typeface="Open Sans SemiBold"/>
            </a:endParaRPr>
          </a:p>
          <a:p>
            <a:pPr marL="228600" lvl="0" indent="-228600" algn="l" rtl="0">
              <a:lnSpc>
                <a:spcPct val="90000"/>
              </a:lnSpc>
              <a:spcBef>
                <a:spcPts val="1000"/>
              </a:spcBef>
              <a:spcAft>
                <a:spcPts val="0"/>
              </a:spcAft>
              <a:buClr>
                <a:schemeClr val="dk1"/>
              </a:buClr>
              <a:buSzPts val="3200"/>
              <a:buNone/>
            </a:pPr>
            <a:r>
              <a:rPr lang="en-US" sz="3200">
                <a:latin typeface="Open Sans SemiBold"/>
                <a:ea typeface="Open Sans SemiBold"/>
                <a:cs typeface="Open Sans SemiBold"/>
                <a:sym typeface="Open Sans SemiBold"/>
              </a:rPr>
              <a:t>		</a:t>
            </a:r>
            <a:r>
              <a:rPr lang="en-US" sz="3200">
                <a:latin typeface="Open Sans"/>
                <a:ea typeface="Open Sans"/>
                <a:cs typeface="Open Sans"/>
                <a:sym typeface="Open Sans"/>
              </a:rPr>
              <a:t> </a:t>
            </a:r>
            <a:r>
              <a:rPr lang="en-US">
                <a:latin typeface="Open Sans"/>
                <a:ea typeface="Open Sans"/>
                <a:cs typeface="Open Sans"/>
                <a:sym typeface="Open Sans"/>
              </a:rPr>
              <a:t>सीआईएसएफ – 02 बटालियन</a:t>
            </a:r>
            <a:endParaRPr/>
          </a:p>
          <a:p>
            <a:pPr marL="228600" lvl="0" indent="-22860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आईटीबीपी – 04 बटालियन</a:t>
            </a:r>
            <a:endParaRPr/>
          </a:p>
          <a:p>
            <a:pPr marL="228600" lvl="0" indent="-22860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बीएसएफ  – 03 बटालियन</a:t>
            </a:r>
            <a:endParaRPr/>
          </a:p>
          <a:p>
            <a:pPr marL="228600" lvl="0" indent="-22860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सीआरपीएफ – 03 बटालियन</a:t>
            </a:r>
            <a:endParaRPr/>
          </a:p>
          <a:p>
            <a:pPr marL="228600" lvl="0" indent="-22860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एसएसबी - 02 बटालियन</a:t>
            </a:r>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एआर - 02 बटालियन</a:t>
            </a:r>
            <a:endParaRPr/>
          </a:p>
        </p:txBody>
      </p:sp>
      <p:sp>
        <p:nvSpPr>
          <p:cNvPr id="378" name="Google Shape;378;p55"/>
          <p:cNvSpPr txBox="1">
            <a:spLocks noGrp="1"/>
          </p:cNvSpPr>
          <p:nvPr>
            <p:ph type="sldNum" idx="12"/>
          </p:nvPr>
        </p:nvSpPr>
        <p:spPr>
          <a:xfrm>
            <a:off x="10094114" y="627426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6"/>
          <p:cNvSpPr txBox="1">
            <a:spLocks noGrp="1"/>
          </p:cNvSpPr>
          <p:nvPr>
            <p:ph type="body" idx="1"/>
          </p:nvPr>
        </p:nvSpPr>
        <p:spPr>
          <a:xfrm>
            <a:off x="4536830" y="1600200"/>
            <a:ext cx="7420708" cy="4057650"/>
          </a:xfrm>
          <a:prstGeom prst="rect">
            <a:avLst/>
          </a:prstGeom>
          <a:solidFill>
            <a:schemeClr val="lt2"/>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0000FF"/>
              </a:buClr>
              <a:buSzPts val="2800"/>
              <a:buNone/>
            </a:pPr>
            <a:r>
              <a:rPr lang="en-US" dirty="0" err="1">
                <a:latin typeface="Open Sans SemiBold"/>
                <a:ea typeface="Open Sans SemiBold"/>
                <a:cs typeface="Open Sans SemiBold"/>
                <a:sym typeface="Open Sans SemiBold"/>
              </a:rPr>
              <a:t>एक</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विशेषज्ञ</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प्रतिक्रिया</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बल</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जिसमें</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शामिल</a:t>
            </a:r>
            <a:r>
              <a:rPr lang="en-US" dirty="0">
                <a:latin typeface="Open Sans SemiBold"/>
                <a:ea typeface="Open Sans SemiBold"/>
                <a:cs typeface="Open Sans SemiBold"/>
                <a:sym typeface="Open Sans SemiBold"/>
              </a:rPr>
              <a:t> </a:t>
            </a:r>
            <a:r>
              <a:rPr lang="en-US" dirty="0" err="1">
                <a:latin typeface="Open Sans SemiBold"/>
                <a:ea typeface="Open Sans SemiBold"/>
                <a:cs typeface="Open Sans SemiBold"/>
                <a:sym typeface="Open Sans SemiBold"/>
              </a:rPr>
              <a:t>हैं</a:t>
            </a:r>
            <a:r>
              <a:rPr lang="en-US" dirty="0">
                <a:latin typeface="Open Sans SemiBold"/>
                <a:ea typeface="Open Sans SemiBold"/>
                <a:cs typeface="Open Sans SemiBold"/>
                <a:sym typeface="Open Sans SemiBold"/>
              </a:rPr>
              <a:t>:</a:t>
            </a:r>
            <a:endParaRPr dirty="0"/>
          </a:p>
          <a:p>
            <a:pPr marL="0" lvl="0" indent="0" algn="l" rtl="0">
              <a:lnSpc>
                <a:spcPct val="90000"/>
              </a:lnSpc>
              <a:spcBef>
                <a:spcPts val="1000"/>
              </a:spcBef>
              <a:spcAft>
                <a:spcPts val="0"/>
              </a:spcAft>
              <a:buClr>
                <a:srgbClr val="0000FF"/>
              </a:buClr>
              <a:buSzPts val="2800"/>
              <a:buNone/>
            </a:pPr>
            <a:endParaRPr dirty="0">
              <a:latin typeface="Open Sans"/>
              <a:ea typeface="Open Sans"/>
              <a:cs typeface="Open Sans"/>
              <a:sym typeface="Open Sans"/>
            </a:endParaRPr>
          </a:p>
          <a:p>
            <a:pPr marL="228600" lvl="0" indent="-228600" algn="l" rtl="0">
              <a:lnSpc>
                <a:spcPct val="90000"/>
              </a:lnSpc>
              <a:spcBef>
                <a:spcPts val="1000"/>
              </a:spcBef>
              <a:spcAft>
                <a:spcPts val="0"/>
              </a:spcAft>
              <a:buClr>
                <a:srgbClr val="0000FF"/>
              </a:buClr>
              <a:buSzPts val="2800"/>
              <a:buFont typeface="Noto Sans Symbols"/>
              <a:buChar char="⮚"/>
            </a:pPr>
            <a:r>
              <a:rPr lang="en-US" dirty="0">
                <a:latin typeface="Open Sans"/>
                <a:ea typeface="Open Sans"/>
                <a:cs typeface="Open Sans"/>
                <a:sym typeface="Open Sans"/>
              </a:rPr>
              <a:t>     </a:t>
            </a:r>
            <a:r>
              <a:rPr lang="en-US" dirty="0" err="1">
                <a:latin typeface="Open Sans"/>
                <a:ea typeface="Open Sans"/>
                <a:cs typeface="Open Sans"/>
                <a:sym typeface="Open Sans"/>
              </a:rPr>
              <a:t>अत्यधिक</a:t>
            </a:r>
            <a:r>
              <a:rPr lang="en-US" dirty="0">
                <a:latin typeface="Open Sans"/>
                <a:ea typeface="Open Sans"/>
                <a:cs typeface="Open Sans"/>
                <a:sym typeface="Open Sans"/>
              </a:rPr>
              <a:t> </a:t>
            </a:r>
            <a:r>
              <a:rPr lang="en-US" dirty="0" err="1">
                <a:latin typeface="Open Sans"/>
                <a:ea typeface="Open Sans"/>
                <a:cs typeface="Open Sans"/>
                <a:sym typeface="Open Sans"/>
              </a:rPr>
              <a:t>कुशल</a:t>
            </a:r>
            <a:r>
              <a:rPr lang="en-US" dirty="0">
                <a:latin typeface="Open Sans"/>
                <a:ea typeface="Open Sans"/>
                <a:cs typeface="Open Sans"/>
                <a:sym typeface="Open Sans"/>
              </a:rPr>
              <a:t> </a:t>
            </a:r>
            <a:r>
              <a:rPr lang="en-US" dirty="0" err="1">
                <a:latin typeface="Open Sans"/>
                <a:ea typeface="Open Sans"/>
                <a:cs typeface="Open Sans"/>
                <a:sym typeface="Open Sans"/>
              </a:rPr>
              <a:t>प्रशिक्षित</a:t>
            </a:r>
            <a:r>
              <a:rPr lang="en-US" dirty="0">
                <a:latin typeface="Open Sans"/>
                <a:ea typeface="Open Sans"/>
                <a:cs typeface="Open Sans"/>
                <a:sym typeface="Open Sans"/>
              </a:rPr>
              <a:t> </a:t>
            </a:r>
            <a:r>
              <a:rPr lang="en-US" dirty="0" err="1">
                <a:latin typeface="Open Sans"/>
                <a:ea typeface="Open Sans"/>
                <a:cs typeface="Open Sans"/>
                <a:sym typeface="Open Sans"/>
              </a:rPr>
              <a:t>कार्मिक</a:t>
            </a:r>
            <a:endParaRPr dirty="0"/>
          </a:p>
          <a:p>
            <a:pPr marL="228600" lvl="0" indent="-228600" algn="l" rtl="0">
              <a:lnSpc>
                <a:spcPct val="90000"/>
              </a:lnSpc>
              <a:spcBef>
                <a:spcPts val="1000"/>
              </a:spcBef>
              <a:spcAft>
                <a:spcPts val="0"/>
              </a:spcAft>
              <a:buClr>
                <a:srgbClr val="0000FF"/>
              </a:buClr>
              <a:buSzPts val="2800"/>
              <a:buFont typeface="Noto Sans Symbols"/>
              <a:buChar char="⮚"/>
            </a:pPr>
            <a:r>
              <a:rPr lang="en-US" dirty="0">
                <a:latin typeface="Open Sans"/>
                <a:ea typeface="Open Sans"/>
                <a:cs typeface="Open Sans"/>
                <a:sym typeface="Open Sans"/>
              </a:rPr>
              <a:t>     </a:t>
            </a:r>
            <a:r>
              <a:rPr lang="en-US" dirty="0" err="1">
                <a:latin typeface="Open Sans"/>
                <a:ea typeface="Open Sans"/>
                <a:cs typeface="Open Sans"/>
                <a:sym typeface="Open Sans"/>
              </a:rPr>
              <a:t>सभी</a:t>
            </a:r>
            <a:r>
              <a:rPr lang="en-US" dirty="0">
                <a:latin typeface="Open Sans"/>
                <a:ea typeface="Open Sans"/>
                <a:cs typeface="Open Sans"/>
                <a:sym typeface="Open Sans"/>
              </a:rPr>
              <a:t> </a:t>
            </a:r>
            <a:r>
              <a:rPr lang="en-US" dirty="0" err="1">
                <a:latin typeface="Open Sans"/>
                <a:ea typeface="Open Sans"/>
                <a:cs typeface="Open Sans"/>
                <a:sym typeface="Open Sans"/>
              </a:rPr>
              <a:t>प्रकार</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सुविधाओं</a:t>
            </a:r>
            <a:r>
              <a:rPr lang="en-US" dirty="0">
                <a:latin typeface="Open Sans"/>
                <a:ea typeface="Open Sans"/>
                <a:cs typeface="Open Sans"/>
                <a:sym typeface="Open Sans"/>
              </a:rPr>
              <a:t> </a:t>
            </a:r>
            <a:r>
              <a:rPr lang="en-US" dirty="0" err="1">
                <a:latin typeface="Open Sans"/>
                <a:ea typeface="Open Sans"/>
                <a:cs typeface="Open Sans"/>
                <a:sym typeface="Open Sans"/>
              </a:rPr>
              <a:t>से</a:t>
            </a:r>
            <a:r>
              <a:rPr lang="en-US" dirty="0">
                <a:latin typeface="Open Sans"/>
                <a:ea typeface="Open Sans"/>
                <a:cs typeface="Open Sans"/>
                <a:sym typeface="Open Sans"/>
              </a:rPr>
              <a:t> </a:t>
            </a:r>
            <a:r>
              <a:rPr lang="en-US" dirty="0" err="1">
                <a:latin typeface="Open Sans"/>
                <a:ea typeface="Open Sans"/>
                <a:cs typeface="Open Sans"/>
                <a:sym typeface="Open Sans"/>
              </a:rPr>
              <a:t>पूर्णतः</a:t>
            </a:r>
            <a:r>
              <a:rPr lang="en-US" dirty="0">
                <a:latin typeface="Open Sans"/>
                <a:ea typeface="Open Sans"/>
                <a:cs typeface="Open Sans"/>
                <a:sym typeface="Open Sans"/>
              </a:rPr>
              <a:t> </a:t>
            </a:r>
            <a:r>
              <a:rPr lang="en-US" dirty="0" err="1">
                <a:latin typeface="Open Sans"/>
                <a:ea typeface="Open Sans"/>
                <a:cs typeface="Open Sans"/>
                <a:sym typeface="Open Sans"/>
              </a:rPr>
              <a:t>सुसज्जित</a:t>
            </a:r>
            <a:endParaRPr dirty="0"/>
          </a:p>
          <a:p>
            <a:pPr marL="0" lvl="0" indent="0" algn="l" rtl="0">
              <a:lnSpc>
                <a:spcPct val="90000"/>
              </a:lnSpc>
              <a:spcBef>
                <a:spcPts val="1000"/>
              </a:spcBef>
              <a:spcAft>
                <a:spcPts val="0"/>
              </a:spcAft>
              <a:buClr>
                <a:srgbClr val="0000FF"/>
              </a:buClr>
              <a:buSzPts val="2800"/>
              <a:buNone/>
            </a:pPr>
            <a:r>
              <a:rPr lang="en-US" dirty="0">
                <a:latin typeface="Open Sans"/>
                <a:ea typeface="Open Sans"/>
                <a:cs typeface="Open Sans"/>
                <a:sym typeface="Open Sans"/>
              </a:rPr>
              <a:t>        </a:t>
            </a:r>
            <a:r>
              <a:rPr lang="en-US" dirty="0" err="1">
                <a:latin typeface="Open Sans"/>
                <a:ea typeface="Open Sans"/>
                <a:cs typeface="Open Sans"/>
                <a:sym typeface="Open Sans"/>
              </a:rPr>
              <a:t>उपकरण</a:t>
            </a:r>
            <a:endParaRPr dirty="0">
              <a:latin typeface="Open Sans"/>
              <a:ea typeface="Open Sans"/>
              <a:cs typeface="Open Sans"/>
              <a:sym typeface="Open Sans"/>
            </a:endParaRPr>
          </a:p>
          <a:p>
            <a:pPr marL="228600" lvl="0" indent="-228600" algn="l" rtl="0">
              <a:lnSpc>
                <a:spcPct val="90000"/>
              </a:lnSpc>
              <a:spcBef>
                <a:spcPts val="1000"/>
              </a:spcBef>
              <a:spcAft>
                <a:spcPts val="0"/>
              </a:spcAft>
              <a:buClr>
                <a:srgbClr val="0000FF"/>
              </a:buClr>
              <a:buSzPts val="2800"/>
              <a:buFont typeface="Noto Sans Symbols"/>
              <a:buChar char="⮚"/>
            </a:pPr>
            <a:r>
              <a:rPr lang="en-US" dirty="0">
                <a:latin typeface="Open Sans"/>
                <a:ea typeface="Open Sans"/>
                <a:cs typeface="Open Sans"/>
                <a:sym typeface="Open Sans"/>
              </a:rPr>
              <a:t>    </a:t>
            </a:r>
            <a:r>
              <a:rPr lang="en-US" dirty="0" err="1">
                <a:latin typeface="Open Sans"/>
                <a:ea typeface="Open Sans"/>
                <a:cs typeface="Open Sans"/>
                <a:sym typeface="Open Sans"/>
              </a:rPr>
              <a:t>सीबीआरएन</a:t>
            </a:r>
            <a:r>
              <a:rPr lang="en-US" dirty="0">
                <a:latin typeface="Open Sans"/>
                <a:ea typeface="Open Sans"/>
                <a:cs typeface="Open Sans"/>
                <a:sym typeface="Open Sans"/>
              </a:rPr>
              <a:t> </a:t>
            </a:r>
            <a:r>
              <a:rPr lang="en-US" dirty="0" err="1">
                <a:latin typeface="Open Sans"/>
                <a:ea typeface="Open Sans"/>
                <a:cs typeface="Open Sans"/>
                <a:sym typeface="Open Sans"/>
              </a:rPr>
              <a:t>प्रशिक्षित</a:t>
            </a:r>
            <a:endParaRPr dirty="0">
              <a:latin typeface="Open Sans"/>
              <a:ea typeface="Open Sans"/>
              <a:cs typeface="Open Sans"/>
              <a:sym typeface="Open Sans"/>
            </a:endParaRPr>
          </a:p>
          <a:p>
            <a:pPr marL="228600" lvl="0" indent="-228600">
              <a:buClr>
                <a:srgbClr val="0000FF"/>
              </a:buClr>
              <a:buSzPts val="2800"/>
              <a:buFont typeface="Noto Sans Symbols"/>
              <a:buChar char="⮚"/>
            </a:pPr>
            <a:r>
              <a:rPr lang="en-US" dirty="0">
                <a:latin typeface="Open Sans"/>
                <a:ea typeface="Open Sans"/>
                <a:cs typeface="Open Sans"/>
                <a:sym typeface="Open Sans"/>
              </a:rPr>
              <a:t>    </a:t>
            </a:r>
            <a:r>
              <a:rPr lang="en-US" dirty="0" err="1">
                <a:latin typeface="Arial"/>
                <a:ea typeface="Arial"/>
                <a:cs typeface="Arial"/>
                <a:sym typeface="Arial"/>
              </a:rPr>
              <a:t>वाहन</a:t>
            </a:r>
            <a:r>
              <a:rPr lang="en-US" dirty="0">
                <a:latin typeface="Arial"/>
                <a:ea typeface="Arial"/>
                <a:cs typeface="Arial"/>
                <a:sym typeface="Arial"/>
              </a:rPr>
              <a:t> </a:t>
            </a:r>
            <a:r>
              <a:rPr lang="en-US" dirty="0" err="1">
                <a:latin typeface="Open Sans"/>
                <a:ea typeface="Open Sans"/>
                <a:cs typeface="Open Sans"/>
                <a:sym typeface="Open Sans"/>
              </a:rPr>
              <a:t>संचार</a:t>
            </a:r>
            <a:r>
              <a:rPr lang="en-US" sz="3600" dirty="0">
                <a:latin typeface="Open Sans"/>
                <a:ea typeface="Open Sans"/>
                <a:cs typeface="Open Sans"/>
                <a:sym typeface="Open Sans"/>
              </a:rPr>
              <a:t> </a:t>
            </a:r>
            <a:r>
              <a:rPr lang="en-US" dirty="0" err="1">
                <a:latin typeface="Open Sans"/>
                <a:ea typeface="Open Sans"/>
                <a:cs typeface="Open Sans"/>
                <a:sym typeface="Open Sans"/>
              </a:rPr>
              <a:t>सुसज्जित</a:t>
            </a:r>
            <a:endParaRPr dirty="0">
              <a:latin typeface="Open Sans"/>
              <a:ea typeface="Open Sans"/>
              <a:cs typeface="Open Sans"/>
              <a:sym typeface="Open Sans"/>
            </a:endParaRPr>
          </a:p>
          <a:p>
            <a:pPr marL="228600" lvl="0" indent="-228600" algn="l" rtl="0">
              <a:lnSpc>
                <a:spcPct val="90000"/>
              </a:lnSpc>
              <a:spcBef>
                <a:spcPts val="1000"/>
              </a:spcBef>
              <a:spcAft>
                <a:spcPts val="0"/>
              </a:spcAft>
              <a:buClr>
                <a:srgbClr val="0000FF"/>
              </a:buClr>
              <a:buSzPts val="2800"/>
              <a:buFont typeface="Noto Sans Symbols"/>
              <a:buChar char="⮚"/>
            </a:pPr>
            <a:r>
              <a:rPr lang="en-US" dirty="0">
                <a:latin typeface="Open Sans"/>
                <a:ea typeface="Open Sans"/>
                <a:cs typeface="Open Sans"/>
                <a:sym typeface="Open Sans"/>
              </a:rPr>
              <a:t>    </a:t>
            </a:r>
            <a:r>
              <a:rPr lang="en-US" dirty="0" err="1">
                <a:latin typeface="Open Sans"/>
                <a:ea typeface="Open Sans"/>
                <a:cs typeface="Open Sans"/>
                <a:sym typeface="Open Sans"/>
              </a:rPr>
              <a:t>संचार</a:t>
            </a:r>
            <a:r>
              <a:rPr lang="en-US" dirty="0">
                <a:latin typeface="Open Sans"/>
                <a:ea typeface="Open Sans"/>
                <a:cs typeface="Open Sans"/>
                <a:sym typeface="Open Sans"/>
              </a:rPr>
              <a:t> </a:t>
            </a:r>
            <a:r>
              <a:rPr lang="en-US" dirty="0" err="1">
                <a:latin typeface="Open Sans"/>
                <a:ea typeface="Open Sans"/>
                <a:cs typeface="Open Sans"/>
                <a:sym typeface="Open Sans"/>
              </a:rPr>
              <a:t>प्रणाली</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384" name="Google Shape;384;p56"/>
          <p:cNvSpPr txBox="1"/>
          <p:nvPr/>
        </p:nvSpPr>
        <p:spPr>
          <a:xfrm>
            <a:off x="0" y="2779835"/>
            <a:ext cx="4402015" cy="1298329"/>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lt1"/>
                </a:solidFill>
                <a:latin typeface="Open Sans SemiBold"/>
                <a:ea typeface="Open Sans SemiBold"/>
                <a:cs typeface="Open Sans SemiBold"/>
                <a:sym typeface="Open Sans SemiBold"/>
              </a:rPr>
              <a:t>बल का गठन</a:t>
            </a:r>
            <a:endParaRPr sz="4000">
              <a:solidFill>
                <a:schemeClr val="lt1"/>
              </a:solidFill>
              <a:latin typeface="Open Sans SemiBold"/>
              <a:ea typeface="Open Sans SemiBold"/>
              <a:cs typeface="Open Sans SemiBold"/>
              <a:sym typeface="Open Sans SemiBold"/>
            </a:endParaRPr>
          </a:p>
        </p:txBody>
      </p:sp>
      <p:sp>
        <p:nvSpPr>
          <p:cNvPr id="385" name="Google Shape;385;p56"/>
          <p:cNvSpPr txBox="1">
            <a:spLocks noGrp="1"/>
          </p:cNvSpPr>
          <p:nvPr>
            <p:ph type="sldNum" idx="12"/>
          </p:nvPr>
        </p:nvSpPr>
        <p:spPr>
          <a:xfrm>
            <a:off x="1008268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7"/>
          <p:cNvSpPr/>
          <p:nvPr/>
        </p:nvSpPr>
        <p:spPr>
          <a:xfrm>
            <a:off x="242961" y="2194319"/>
            <a:ext cx="3928989" cy="1323439"/>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a:solidFill>
                  <a:schemeClr val="lt1"/>
                </a:solidFill>
                <a:latin typeface="Open Sans SemiBold"/>
                <a:ea typeface="Open Sans SemiBold"/>
                <a:cs typeface="Open Sans SemiBold"/>
                <a:sym typeface="Open Sans SemiBold"/>
              </a:rPr>
              <a:t>एनडीआरएफ की भूमिका</a:t>
            </a:r>
            <a:endParaRPr/>
          </a:p>
        </p:txBody>
      </p:sp>
      <p:sp>
        <p:nvSpPr>
          <p:cNvPr id="391" name="Google Shape;391;p57"/>
          <p:cNvSpPr txBox="1"/>
          <p:nvPr/>
        </p:nvSpPr>
        <p:spPr>
          <a:xfrm>
            <a:off x="4354830" y="868680"/>
            <a:ext cx="7558746" cy="4955162"/>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err="1">
                <a:solidFill>
                  <a:schemeClr val="dk1"/>
                </a:solidFill>
                <a:latin typeface="Open Sans SemiBold"/>
                <a:ea typeface="Open Sans SemiBold"/>
                <a:cs typeface="Open Sans SemiBold"/>
                <a:sym typeface="Open Sans SemiBold"/>
              </a:rPr>
              <a:t>क्षमता</a:t>
            </a:r>
            <a:r>
              <a:rPr lang="en-US" sz="2800" dirty="0">
                <a:solidFill>
                  <a:schemeClr val="dk1"/>
                </a:solidFill>
                <a:latin typeface="Open Sans SemiBold"/>
                <a:ea typeface="Open Sans SemiBold"/>
                <a:cs typeface="Open Sans SemiBold"/>
                <a:sym typeface="Open Sans SemiBold"/>
              </a:rPr>
              <a:t> </a:t>
            </a:r>
            <a:r>
              <a:rPr lang="en-US" sz="2800" dirty="0" err="1">
                <a:solidFill>
                  <a:schemeClr val="dk1"/>
                </a:solidFill>
                <a:latin typeface="Open Sans SemiBold"/>
                <a:ea typeface="Open Sans SemiBold"/>
                <a:cs typeface="Open Sans SemiBold"/>
                <a:sym typeface="Open Sans SemiBold"/>
              </a:rPr>
              <a:t>निर्माण</a:t>
            </a:r>
            <a:r>
              <a:rPr lang="en-US" sz="2800" dirty="0">
                <a:solidFill>
                  <a:schemeClr val="dk1"/>
                </a:solidFill>
                <a:latin typeface="Open Sans SemiBold"/>
                <a:ea typeface="Open Sans SemiBold"/>
                <a:cs typeface="Open Sans SemiBold"/>
                <a:sym typeface="Open Sans SemiBold"/>
              </a:rPr>
              <a:t>:-</a:t>
            </a:r>
            <a:endParaRPr dirty="0"/>
          </a:p>
          <a:p>
            <a:pPr marL="0" marR="0" lvl="0" indent="0" algn="l" rtl="0">
              <a:spcBef>
                <a:spcPts val="0"/>
              </a:spcBef>
              <a:spcAft>
                <a:spcPts val="0"/>
              </a:spcAft>
              <a:buNone/>
            </a:pPr>
            <a:endParaRPr sz="2800" dirty="0">
              <a:solidFill>
                <a:schemeClr val="dk1"/>
              </a:solidFill>
              <a:latin typeface="Open Sans SemiBold"/>
              <a:ea typeface="Open Sans SemiBold"/>
              <a:cs typeface="Open Sans SemiBold"/>
              <a:sym typeface="Open Sans SemiBold"/>
            </a:endParaRPr>
          </a:p>
          <a:p>
            <a:pPr marL="457200" marR="0" lvl="1" indent="-1778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Open Sans SemiBold"/>
                <a:ea typeface="Open Sans SemiBold"/>
                <a:cs typeface="Open Sans SemiBold"/>
                <a:sym typeface="Open Sans SemiBold"/>
              </a:rPr>
              <a:t>  </a:t>
            </a:r>
            <a:r>
              <a:rPr lang="en-US" sz="2800" b="0" i="0" u="none" strike="noStrike" cap="none" dirty="0" err="1">
                <a:solidFill>
                  <a:schemeClr val="dk1"/>
                </a:solidFill>
                <a:latin typeface="Open Sans"/>
                <a:ea typeface="Open Sans"/>
                <a:cs typeface="Open Sans"/>
                <a:sym typeface="Open Sans"/>
              </a:rPr>
              <a:t>इन-हाउस</a:t>
            </a: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प्रशिक्षण</a:t>
            </a:r>
            <a:endParaRPr sz="2800" b="0" i="0" u="none" strike="noStrike" cap="none" dirty="0">
              <a:solidFill>
                <a:schemeClr val="dk1"/>
              </a:solidFill>
              <a:latin typeface="Open Sans"/>
              <a:ea typeface="Open Sans"/>
              <a:cs typeface="Open Sans"/>
              <a:sym typeface="Open Sans"/>
            </a:endParaRPr>
          </a:p>
          <a:p>
            <a:pPr marL="457200" marR="0" lvl="1" indent="-1778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परिचय</a:t>
            </a:r>
            <a:r>
              <a:rPr lang="en-US" sz="2800" b="0" i="0" u="none" strike="noStrike" cap="none" dirty="0">
                <a:solidFill>
                  <a:schemeClr val="dk1"/>
                </a:solidFill>
                <a:latin typeface="Open Sans"/>
                <a:ea typeface="Open Sans"/>
                <a:cs typeface="Open Sans"/>
                <a:sym typeface="Open Sans"/>
              </a:rPr>
              <a:t> </a:t>
            </a:r>
            <a:endParaRPr sz="2800" b="0" i="0" u="none" strike="noStrike" cap="none" dirty="0">
              <a:solidFill>
                <a:schemeClr val="dk1"/>
              </a:solidFill>
              <a:latin typeface="Open Sans"/>
              <a:ea typeface="Open Sans"/>
              <a:cs typeface="Open Sans"/>
              <a:sym typeface="Open Sans"/>
            </a:endParaRPr>
          </a:p>
          <a:p>
            <a:pPr marL="457200" marR="0" lvl="1" indent="-1778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प्रशिक्षण</a:t>
            </a: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एसडीआरएफ</a:t>
            </a:r>
            <a:r>
              <a:rPr lang="en-US" sz="2800" b="0" i="0" u="none" strike="noStrike" cap="none" dirty="0">
                <a:solidFill>
                  <a:schemeClr val="dk1"/>
                </a:solidFill>
                <a:latin typeface="Open Sans"/>
                <a:ea typeface="Open Sans"/>
                <a:cs typeface="Open Sans"/>
                <a:sym typeface="Open Sans"/>
              </a:rPr>
              <a:t>/</a:t>
            </a:r>
            <a:r>
              <a:rPr lang="en-US" sz="2800" b="0" i="0" u="none" strike="noStrike" cap="none" dirty="0" err="1">
                <a:solidFill>
                  <a:schemeClr val="dk1"/>
                </a:solidFill>
                <a:latin typeface="Open Sans"/>
                <a:ea typeface="Open Sans"/>
                <a:cs typeface="Open Sans"/>
                <a:sym typeface="Open Sans"/>
              </a:rPr>
              <a:t>अन्य</a:t>
            </a: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राज्य</a:t>
            </a: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एजेंसियां</a:t>
            </a:r>
            <a:endParaRPr dirty="0"/>
          </a:p>
          <a:p>
            <a:pPr marL="457200" marR="0" lvl="1" indent="-1778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सामुदायिक</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जागरूकता</a:t>
            </a:r>
            <a:r>
              <a:rPr lang="en-US" sz="2800" b="0" i="0" u="none" strike="noStrike" cap="none" dirty="0">
                <a:solidFill>
                  <a:srgbClr val="060B14"/>
                </a:solidFill>
                <a:latin typeface="Open Sans"/>
                <a:ea typeface="Open Sans"/>
                <a:cs typeface="Open Sans"/>
                <a:sym typeface="Open Sans"/>
              </a:rPr>
              <a:t> </a:t>
            </a:r>
          </a:p>
          <a:p>
            <a:pPr marL="457200" marR="0" lvl="1" indent="-177800" algn="l" rtl="0">
              <a:spcBef>
                <a:spcPts val="0"/>
              </a:spcBef>
              <a:spcAft>
                <a:spcPts val="0"/>
              </a:spcAft>
              <a:buClr>
                <a:schemeClr val="dk1"/>
              </a:buClr>
              <a:buSzPts val="2800"/>
              <a:buFont typeface="Noto Sans Symbols"/>
              <a:buChar char="⮚"/>
            </a:pPr>
            <a:r>
              <a:rPr lang="en-US" sz="2800" b="0" i="0" u="none" strike="noStrike" cap="none" dirty="0" err="1">
                <a:solidFill>
                  <a:srgbClr val="060B14"/>
                </a:solidFill>
                <a:latin typeface="Open Sans"/>
                <a:ea typeface="Open Sans"/>
                <a:cs typeface="Open Sans"/>
                <a:sym typeface="Open Sans"/>
              </a:rPr>
              <a:t>बुनियादी</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ढांचा</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और</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सूची</a:t>
            </a:r>
            <a:endParaRPr dirty="0"/>
          </a:p>
          <a:p>
            <a:pPr marL="457200" marR="0" lvl="1" indent="0" algn="l" rtl="0">
              <a:spcBef>
                <a:spcPts val="0"/>
              </a:spcBef>
              <a:spcAft>
                <a:spcPts val="0"/>
              </a:spcAft>
              <a:buNone/>
            </a:pPr>
            <a:r>
              <a:rPr lang="en-US" sz="2800" b="0" i="0" u="none" strike="noStrike" cap="none" dirty="0">
                <a:solidFill>
                  <a:schemeClr val="dk1"/>
                </a:solidFill>
                <a:latin typeface="Open Sans"/>
                <a:ea typeface="Open Sans"/>
                <a:cs typeface="Open Sans"/>
                <a:sym typeface="Open Sans"/>
              </a:rPr>
              <a:t>     </a:t>
            </a:r>
            <a:r>
              <a:rPr lang="en-US" sz="2800" b="0" i="0" u="none" strike="noStrike" cap="none" dirty="0" err="1">
                <a:solidFill>
                  <a:schemeClr val="dk1"/>
                </a:solidFill>
                <a:latin typeface="Open Sans"/>
                <a:ea typeface="Open Sans"/>
                <a:cs typeface="Open Sans"/>
                <a:sym typeface="Open Sans"/>
              </a:rPr>
              <a:t>प्रतिक्रिया</a:t>
            </a:r>
            <a:r>
              <a:rPr lang="en-US" sz="2800" b="0" i="0" u="none" strike="noStrike" cap="none" dirty="0">
                <a:solidFill>
                  <a:schemeClr val="dk1"/>
                </a:solidFill>
                <a:latin typeface="Open Sans"/>
                <a:ea typeface="Open Sans"/>
                <a:cs typeface="Open Sans"/>
                <a:sym typeface="Open Sans"/>
              </a:rPr>
              <a:t>:-</a:t>
            </a:r>
            <a:endParaRPr dirty="0"/>
          </a:p>
          <a:p>
            <a:pPr marL="457200" marR="0" lvl="1" indent="-177800" algn="l" rtl="0">
              <a:spcBef>
                <a:spcPts val="0"/>
              </a:spcBef>
              <a:spcAft>
                <a:spcPts val="0"/>
              </a:spcAft>
              <a:buClr>
                <a:srgbClr val="060B14"/>
              </a:buClr>
              <a:buSzPts val="2800"/>
              <a:buFont typeface="Noto Sans Symbols"/>
              <a:buChar char="⮚"/>
            </a:pPr>
            <a:r>
              <a:rPr lang="en-US" sz="2800" b="0" i="0" u="none" strike="noStrike" cap="none" dirty="0" err="1">
                <a:solidFill>
                  <a:srgbClr val="060B14"/>
                </a:solidFill>
                <a:latin typeface="Open Sans"/>
                <a:ea typeface="Open Sans"/>
                <a:cs typeface="Open Sans"/>
                <a:sym typeface="Open Sans"/>
              </a:rPr>
              <a:t>आपदा</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प्रतिक्रिया</a:t>
            </a:r>
            <a:endParaRPr dirty="0"/>
          </a:p>
          <a:p>
            <a:pPr marL="457200" marR="0" lvl="1" indent="-177800" algn="l" rtl="0">
              <a:spcBef>
                <a:spcPts val="0"/>
              </a:spcBef>
              <a:spcAft>
                <a:spcPts val="0"/>
              </a:spcAft>
              <a:buClr>
                <a:srgbClr val="060B14"/>
              </a:buClr>
              <a:buSzPts val="2800"/>
              <a:buFont typeface="Noto Sans Symbols"/>
              <a:buChar char="⮚"/>
            </a:pPr>
            <a:r>
              <a:rPr lang="en-US" sz="2800" b="0" i="0" u="none" strike="noStrike" cap="none" dirty="0" err="1">
                <a:solidFill>
                  <a:srgbClr val="060B14"/>
                </a:solidFill>
                <a:latin typeface="Open Sans"/>
                <a:ea typeface="Open Sans"/>
                <a:cs typeface="Open Sans"/>
                <a:sym typeface="Open Sans"/>
              </a:rPr>
              <a:t>अन्य</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एजेंसियों</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के</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साथ</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समन्वय</a:t>
            </a:r>
            <a:endParaRPr dirty="0"/>
          </a:p>
          <a:p>
            <a:pPr marL="457200" marR="0" lvl="1" indent="-177800" algn="l" rtl="0">
              <a:spcBef>
                <a:spcPts val="0"/>
              </a:spcBef>
              <a:spcAft>
                <a:spcPts val="0"/>
              </a:spcAft>
              <a:buClr>
                <a:srgbClr val="060B14"/>
              </a:buClr>
              <a:buSzPts val="2800"/>
              <a:buFont typeface="Noto Sans Symbols"/>
              <a:buChar char="⮚"/>
            </a:pPr>
            <a:r>
              <a:rPr lang="en-US" sz="2800" b="0" i="0" u="none" strike="noStrike" cap="none" dirty="0" err="1">
                <a:solidFill>
                  <a:srgbClr val="060B14"/>
                </a:solidFill>
                <a:latin typeface="Open Sans"/>
                <a:ea typeface="Open Sans"/>
                <a:cs typeface="Open Sans"/>
                <a:sym typeface="Open Sans"/>
              </a:rPr>
              <a:t>राहत</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और</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पुनर्स्थापन</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में</a:t>
            </a:r>
            <a:r>
              <a:rPr lang="en-US" sz="2800" b="0" i="0" u="none" strike="noStrike" cap="none" dirty="0">
                <a:solidFill>
                  <a:srgbClr val="060B14"/>
                </a:solidFill>
                <a:latin typeface="Open Sans"/>
                <a:ea typeface="Open Sans"/>
                <a:cs typeface="Open Sans"/>
                <a:sym typeface="Open Sans"/>
              </a:rPr>
              <a:t> </a:t>
            </a:r>
            <a:r>
              <a:rPr lang="en-US" sz="2800" b="0" i="0" u="none" strike="noStrike" cap="none" dirty="0" err="1">
                <a:solidFill>
                  <a:srgbClr val="060B14"/>
                </a:solidFill>
                <a:latin typeface="Open Sans"/>
                <a:ea typeface="Open Sans"/>
                <a:cs typeface="Open Sans"/>
                <a:sym typeface="Open Sans"/>
              </a:rPr>
              <a:t>सहायता</a:t>
            </a:r>
            <a:r>
              <a:rPr lang="en-US" sz="2800" b="0" i="0" u="none" strike="noStrike" cap="none" dirty="0">
                <a:solidFill>
                  <a:srgbClr val="060B14"/>
                </a:solidFill>
                <a:latin typeface="Open Sans"/>
                <a:ea typeface="Open Sans"/>
                <a:cs typeface="Open Sans"/>
                <a:sym typeface="Open Sans"/>
              </a:rPr>
              <a:t> </a:t>
            </a:r>
            <a:r>
              <a:rPr lang="en-US" sz="3200" b="0" i="0" u="none" strike="noStrike" cap="none" dirty="0">
                <a:solidFill>
                  <a:schemeClr val="dk1"/>
                </a:solidFill>
                <a:latin typeface="Open Sans"/>
                <a:ea typeface="Open Sans"/>
                <a:cs typeface="Open Sans"/>
                <a:sym typeface="Open Sans"/>
              </a:rPr>
              <a:t>	</a:t>
            </a:r>
            <a:endParaRPr dirty="0"/>
          </a:p>
        </p:txBody>
      </p:sp>
      <p:sp>
        <p:nvSpPr>
          <p:cNvPr id="392" name="Google Shape;392;p57"/>
          <p:cNvSpPr txBox="1">
            <a:spLocks noGrp="1"/>
          </p:cNvSpPr>
          <p:nvPr>
            <p:ph type="sldNum" idx="12"/>
          </p:nvPr>
        </p:nvSpPr>
        <p:spPr>
          <a:xfrm>
            <a:off x="1004839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8"/>
          <p:cNvSpPr/>
          <p:nvPr/>
        </p:nvSpPr>
        <p:spPr>
          <a:xfrm>
            <a:off x="0" y="1064542"/>
            <a:ext cx="2963008" cy="1446550"/>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t" anchorCtr="0">
            <a:noAutofit/>
          </a:bodyPr>
          <a:lstStyle/>
          <a:p>
            <a:pPr lvl="0" algn="ctr"/>
            <a:r>
              <a:rPr lang="en-US" sz="4000" dirty="0" err="1">
                <a:solidFill>
                  <a:schemeClr val="lt1"/>
                </a:solidFill>
                <a:latin typeface="Open Sans SemiBold"/>
                <a:ea typeface="Open Sans SemiBold"/>
                <a:cs typeface="Open Sans SemiBold"/>
                <a:sym typeface="Open Sans SemiBold"/>
              </a:rPr>
              <a:t>आपदा</a:t>
            </a:r>
            <a:r>
              <a:rPr lang="en-US" sz="4000" dirty="0">
                <a:solidFill>
                  <a:schemeClr val="lt1"/>
                </a:solidFill>
                <a:latin typeface="Open Sans SemiBold"/>
                <a:ea typeface="Open Sans SemiBold"/>
                <a:cs typeface="Open Sans SemiBold"/>
                <a:sym typeface="Open Sans SemiBold"/>
              </a:rPr>
              <a:t> </a:t>
            </a:r>
            <a:r>
              <a:rPr lang="en-US" sz="4400" dirty="0" err="1">
                <a:solidFill>
                  <a:schemeClr val="lt1"/>
                </a:solidFill>
                <a:latin typeface="Open Sans SemiBold"/>
                <a:ea typeface="Open Sans SemiBold"/>
                <a:cs typeface="Open Sans SemiBold"/>
                <a:sym typeface="Open Sans SemiBold"/>
              </a:rPr>
              <a:t>प्रबंधन</a:t>
            </a:r>
            <a:endParaRPr sz="4400" dirty="0">
              <a:solidFill>
                <a:schemeClr val="lt1"/>
              </a:solidFill>
              <a:latin typeface="Arial"/>
              <a:ea typeface="Arial"/>
              <a:cs typeface="Arial"/>
              <a:sym typeface="Arial"/>
            </a:endParaRPr>
          </a:p>
        </p:txBody>
      </p:sp>
      <p:sp>
        <p:nvSpPr>
          <p:cNvPr id="398" name="Google Shape;398;p58"/>
          <p:cNvSpPr txBox="1"/>
          <p:nvPr/>
        </p:nvSpPr>
        <p:spPr>
          <a:xfrm>
            <a:off x="3572608" y="137748"/>
            <a:ext cx="781343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err="1">
                <a:solidFill>
                  <a:srgbClr val="7030A0"/>
                </a:solidFill>
                <a:latin typeface="Calibri"/>
                <a:ea typeface="Calibri"/>
                <a:cs typeface="Calibri"/>
                <a:sym typeface="Calibri"/>
              </a:rPr>
              <a:t>आपदा</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घटित</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होने</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पर</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निम्नलिखित</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कार्यवाही</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की</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जाती</a:t>
            </a:r>
            <a:r>
              <a:rPr lang="en-US" sz="3600" b="1" dirty="0">
                <a:solidFill>
                  <a:srgbClr val="7030A0"/>
                </a:solidFill>
                <a:latin typeface="Calibri"/>
                <a:ea typeface="Calibri"/>
                <a:cs typeface="Calibri"/>
                <a:sym typeface="Calibri"/>
              </a:rPr>
              <a:t> </a:t>
            </a:r>
            <a:r>
              <a:rPr lang="en-US" sz="3600" b="1" dirty="0" err="1">
                <a:solidFill>
                  <a:srgbClr val="7030A0"/>
                </a:solidFill>
                <a:latin typeface="Calibri"/>
                <a:ea typeface="Calibri"/>
                <a:cs typeface="Calibri"/>
                <a:sym typeface="Calibri"/>
              </a:rPr>
              <a:t>है</a:t>
            </a:r>
            <a:r>
              <a:rPr lang="en-US" sz="3600" b="1" dirty="0">
                <a:solidFill>
                  <a:srgbClr val="7030A0"/>
                </a:solidFill>
                <a:latin typeface="Calibri"/>
                <a:ea typeface="Calibri"/>
                <a:cs typeface="Calibri"/>
                <a:sym typeface="Calibri"/>
              </a:rPr>
              <a:t>:</a:t>
            </a:r>
            <a:endParaRPr sz="1800" dirty="0">
              <a:solidFill>
                <a:schemeClr val="dk1"/>
              </a:solidFill>
              <a:latin typeface="Calibri"/>
              <a:ea typeface="Calibri"/>
              <a:cs typeface="Calibri"/>
              <a:sym typeface="Calibri"/>
            </a:endParaRPr>
          </a:p>
        </p:txBody>
      </p:sp>
      <p:sp>
        <p:nvSpPr>
          <p:cNvPr id="399" name="Google Shape;399;p58"/>
          <p:cNvSpPr/>
          <p:nvPr/>
        </p:nvSpPr>
        <p:spPr>
          <a:xfrm>
            <a:off x="7278688" y="1234562"/>
            <a:ext cx="3960442" cy="533400"/>
          </a:xfrm>
          <a:prstGeom prst="rect">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hi-IN" sz="2400" b="1" dirty="0">
                <a:solidFill>
                  <a:schemeClr val="lt1"/>
                </a:solidFill>
                <a:latin typeface="Calibri"/>
                <a:sym typeface="Calibri"/>
              </a:rPr>
              <a:t>राहत और बचाव कार्य।</a:t>
            </a:r>
            <a:endParaRPr sz="2400" b="1" dirty="0">
              <a:solidFill>
                <a:schemeClr val="lt1"/>
              </a:solidFill>
              <a:latin typeface="Calibri"/>
              <a:sym typeface="Calibri"/>
            </a:endParaRPr>
          </a:p>
        </p:txBody>
      </p:sp>
      <p:sp>
        <p:nvSpPr>
          <p:cNvPr id="400" name="Google Shape;400;p58"/>
          <p:cNvSpPr/>
          <p:nvPr/>
        </p:nvSpPr>
        <p:spPr>
          <a:xfrm>
            <a:off x="6649694" y="2206518"/>
            <a:ext cx="4871934" cy="533400"/>
          </a:xfrm>
          <a:prstGeom prst="rect">
            <a:avLst/>
          </a:prstGeom>
          <a:solidFill>
            <a:srgbClr val="7030A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algn="ctr"/>
            <a:r>
              <a:rPr lang="hi-IN" sz="2400" b="1" dirty="0">
                <a:solidFill>
                  <a:schemeClr val="lt1"/>
                </a:solidFill>
                <a:latin typeface="Calibri"/>
              </a:rPr>
              <a:t>स्थानीय समुदाय द्वारा प्रथम प्रतिक्रिया</a:t>
            </a:r>
            <a:endParaRPr sz="2400" b="1" dirty="0">
              <a:solidFill>
                <a:schemeClr val="lt1"/>
              </a:solidFill>
              <a:latin typeface="Calibri"/>
              <a:cs typeface="Calibri"/>
              <a:sym typeface="Calibri"/>
            </a:endParaRPr>
          </a:p>
        </p:txBody>
      </p:sp>
      <p:sp>
        <p:nvSpPr>
          <p:cNvPr id="401" name="Google Shape;401;p58"/>
          <p:cNvSpPr/>
          <p:nvPr/>
        </p:nvSpPr>
        <p:spPr>
          <a:xfrm>
            <a:off x="5264459" y="3349697"/>
            <a:ext cx="6328190" cy="533400"/>
          </a:xfrm>
          <a:prstGeom prst="rect">
            <a:avLst/>
          </a:prstGeom>
          <a:solidFill>
            <a:srgbClr val="00B05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hi-IN" sz="2400" b="1" dirty="0">
                <a:solidFill>
                  <a:schemeClr val="lt1"/>
                </a:solidFill>
                <a:latin typeface="Calibri"/>
              </a:rPr>
              <a:t>स्थानीय प्रशासन एवं राज्य इकाइयों का हस्तक्षेप</a:t>
            </a:r>
            <a:endParaRPr sz="2400" b="1" dirty="0">
              <a:solidFill>
                <a:schemeClr val="lt1"/>
              </a:solidFill>
              <a:latin typeface="Calibri"/>
              <a:sym typeface="Calibri"/>
            </a:endParaRPr>
          </a:p>
        </p:txBody>
      </p:sp>
      <p:sp>
        <p:nvSpPr>
          <p:cNvPr id="402" name="Google Shape;402;p58"/>
          <p:cNvSpPr/>
          <p:nvPr/>
        </p:nvSpPr>
        <p:spPr>
          <a:xfrm>
            <a:off x="3980981" y="4369779"/>
            <a:ext cx="6781800" cy="533400"/>
          </a:xfrm>
          <a:prstGeom prst="rect">
            <a:avLst/>
          </a:prstGeom>
          <a:solidFill>
            <a:srgbClr val="C0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hi-IN" sz="2400" b="1" dirty="0">
                <a:solidFill>
                  <a:schemeClr val="lt1"/>
                </a:solidFill>
                <a:latin typeface="Calibri"/>
              </a:rPr>
              <a:t>राष्ट्रीय इकाइयों का आगमन</a:t>
            </a:r>
            <a:endParaRPr sz="2400" b="1" dirty="0">
              <a:solidFill>
                <a:schemeClr val="lt1"/>
              </a:solidFill>
              <a:latin typeface="Calibri"/>
              <a:sym typeface="Calibri"/>
            </a:endParaRPr>
          </a:p>
        </p:txBody>
      </p:sp>
      <p:sp>
        <p:nvSpPr>
          <p:cNvPr id="403" name="Google Shape;403;p58"/>
          <p:cNvSpPr/>
          <p:nvPr/>
        </p:nvSpPr>
        <p:spPr>
          <a:xfrm>
            <a:off x="3161592" y="5524503"/>
            <a:ext cx="8821029" cy="533400"/>
          </a:xfrm>
          <a:prstGeom prst="rect">
            <a:avLst/>
          </a:prstGeom>
          <a:solidFill>
            <a:srgbClr val="385623"/>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hi-IN" sz="2400" b="1" dirty="0">
                <a:solidFill>
                  <a:schemeClr val="lt1"/>
                </a:solidFill>
                <a:latin typeface="Calibri"/>
              </a:rPr>
              <a:t>क्षेत्रीय अथवा अंतरराष्ट्रीय </a:t>
            </a:r>
            <a:r>
              <a:rPr lang="en-IN" sz="2400" b="1" dirty="0">
                <a:solidFill>
                  <a:schemeClr val="lt1"/>
                </a:solidFill>
                <a:latin typeface="Calibri"/>
              </a:rPr>
              <a:t>SAR </a:t>
            </a:r>
            <a:r>
              <a:rPr lang="hi-IN" sz="2400" b="1" dirty="0">
                <a:solidFill>
                  <a:schemeClr val="lt1"/>
                </a:solidFill>
                <a:latin typeface="Calibri"/>
              </a:rPr>
              <a:t>टीमों का सहयोग (जब आवश्यक हो)</a:t>
            </a:r>
            <a:endParaRPr sz="2400" b="1" dirty="0">
              <a:solidFill>
                <a:schemeClr val="lt1"/>
              </a:solidFill>
              <a:latin typeface="Calibri"/>
              <a:sym typeface="Calibri"/>
            </a:endParaRPr>
          </a:p>
        </p:txBody>
      </p:sp>
      <p:cxnSp>
        <p:nvCxnSpPr>
          <p:cNvPr id="404" name="Google Shape;404;p58"/>
          <p:cNvCxnSpPr/>
          <p:nvPr/>
        </p:nvCxnSpPr>
        <p:spPr>
          <a:xfrm rot="5400000">
            <a:off x="8230394" y="2041951"/>
            <a:ext cx="609600" cy="1588"/>
          </a:xfrm>
          <a:prstGeom prst="straightConnector1">
            <a:avLst/>
          </a:prstGeom>
          <a:noFill/>
          <a:ln w="107950" cap="flat" cmpd="sng">
            <a:solidFill>
              <a:schemeClr val="accent1"/>
            </a:solidFill>
            <a:prstDash val="solid"/>
            <a:miter lim="800000"/>
            <a:headEnd type="none" w="sm" len="sm"/>
            <a:tailEnd type="stealth" w="med" len="med"/>
          </a:ln>
        </p:spPr>
      </p:cxnSp>
      <p:cxnSp>
        <p:nvCxnSpPr>
          <p:cNvPr id="405" name="Google Shape;405;p58"/>
          <p:cNvCxnSpPr/>
          <p:nvPr/>
        </p:nvCxnSpPr>
        <p:spPr>
          <a:xfrm rot="5400000">
            <a:off x="8230394" y="3061859"/>
            <a:ext cx="609600" cy="1588"/>
          </a:xfrm>
          <a:prstGeom prst="straightConnector1">
            <a:avLst/>
          </a:prstGeom>
          <a:noFill/>
          <a:ln w="107950" cap="flat" cmpd="sng">
            <a:solidFill>
              <a:schemeClr val="accent1"/>
            </a:solidFill>
            <a:prstDash val="solid"/>
            <a:miter lim="800000"/>
            <a:headEnd type="none" w="sm" len="sm"/>
            <a:tailEnd type="stealth" w="med" len="med"/>
          </a:ln>
        </p:spPr>
      </p:cxnSp>
      <p:cxnSp>
        <p:nvCxnSpPr>
          <p:cNvPr id="406" name="Google Shape;406;p58"/>
          <p:cNvCxnSpPr/>
          <p:nvPr/>
        </p:nvCxnSpPr>
        <p:spPr>
          <a:xfrm rot="5400000">
            <a:off x="8230394" y="4143318"/>
            <a:ext cx="609600" cy="1588"/>
          </a:xfrm>
          <a:prstGeom prst="straightConnector1">
            <a:avLst/>
          </a:prstGeom>
          <a:noFill/>
          <a:ln w="107950" cap="flat" cmpd="sng">
            <a:solidFill>
              <a:schemeClr val="accent1"/>
            </a:solidFill>
            <a:prstDash val="solid"/>
            <a:miter lim="800000"/>
            <a:headEnd type="none" w="sm" len="sm"/>
            <a:tailEnd type="stealth" w="med" len="med"/>
          </a:ln>
        </p:spPr>
      </p:cxnSp>
      <p:cxnSp>
        <p:nvCxnSpPr>
          <p:cNvPr id="407" name="Google Shape;407;p58"/>
          <p:cNvCxnSpPr/>
          <p:nvPr/>
        </p:nvCxnSpPr>
        <p:spPr>
          <a:xfrm rot="5400000">
            <a:off x="8344694" y="5169085"/>
            <a:ext cx="533400" cy="1588"/>
          </a:xfrm>
          <a:prstGeom prst="straightConnector1">
            <a:avLst/>
          </a:prstGeom>
          <a:noFill/>
          <a:ln w="107950" cap="flat" cmpd="sng">
            <a:solidFill>
              <a:schemeClr val="accent1"/>
            </a:solidFill>
            <a:prstDash val="solid"/>
            <a:miter lim="800000"/>
            <a:headEnd type="none" w="sm" len="sm"/>
            <a:tailEnd type="stealth" w="med" len="med"/>
          </a:ln>
        </p:spPr>
      </p:cxnSp>
      <p:cxnSp>
        <p:nvCxnSpPr>
          <p:cNvPr id="408" name="Google Shape;408;p58"/>
          <p:cNvCxnSpPr/>
          <p:nvPr/>
        </p:nvCxnSpPr>
        <p:spPr>
          <a:xfrm flipH="1">
            <a:off x="2019300" y="1352371"/>
            <a:ext cx="5257800" cy="4572000"/>
          </a:xfrm>
          <a:prstGeom prst="straightConnector1">
            <a:avLst/>
          </a:prstGeom>
          <a:noFill/>
          <a:ln w="50800" cap="flat" cmpd="sng">
            <a:solidFill>
              <a:srgbClr val="FF0000"/>
            </a:solidFill>
            <a:prstDash val="solid"/>
            <a:miter lim="800000"/>
            <a:headEnd type="stealth" w="med" len="med"/>
            <a:tailEnd type="stealth" w="med" len="med"/>
          </a:ln>
        </p:spPr>
      </p:cxnSp>
      <p:sp>
        <p:nvSpPr>
          <p:cNvPr id="409" name="Google Shape;409;p58"/>
          <p:cNvSpPr/>
          <p:nvPr/>
        </p:nvSpPr>
        <p:spPr>
          <a:xfrm>
            <a:off x="1481504" y="1737945"/>
            <a:ext cx="3886200" cy="3048000"/>
          </a:xfrm>
          <a:prstGeom prst="irregularSeal2">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FF0000"/>
                </a:solidFill>
                <a:latin typeface="Calibri"/>
                <a:ea typeface="Calibri"/>
                <a:cs typeface="Calibri"/>
                <a:sym typeface="Calibri"/>
              </a:rPr>
              <a:t>आपदा</a:t>
            </a:r>
            <a:endParaRPr sz="2000" b="1">
              <a:solidFill>
                <a:srgbClr val="FF0000"/>
              </a:solidFill>
              <a:latin typeface="Calibri"/>
              <a:ea typeface="Calibri"/>
              <a:cs typeface="Calibri"/>
              <a:sym typeface="Calibri"/>
            </a:endParaRPr>
          </a:p>
        </p:txBody>
      </p:sp>
      <p:sp>
        <p:nvSpPr>
          <p:cNvPr id="410" name="Google Shape;410;p58"/>
          <p:cNvSpPr txBox="1">
            <a:spLocks noGrp="1"/>
          </p:cNvSpPr>
          <p:nvPr>
            <p:ph type="sldNum" idx="12"/>
          </p:nvPr>
        </p:nvSpPr>
        <p:spPr>
          <a:xfrm>
            <a:off x="10058400" y="6310583"/>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46</a:t>
            </a:fld>
            <a:endParaRPr/>
          </a:p>
        </p:txBody>
      </p:sp>
    </p:spTree>
  </p:cSld>
  <p:clrMapOvr>
    <a:masterClrMapping/>
  </p:clrMapOvr>
  <p:transition>
    <p:push/>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9"/>
          <p:cNvSpPr txBox="1">
            <a:spLocks noGrp="1"/>
          </p:cNvSpPr>
          <p:nvPr>
            <p:ph type="title"/>
          </p:nvPr>
        </p:nvSpPr>
        <p:spPr>
          <a:xfrm>
            <a:off x="64477" y="2655277"/>
            <a:ext cx="4032738" cy="1400906"/>
          </a:xfrm>
          <a:prstGeom prst="rect">
            <a:avLst/>
          </a:prstGeom>
          <a:solidFill>
            <a:srgbClr val="C00000"/>
          </a:solidFill>
          <a:ln w="9525" cap="flat" cmpd="sng">
            <a:solidFill>
              <a:srgbClr val="548135"/>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sz="6000" b="1"/>
              <a:t> </a:t>
            </a:r>
            <a:r>
              <a:rPr lang="en-US" b="1">
                <a:solidFill>
                  <a:schemeClr val="lt1"/>
                </a:solidFill>
                <a:latin typeface="Open Sans SemiBold"/>
                <a:ea typeface="Open Sans SemiBold"/>
                <a:cs typeface="Open Sans SemiBold"/>
                <a:sym typeface="Open Sans SemiBold"/>
              </a:rPr>
              <a:t>आपदा प्रतिक्रियाकर्ता</a:t>
            </a:r>
            <a:endParaRPr/>
          </a:p>
        </p:txBody>
      </p:sp>
      <p:sp>
        <p:nvSpPr>
          <p:cNvPr id="416" name="Google Shape;416;p59"/>
          <p:cNvSpPr txBox="1">
            <a:spLocks noGrp="1"/>
          </p:cNvSpPr>
          <p:nvPr>
            <p:ph type="body" idx="1"/>
          </p:nvPr>
        </p:nvSpPr>
        <p:spPr>
          <a:xfrm>
            <a:off x="4299438" y="838200"/>
            <a:ext cx="7892562" cy="4853940"/>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None/>
            </a:pPr>
            <a:r>
              <a:rPr lang="en-US">
                <a:latin typeface="Open Sans SemiBold"/>
                <a:ea typeface="Open Sans SemiBold"/>
                <a:cs typeface="Open Sans SemiBold"/>
                <a:sym typeface="Open Sans SemiBold"/>
              </a:rPr>
              <a:t>1.</a:t>
            </a:r>
            <a:r>
              <a:rPr lang="en-US" sz="2400" b="1">
                <a:latin typeface="Open Sans"/>
                <a:ea typeface="Open Sans"/>
                <a:cs typeface="Open Sans"/>
                <a:sym typeface="Open Sans"/>
              </a:rPr>
              <a:t>पहल</a:t>
            </a:r>
            <a:r>
              <a:rPr lang="en-US" b="1">
                <a:latin typeface="Arial"/>
                <a:ea typeface="Arial"/>
                <a:cs typeface="Arial"/>
                <a:sym typeface="Arial"/>
              </a:rPr>
              <a:t>k</a:t>
            </a:r>
            <a:r>
              <a:rPr lang="en-US" sz="2400" b="1">
                <a:latin typeface="Open Sans"/>
                <a:ea typeface="Open Sans"/>
                <a:cs typeface="Open Sans"/>
                <a:sym typeface="Open Sans"/>
              </a:rPr>
              <a:t> उत्तरदाता:-</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क. व्यक्ति</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ख. परिवार के सदस्य/मित्र/पड़ोसी.</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नोट: समुदाय सदैव प्रथम प्रत्युत्तरदाता होता है।</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a:t>
            </a:r>
            <a:endParaRPr/>
          </a:p>
          <a:p>
            <a:pPr marL="228600" lvl="0" indent="-228600" algn="l" rtl="0">
              <a:lnSpc>
                <a:spcPct val="90000"/>
              </a:lnSpc>
              <a:spcBef>
                <a:spcPts val="1000"/>
              </a:spcBef>
              <a:spcAft>
                <a:spcPts val="0"/>
              </a:spcAft>
              <a:buClr>
                <a:schemeClr val="dk1"/>
              </a:buClr>
              <a:buSzPts val="2400"/>
              <a:buNone/>
            </a:pPr>
            <a:r>
              <a:rPr lang="en-US" sz="2400" b="1">
                <a:latin typeface="Open Sans"/>
                <a:ea typeface="Open Sans"/>
                <a:cs typeface="Open Sans"/>
                <a:sym typeface="Open Sans"/>
              </a:rPr>
              <a:t>2. मुख्य प्रत्युत्तरकर्ता</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क. जिला कलेक्टर/मजिस्ट्रेट और उनकी टीम</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ख. पुलिस/अग्निशमन सेवा</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ग. आपातकालीन चिकित्सा सेवा</a:t>
            </a:r>
            <a:endParaRPr/>
          </a:p>
          <a:p>
            <a:pPr marL="228600" lvl="0" indent="-228600" algn="l" rtl="0">
              <a:lnSpc>
                <a:spcPct val="90000"/>
              </a:lnSpc>
              <a:spcBef>
                <a:spcPts val="1000"/>
              </a:spcBef>
              <a:spcAft>
                <a:spcPts val="0"/>
              </a:spcAft>
              <a:buClr>
                <a:schemeClr val="dk1"/>
              </a:buClr>
              <a:buSzPts val="2400"/>
              <a:buNone/>
            </a:pPr>
            <a:r>
              <a:rPr lang="en-US" sz="2400">
                <a:latin typeface="Open Sans"/>
                <a:ea typeface="Open Sans"/>
                <a:cs typeface="Open Sans"/>
                <a:sym typeface="Open Sans"/>
              </a:rPr>
              <a:t>       घ. सशस्त्र बल/एनडीआरएफ  </a:t>
            </a:r>
            <a:endParaRPr/>
          </a:p>
        </p:txBody>
      </p:sp>
      <p:sp>
        <p:nvSpPr>
          <p:cNvPr id="417" name="Google Shape;417;p59"/>
          <p:cNvSpPr txBox="1">
            <a:spLocks noGrp="1"/>
          </p:cNvSpPr>
          <p:nvPr>
            <p:ph type="sldNum" idx="12"/>
          </p:nvPr>
        </p:nvSpPr>
        <p:spPr>
          <a:xfrm>
            <a:off x="10082684" y="629712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0"/>
          <p:cNvSpPr txBox="1">
            <a:spLocks noGrp="1"/>
          </p:cNvSpPr>
          <p:nvPr>
            <p:ph type="title"/>
          </p:nvPr>
        </p:nvSpPr>
        <p:spPr>
          <a:xfrm>
            <a:off x="631581" y="2766218"/>
            <a:ext cx="2907323"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pen Sans"/>
              <a:buNone/>
            </a:pPr>
            <a:r>
              <a:rPr lang="en-US" b="1">
                <a:solidFill>
                  <a:schemeClr val="lt1"/>
                </a:solidFill>
                <a:latin typeface="Open Sans"/>
                <a:ea typeface="Open Sans"/>
                <a:cs typeface="Open Sans"/>
                <a:sym typeface="Open Sans"/>
              </a:rPr>
              <a:t>   समीक्षा</a:t>
            </a:r>
            <a:endParaRPr>
              <a:solidFill>
                <a:schemeClr val="lt1"/>
              </a:solidFill>
              <a:latin typeface="Open Sans"/>
              <a:ea typeface="Open Sans"/>
              <a:cs typeface="Open Sans"/>
              <a:sym typeface="Open Sans"/>
            </a:endParaRPr>
          </a:p>
        </p:txBody>
      </p:sp>
      <p:sp>
        <p:nvSpPr>
          <p:cNvPr id="423" name="Google Shape;423;p60"/>
          <p:cNvSpPr txBox="1">
            <a:spLocks noGrp="1"/>
          </p:cNvSpPr>
          <p:nvPr>
            <p:ph type="body" idx="1"/>
          </p:nvPr>
        </p:nvSpPr>
        <p:spPr>
          <a:xfrm>
            <a:off x="4823460" y="1253330"/>
            <a:ext cx="6564629" cy="4351338"/>
          </a:xfrm>
          <a:prstGeom prst="rect">
            <a:avLst/>
          </a:prstGeom>
          <a:solidFill>
            <a:schemeClr val="lt2"/>
          </a:solidFill>
          <a:ln>
            <a:noFill/>
          </a:ln>
        </p:spPr>
        <p:txBody>
          <a:bodyPr spcFirstLastPara="1" wrap="square" lIns="91425" tIns="45700" rIns="91425" bIns="45700" anchor="t" anchorCtr="0">
            <a:normAutofit/>
          </a:bodyPr>
          <a:lstStyle/>
          <a:p>
            <a:pPr marL="0" lvl="0" indent="0">
              <a:spcBef>
                <a:spcPts val="0"/>
              </a:spcBef>
              <a:buSzPts val="2800"/>
              <a:buNone/>
            </a:pPr>
            <a:r>
              <a:rPr lang="en-US" b="1" dirty="0" err="1">
                <a:latin typeface="Open Sans"/>
                <a:ea typeface="Open Sans"/>
                <a:cs typeface="Open Sans"/>
                <a:sym typeface="Open Sans"/>
              </a:rPr>
              <a:t>इसके</a:t>
            </a:r>
            <a:r>
              <a:rPr lang="en-US" b="1" dirty="0">
                <a:latin typeface="Open Sans"/>
                <a:ea typeface="Open Sans"/>
                <a:cs typeface="Open Sans"/>
                <a:sym typeface="Open Sans"/>
              </a:rPr>
              <a:t> </a:t>
            </a:r>
            <a:r>
              <a:rPr lang="en-US" b="1" dirty="0" err="1">
                <a:latin typeface="Open Sans"/>
                <a:ea typeface="Open Sans"/>
                <a:cs typeface="Open Sans"/>
                <a:sym typeface="Open Sans"/>
              </a:rPr>
              <a:t>पूरा</a:t>
            </a:r>
            <a:r>
              <a:rPr lang="en-US" b="1" dirty="0">
                <a:latin typeface="Open Sans"/>
                <a:ea typeface="Open Sans"/>
                <a:cs typeface="Open Sans"/>
                <a:sym typeface="Open Sans"/>
              </a:rPr>
              <a:t> </a:t>
            </a:r>
            <a:r>
              <a:rPr lang="en-US" b="1" dirty="0" err="1">
                <a:latin typeface="Open Sans"/>
                <a:ea typeface="Open Sans"/>
                <a:cs typeface="Open Sans"/>
                <a:sym typeface="Open Sans"/>
              </a:rPr>
              <a:t>होने</a:t>
            </a:r>
            <a:r>
              <a:rPr lang="en-US" b="1" dirty="0">
                <a:latin typeface="Open Sans"/>
                <a:ea typeface="Open Sans"/>
                <a:cs typeface="Open Sans"/>
                <a:sym typeface="Open Sans"/>
              </a:rPr>
              <a:t> </a:t>
            </a:r>
            <a:r>
              <a:rPr lang="en-US" b="1" dirty="0" err="1">
                <a:latin typeface="Open Sans"/>
                <a:ea typeface="Open Sans"/>
                <a:cs typeface="Open Sans"/>
                <a:sym typeface="Open Sans"/>
              </a:rPr>
              <a:t>पर</a:t>
            </a:r>
            <a:r>
              <a:rPr lang="en-US" b="1" dirty="0">
                <a:latin typeface="Open Sans"/>
                <a:ea typeface="Open Sans"/>
                <a:cs typeface="Open Sans"/>
                <a:sym typeface="Open Sans"/>
              </a:rPr>
              <a:t> </a:t>
            </a:r>
            <a:r>
              <a:rPr lang="en-US" b="1" dirty="0" err="1">
                <a:latin typeface="Open Sans"/>
                <a:ea typeface="Open Sans"/>
                <a:cs typeface="Open Sans"/>
                <a:sym typeface="Open Sans"/>
              </a:rPr>
              <a:t>सबक</a:t>
            </a:r>
            <a:r>
              <a:rPr lang="en-US" b="1" dirty="0">
                <a:latin typeface="Open Sans"/>
                <a:ea typeface="Open Sans"/>
                <a:cs typeface="Open Sans"/>
                <a:sym typeface="Open Sans"/>
              </a:rPr>
              <a:t> </a:t>
            </a:r>
            <a:r>
              <a:rPr lang="en-US" sz="3600" b="1" dirty="0">
                <a:latin typeface="Arial"/>
                <a:ea typeface="Arial"/>
                <a:cs typeface="Arial"/>
                <a:sym typeface="Arial"/>
              </a:rPr>
              <a:t>,</a:t>
            </a:r>
            <a:r>
              <a:rPr lang="en-US" sz="3600" b="1" dirty="0">
                <a:latin typeface="Open Sans"/>
                <a:ea typeface="Open Sans"/>
                <a:cs typeface="Open Sans"/>
                <a:sym typeface="Open Sans"/>
              </a:rPr>
              <a:t> </a:t>
            </a:r>
            <a:r>
              <a:rPr lang="hi-IN" b="1" dirty="0">
                <a:latin typeface="Open Sans"/>
                <a:ea typeface="Open Sans"/>
                <a:sym typeface="Open Sans"/>
              </a:rPr>
              <a:t>क्या</a:t>
            </a:r>
            <a:r>
              <a:rPr lang="hi-IN" sz="3600" b="1" dirty="0">
                <a:latin typeface="Open Sans"/>
                <a:ea typeface="Open Sans"/>
                <a:cs typeface="Open Sans"/>
                <a:sym typeface="Open Sans"/>
              </a:rPr>
              <a:t> </a:t>
            </a:r>
            <a:r>
              <a:rPr lang="en-US" b="1" dirty="0" err="1">
                <a:latin typeface="Open Sans"/>
                <a:ea typeface="Open Sans"/>
                <a:cs typeface="Open Sans"/>
                <a:sym typeface="Open Sans"/>
              </a:rPr>
              <a:t>आप</a:t>
            </a:r>
            <a:r>
              <a:rPr lang="en-US" b="1" dirty="0">
                <a:latin typeface="Open Sans"/>
                <a:ea typeface="Open Sans"/>
                <a:cs typeface="Open Sans"/>
                <a:sym typeface="Open Sans"/>
              </a:rPr>
              <a:t> </a:t>
            </a:r>
            <a:r>
              <a:rPr lang="en-US" b="1" dirty="0" err="1">
                <a:latin typeface="Open Sans"/>
                <a:ea typeface="Open Sans"/>
                <a:cs typeface="Open Sans"/>
                <a:sym typeface="Open Sans"/>
              </a:rPr>
              <a:t>इसे</a:t>
            </a:r>
            <a:r>
              <a:rPr lang="en-US" b="1" dirty="0">
                <a:latin typeface="Open Sans"/>
                <a:ea typeface="Open Sans"/>
                <a:cs typeface="Open Sans"/>
                <a:sym typeface="Open Sans"/>
              </a:rPr>
              <a:t> </a:t>
            </a:r>
            <a:r>
              <a:rPr lang="en-US" b="1" dirty="0" err="1">
                <a:latin typeface="Open Sans"/>
                <a:ea typeface="Open Sans"/>
                <a:cs typeface="Open Sans"/>
                <a:sym typeface="Open Sans"/>
              </a:rPr>
              <a:t>करने</a:t>
            </a:r>
            <a:r>
              <a:rPr lang="en-US" b="1" dirty="0">
                <a:latin typeface="Open Sans"/>
                <a:ea typeface="Open Sans"/>
                <a:cs typeface="Open Sans"/>
                <a:sym typeface="Open Sans"/>
              </a:rPr>
              <a:t> </a:t>
            </a:r>
            <a:r>
              <a:rPr lang="en-US" b="1" dirty="0" err="1">
                <a:latin typeface="Open Sans"/>
                <a:ea typeface="Open Sans"/>
                <a:cs typeface="Open Sans"/>
                <a:sym typeface="Open Sans"/>
              </a:rPr>
              <a:t>में</a:t>
            </a:r>
            <a:r>
              <a:rPr lang="en-US" b="1" dirty="0">
                <a:latin typeface="Open Sans"/>
                <a:ea typeface="Open Sans"/>
                <a:cs typeface="Open Sans"/>
                <a:sym typeface="Open Sans"/>
              </a:rPr>
              <a:t> </a:t>
            </a:r>
            <a:r>
              <a:rPr lang="en-US" b="1" dirty="0" err="1">
                <a:latin typeface="Open Sans"/>
                <a:ea typeface="Open Sans"/>
                <a:cs typeface="Open Sans"/>
                <a:sym typeface="Open Sans"/>
              </a:rPr>
              <a:t>सक्षम</a:t>
            </a:r>
            <a:r>
              <a:rPr lang="en-US" b="1" dirty="0">
                <a:latin typeface="Open Sans"/>
                <a:ea typeface="Open Sans"/>
                <a:cs typeface="Open Sans"/>
                <a:sym typeface="Open Sans"/>
              </a:rPr>
              <a:t> </a:t>
            </a:r>
            <a:r>
              <a:rPr lang="en-US" b="1" dirty="0" err="1">
                <a:latin typeface="Open Sans"/>
                <a:ea typeface="Open Sans"/>
                <a:cs typeface="Open Sans"/>
                <a:sym typeface="Open Sans"/>
              </a:rPr>
              <a:t>हैं</a:t>
            </a:r>
            <a:r>
              <a:rPr lang="en-US" b="1" dirty="0">
                <a:latin typeface="Open Sans"/>
                <a:ea typeface="Open Sans"/>
                <a:cs typeface="Open Sans"/>
                <a:sym typeface="Open Sans"/>
              </a:rPr>
              <a:t>.</a:t>
            </a:r>
            <a:endParaRPr dirty="0"/>
          </a:p>
          <a:p>
            <a:pPr marL="742950" lvl="0" indent="-742950" algn="l" rtl="0">
              <a:lnSpc>
                <a:spcPct val="90000"/>
              </a:lnSpc>
              <a:spcBef>
                <a:spcPts val="1000"/>
              </a:spcBef>
              <a:spcAft>
                <a:spcPts val="0"/>
              </a:spcAft>
              <a:buClr>
                <a:schemeClr val="dk1"/>
              </a:buClr>
              <a:buSzPts val="2800"/>
              <a:buAutoNum type="arabicPeriod"/>
            </a:pPr>
            <a:r>
              <a:rPr lang="en-US" dirty="0" err="1">
                <a:latin typeface="Open Sans"/>
                <a:ea typeface="Open Sans"/>
                <a:cs typeface="Open Sans"/>
                <a:sym typeface="Open Sans"/>
              </a:rPr>
              <a:t>आपदा</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परिभाषा</a:t>
            </a:r>
            <a:r>
              <a:rPr lang="en-US" dirty="0">
                <a:latin typeface="Open Sans"/>
                <a:ea typeface="Open Sans"/>
                <a:cs typeface="Open Sans"/>
                <a:sym typeface="Open Sans"/>
              </a:rPr>
              <a:t>.</a:t>
            </a:r>
            <a:endParaRPr dirty="0"/>
          </a:p>
          <a:p>
            <a:pPr marL="742950" lvl="0" indent="-742950" algn="l" rtl="0">
              <a:lnSpc>
                <a:spcPct val="90000"/>
              </a:lnSpc>
              <a:spcBef>
                <a:spcPts val="1000"/>
              </a:spcBef>
              <a:spcAft>
                <a:spcPts val="0"/>
              </a:spcAft>
              <a:buClr>
                <a:schemeClr val="dk1"/>
              </a:buClr>
              <a:buSzPts val="2800"/>
              <a:buAutoNum type="arabicPeriod"/>
            </a:pPr>
            <a:r>
              <a:rPr lang="en-US" dirty="0" err="1">
                <a:latin typeface="Open Sans"/>
                <a:ea typeface="Open Sans"/>
                <a:cs typeface="Open Sans"/>
                <a:sym typeface="Open Sans"/>
              </a:rPr>
              <a:t>भारत</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आपदाओं</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इतिहास</a:t>
            </a:r>
            <a:r>
              <a:rPr lang="en-US" dirty="0">
                <a:latin typeface="Open Sans"/>
                <a:ea typeface="Open Sans"/>
                <a:cs typeface="Open Sans"/>
                <a:sym typeface="Open Sans"/>
              </a:rPr>
              <a:t>.</a:t>
            </a:r>
            <a:endParaRPr dirty="0"/>
          </a:p>
          <a:p>
            <a:pPr marL="742950" lvl="0" indent="-742950" algn="l" rtl="0">
              <a:lnSpc>
                <a:spcPct val="90000"/>
              </a:lnSpc>
              <a:spcBef>
                <a:spcPts val="1000"/>
              </a:spcBef>
              <a:spcAft>
                <a:spcPts val="0"/>
              </a:spcAft>
              <a:buClr>
                <a:schemeClr val="dk1"/>
              </a:buClr>
              <a:buSzPts val="2800"/>
              <a:buAutoNum type="arabicPeriod"/>
            </a:pPr>
            <a:r>
              <a:rPr lang="en-US" dirty="0" err="1">
                <a:latin typeface="Open Sans"/>
                <a:ea typeface="Open Sans"/>
                <a:cs typeface="Open Sans"/>
                <a:sym typeface="Open Sans"/>
              </a:rPr>
              <a:t>आपदा</a:t>
            </a:r>
            <a:r>
              <a:rPr lang="en-US" dirty="0">
                <a:latin typeface="Open Sans"/>
                <a:ea typeface="Open Sans"/>
                <a:cs typeface="Open Sans"/>
                <a:sym typeface="Open Sans"/>
              </a:rPr>
              <a:t> </a:t>
            </a:r>
            <a:r>
              <a:rPr lang="en-US" dirty="0" err="1">
                <a:latin typeface="Open Sans"/>
                <a:ea typeface="Open Sans"/>
                <a:cs typeface="Open Sans"/>
                <a:sym typeface="Open Sans"/>
              </a:rPr>
              <a:t>प्रबंधन</a:t>
            </a:r>
            <a:endParaRPr dirty="0"/>
          </a:p>
          <a:p>
            <a:pPr marL="742950" lvl="0" indent="-742950" algn="l" rtl="0">
              <a:lnSpc>
                <a:spcPct val="90000"/>
              </a:lnSpc>
              <a:spcBef>
                <a:spcPts val="1000"/>
              </a:spcBef>
              <a:spcAft>
                <a:spcPts val="0"/>
              </a:spcAft>
              <a:buClr>
                <a:schemeClr val="dk1"/>
              </a:buClr>
              <a:buSzPts val="2800"/>
              <a:buAutoNum type="arabicPeriod"/>
            </a:pPr>
            <a:r>
              <a:rPr lang="en-US" dirty="0" err="1">
                <a:latin typeface="Open Sans"/>
                <a:ea typeface="Open Sans"/>
                <a:cs typeface="Open Sans"/>
                <a:sym typeface="Open Sans"/>
              </a:rPr>
              <a:t>भारत</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डीएम</a:t>
            </a:r>
            <a:r>
              <a:rPr lang="en-US" dirty="0">
                <a:latin typeface="Open Sans"/>
                <a:ea typeface="Open Sans"/>
                <a:cs typeface="Open Sans"/>
                <a:sym typeface="Open Sans"/>
              </a:rPr>
              <a:t> </a:t>
            </a:r>
            <a:r>
              <a:rPr lang="en-US" dirty="0" err="1">
                <a:latin typeface="Open Sans"/>
                <a:ea typeface="Open Sans"/>
                <a:cs typeface="Open Sans"/>
                <a:sym typeface="Open Sans"/>
              </a:rPr>
              <a:t>प्राधिकरण</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तीन</a:t>
            </a:r>
            <a:r>
              <a:rPr lang="en-US" dirty="0">
                <a:latin typeface="Open Sans"/>
                <a:ea typeface="Open Sans"/>
                <a:cs typeface="Open Sans"/>
                <a:sym typeface="Open Sans"/>
              </a:rPr>
              <a:t> </a:t>
            </a:r>
            <a:r>
              <a:rPr lang="en-US" dirty="0" err="1">
                <a:latin typeface="Open Sans"/>
                <a:ea typeface="Open Sans"/>
                <a:cs typeface="Open Sans"/>
                <a:sym typeface="Open Sans"/>
              </a:rPr>
              <a:t>स्तर</a:t>
            </a:r>
            <a:r>
              <a:rPr lang="en-US" dirty="0">
                <a:latin typeface="Open Sans"/>
                <a:ea typeface="Open Sans"/>
                <a:cs typeface="Open Sans"/>
                <a:sym typeface="Open Sans"/>
              </a:rPr>
              <a:t>।</a:t>
            </a:r>
            <a:endParaRPr dirty="0"/>
          </a:p>
          <a:p>
            <a:pPr marL="742950" lvl="0" indent="-742950" algn="l" rtl="0">
              <a:lnSpc>
                <a:spcPct val="90000"/>
              </a:lnSpc>
              <a:spcBef>
                <a:spcPts val="1000"/>
              </a:spcBef>
              <a:spcAft>
                <a:spcPts val="0"/>
              </a:spcAft>
              <a:buClr>
                <a:schemeClr val="dk1"/>
              </a:buClr>
              <a:buSzPts val="2800"/>
              <a:buAutoNum type="arabicPeriod"/>
            </a:pPr>
            <a:r>
              <a:rPr lang="en-US" dirty="0" err="1">
                <a:latin typeface="Open Sans"/>
                <a:ea typeface="Open Sans"/>
                <a:cs typeface="Open Sans"/>
                <a:sym typeface="Open Sans"/>
              </a:rPr>
              <a:t>एनडीआरएफ</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भूमिका</a:t>
            </a:r>
            <a:endParaRPr dirty="0"/>
          </a:p>
          <a:p>
            <a:pPr marL="228600" lvl="0" indent="-50800" algn="l" rtl="0">
              <a:lnSpc>
                <a:spcPct val="90000"/>
              </a:lnSpc>
              <a:spcBef>
                <a:spcPts val="1000"/>
              </a:spcBef>
              <a:spcAft>
                <a:spcPts val="0"/>
              </a:spcAft>
              <a:buClr>
                <a:schemeClr val="dk1"/>
              </a:buClr>
              <a:buSzPts val="2800"/>
              <a:buNone/>
            </a:pPr>
            <a:endParaRPr dirty="0">
              <a:latin typeface="Open Sans SemiBold"/>
              <a:ea typeface="Open Sans SemiBold"/>
              <a:cs typeface="Open Sans SemiBold"/>
              <a:sym typeface="Open Sans SemiBold"/>
            </a:endParaRPr>
          </a:p>
        </p:txBody>
      </p:sp>
      <p:sp>
        <p:nvSpPr>
          <p:cNvPr id="424" name="Google Shape;424;p6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1"/>
          <p:cNvSpPr txBox="1">
            <a:spLocks noGrp="1"/>
          </p:cNvSpPr>
          <p:nvPr>
            <p:ph type="title"/>
          </p:nvPr>
        </p:nvSpPr>
        <p:spPr>
          <a:xfrm>
            <a:off x="3528645" y="2572872"/>
            <a:ext cx="4762500"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a:buNone/>
            </a:pPr>
            <a:r>
              <a:rPr lang="en-US" sz="4000" b="1">
                <a:solidFill>
                  <a:schemeClr val="lt1"/>
                </a:solidFill>
                <a:latin typeface="Open Sans"/>
                <a:ea typeface="Open Sans"/>
                <a:cs typeface="Open Sans"/>
                <a:sym typeface="Open Sans"/>
              </a:rPr>
              <a:t>कोई प्रश्न ?</a:t>
            </a:r>
            <a:endParaRPr sz="4000" b="1">
              <a:solidFill>
                <a:schemeClr val="lt1"/>
              </a:solidFill>
              <a:latin typeface="Open Sans"/>
              <a:ea typeface="Open Sans"/>
              <a:cs typeface="Open Sans"/>
              <a:sym typeface="Open Sans"/>
            </a:endParaRPr>
          </a:p>
        </p:txBody>
      </p:sp>
      <p:sp>
        <p:nvSpPr>
          <p:cNvPr id="430" name="Google Shape;430;p6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888888"/>
                </a:solidFill>
              </a:rPr>
              <a:pPr marL="0" lvl="0" indent="0" algn="r" rtl="0">
                <a:spcBef>
                  <a:spcPts val="0"/>
                </a:spcBef>
                <a:spcAft>
                  <a:spcPts val="0"/>
                </a:spcAft>
                <a:buNone/>
              </a:pPr>
              <a:t>49</a:t>
            </a:fld>
            <a:endParaRPr>
              <a:solidFill>
                <a:srgbClr val="888888"/>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2"/>
          <p:cNvSpPr txBox="1">
            <a:spLocks noGrp="1"/>
          </p:cNvSpPr>
          <p:nvPr>
            <p:ph type="title"/>
          </p:nvPr>
        </p:nvSpPr>
        <p:spPr>
          <a:xfrm>
            <a:off x="152402" y="2923684"/>
            <a:ext cx="3322317"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a:buNone/>
            </a:pPr>
            <a:r>
              <a:rPr lang="en-US" sz="4000" b="1">
                <a:solidFill>
                  <a:schemeClr val="lt1"/>
                </a:solidFill>
                <a:latin typeface="Open Sans"/>
                <a:ea typeface="Open Sans"/>
                <a:cs typeface="Open Sans"/>
                <a:sym typeface="Open Sans"/>
              </a:rPr>
              <a:t>    मूल्यांकन</a:t>
            </a:r>
            <a:endParaRPr sz="4000" b="1">
              <a:solidFill>
                <a:schemeClr val="lt1"/>
              </a:solidFill>
              <a:latin typeface="Open Sans"/>
              <a:ea typeface="Open Sans"/>
              <a:cs typeface="Open Sans"/>
              <a:sym typeface="Open Sans"/>
            </a:endParaRPr>
          </a:p>
        </p:txBody>
      </p:sp>
      <p:sp>
        <p:nvSpPr>
          <p:cNvPr id="436" name="Google Shape;436;p62"/>
          <p:cNvSpPr txBox="1">
            <a:spLocks noGrp="1"/>
          </p:cNvSpPr>
          <p:nvPr>
            <p:ph type="body" idx="1"/>
          </p:nvPr>
        </p:nvSpPr>
        <p:spPr>
          <a:xfrm>
            <a:off x="4237890" y="2056603"/>
            <a:ext cx="7801708" cy="3059723"/>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800"/>
              <a:buNone/>
            </a:pPr>
            <a:r>
              <a:rPr lang="en-US" b="1" dirty="0" err="1">
                <a:latin typeface="Open Sans"/>
                <a:ea typeface="Open Sans"/>
                <a:cs typeface="Open Sans"/>
                <a:sym typeface="Open Sans"/>
              </a:rPr>
              <a:t>प्रश्न</a:t>
            </a:r>
            <a:r>
              <a:rPr lang="en-US" b="1" dirty="0">
                <a:latin typeface="Open Sans"/>
                <a:ea typeface="Open Sans"/>
                <a:cs typeface="Open Sans"/>
                <a:sym typeface="Open Sans"/>
              </a:rPr>
              <a:t> 1. </a:t>
            </a:r>
            <a:r>
              <a:rPr lang="en-US" b="1" dirty="0" err="1">
                <a:latin typeface="Open Sans"/>
                <a:ea typeface="Open Sans"/>
                <a:cs typeface="Open Sans"/>
                <a:sym typeface="Open Sans"/>
              </a:rPr>
              <a:t>डीएम</a:t>
            </a:r>
            <a:r>
              <a:rPr lang="en-US" b="1" dirty="0">
                <a:latin typeface="Open Sans"/>
                <a:ea typeface="Open Sans"/>
                <a:cs typeface="Open Sans"/>
                <a:sym typeface="Open Sans"/>
              </a:rPr>
              <a:t> </a:t>
            </a:r>
            <a:r>
              <a:rPr lang="en-US" b="1" dirty="0" err="1">
                <a:latin typeface="Open Sans"/>
                <a:ea typeface="Open Sans"/>
                <a:cs typeface="Open Sans"/>
                <a:sym typeface="Open Sans"/>
              </a:rPr>
              <a:t>चक्र</a:t>
            </a:r>
            <a:r>
              <a:rPr lang="en-US" b="1" dirty="0">
                <a:latin typeface="Open Sans"/>
                <a:ea typeface="Open Sans"/>
                <a:cs typeface="Open Sans"/>
                <a:sym typeface="Open Sans"/>
              </a:rPr>
              <a:t> </a:t>
            </a:r>
            <a:r>
              <a:rPr lang="en-US" b="1" dirty="0" err="1">
                <a:latin typeface="Open Sans"/>
                <a:ea typeface="Open Sans"/>
                <a:cs typeface="Open Sans"/>
                <a:sym typeface="Open Sans"/>
              </a:rPr>
              <a:t>के</a:t>
            </a:r>
            <a:r>
              <a:rPr lang="en-US" b="1" dirty="0">
                <a:latin typeface="Open Sans"/>
                <a:ea typeface="Open Sans"/>
                <a:cs typeface="Open Sans"/>
                <a:sym typeface="Open Sans"/>
              </a:rPr>
              <a:t> </a:t>
            </a:r>
            <a:r>
              <a:rPr lang="en-US" b="1" dirty="0" err="1">
                <a:latin typeface="Open Sans"/>
                <a:ea typeface="Open Sans"/>
                <a:cs typeface="Open Sans"/>
                <a:sym typeface="Open Sans"/>
              </a:rPr>
              <a:t>कितने</a:t>
            </a:r>
            <a:r>
              <a:rPr lang="en-US" b="1" dirty="0">
                <a:latin typeface="Open Sans"/>
                <a:ea typeface="Open Sans"/>
                <a:cs typeface="Open Sans"/>
                <a:sym typeface="Open Sans"/>
              </a:rPr>
              <a:t> </a:t>
            </a:r>
            <a:r>
              <a:rPr lang="en-US" b="1" dirty="0" err="1">
                <a:latin typeface="Open Sans"/>
                <a:ea typeface="Open Sans"/>
                <a:cs typeface="Open Sans"/>
                <a:sym typeface="Open Sans"/>
              </a:rPr>
              <a:t>चरण</a:t>
            </a:r>
            <a:r>
              <a:rPr lang="en-US" b="1" dirty="0">
                <a:latin typeface="Open Sans"/>
                <a:ea typeface="Open Sans"/>
                <a:cs typeface="Open Sans"/>
                <a:sym typeface="Open Sans"/>
              </a:rPr>
              <a:t> </a:t>
            </a:r>
            <a:r>
              <a:rPr lang="en-US" b="1" dirty="0" err="1">
                <a:latin typeface="Open Sans"/>
                <a:ea typeface="Open Sans"/>
                <a:cs typeface="Open Sans"/>
                <a:sym typeface="Open Sans"/>
              </a:rPr>
              <a:t>होते</a:t>
            </a:r>
            <a:r>
              <a:rPr lang="en-US" b="1" dirty="0">
                <a:latin typeface="Open Sans"/>
                <a:ea typeface="Open Sans"/>
                <a:cs typeface="Open Sans"/>
                <a:sym typeface="Open Sans"/>
              </a:rPr>
              <a:t> </a:t>
            </a:r>
            <a:r>
              <a:rPr lang="en-US" b="1" dirty="0" err="1">
                <a:latin typeface="Open Sans"/>
                <a:ea typeface="Open Sans"/>
                <a:cs typeface="Open Sans"/>
                <a:sym typeface="Open Sans"/>
              </a:rPr>
              <a:t>हैं</a:t>
            </a:r>
            <a:r>
              <a:rPr lang="en-US" b="1" dirty="0">
                <a:latin typeface="Open Sans"/>
                <a:ea typeface="Open Sans"/>
                <a:cs typeface="Open Sans"/>
                <a:sym typeface="Open Sans"/>
              </a:rPr>
              <a:t>?</a:t>
            </a:r>
            <a:r>
              <a:rPr lang="en-US" dirty="0">
                <a:latin typeface="Open Sans"/>
                <a:ea typeface="Open Sans"/>
                <a:cs typeface="Open Sans"/>
                <a:sym typeface="Open Sans"/>
              </a:rPr>
              <a:t>?</a:t>
            </a:r>
            <a:endParaRPr dirty="0"/>
          </a:p>
          <a:p>
            <a:pPr marL="0" lvl="0" indent="0" algn="l" rtl="0">
              <a:lnSpc>
                <a:spcPct val="90000"/>
              </a:lnSpc>
              <a:spcBef>
                <a:spcPts val="1000"/>
              </a:spcBef>
              <a:spcAft>
                <a:spcPts val="0"/>
              </a:spcAft>
              <a:buClr>
                <a:schemeClr val="dk1"/>
              </a:buClr>
              <a:buSzPts val="2800"/>
              <a:buNone/>
            </a:pPr>
            <a:r>
              <a:rPr lang="en-US" dirty="0" err="1">
                <a:latin typeface="Open Sans"/>
                <a:ea typeface="Open Sans"/>
                <a:cs typeface="Open Sans"/>
                <a:sym typeface="Open Sans"/>
              </a:rPr>
              <a:t>उत्तर</a:t>
            </a:r>
            <a:r>
              <a:rPr lang="en-US" dirty="0">
                <a:latin typeface="Open Sans"/>
                <a:ea typeface="Open Sans"/>
                <a:cs typeface="Open Sans"/>
                <a:sym typeface="Open Sans"/>
              </a:rPr>
              <a:t>: </a:t>
            </a:r>
            <a:endParaRPr dirty="0"/>
          </a:p>
          <a:p>
            <a:pPr marL="228600" lvl="0" indent="-228600">
              <a:spcBef>
                <a:spcPts val="0"/>
              </a:spcBef>
              <a:buSzPts val="2800"/>
            </a:pPr>
            <a:r>
              <a:rPr lang="en-US" sz="3600" b="1" dirty="0">
                <a:latin typeface="Open Sans"/>
                <a:ea typeface="Open Sans"/>
                <a:cs typeface="Open Sans"/>
                <a:sym typeface="Open Sans"/>
              </a:rPr>
              <a:t> </a:t>
            </a:r>
            <a:r>
              <a:rPr lang="hi-IN" dirty="0">
                <a:latin typeface="Open Sans SemiBold"/>
                <a:ea typeface="Open Sans SemiBold"/>
                <a:cs typeface="Open Sans SemiBold"/>
                <a:sym typeface="Open Sans SemiBold"/>
              </a:rPr>
              <a:t>रोकथाम और शमन</a:t>
            </a:r>
            <a:endParaRPr lang="hi-IN" dirty="0"/>
          </a:p>
          <a:p>
            <a:pPr marL="228600" lvl="0" indent="-228600">
              <a:buSzPts val="2800"/>
            </a:pPr>
            <a:r>
              <a:rPr lang="hi-IN" dirty="0">
                <a:latin typeface="Open Sans SemiBold"/>
                <a:ea typeface="Open Sans SemiBold"/>
                <a:cs typeface="Open Sans SemiBold"/>
                <a:sym typeface="Open Sans SemiBold"/>
              </a:rPr>
              <a:t>तत्परता</a:t>
            </a:r>
            <a:endParaRPr lang="hi-IN" dirty="0"/>
          </a:p>
          <a:p>
            <a:pPr marL="228600" lvl="0" indent="-228600">
              <a:buSzPts val="2800"/>
            </a:pPr>
            <a:r>
              <a:rPr lang="hi-IN" dirty="0">
                <a:latin typeface="Open Sans SemiBold"/>
                <a:ea typeface="Open Sans SemiBold"/>
                <a:cs typeface="Open Sans SemiBold"/>
                <a:sym typeface="Open Sans SemiBold"/>
              </a:rPr>
              <a:t>प्रतिक्रिया</a:t>
            </a:r>
            <a:endParaRPr lang="hi-IN" dirty="0"/>
          </a:p>
          <a:p>
            <a:pPr marL="228600" lvl="0" indent="-228600">
              <a:buSzPts val="3600"/>
            </a:pPr>
            <a:r>
              <a:rPr lang="hi-IN" dirty="0">
                <a:latin typeface="Open Sans SemiBold"/>
                <a:ea typeface="Open Sans SemiBold"/>
                <a:sym typeface="Arial"/>
              </a:rPr>
              <a:t>पुनर्प्राप्ति चरण</a:t>
            </a:r>
            <a:endParaRPr lang="hi-IN" dirty="0">
              <a:latin typeface="Open Sans SemiBold"/>
              <a:ea typeface="Open Sans SemiBold"/>
              <a:cs typeface="Open Sans SemiBold"/>
              <a:sym typeface="Open Sans SemiBold"/>
            </a:endParaRPr>
          </a:p>
          <a:p>
            <a:pPr marL="228600" lvl="0" indent="-228600" algn="l" rtl="0">
              <a:lnSpc>
                <a:spcPct val="90000"/>
              </a:lnSpc>
              <a:spcBef>
                <a:spcPts val="1000"/>
              </a:spcBef>
              <a:spcAft>
                <a:spcPts val="0"/>
              </a:spcAft>
              <a:buClr>
                <a:schemeClr val="dk1"/>
              </a:buClr>
              <a:buSzPts val="3600"/>
              <a:buChar char="•"/>
            </a:pPr>
            <a:endParaRPr dirty="0">
              <a:latin typeface="Open Sans"/>
              <a:ea typeface="Open Sans"/>
              <a:cs typeface="Open Sans"/>
              <a:sym typeface="Open Sans"/>
            </a:endParaRPr>
          </a:p>
        </p:txBody>
      </p:sp>
      <p:sp>
        <p:nvSpPr>
          <p:cNvPr id="437" name="Google Shape;437;p6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888888"/>
                </a:solidFill>
              </a:rPr>
              <a:pPr marL="0" lvl="0" indent="0" algn="r" rtl="0">
                <a:spcBef>
                  <a:spcPts val="0"/>
                </a:spcBef>
                <a:spcAft>
                  <a:spcPts val="0"/>
                </a:spcAft>
                <a:buNone/>
              </a:pPr>
              <a:t>50</a:t>
            </a:fld>
            <a:endParaRPr>
              <a:solidFill>
                <a:srgbClr val="888888"/>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3"/>
          <p:cNvSpPr txBox="1">
            <a:spLocks noGrp="1"/>
          </p:cNvSpPr>
          <p:nvPr>
            <p:ph type="title"/>
          </p:nvPr>
        </p:nvSpPr>
        <p:spPr>
          <a:xfrm>
            <a:off x="3528645" y="3064363"/>
            <a:ext cx="4762500" cy="1187598"/>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a:buNone/>
            </a:pPr>
            <a:r>
              <a:rPr lang="en-US" sz="4000">
                <a:solidFill>
                  <a:schemeClr val="lt1"/>
                </a:solidFill>
                <a:latin typeface="Open Sans"/>
                <a:ea typeface="Open Sans"/>
                <a:cs typeface="Open Sans"/>
                <a:sym typeface="Open Sans"/>
              </a:rPr>
              <a:t>       </a:t>
            </a:r>
            <a:r>
              <a:rPr lang="en-US" sz="4000" b="1">
                <a:solidFill>
                  <a:schemeClr val="lt1"/>
                </a:solidFill>
                <a:latin typeface="Open Sans"/>
                <a:ea typeface="Open Sans"/>
                <a:cs typeface="Open Sans"/>
                <a:sym typeface="Open Sans"/>
              </a:rPr>
              <a:t>धन्यवाद</a:t>
            </a:r>
            <a:endParaRPr sz="4000" b="1">
              <a:solidFill>
                <a:schemeClr val="lt1"/>
              </a:solidFill>
              <a:latin typeface="Open Sans"/>
              <a:ea typeface="Open Sans"/>
              <a:cs typeface="Open Sans"/>
              <a:sym typeface="Open Sans"/>
            </a:endParaRPr>
          </a:p>
        </p:txBody>
      </p:sp>
      <p:sp>
        <p:nvSpPr>
          <p:cNvPr id="443" name="Google Shape;443;p63"/>
          <p:cNvSpPr txBox="1">
            <a:spLocks noGrp="1"/>
          </p:cNvSpPr>
          <p:nvPr>
            <p:ph type="sldNum" idx="12"/>
          </p:nvPr>
        </p:nvSpPr>
        <p:spPr>
          <a:xfrm>
            <a:off x="10105544" y="629712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888888"/>
                </a:solidFill>
              </a:rPr>
              <a:pPr marL="0" lvl="0" indent="0" algn="r" rtl="0">
                <a:spcBef>
                  <a:spcPts val="0"/>
                </a:spcBef>
                <a:spcAft>
                  <a:spcPts val="0"/>
                </a:spcAft>
                <a:buNone/>
              </a:pPr>
              <a:t>51</a:t>
            </a:fld>
            <a:endParaRPr>
              <a:solidFill>
                <a:srgbClr val="888888"/>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2305</Words>
  <Application>Microsoft Office PowerPoint</Application>
  <PresentationFormat>Widescreen</PresentationFormat>
  <Paragraphs>333</Paragraphs>
  <Slides>51</Slides>
  <Notes>51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Noto Sans Symbols</vt:lpstr>
      <vt:lpstr>Arial</vt:lpstr>
      <vt:lpstr>Roboto</vt:lpstr>
      <vt:lpstr>Open Sans</vt:lpstr>
      <vt:lpstr>Calibri</vt:lpstr>
      <vt:lpstr>Open Sans SemiBold</vt:lpstr>
      <vt:lpstr>Office Theme</vt:lpstr>
      <vt:lpstr>PowerPoint Presentation</vt:lpstr>
      <vt:lpstr>उद्देश्य</vt:lpstr>
      <vt:lpstr>आपदा</vt:lpstr>
      <vt:lpstr> भारत को प्रभावित करने वाली आपदाएँ </vt:lpstr>
      <vt:lpstr> 1993 लातूर भूकंप </vt:lpstr>
      <vt:lpstr>PowerPoint Presentation</vt:lpstr>
      <vt:lpstr> 1993 लातूर भूकंप </vt:lpstr>
      <vt:lpstr>2001 गुजरात भूकंप</vt:lpstr>
      <vt:lpstr>2001 गुजरात भूकंप</vt:lpstr>
      <vt:lpstr> 2004 हिंद महासागर सुनामी </vt:lpstr>
      <vt:lpstr> 2004 हिंद महासागर सुनामी </vt:lpstr>
      <vt:lpstr> आपदा के सामान्य प्रभाव </vt:lpstr>
      <vt:lpstr> आपदा प्रबंधन </vt:lpstr>
      <vt:lpstr> आपदा प्रबंधन चक्र </vt:lpstr>
      <vt:lpstr>रोकथाम और शमन</vt:lpstr>
      <vt:lpstr>तैयारी</vt:lpstr>
      <vt:lpstr>PowerPoint Presentation</vt:lpstr>
      <vt:lpstr>PowerPoint Presentation</vt:lpstr>
      <vt:lpstr>पुनर्प्राप्ति खंड</vt:lpstr>
      <vt:lpstr>PowerPoint Presentation</vt:lpstr>
      <vt:lpstr> राष्ट्रीय आपदा प्रबंधन ढांचा </vt:lpstr>
      <vt:lpstr>PowerPoint Presentation</vt:lpstr>
      <vt:lpstr>PowerPoint Presentation</vt:lpstr>
      <vt:lpstr>PowerPoint Presentation</vt:lpstr>
      <vt:lpstr> राष्ट्रीय आपदा प्रबंधन ढांचा </vt:lpstr>
      <vt:lpstr>PowerPoint Presentation</vt:lpstr>
      <vt:lpstr>आपदा प्रबंधन अधिनियम 2005</vt:lpstr>
      <vt:lpstr> आपदा </vt:lpstr>
      <vt:lpstr>एनडीएमए</vt:lpstr>
      <vt:lpstr>शक्तियां एनडीएमए के</vt:lpstr>
      <vt:lpstr>PowerPoint Presentation</vt:lpstr>
      <vt:lpstr>सलाहकार समिति</vt:lpstr>
      <vt:lpstr>राष्ट्रीय कार्यकारी समिति</vt:lpstr>
      <vt:lpstr>राष्ट्रीय कार्यकारी समिति के सदस्य</vt:lpstr>
      <vt:lpstr>अन्य प्रावधान</vt:lpstr>
      <vt:lpstr>जिला प्राधिकरण</vt:lpstr>
      <vt:lpstr>अतिरिक्त प्रावधान</vt:lpstr>
      <vt:lpstr>औद्योगिक विधान</vt:lpstr>
      <vt:lpstr>PowerPoint Presentation</vt:lpstr>
      <vt:lpstr>PowerPoint Presentation</vt:lpstr>
      <vt:lpstr> एनडीआरएफ की  अवधारणा</vt:lpstr>
      <vt:lpstr>एनडीआरएफ की  अवधारणा</vt:lpstr>
      <vt:lpstr>बल का गठन</vt:lpstr>
      <vt:lpstr>PowerPoint Presentation</vt:lpstr>
      <vt:lpstr>PowerPoint Presentation</vt:lpstr>
      <vt:lpstr>PowerPoint Presentation</vt:lpstr>
      <vt:lpstr> आपदा प्रतिक्रियाकर्ता</vt:lpstr>
      <vt:lpstr>   समीक्षा</vt:lpstr>
      <vt:lpstr>कोई प्रश्न ?</vt:lpstr>
      <vt:lpstr>    मूल्यांकन</vt:lpstr>
      <vt:lpstr>       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DOG K9</cp:lastModifiedBy>
  <cp:revision>14</cp:revision>
  <dcterms:modified xsi:type="dcterms:W3CDTF">2025-12-18T07:27:17Z</dcterms:modified>
</cp:coreProperties>
</file>