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7"/>
  </p:notesMasterIdLst>
  <p:sldIdLst>
    <p:sldId id="377" r:id="rId2"/>
    <p:sldId id="257" r:id="rId3"/>
    <p:sldId id="275" r:id="rId4"/>
    <p:sldId id="367" r:id="rId5"/>
    <p:sldId id="338" r:id="rId6"/>
    <p:sldId id="379" r:id="rId7"/>
    <p:sldId id="368" r:id="rId8"/>
    <p:sldId id="369" r:id="rId9"/>
    <p:sldId id="276" r:id="rId10"/>
    <p:sldId id="381" r:id="rId11"/>
    <p:sldId id="380" r:id="rId12"/>
    <p:sldId id="383" r:id="rId13"/>
    <p:sldId id="384" r:id="rId14"/>
    <p:sldId id="385" r:id="rId15"/>
    <p:sldId id="386" r:id="rId16"/>
    <p:sldId id="387" r:id="rId17"/>
    <p:sldId id="388" r:id="rId18"/>
    <p:sldId id="389" r:id="rId19"/>
    <p:sldId id="390" r:id="rId20"/>
    <p:sldId id="391" r:id="rId21"/>
    <p:sldId id="382" r:id="rId22"/>
    <p:sldId id="371" r:id="rId23"/>
    <p:sldId id="392" r:id="rId24"/>
    <p:sldId id="372" r:id="rId25"/>
    <p:sldId id="393" r:id="rId26"/>
    <p:sldId id="373" r:id="rId27"/>
    <p:sldId id="394" r:id="rId28"/>
    <p:sldId id="374" r:id="rId29"/>
    <p:sldId id="375" r:id="rId30"/>
    <p:sldId id="376" r:id="rId31"/>
    <p:sldId id="395" r:id="rId32"/>
    <p:sldId id="396" r:id="rId33"/>
    <p:sldId id="397" r:id="rId34"/>
    <p:sldId id="398" r:id="rId35"/>
    <p:sldId id="378" r:id="rId3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32" d="100"/>
          <a:sy n="32" d="100"/>
        </p:scale>
        <p:origin x="954" y="10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963771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24F2B74D-F11E-A5DB-5043-8BE355B57385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9"/>
            <a:ext cx="905046" cy="50261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A9E7F-ED96-1630-5F44-F7F1631848A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5626698-A73A-12E1-1740-8A55985147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CAPF | </a:t>
            </a:r>
            <a:r>
              <a:rPr dirty="0"/>
              <a:t>MFR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437177" y="12813338"/>
            <a:ext cx="1626447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13</a:t>
            </a:r>
            <a:r>
              <a:rPr b="1" dirty="0"/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F27801-618A-FC75-6F7A-FEC92A17FDC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69100" y="12835531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9" name="PPT 2 -"/>
          <p:cNvSpPr txBox="1"/>
          <p:nvPr/>
        </p:nvSpPr>
        <p:spPr>
          <a:xfrm>
            <a:off x="22010250" y="12813338"/>
            <a:ext cx="480298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  -</a:t>
            </a:r>
          </a:p>
        </p:txBody>
      </p:sp>
      <p:sp>
        <p:nvSpPr>
          <p:cNvPr id="8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83" name="Shape"/>
          <p:cNvSpPr/>
          <p:nvPr/>
        </p:nvSpPr>
        <p:spPr>
          <a:xfrm>
            <a:off x="301151" y="3784500"/>
            <a:ext cx="12484332" cy="37099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rgbClr val="E46C0A">
              <a:alpha val="9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663350" y="4083124"/>
            <a:ext cx="10797130" cy="3112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algn="ctr" defTabSz="2438400"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>
                <a:solidFill>
                  <a:schemeClr val="tx1"/>
                </a:solidFill>
              </a:rPr>
              <a:t>पाठ</a:t>
            </a:r>
            <a:r>
              <a:rPr lang="en-US" dirty="0">
                <a:solidFill>
                  <a:schemeClr val="tx1"/>
                </a:solidFill>
              </a:rPr>
              <a:t>-</a:t>
            </a:r>
            <a:r>
              <a:rPr lang="en-IN" dirty="0">
                <a:solidFill>
                  <a:schemeClr val="tx1"/>
                </a:solidFill>
              </a:rPr>
              <a:t>13</a:t>
            </a:r>
          </a:p>
          <a:p>
            <a:pPr defTabSz="2438400"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>
                <a:solidFill>
                  <a:schemeClr val="tx1"/>
                </a:solidFill>
              </a:rPr>
              <a:t>जलन तथा पर्यावरण की आपती परिस्थिति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/>
          </a:p>
        </p:txBody>
      </p: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31339" y="227915"/>
            <a:ext cx="15335736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algn="ctr"/>
            <a:r>
              <a:rPr kumimoji="0" lang="hi-IN" sz="4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प्राथमिक चिकित्सा उपचारक</a:t>
            </a:r>
            <a:endParaRPr kumimoji="0" lang="en-IN" sz="4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8" name="PEER | CSSR | INDIA">
            <a:extLst>
              <a:ext uri="{FF2B5EF4-FFF2-40B4-BE49-F238E27FC236}">
                <a16:creationId xmlns:a16="http://schemas.microsoft.com/office/drawing/2014/main" id="{FEF0CCE6-B2AE-9EAB-6B3B-5FA5D2198DCB}"/>
              </a:ext>
            </a:extLst>
          </p:cNvPr>
          <p:cNvSpPr txBox="1"/>
          <p:nvPr/>
        </p:nvSpPr>
        <p:spPr>
          <a:xfrm>
            <a:off x="663350" y="1296065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4880A2-A3EA-53AF-C0CD-BB4BF3790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0486" y="3431176"/>
            <a:ext cx="8810455" cy="88104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67074" y="12914122"/>
            <a:ext cx="3686352" cy="677269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91605" y="11542759"/>
            <a:ext cx="9638620" cy="185073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Vetted  BY :- 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INSP - SUSANT KUMAR SETHI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5</a:t>
            </a:r>
            <a:r>
              <a:rPr lang="en-US" b="1" baseline="30000" dirty="0">
                <a:solidFill>
                  <a:srgbClr val="002060"/>
                </a:solidFill>
                <a:latin typeface="Book Antiqua" panose="02040602050305030304" pitchFamily="18" charset="0"/>
              </a:rPr>
              <a:t>TH</a:t>
            </a: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BN NDRF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0"/>
            <a:ext cx="3754825" cy="254679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5567" cy="269066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416527" y="3630744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>
              <a:lnSpc>
                <a:spcPct val="150000"/>
              </a:lnSpc>
            </a:pPr>
            <a:endParaRPr lang="en-US" sz="4800" dirty="0"/>
          </a:p>
          <a:p>
            <a:pPr>
              <a:lnSpc>
                <a:spcPct val="150000"/>
              </a:lnSpc>
            </a:pPr>
            <a:r>
              <a:rPr lang="hi-IN" sz="4800" dirty="0"/>
              <a:t>इस पाठ को पूरा करने पर आप निम्न में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10124413" y="787889"/>
            <a:ext cx="3125371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>
                <a:solidFill>
                  <a:schemeClr val="tx1"/>
                </a:solidFill>
              </a:rPr>
              <a:t>उद्देश्य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8B29F151-C2FD-2760-8D02-12B45828F2B8}"/>
              </a:ext>
            </a:extLst>
          </p:cNvPr>
          <p:cNvGrpSpPr/>
          <p:nvPr/>
        </p:nvGrpSpPr>
        <p:grpSpPr>
          <a:xfrm>
            <a:off x="9844663" y="5268181"/>
            <a:ext cx="1219201" cy="1681959"/>
            <a:chOff x="0" y="237895"/>
            <a:chExt cx="1219200" cy="1681958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A2CF8A5D-63AF-0550-745A-87A9FACA797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C9CBD52F-5810-657C-5DB9-93367EE39DAA}"/>
                </a:ext>
              </a:extLst>
            </p:cNvPr>
            <p:cNvSpPr txBox="1"/>
            <p:nvPr/>
          </p:nvSpPr>
          <p:spPr>
            <a:xfrm>
              <a:off x="261804" y="23789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i="0" dirty="0"/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08DADF9C-5398-2401-4FC4-D7AE40380090}"/>
              </a:ext>
            </a:extLst>
          </p:cNvPr>
          <p:cNvGrpSpPr/>
          <p:nvPr/>
        </p:nvGrpSpPr>
        <p:grpSpPr>
          <a:xfrm>
            <a:off x="9844662" y="8344175"/>
            <a:ext cx="1219201" cy="1681959"/>
            <a:chOff x="0" y="207415"/>
            <a:chExt cx="1219200" cy="1681958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8FBE3C0A-15F5-0E5E-B830-BF6C48A0D87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35D8AC1A-4264-2AA1-BAA4-1BDF77B0C62F}"/>
                </a:ext>
              </a:extLst>
            </p:cNvPr>
            <p:cNvSpPr txBox="1"/>
            <p:nvPr/>
          </p:nvSpPr>
          <p:spPr>
            <a:xfrm>
              <a:off x="261804" y="20741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i="0" dirty="0"/>
                <a:t>2</a:t>
              </a:r>
            </a:p>
          </p:txBody>
        </p:sp>
      </p:grpSp>
      <p:sp>
        <p:nvSpPr>
          <p:cNvPr id="2" name="Match the signs and symptoms for each of the three types of burns according to their depth.…">
            <a:extLst>
              <a:ext uri="{FF2B5EF4-FFF2-40B4-BE49-F238E27FC236}">
                <a16:creationId xmlns:a16="http://schemas.microsoft.com/office/drawing/2014/main" id="{BA01149E-E339-81AE-EE63-1B984C07F76B}"/>
              </a:ext>
            </a:extLst>
          </p:cNvPr>
          <p:cNvSpPr txBox="1"/>
          <p:nvPr/>
        </p:nvSpPr>
        <p:spPr>
          <a:xfrm>
            <a:off x="11786744" y="5063384"/>
            <a:ext cx="11523206" cy="6323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just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जलन की गंभीरता के अनुसार तीन प्रकार के जलन और प्रत्येक जलन के संकेत और लक्षण को सूचीबद्ध करने में ।</a:t>
            </a:r>
            <a:endParaRPr lang="en-US"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just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जलन पर रोगी के शरीर का जला हुआ क्षेत्र (</a:t>
            </a:r>
            <a:r>
              <a:rPr lang="en-IN" dirty="0"/>
              <a:t>TBSA burnt) </a:t>
            </a:r>
            <a:r>
              <a:rPr lang="hi-IN" dirty="0"/>
              <a:t>का पता करने के लिए विशिष्ट अंगों के लिए नौ के नियम (</a:t>
            </a:r>
            <a:r>
              <a:rPr lang="en-IN" dirty="0"/>
              <a:t>Rule of Nines) </a:t>
            </a:r>
            <a:r>
              <a:rPr lang="hi-IN" dirty="0"/>
              <a:t>को लागू करने की विधि को सुनिश्चित करने में ।</a:t>
            </a:r>
            <a:endParaRPr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94283" y="12813337"/>
            <a:ext cx="3686352" cy="67726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443422" y="3445508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 lang="en-US" sz="4800" dirty="0"/>
          </a:p>
          <a:p>
            <a:r>
              <a:rPr lang="hi-IN" sz="4800" dirty="0"/>
              <a:t>इस पाठ को पूरा करने पर आप निम्न में सक्षम होंगे:</a:t>
            </a:r>
            <a:endParaRPr lang="en-US" sz="4800" dirty="0"/>
          </a:p>
          <a:p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11252173" y="787889"/>
            <a:ext cx="2556187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>
                <a:solidFill>
                  <a:schemeClr val="tx1"/>
                </a:solidFill>
              </a:rPr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11" name="List three steps for pre-hospital treatment of chemical burns.…">
            <a:extLst>
              <a:ext uri="{FF2B5EF4-FFF2-40B4-BE49-F238E27FC236}">
                <a16:creationId xmlns:a16="http://schemas.microsoft.com/office/drawing/2014/main" id="{7A70357E-EA71-CF3C-33E1-FAEC9A058072}"/>
              </a:ext>
            </a:extLst>
          </p:cNvPr>
          <p:cNvSpPr txBox="1"/>
          <p:nvPr/>
        </p:nvSpPr>
        <p:spPr>
          <a:xfrm>
            <a:off x="11786744" y="4379577"/>
            <a:ext cx="11696334" cy="8283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just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रसायनिक जलन के उपचार के लिए अस्पताल पूर्व तीन उपाय के बारे में बताने में ।</a:t>
            </a:r>
            <a:endParaRPr lang="en-US" dirty="0"/>
          </a:p>
          <a:p>
            <a:pPr lvl="1" indent="0" algn="just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just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विद्युत जलन के उपचार के लिए अस्पताल पूर्व तीन उपाय के बारे में बताने में ।</a:t>
            </a:r>
            <a:endParaRPr lang="en-US" dirty="0"/>
          </a:p>
          <a:p>
            <a:pPr lvl="1" indent="0" algn="just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just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ताप से ऐंठन, ताप थकान और तापाघात में प्रत्येक बीमारी के लिए अस्पताल पूर्व उपचार बताएं तथा प्रत्येक के तीन संकेतों और लक्षणों के बारे में बताने में ।</a:t>
            </a:r>
            <a:endParaRPr 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0B75C339-65A7-43D3-EF1B-2A5F42A54C11}"/>
              </a:ext>
            </a:extLst>
          </p:cNvPr>
          <p:cNvGrpSpPr/>
          <p:nvPr/>
        </p:nvGrpSpPr>
        <p:grpSpPr>
          <a:xfrm>
            <a:off x="10085192" y="4357714"/>
            <a:ext cx="1219201" cy="1681959"/>
            <a:chOff x="0" y="207415"/>
            <a:chExt cx="1219200" cy="1681958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9AD45057-F9EE-EF11-06F2-4C729B7740FB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3">
              <a:extLst>
                <a:ext uri="{FF2B5EF4-FFF2-40B4-BE49-F238E27FC236}">
                  <a16:creationId xmlns:a16="http://schemas.microsoft.com/office/drawing/2014/main" id="{D513AFC6-052D-C323-A53E-CE286924C3FA}"/>
                </a:ext>
              </a:extLst>
            </p:cNvPr>
            <p:cNvSpPr txBox="1"/>
            <p:nvPr/>
          </p:nvSpPr>
          <p:spPr>
            <a:xfrm>
              <a:off x="261804" y="20741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i="0" dirty="0"/>
                <a:t>3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17817BB5-5DE5-2CA0-91A3-976DF8771C22}"/>
              </a:ext>
            </a:extLst>
          </p:cNvPr>
          <p:cNvGrpSpPr/>
          <p:nvPr/>
        </p:nvGrpSpPr>
        <p:grpSpPr>
          <a:xfrm>
            <a:off x="10085192" y="6625860"/>
            <a:ext cx="1219201" cy="1681960"/>
            <a:chOff x="0" y="176935"/>
            <a:chExt cx="1219200" cy="1681958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1A53B5FD-2001-B30F-036E-974417128839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4">
              <a:extLst>
                <a:ext uri="{FF2B5EF4-FFF2-40B4-BE49-F238E27FC236}">
                  <a16:creationId xmlns:a16="http://schemas.microsoft.com/office/drawing/2014/main" id="{CA8277E9-2161-1F3B-ADCC-294D260F28AB}"/>
                </a:ext>
              </a:extLst>
            </p:cNvPr>
            <p:cNvSpPr txBox="1"/>
            <p:nvPr/>
          </p:nvSpPr>
          <p:spPr>
            <a:xfrm>
              <a:off x="261804" y="17693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i="0" dirty="0"/>
                <a:t>4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63E29B71-0362-1125-838E-53A385DC44F1}"/>
              </a:ext>
            </a:extLst>
          </p:cNvPr>
          <p:cNvGrpSpPr/>
          <p:nvPr/>
        </p:nvGrpSpPr>
        <p:grpSpPr>
          <a:xfrm>
            <a:off x="10085192" y="9045522"/>
            <a:ext cx="1219201" cy="1715570"/>
            <a:chOff x="0" y="265245"/>
            <a:chExt cx="1219200" cy="1715568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C1C73D01-B21B-C58D-C653-70AC6C3AB65C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1" name="5">
              <a:extLst>
                <a:ext uri="{FF2B5EF4-FFF2-40B4-BE49-F238E27FC236}">
                  <a16:creationId xmlns:a16="http://schemas.microsoft.com/office/drawing/2014/main" id="{5087AFD0-4450-1986-A65E-8D2BA353CF80}"/>
                </a:ext>
              </a:extLst>
            </p:cNvPr>
            <p:cNvSpPr txBox="1"/>
            <p:nvPr/>
          </p:nvSpPr>
          <p:spPr>
            <a:xfrm>
              <a:off x="261804" y="29885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i="0" dirty="0"/>
                <a:t>5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01859" y="12813337"/>
            <a:ext cx="3686352" cy="6772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959F6-E773-9FDA-0C48-D8D53F5B2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089DF904-5C07-515E-C00E-0C3674D4B86B}"/>
              </a:ext>
            </a:extLst>
          </p:cNvPr>
          <p:cNvSpPr txBox="1">
            <a:spLocks/>
          </p:cNvSpPr>
          <p:nvPr/>
        </p:nvSpPr>
        <p:spPr>
          <a:xfrm>
            <a:off x="470316" y="3521464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इस पाठ को पूरा करने पर आप निम्न में सक्षम होंगे:</a:t>
            </a:r>
            <a:endParaRPr lang="en-US" sz="4800" dirty="0"/>
          </a:p>
          <a:p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F9F9641F-9238-FDCA-0ED9-DB4FEC807499}"/>
              </a:ext>
            </a:extLst>
          </p:cNvPr>
          <p:cNvSpPr txBox="1"/>
          <p:nvPr/>
        </p:nvSpPr>
        <p:spPr>
          <a:xfrm>
            <a:off x="10002493" y="787889"/>
            <a:ext cx="3955047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>
                <a:solidFill>
                  <a:schemeClr val="tx1"/>
                </a:solidFill>
              </a:rPr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3E8AFDDB-0128-FF77-301C-06873D66E85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2" name="List four signs and symptoms of lightening injuries and describe         pre-hospital treatment…">
            <a:extLst>
              <a:ext uri="{FF2B5EF4-FFF2-40B4-BE49-F238E27FC236}">
                <a16:creationId xmlns:a16="http://schemas.microsoft.com/office/drawing/2014/main" id="{9161F4AD-4372-F4D2-E7B5-26DFCE407C02}"/>
              </a:ext>
            </a:extLst>
          </p:cNvPr>
          <p:cNvSpPr txBox="1"/>
          <p:nvPr/>
        </p:nvSpPr>
        <p:spPr>
          <a:xfrm>
            <a:off x="11786744" y="3642977"/>
            <a:ext cx="11206544" cy="6067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just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हाइपोथर्मिया के हल्के और गंभीर दोनों के तीन संकेत और लक्षणों की सूची बनाएं तथा अस्पताल पूर्व इलाज का वर्णन करने में  ।</a:t>
            </a:r>
            <a:endParaRPr lang="en-US" dirty="0"/>
          </a:p>
          <a:p>
            <a:pPr lvl="1" indent="0" algn="just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just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शीतदंश के तीन संकेत और लक्षणों की सूची बनाएं तथा अस्पताल पूर्व इलाज के बारे में जानकारी देने में  ।</a:t>
            </a:r>
            <a:endParaRPr lang="en-US" dirty="0"/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3148855E-C810-19DF-746F-552502A0A54D}"/>
              </a:ext>
            </a:extLst>
          </p:cNvPr>
          <p:cNvGrpSpPr/>
          <p:nvPr/>
        </p:nvGrpSpPr>
        <p:grpSpPr>
          <a:xfrm>
            <a:off x="10085192" y="3494114"/>
            <a:ext cx="1219201" cy="1681959"/>
            <a:chOff x="0" y="237895"/>
            <a:chExt cx="1219200" cy="1681958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5DAF9C7E-324D-DFAB-D03A-006988E0908E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7" name="6">
              <a:extLst>
                <a:ext uri="{FF2B5EF4-FFF2-40B4-BE49-F238E27FC236}">
                  <a16:creationId xmlns:a16="http://schemas.microsoft.com/office/drawing/2014/main" id="{1FAE1605-42F9-E45E-628C-9BBC236F3085}"/>
                </a:ext>
              </a:extLst>
            </p:cNvPr>
            <p:cNvSpPr txBox="1"/>
            <p:nvPr/>
          </p:nvSpPr>
          <p:spPr>
            <a:xfrm>
              <a:off x="261804" y="23789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i="0" dirty="0"/>
                <a:t>6</a:t>
              </a:r>
            </a:p>
          </p:txBody>
        </p:sp>
      </p:grpSp>
      <p:grpSp>
        <p:nvGrpSpPr>
          <p:cNvPr id="8" name="Group">
            <a:extLst>
              <a:ext uri="{FF2B5EF4-FFF2-40B4-BE49-F238E27FC236}">
                <a16:creationId xmlns:a16="http://schemas.microsoft.com/office/drawing/2014/main" id="{CEFB20DA-CBF3-5E8E-28D0-66A8B89D80AC}"/>
              </a:ext>
            </a:extLst>
          </p:cNvPr>
          <p:cNvGrpSpPr/>
          <p:nvPr/>
        </p:nvGrpSpPr>
        <p:grpSpPr>
          <a:xfrm>
            <a:off x="10085192" y="6845753"/>
            <a:ext cx="1219201" cy="1681959"/>
            <a:chOff x="0" y="237895"/>
            <a:chExt cx="1219200" cy="1681958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80C4C433-014F-39CD-6528-A1C44CAE375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" name="7">
              <a:extLst>
                <a:ext uri="{FF2B5EF4-FFF2-40B4-BE49-F238E27FC236}">
                  <a16:creationId xmlns:a16="http://schemas.microsoft.com/office/drawing/2014/main" id="{5AE396AA-F6E3-57F4-CFED-44CD14DCDF45}"/>
                </a:ext>
              </a:extLst>
            </p:cNvPr>
            <p:cNvSpPr txBox="1"/>
            <p:nvPr/>
          </p:nvSpPr>
          <p:spPr>
            <a:xfrm>
              <a:off x="261804" y="23789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i="0" dirty="0"/>
                <a:t>7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97648" y="12813337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48025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90B30-928D-2584-72F0-282284F97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C34FA68B-B577-CFF9-C53B-C0F84F52833C}"/>
              </a:ext>
            </a:extLst>
          </p:cNvPr>
          <p:cNvSpPr/>
          <p:nvPr/>
        </p:nvSpPr>
        <p:spPr>
          <a:xfrm>
            <a:off x="8167732" y="-1"/>
            <a:ext cx="16216268" cy="128133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C343CB4F-ED42-BB72-6F10-914364309CA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8B5680C5-3E32-5160-0F39-B674DE384C2D}"/>
              </a:ext>
            </a:extLst>
          </p:cNvPr>
          <p:cNvSpPr txBox="1"/>
          <p:nvPr/>
        </p:nvSpPr>
        <p:spPr>
          <a:xfrm>
            <a:off x="8564880" y="4716207"/>
            <a:ext cx="15076257" cy="24581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>
              <a:lnSpc>
                <a:spcPct val="150000"/>
              </a:lnSpc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dirty="0">
                <a:solidFill>
                  <a:schemeClr val="tx1"/>
                </a:solidFill>
              </a:rPr>
              <a:t>(Thermal) </a:t>
            </a:r>
            <a:r>
              <a:rPr lang="hi-IN" sz="5400" dirty="0">
                <a:solidFill>
                  <a:schemeClr val="tx1"/>
                </a:solidFill>
              </a:rPr>
              <a:t>तापीयः गर्मी (आग और गरम वस्तुए), और अधिक ठंडे (हिमांक अथवा हिमवत परक)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CF4DFEB5-7EE8-F352-E91C-BE8A034123A2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F593C478-D862-E152-E1BF-05F845ABAC07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13</a:t>
            </a:r>
            <a:r>
              <a:rPr b="1" dirty="0"/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29ACD9B1-0A98-7AD2-0119-4A904D84B6F5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B81EB6F-3174-1892-DE03-6BB2E251CFD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5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FF22BA-808A-2538-570E-E21EB15BAA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5AB49C97-DF49-072B-030C-2D93E302C6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72BAA24D-EB31-3479-773A-B7849C6E8FBB}"/>
              </a:ext>
            </a:extLst>
          </p:cNvPr>
          <p:cNvSpPr txBox="1"/>
          <p:nvPr/>
        </p:nvSpPr>
        <p:spPr>
          <a:xfrm>
            <a:off x="654712" y="3569062"/>
            <a:ext cx="7113118" cy="106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>
                <a:solidFill>
                  <a:schemeClr val="tx1"/>
                </a:solidFill>
              </a:rPr>
              <a:t>जलन</a:t>
            </a:r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F3A359-50C1-7EF4-9FAE-6EA03B2A0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712" y="5945261"/>
            <a:ext cx="6870631" cy="61214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261335" y="12689148"/>
            <a:ext cx="3686352" cy="6772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57658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5D2C0-606C-2603-D3CE-A5105FB26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377A7896-9E18-242C-9308-B7517E2CF289}"/>
              </a:ext>
            </a:extLst>
          </p:cNvPr>
          <p:cNvSpPr/>
          <p:nvPr/>
        </p:nvSpPr>
        <p:spPr>
          <a:xfrm>
            <a:off x="8167732" y="1"/>
            <a:ext cx="16216268" cy="12813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8D6209AF-5A7A-6171-60A7-7009FCCB6A00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BA314A84-3517-2947-94DB-EC20055C0007}"/>
              </a:ext>
            </a:extLst>
          </p:cNvPr>
          <p:cNvSpPr txBox="1"/>
          <p:nvPr/>
        </p:nvSpPr>
        <p:spPr>
          <a:xfrm>
            <a:off x="8871430" y="2574060"/>
            <a:ext cx="15076257" cy="1032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 algn="just">
              <a:lnSpc>
                <a:spcPct val="150000"/>
              </a:lnSpc>
              <a:buFont typeface="+mj-lt"/>
              <a:buAutoNum type="arabicPeriod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(Thermal)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तापीयः गर्मी (आग और गरम वस्तुए), और अधिक ठंडे (हिमांक अथवा हिमवत परक)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 algn="just">
              <a:lnSpc>
                <a:spcPct val="150000"/>
              </a:lnSpc>
              <a:buFont typeface="+mj-lt"/>
              <a:buAutoNum type="arabicPeriod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(Chemical)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रासायनिकः में शामिल हैं, कई कोस्टिक जैसे तेजाब व क्षार । 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 algn="just">
              <a:lnSpc>
                <a:spcPct val="150000"/>
              </a:lnSpc>
              <a:buFont typeface="+mj-lt"/>
              <a:buAutoNum type="arabicPeriod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(Electrical)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विद्युतः विद्युत, जैसे घर की बिजली का करंट अथवा आसमानी बिजली गिरना । 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914400" indent="-914400" algn="just">
              <a:lnSpc>
                <a:spcPct val="150000"/>
              </a:lnSpc>
              <a:buFont typeface="+mj-lt"/>
              <a:buAutoNum type="arabicPeriod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(Radiant)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विकिरणः पराबैगनी किरणें (सूर्यकिरण समेत) विकिरण स्रोतों ।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6D44BD80-C259-D2DC-CF59-F0E727E096D4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B39A0235-DA34-BA49-F8FE-022743419398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13</a:t>
            </a:r>
            <a:r>
              <a:rPr b="1" dirty="0"/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7807CB2F-2524-AA20-B042-A7A5447A7CA6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AB7054FE-2A72-C28D-D724-4BBF540D0B7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CF66F3-74E5-7521-95C4-B48F00EF33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193586CA-016F-D5C0-F94B-67B1BE49A8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4FA1586E-7730-B9A3-9ADB-6B1E9A2859CE}"/>
              </a:ext>
            </a:extLst>
          </p:cNvPr>
          <p:cNvSpPr txBox="1"/>
          <p:nvPr/>
        </p:nvSpPr>
        <p:spPr>
          <a:xfrm>
            <a:off x="702765" y="3299615"/>
            <a:ext cx="7113118" cy="1055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>
                <a:solidFill>
                  <a:schemeClr val="tx1"/>
                </a:solidFill>
              </a:rPr>
              <a:t>जलन के कारणः</a:t>
            </a:r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542A77-2B4B-81D5-23F9-7A00586542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816" y="4782098"/>
            <a:ext cx="6870631" cy="612140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138925" y="12835531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77899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C6C38-D389-9631-CC70-7FE3E1F16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B5782F35-1148-AF88-8C0C-C122A7243A5F}"/>
              </a:ext>
            </a:extLst>
          </p:cNvPr>
          <p:cNvSpPr/>
          <p:nvPr/>
        </p:nvSpPr>
        <p:spPr>
          <a:xfrm>
            <a:off x="8167732" y="0"/>
            <a:ext cx="16216268" cy="125984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9B5280B9-C614-B5DD-CFF6-B77EC6A2FCB7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4CCBFB97-8D9A-FB66-D2AA-DA932830FBE3}"/>
              </a:ext>
            </a:extLst>
          </p:cNvPr>
          <p:cNvSpPr txBox="1"/>
          <p:nvPr/>
        </p:nvSpPr>
        <p:spPr>
          <a:xfrm>
            <a:off x="8564880" y="2704527"/>
            <a:ext cx="15819120" cy="732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609600" indent="-609600" algn="just">
              <a:spcBef>
                <a:spcPts val="4000"/>
              </a:spcBef>
              <a:buSzPct val="100000"/>
              <a:buChar char="•"/>
              <a:defRPr sz="72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sz="6000" dirty="0"/>
              <a:t>(</a:t>
            </a:r>
            <a:r>
              <a:rPr lang="en-US" sz="6000" dirty="0" err="1"/>
              <a:t>Superfacial</a:t>
            </a:r>
            <a:r>
              <a:rPr lang="en-US" sz="6000" dirty="0"/>
              <a:t> / 1</a:t>
            </a:r>
            <a:r>
              <a:rPr lang="en-US" sz="6000" baseline="30000" dirty="0"/>
              <a:t>st</a:t>
            </a:r>
            <a:r>
              <a:rPr lang="en-US" sz="6000" dirty="0"/>
              <a:t> Degree burns) </a:t>
            </a:r>
            <a:r>
              <a:rPr lang="hi-IN" sz="6000" dirty="0"/>
              <a:t>ऊपरी या सतही / प्रथम दर्जे की जलन I</a:t>
            </a:r>
            <a:endParaRPr lang="en-US" sz="6000" dirty="0"/>
          </a:p>
          <a:p>
            <a:pPr marL="609600" indent="-609600" algn="just">
              <a:spcBef>
                <a:spcPts val="4000"/>
              </a:spcBef>
              <a:buSzPct val="100000"/>
              <a:buChar char="•"/>
              <a:defRPr sz="72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000" dirty="0"/>
              <a:t> </a:t>
            </a:r>
            <a:r>
              <a:rPr lang="en-US" sz="6000" dirty="0"/>
              <a:t>Partial (Partial Thickness / 2</a:t>
            </a:r>
            <a:r>
              <a:rPr lang="en-US" sz="6000" baseline="30000" dirty="0"/>
              <a:t>nd</a:t>
            </a:r>
            <a:r>
              <a:rPr lang="en-US" sz="6000" dirty="0"/>
              <a:t> Degree burns) </a:t>
            </a:r>
            <a:r>
              <a:rPr lang="hi-IN" sz="6000" dirty="0"/>
              <a:t>आंशिक रूप से गंभीर (दूसरे दर्जे के) जलन I</a:t>
            </a:r>
            <a:endParaRPr lang="en-US" sz="6000" dirty="0"/>
          </a:p>
          <a:p>
            <a:pPr marL="609600" indent="-609600" algn="just">
              <a:spcBef>
                <a:spcPts val="4000"/>
              </a:spcBef>
              <a:buSzPct val="100000"/>
              <a:buChar char="•"/>
              <a:defRPr sz="72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sz="6000" dirty="0"/>
              <a:t>(Full Thickness/</a:t>
            </a:r>
            <a:r>
              <a:rPr lang="hi-IN" sz="6000" dirty="0"/>
              <a:t>3</a:t>
            </a:r>
            <a:r>
              <a:rPr lang="en-US" sz="6000" baseline="30000" dirty="0" err="1"/>
              <a:t>rd</a:t>
            </a:r>
            <a:r>
              <a:rPr lang="en-US" sz="6000" dirty="0"/>
              <a:t> Degree burns) </a:t>
            </a:r>
            <a:r>
              <a:rPr lang="hi-IN" sz="6000" dirty="0"/>
              <a:t>पूर्ण रूप से गंभीर / तीसरे दर्जे की जलनः</a:t>
            </a:r>
            <a:endParaRPr lang="en-US" sz="6000" dirty="0"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23BD63FC-1EFE-7D83-33FA-DC8743DD6377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A185E085-53ED-9448-7740-5C5253FB0F29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13</a:t>
            </a:r>
            <a:r>
              <a:rPr b="1" dirty="0"/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7F748DE7-386E-FF4F-BBFA-C7179AF9526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4F59CD70-52E9-C77C-6536-3D87733777E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C0E743-2365-635C-5E6E-A7D7C9BDD0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0BFF6189-8388-5A32-0C3D-0F10A3A17D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41AA8A58-FA55-4E4B-EE1F-A089D6B4BFE4}"/>
              </a:ext>
            </a:extLst>
          </p:cNvPr>
          <p:cNvSpPr txBox="1"/>
          <p:nvPr/>
        </p:nvSpPr>
        <p:spPr>
          <a:xfrm>
            <a:off x="527711" y="4521330"/>
            <a:ext cx="7113118" cy="1986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sz="6000" dirty="0">
                <a:solidFill>
                  <a:schemeClr val="tx1"/>
                </a:solidFill>
              </a:rPr>
              <a:t>   </a:t>
            </a:r>
            <a:r>
              <a:rPr lang="hi-IN" sz="6000" dirty="0">
                <a:solidFill>
                  <a:schemeClr val="tx1"/>
                </a:solidFill>
              </a:rPr>
              <a:t>जलन</a:t>
            </a:r>
            <a:r>
              <a:rPr lang="en-US" sz="6000" dirty="0">
                <a:solidFill>
                  <a:schemeClr val="tx1"/>
                </a:solidFill>
              </a:rPr>
              <a:t> </a:t>
            </a:r>
            <a:r>
              <a:rPr lang="hi-IN" sz="6000" dirty="0">
                <a:solidFill>
                  <a:schemeClr val="tx1"/>
                </a:solidFill>
              </a:rPr>
              <a:t>के वर्गीकरण </a:t>
            </a:r>
            <a:r>
              <a:rPr lang="hi-IN" dirty="0"/>
              <a:t> </a:t>
            </a:r>
            <a:r>
              <a:rPr lang="en-US" sz="6000" dirty="0">
                <a:solidFill>
                  <a:schemeClr val="tx1"/>
                </a:solidFill>
              </a:rPr>
              <a:t>(</a:t>
            </a:r>
            <a:r>
              <a:rPr lang="hi-IN" sz="6000" dirty="0">
                <a:solidFill>
                  <a:schemeClr val="tx1"/>
                </a:solidFill>
              </a:rPr>
              <a:t>गहराई के</a:t>
            </a:r>
            <a:r>
              <a:rPr lang="en-US" sz="6000" dirty="0">
                <a:solidFill>
                  <a:schemeClr val="tx1"/>
                </a:solidFill>
              </a:rPr>
              <a:t> </a:t>
            </a:r>
            <a:r>
              <a:rPr lang="hi-IN" sz="6000" dirty="0">
                <a:solidFill>
                  <a:schemeClr val="tx1"/>
                </a:solidFill>
              </a:rPr>
              <a:t>आधार पर</a:t>
            </a:r>
            <a:r>
              <a:rPr lang="en-US" sz="6000" dirty="0">
                <a:solidFill>
                  <a:schemeClr val="tx1"/>
                </a:solidFill>
              </a:rPr>
              <a:t>)</a:t>
            </a:r>
            <a:endParaRPr lang="en-IN" dirty="0">
              <a:solidFill>
                <a:schemeClr val="tx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407225" y="12801697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21167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3A909-4221-AA1A-99E8-17E770869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60EE6068-E9C1-37B7-6AF6-96C38C467699}"/>
              </a:ext>
            </a:extLst>
          </p:cNvPr>
          <p:cNvSpPr txBox="1"/>
          <p:nvPr/>
        </p:nvSpPr>
        <p:spPr>
          <a:xfrm>
            <a:off x="817019" y="3739589"/>
            <a:ext cx="7770665" cy="1055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7200" dirty="0">
                <a:solidFill>
                  <a:schemeClr val="tx1"/>
                </a:solidFill>
              </a:rPr>
              <a:t>जलन</a:t>
            </a:r>
            <a:r>
              <a:rPr lang="en-US" sz="7200" dirty="0">
                <a:solidFill>
                  <a:schemeClr val="tx1"/>
                </a:solidFill>
              </a:rPr>
              <a:t> </a:t>
            </a:r>
            <a:r>
              <a:rPr lang="hi-IN" sz="7200" dirty="0">
                <a:solidFill>
                  <a:schemeClr val="tx1"/>
                </a:solidFill>
              </a:rPr>
              <a:t>के वर्गीकरण</a:t>
            </a:r>
            <a:endParaRPr lang="en-IN" dirty="0"/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B4B9A63C-F111-AF71-C60F-9C99A0138FDA}"/>
              </a:ext>
            </a:extLst>
          </p:cNvPr>
          <p:cNvSpPr/>
          <p:nvPr/>
        </p:nvSpPr>
        <p:spPr>
          <a:xfrm>
            <a:off x="10179203" y="4794724"/>
            <a:ext cx="13439514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31D1C5-84C8-D9A3-FAF4-9B3EABBFC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6616" y="2753927"/>
            <a:ext cx="13439514" cy="77797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932365" y="12813337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1884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5BDA02DF-461E-06A7-3B8E-2988932644D8}"/>
              </a:ext>
            </a:extLst>
          </p:cNvPr>
          <p:cNvSpPr txBox="1"/>
          <p:nvPr/>
        </p:nvSpPr>
        <p:spPr>
          <a:xfrm>
            <a:off x="338731" y="3976160"/>
            <a:ext cx="7639858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>
                <a:solidFill>
                  <a:schemeClr val="tx1"/>
                </a:solidFill>
              </a:rPr>
              <a:t>वयस्कों और शिशुओं के लिए 'नौ का नियम</a:t>
            </a:r>
            <a:endParaRPr lang="en-US" b="0" dirty="0">
              <a:solidFill>
                <a:schemeClr val="tx1"/>
              </a:solidFill>
            </a:endParaRPr>
          </a:p>
        </p:txBody>
      </p:sp>
      <p:pic>
        <p:nvPicPr>
          <p:cNvPr id="2" name="2021_INDIA_MFR_IG_V01.jpg" descr="2021_INDIA_MFR_IG_V01.jpg">
            <a:extLst>
              <a:ext uri="{FF2B5EF4-FFF2-40B4-BE49-F238E27FC236}">
                <a16:creationId xmlns:a16="http://schemas.microsoft.com/office/drawing/2014/main" id="{5E68103F-5B27-9A59-69F5-28BF272FA9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639" t="32174" r="37035" b="35386"/>
          <a:stretch>
            <a:fillRect/>
          </a:stretch>
        </p:blipFill>
        <p:spPr>
          <a:xfrm>
            <a:off x="7978589" y="1468922"/>
            <a:ext cx="13563601" cy="11978640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02425" y="12813337"/>
            <a:ext cx="3686352" cy="6772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69284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B774E-AAE6-BF57-9C67-6A5DE971A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EA57B3F3-7200-FFB0-4470-2CF36BD18D55}"/>
              </a:ext>
            </a:extLst>
          </p:cNvPr>
          <p:cNvSpPr txBox="1"/>
          <p:nvPr/>
        </p:nvSpPr>
        <p:spPr>
          <a:xfrm>
            <a:off x="638583" y="4314149"/>
            <a:ext cx="8127538" cy="19862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600" dirty="0">
                <a:solidFill>
                  <a:schemeClr val="tx1"/>
                </a:solidFill>
              </a:rPr>
              <a:t>वयस्कों और शिशुओं के लिए 'नौ का नियम</a:t>
            </a:r>
            <a:endParaRPr lang="en-US" sz="6600" b="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007C81-0EDB-3933-42B7-287910671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5126" y="1323809"/>
            <a:ext cx="10871260" cy="52860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57C5DB-4E1E-B57C-2CF4-700B067C8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0" y="6858000"/>
            <a:ext cx="7457476" cy="50247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048071" y="12813337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5567" cy="269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85392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0EA04-E0B6-83EB-E81C-72D85CADD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26EB3056-8F56-F19E-1E4D-C1430D42B69C}"/>
              </a:ext>
            </a:extLst>
          </p:cNvPr>
          <p:cNvSpPr txBox="1"/>
          <p:nvPr/>
        </p:nvSpPr>
        <p:spPr>
          <a:xfrm>
            <a:off x="850517" y="3707219"/>
            <a:ext cx="6414332" cy="1173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sz="6600" dirty="0">
                <a:solidFill>
                  <a:schemeClr val="tx1"/>
                </a:solidFill>
              </a:rPr>
              <a:t>जलन की गंभीरताः</a:t>
            </a:r>
            <a:endParaRPr lang="en-IN" sz="6600" dirty="0">
              <a:solidFill>
                <a:schemeClr val="tx1"/>
              </a:solidFill>
            </a:endParaRPr>
          </a:p>
        </p:txBody>
      </p:sp>
      <p:sp>
        <p:nvSpPr>
          <p:cNvPr id="5" name="Singed nasal hair…">
            <a:extLst>
              <a:ext uri="{FF2B5EF4-FFF2-40B4-BE49-F238E27FC236}">
                <a16:creationId xmlns:a16="http://schemas.microsoft.com/office/drawing/2014/main" id="{11891BC2-F2D9-09ED-899B-541109BAD9DF}"/>
              </a:ext>
            </a:extLst>
          </p:cNvPr>
          <p:cNvSpPr txBox="1"/>
          <p:nvPr/>
        </p:nvSpPr>
        <p:spPr>
          <a:xfrm>
            <a:off x="9007596" y="2813566"/>
            <a:ext cx="13439514" cy="85296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defTabSz="1896340">
              <a:spcBef>
                <a:spcPts val="4000"/>
              </a:spcBef>
              <a:buSzPct val="100000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b="1" dirty="0">
                <a:solidFill>
                  <a:schemeClr val="tx1"/>
                </a:solidFill>
              </a:rPr>
              <a:t>छोटे जलनः (</a:t>
            </a:r>
            <a:r>
              <a:rPr lang="en-US" sz="4800" b="1" dirty="0">
                <a:solidFill>
                  <a:schemeClr val="tx1"/>
                </a:solidFill>
              </a:rPr>
              <a:t>Minor burns)</a:t>
            </a:r>
          </a:p>
          <a:p>
            <a:pPr algn="just" defTabSz="1896340">
              <a:spcBef>
                <a:spcPts val="4000"/>
              </a:spcBef>
              <a:buSzPct val="100000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400" dirty="0">
                <a:solidFill>
                  <a:schemeClr val="tx1"/>
                </a:solidFill>
              </a:rPr>
              <a:t>चेहरा, हाथ, पैर, जननांग, अथवा श्वास प्रक्रिया मार्ग को छोड़कर 2% बीएसए से कम पूर्ण रूप से जलन।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hi-IN" sz="4400" dirty="0">
                <a:solidFill>
                  <a:schemeClr val="tx1"/>
                </a:solidFill>
              </a:rPr>
              <a:t>15% बीएसए से आंशिक रूप से जलनऊपरी सतह के जलन के 50% अथवा कम।</a:t>
            </a:r>
            <a:endParaRPr lang="en-US" sz="4400" dirty="0">
              <a:solidFill>
                <a:schemeClr val="tx1"/>
              </a:solidFill>
            </a:endParaRPr>
          </a:p>
          <a:p>
            <a:pPr algn="just" defTabSz="1896340">
              <a:spcBef>
                <a:spcPts val="4000"/>
              </a:spcBef>
              <a:buSzPct val="100000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b="1" dirty="0">
                <a:solidFill>
                  <a:schemeClr val="tx1"/>
                </a:solidFill>
              </a:rPr>
              <a:t>मामूली जलनः (</a:t>
            </a:r>
            <a:r>
              <a:rPr lang="en-US" sz="4800" b="1" dirty="0">
                <a:solidFill>
                  <a:schemeClr val="tx1"/>
                </a:solidFill>
              </a:rPr>
              <a:t>Moderate Burns)</a:t>
            </a:r>
          </a:p>
          <a:p>
            <a:pPr algn="just" defTabSz="1896340">
              <a:spcBef>
                <a:spcPts val="4000"/>
              </a:spcBef>
              <a:buSzPct val="100000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400" dirty="0">
                <a:solidFill>
                  <a:schemeClr val="tx1"/>
                </a:solidFill>
              </a:rPr>
              <a:t>चेहरा, हाथ पैर जननांग, अथवा श्वास प्रक्रिया मार्ग को छोड़कर 2% से 10% बीएसए के पूर्ण रूप से जलन।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hi-IN" sz="4400" dirty="0">
                <a:solidFill>
                  <a:schemeClr val="tx1"/>
                </a:solidFill>
              </a:rPr>
              <a:t>15% से 30% बीएसए से आंशिक मोटाई वाले ।50% अधिक बीएसए की ऊपरी सतह के जलन ।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03934" y="12813338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24852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9C9E0-EC80-E999-1F24-433BADA0F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A7522B72-DF0B-2D01-4D82-732FB0FB9171}"/>
              </a:ext>
            </a:extLst>
          </p:cNvPr>
          <p:cNvSpPr txBox="1"/>
          <p:nvPr/>
        </p:nvSpPr>
        <p:spPr>
          <a:xfrm>
            <a:off x="553883" y="4110631"/>
            <a:ext cx="6486794" cy="1173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sz="6600" dirty="0">
                <a:solidFill>
                  <a:schemeClr val="tx1"/>
                </a:solidFill>
              </a:rPr>
              <a:t>जलन की गंभीरताः</a:t>
            </a:r>
            <a:endParaRPr lang="en-IN" sz="6600" dirty="0">
              <a:solidFill>
                <a:schemeClr val="tx1"/>
              </a:solidFill>
            </a:endParaRPr>
          </a:p>
        </p:txBody>
      </p:sp>
      <p:sp>
        <p:nvSpPr>
          <p:cNvPr id="5" name="Singed nasal hair…">
            <a:extLst>
              <a:ext uri="{FF2B5EF4-FFF2-40B4-BE49-F238E27FC236}">
                <a16:creationId xmlns:a16="http://schemas.microsoft.com/office/drawing/2014/main" id="{BA9775FC-7BEC-DE54-09F2-EFFFA5E23FD2}"/>
              </a:ext>
            </a:extLst>
          </p:cNvPr>
          <p:cNvSpPr txBox="1"/>
          <p:nvPr/>
        </p:nvSpPr>
        <p:spPr>
          <a:xfrm>
            <a:off x="9007596" y="2082046"/>
            <a:ext cx="13439514" cy="8878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defTabSz="1896340">
              <a:spcBef>
                <a:spcPts val="4000"/>
              </a:spcBef>
              <a:buSzPct val="100000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b="1" dirty="0">
                <a:solidFill>
                  <a:schemeClr val="tx1"/>
                </a:solidFill>
              </a:rPr>
              <a:t>गंभीर जलनः (</a:t>
            </a:r>
            <a:r>
              <a:rPr lang="en-US" sz="4800" b="1" dirty="0">
                <a:solidFill>
                  <a:schemeClr val="tx1"/>
                </a:solidFill>
              </a:rPr>
              <a:t>Critical burns)</a:t>
            </a:r>
          </a:p>
          <a:p>
            <a:pPr marL="571500" indent="-5715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400" dirty="0">
                <a:solidFill>
                  <a:schemeClr val="tx1"/>
                </a:solidFill>
              </a:rPr>
              <a:t>सभी जलन, श्वास की प्रक्रिया की चोटें अन्य नरम-उत्तकों की चोटों व अस्थियों की चोटों से जटिल हो जाते हैं ।</a:t>
            </a:r>
            <a:endParaRPr lang="en-US" sz="4400" dirty="0">
              <a:solidFill>
                <a:schemeClr val="tx1"/>
              </a:solidFill>
            </a:endParaRPr>
          </a:p>
          <a:p>
            <a:pPr marL="571500" indent="-5715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400" dirty="0">
                <a:solidFill>
                  <a:schemeClr val="tx1"/>
                </a:solidFill>
              </a:rPr>
              <a:t>आंशिक अथवा पूर्ण रूप से जलन में चेहरा, हाथ, पैर, जननांग अथवा श्वास की प्रक्रिया शामिल है ।</a:t>
            </a:r>
            <a:endParaRPr lang="en-US" sz="4400" dirty="0">
              <a:solidFill>
                <a:schemeClr val="tx1"/>
              </a:solidFill>
            </a:endParaRPr>
          </a:p>
          <a:p>
            <a:pPr marL="571500" indent="-5715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400" dirty="0">
                <a:solidFill>
                  <a:schemeClr val="tx1"/>
                </a:solidFill>
              </a:rPr>
              <a:t>10% से अधिक बीएसए वाले पूर्ण रूप से जलन ।</a:t>
            </a:r>
            <a:endParaRPr lang="en-US" sz="4400" dirty="0">
              <a:solidFill>
                <a:schemeClr val="tx1"/>
              </a:solidFill>
            </a:endParaRPr>
          </a:p>
          <a:p>
            <a:pPr marL="571500" indent="-5715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400" dirty="0">
                <a:solidFill>
                  <a:schemeClr val="tx1"/>
                </a:solidFill>
              </a:rPr>
              <a:t>30% से अधिक बीएसए वाले आंशिक रूप से जलन ।पेशीय कंकाली चोटों द्वारा जलन ।</a:t>
            </a:r>
            <a:endParaRPr lang="en-US" sz="4400" dirty="0">
              <a:solidFill>
                <a:schemeClr val="tx1"/>
              </a:solidFill>
            </a:endParaRPr>
          </a:p>
          <a:p>
            <a:pPr marL="571500" indent="-5715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400" dirty="0">
                <a:solidFill>
                  <a:schemeClr val="tx1"/>
                </a:solidFill>
              </a:rPr>
              <a:t>परिधि में जलन</a:t>
            </a:r>
            <a:endParaRPr lang="en-US" sz="44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03934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64168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207CE-34C8-4595-E738-55A2D1315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1C552CDB-E8B7-1A60-917D-872341CF6B14}"/>
              </a:ext>
            </a:extLst>
          </p:cNvPr>
          <p:cNvSpPr txBox="1"/>
          <p:nvPr/>
        </p:nvSpPr>
        <p:spPr>
          <a:xfrm>
            <a:off x="0" y="4360362"/>
            <a:ext cx="8532487" cy="1055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>
                <a:solidFill>
                  <a:schemeClr val="tx1"/>
                </a:solidFill>
              </a:rPr>
              <a:t>अतिरिक्त संभावनाएं: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5" name="Singed nasal hair…">
            <a:extLst>
              <a:ext uri="{FF2B5EF4-FFF2-40B4-BE49-F238E27FC236}">
                <a16:creationId xmlns:a16="http://schemas.microsoft.com/office/drawing/2014/main" id="{3F91E596-C021-9D8B-1C32-AD497F74EC88}"/>
              </a:ext>
            </a:extLst>
          </p:cNvPr>
          <p:cNvSpPr txBox="1"/>
          <p:nvPr/>
        </p:nvSpPr>
        <p:spPr>
          <a:xfrm>
            <a:off x="8876968" y="4021602"/>
            <a:ext cx="13439514" cy="6169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algn="just" defTabSz="1896340">
              <a:spcBef>
                <a:spcPts val="4000"/>
              </a:spcBef>
              <a:buSzPct val="100000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5400" b="1" dirty="0">
                <a:solidFill>
                  <a:schemeClr val="tx1"/>
                </a:solidFill>
              </a:rPr>
              <a:t>जलन का स्रोत:</a:t>
            </a:r>
            <a:endParaRPr lang="en-US" sz="5400" b="1" dirty="0">
              <a:solidFill>
                <a:schemeClr val="tx1"/>
              </a:solidFill>
            </a:endParaRPr>
          </a:p>
          <a:p>
            <a:pPr algn="just" defTabSz="1896340">
              <a:spcBef>
                <a:spcPts val="4000"/>
              </a:spcBef>
              <a:buSzPct val="100000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5400" b="1" dirty="0">
                <a:solidFill>
                  <a:schemeClr val="tx1"/>
                </a:solidFill>
              </a:rPr>
              <a:t>विद्युत</a:t>
            </a:r>
            <a:r>
              <a:rPr lang="hi-IN" sz="5400" dirty="0">
                <a:solidFill>
                  <a:schemeClr val="tx1"/>
                </a:solidFill>
              </a:rPr>
              <a:t> - सतह पर मामूली चोट लग सकती है जबकि आंतरिक क्षति गंभीर हो सकती है।</a:t>
            </a:r>
            <a:endParaRPr lang="en-US" sz="5400" dirty="0">
              <a:solidFill>
                <a:schemeClr val="tx1"/>
              </a:solidFill>
            </a:endParaRPr>
          </a:p>
          <a:p>
            <a:pPr algn="just" defTabSz="1896340">
              <a:spcBef>
                <a:spcPts val="4000"/>
              </a:spcBef>
              <a:buSzPct val="100000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5400" b="1" dirty="0">
                <a:solidFill>
                  <a:schemeClr val="tx1"/>
                </a:solidFill>
              </a:rPr>
              <a:t>रासायनिक</a:t>
            </a:r>
            <a:r>
              <a:rPr lang="hi-IN" sz="5400" dirty="0">
                <a:solidFill>
                  <a:schemeClr val="tx1"/>
                </a:solidFill>
              </a:rPr>
              <a:t> - रसायन त्वचा पर रह सकते हैं और लंबे समय तक जलन जारी रख सकते हैं और/या रक्तप्रवाह में प्रवेश कर सकते हैं।</a:t>
            </a:r>
            <a:endParaRPr lang="en-US" sz="54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09435" y="12813338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84208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C9374-3C35-F9FE-1F31-EABED6954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12872B18-22C4-65CF-19DF-A764A0E69F2E}"/>
              </a:ext>
            </a:extLst>
          </p:cNvPr>
          <p:cNvSpPr txBox="1"/>
          <p:nvPr/>
        </p:nvSpPr>
        <p:spPr>
          <a:xfrm>
            <a:off x="215391" y="4883196"/>
            <a:ext cx="6588822" cy="2189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sz="6600" dirty="0">
                <a:solidFill>
                  <a:schemeClr val="tx1"/>
                </a:solidFill>
              </a:rPr>
              <a:t>जलने का अस्पताल </a:t>
            </a:r>
            <a:endParaRPr lang="en-US" sz="6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</a:pPr>
            <a:r>
              <a:rPr lang="hi-IN" sz="6600" dirty="0">
                <a:solidFill>
                  <a:schemeClr val="tx1"/>
                </a:solidFill>
              </a:rPr>
              <a:t>पूर्व उपचारः</a:t>
            </a:r>
            <a:endParaRPr lang="en-IN" sz="6600" dirty="0"/>
          </a:p>
        </p:txBody>
      </p:sp>
      <p:sp>
        <p:nvSpPr>
          <p:cNvPr id="5" name="Singed nasal hair…">
            <a:extLst>
              <a:ext uri="{FF2B5EF4-FFF2-40B4-BE49-F238E27FC236}">
                <a16:creationId xmlns:a16="http://schemas.microsoft.com/office/drawing/2014/main" id="{A9082334-EDF8-C9FE-30BD-7CE14617CBAE}"/>
              </a:ext>
            </a:extLst>
          </p:cNvPr>
          <p:cNvSpPr txBox="1"/>
          <p:nvPr/>
        </p:nvSpPr>
        <p:spPr>
          <a:xfrm>
            <a:off x="7162073" y="2255965"/>
            <a:ext cx="13439514" cy="1084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सर्वमान्य व्यक्तिगत सुरक्षा साधनों का प्रयोग करें व जगह को सुरिक्षत करें।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जलन प्रक्रिया को बंद करें । 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जलने वाले भाग के ऊपर ठंडा पानी डालें। शरीर के ऊपर से रसायन को धोने के लिए कम से कम 20 मिनट तक पानी से धोएँ ।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सुलग रहे कपड़े व गहनों को हटाएँ। यदि कुछ वस्तु चमड़ी के अन्दर घुस गई है तो खींचकर बाहर न निकालें। 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उसके आस-पास कपड़े / वस्तु को काट दें।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प्रारम्भिक आकलन करें 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48764" y="12813338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9447" y="-12748"/>
            <a:ext cx="339696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21018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27F028-47B3-4D2B-661C-FA4AF1367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12C1727D-6A11-FBEF-8EF4-A3E3311065EC}"/>
              </a:ext>
            </a:extLst>
          </p:cNvPr>
          <p:cNvSpPr txBox="1"/>
          <p:nvPr/>
        </p:nvSpPr>
        <p:spPr>
          <a:xfrm>
            <a:off x="1197921" y="2800503"/>
            <a:ext cx="7366959" cy="2189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sz="6600" dirty="0">
                <a:solidFill>
                  <a:schemeClr val="tx1"/>
                </a:solidFill>
              </a:rPr>
              <a:t>जलने का अस्पताल पूर्व उपचारः</a:t>
            </a:r>
            <a:endParaRPr lang="en-IN" sz="6600" dirty="0"/>
          </a:p>
        </p:txBody>
      </p:sp>
      <p:sp>
        <p:nvSpPr>
          <p:cNvPr id="5" name="Singed nasal hair…">
            <a:extLst>
              <a:ext uri="{FF2B5EF4-FFF2-40B4-BE49-F238E27FC236}">
                <a16:creationId xmlns:a16="http://schemas.microsoft.com/office/drawing/2014/main" id="{35511CA9-141A-FC18-A692-E30F07EA24A9}"/>
              </a:ext>
            </a:extLst>
          </p:cNvPr>
          <p:cNvSpPr txBox="1"/>
          <p:nvPr/>
        </p:nvSpPr>
        <p:spPr>
          <a:xfrm>
            <a:off x="8452426" y="3718272"/>
            <a:ext cx="13439514" cy="9083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ज़्यादातर पीड़ितों की मृत्यु जलने के बजाय बंद वायुमार्ग,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hi-IN" sz="4800" dirty="0">
                <a:solidFill>
                  <a:schemeClr val="tx1"/>
                </a:solidFill>
              </a:rPr>
              <a:t>साँस के ज़रिए अंदर गए विषाक्त पदार्थों या अन्य आघात से होती है।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जानलेवा चोटों का इलाज करेंस्थानीय प्रोटोकॉल के अनुसार ऑक्सीजन दें। 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अगर आपके मरीज़ की साँस ठीक से नहीं चल रही है, तो अतिरिक्त ऑक्सीजन के साथ वेंटिलेशन प्रदान करें।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जलन की गंभीरता का निर्धारण नौ के नियम का उपयोग करके करें।</a:t>
            </a:r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48764" y="1280188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39939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68BC4-5329-B15B-516D-D61EF2CE8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BC103F34-D358-1996-0B73-05DC795818E8}"/>
              </a:ext>
            </a:extLst>
          </p:cNvPr>
          <p:cNvSpPr txBox="1"/>
          <p:nvPr/>
        </p:nvSpPr>
        <p:spPr>
          <a:xfrm>
            <a:off x="1076001" y="2800503"/>
            <a:ext cx="7610799" cy="2189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sz="6600" dirty="0">
                <a:solidFill>
                  <a:schemeClr val="tx1"/>
                </a:solidFill>
              </a:rPr>
              <a:t>जलने का अस्पताल पूर्व उपचारः</a:t>
            </a:r>
            <a:endParaRPr lang="en-IN" sz="6600" dirty="0"/>
          </a:p>
        </p:txBody>
      </p:sp>
      <p:sp>
        <p:nvSpPr>
          <p:cNvPr id="5" name="Singed nasal hair…">
            <a:extLst>
              <a:ext uri="{FF2B5EF4-FFF2-40B4-BE49-F238E27FC236}">
                <a16:creationId xmlns:a16="http://schemas.microsoft.com/office/drawing/2014/main" id="{74BE787E-6670-BBDF-FCB6-F08E9B37C084}"/>
              </a:ext>
            </a:extLst>
          </p:cNvPr>
          <p:cNvSpPr txBox="1"/>
          <p:nvPr/>
        </p:nvSpPr>
        <p:spPr>
          <a:xfrm>
            <a:off x="8452426" y="2651472"/>
            <a:ext cx="13439514" cy="8857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जले हुए हिस्से को ढकें। सूखी, रोगाणुरहित ड्रेसिंग या डिस्पोजेबल रोगाणुरहित बर्न शीट का इस्तेमाल करें।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जलने वाले हिस्से पर मलहम, लोशन, एंटीसेप्टिक या बर्फ का इस्तेमाल न करें।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किसी भी छाले को न फोड़ें। अगर जलन आँख में है, तो दोनों आँखों को ढकना सुनिश्चित करें।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 दूसरी या तीसरी डिग्री की जलन वाली उंगलियों पर अलग-अलग ड्रेसिंग की आवश्यकता होती है।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रोगी को गर्म रखें और शॉक का इलाज करें I</a:t>
            </a:r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97694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5567" cy="269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48234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A1B87-25B1-0FF9-D172-50C102FBF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023DB8B7-1559-8CCF-C3E7-A6F3AF287408}"/>
              </a:ext>
            </a:extLst>
          </p:cNvPr>
          <p:cNvSpPr txBox="1"/>
          <p:nvPr/>
        </p:nvSpPr>
        <p:spPr>
          <a:xfrm>
            <a:off x="349860" y="4415335"/>
            <a:ext cx="6696399" cy="2189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sz="6600" dirty="0">
                <a:solidFill>
                  <a:schemeClr val="tx1"/>
                </a:solidFill>
              </a:rPr>
              <a:t>जलने का अस्पताल पूर्व उपचारः</a:t>
            </a:r>
            <a:endParaRPr lang="en-IN" sz="6600" dirty="0"/>
          </a:p>
        </p:txBody>
      </p:sp>
      <p:sp>
        <p:nvSpPr>
          <p:cNvPr id="5" name="Singed nasal hair…">
            <a:extLst>
              <a:ext uri="{FF2B5EF4-FFF2-40B4-BE49-F238E27FC236}">
                <a16:creationId xmlns:a16="http://schemas.microsoft.com/office/drawing/2014/main" id="{87EFDE07-6E14-8BF2-8104-EB7EAB0F07B0}"/>
              </a:ext>
            </a:extLst>
          </p:cNvPr>
          <p:cNvSpPr txBox="1"/>
          <p:nvPr/>
        </p:nvSpPr>
        <p:spPr>
          <a:xfrm>
            <a:off x="7046259" y="2546792"/>
            <a:ext cx="13439514" cy="10109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पानी से धोने से पहले सूखे रसायनों, जैसे चूने के पाउडर, को ब्रश से साफ़ कर दें।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उस जगह को कम से कम 20 मिनट या उससे ज़्यादा समय तक पानी से धोएँ।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जब मरीज़ को धोया जा रहा हो, तब कपड़े और गहने उतारकर अलग रख दें।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प्रभावित जगह पर स्टेराइल ड्रेसिंग लगाएँ।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शॉक का इलाज करें।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b="1" dirty="0">
                <a:solidFill>
                  <a:schemeClr val="tx1"/>
                </a:solidFill>
              </a:rPr>
              <a:t>सावधानी</a:t>
            </a:r>
            <a:r>
              <a:rPr lang="hi-IN" sz="4800" dirty="0">
                <a:solidFill>
                  <a:schemeClr val="tx1"/>
                </a:solidFill>
              </a:rPr>
              <a:t>: अगर मरीज़ संक्रमित है, तो रसायनों के संपर्क में आने से बचने के लिए उसे दूर से ही धोएँ।</a:t>
            </a:r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52821" y="12813338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61509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DC0FF-553E-3E5A-E543-123573A83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F3040C24-28B2-1E73-D008-33DBEF6B8135}"/>
              </a:ext>
            </a:extLst>
          </p:cNvPr>
          <p:cNvSpPr txBox="1"/>
          <p:nvPr/>
        </p:nvSpPr>
        <p:spPr>
          <a:xfrm>
            <a:off x="912192" y="3930056"/>
            <a:ext cx="7580319" cy="2189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sz="6600" dirty="0">
                <a:solidFill>
                  <a:schemeClr val="tx1"/>
                </a:solidFill>
              </a:rPr>
              <a:t>जलने का अस्पताल पूर्व उपचारः</a:t>
            </a:r>
            <a:endParaRPr lang="en-IN" sz="6600" dirty="0"/>
          </a:p>
        </p:txBody>
      </p:sp>
      <p:sp>
        <p:nvSpPr>
          <p:cNvPr id="5" name="Singed nasal hair…">
            <a:extLst>
              <a:ext uri="{FF2B5EF4-FFF2-40B4-BE49-F238E27FC236}">
                <a16:creationId xmlns:a16="http://schemas.microsoft.com/office/drawing/2014/main" id="{AEBDB5D7-0B02-B10D-E274-BA41D38FA2C5}"/>
              </a:ext>
            </a:extLst>
          </p:cNvPr>
          <p:cNvSpPr txBox="1"/>
          <p:nvPr/>
        </p:nvSpPr>
        <p:spPr>
          <a:xfrm>
            <a:off x="8787277" y="3051326"/>
            <a:ext cx="13439514" cy="73805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आँखों को तुरंत पानी से कम से कम 20 मिनट तक धोएँ।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प्रभावित आँख पर नल (कम दबाव), बोतल, गिलास या अन्य स्रोत से पानी का प्रवाह बनाए रखें।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रोगी की पलकें खुली रखें।</a:t>
            </a:r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97648" y="12717500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793952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496E1-C679-7899-6F02-9F8EAAAFD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5D383F9A-F902-9B57-4E29-CB6A113D987D}"/>
              </a:ext>
            </a:extLst>
          </p:cNvPr>
          <p:cNvSpPr txBox="1"/>
          <p:nvPr/>
        </p:nvSpPr>
        <p:spPr>
          <a:xfrm>
            <a:off x="670797" y="4898244"/>
            <a:ext cx="8532487" cy="9803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6600" dirty="0">
                <a:solidFill>
                  <a:schemeClr val="tx1"/>
                </a:solidFill>
              </a:rPr>
              <a:t>विद्युत जलन </a:t>
            </a:r>
            <a:endParaRPr lang="en-IN" sz="6600" dirty="0">
              <a:solidFill>
                <a:schemeClr val="tx1"/>
              </a:solidFill>
            </a:endParaRPr>
          </a:p>
        </p:txBody>
      </p:sp>
      <p:sp>
        <p:nvSpPr>
          <p:cNvPr id="5" name="Singed nasal hair…">
            <a:extLst>
              <a:ext uri="{FF2B5EF4-FFF2-40B4-BE49-F238E27FC236}">
                <a16:creationId xmlns:a16="http://schemas.microsoft.com/office/drawing/2014/main" id="{C835DD58-2DB2-DA5F-3F85-F349F95D8162}"/>
              </a:ext>
            </a:extLst>
          </p:cNvPr>
          <p:cNvSpPr txBox="1"/>
          <p:nvPr/>
        </p:nvSpPr>
        <p:spPr>
          <a:xfrm>
            <a:off x="8787277" y="2405687"/>
            <a:ext cx="13439514" cy="8857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algn="just" defTabSz="1896340">
              <a:spcBef>
                <a:spcPts val="4000"/>
              </a:spcBef>
              <a:buSzPct val="100000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b="1" dirty="0">
                <a:solidFill>
                  <a:schemeClr val="tx1"/>
                </a:solidFill>
              </a:rPr>
              <a:t>बिजली से जलने से जुड़ी ज़्यादा गंभीर समस्याएँ </a:t>
            </a:r>
            <a:endParaRPr lang="en-US" sz="4800" b="1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श्वसन और/या हृदय गति रुकना, तंत्रिका तंत्र को नुकसान और आंतरिक अंगों को चोट लगना।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सार्वभौमिक सावधानी बरतें, घटनास्थल को सुरक्षित रखें।ईएमएस को सूचित करें।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स्थानीय प्रोटोकॉल का पालन करें।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"बिजली से घायल लोगों पर लंबे समय तक सीपीआर किया जाना चाहिए क्योंकि वे अन्य प्रकार की चोटों की तुलना में लंबे समय तक जीवित रह सकते हैं।"</a:t>
            </a:r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74965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086743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2BA53-488E-5355-2F30-3E1F7FB4E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16298A9A-A005-9E30-A95E-A025D0CE6C1B}"/>
              </a:ext>
            </a:extLst>
          </p:cNvPr>
          <p:cNvSpPr txBox="1"/>
          <p:nvPr/>
        </p:nvSpPr>
        <p:spPr>
          <a:xfrm>
            <a:off x="436109" y="3611167"/>
            <a:ext cx="6341210" cy="9803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6600" dirty="0">
                <a:solidFill>
                  <a:schemeClr val="tx1"/>
                </a:solidFill>
              </a:rPr>
              <a:t>विद्युत जलन </a:t>
            </a:r>
            <a:endParaRPr lang="en-IN" sz="6600" dirty="0">
              <a:solidFill>
                <a:schemeClr val="tx1"/>
              </a:solidFill>
            </a:endParaRPr>
          </a:p>
        </p:txBody>
      </p:sp>
      <p:sp>
        <p:nvSpPr>
          <p:cNvPr id="5" name="Singed nasal hair…">
            <a:extLst>
              <a:ext uri="{FF2B5EF4-FFF2-40B4-BE49-F238E27FC236}">
                <a16:creationId xmlns:a16="http://schemas.microsoft.com/office/drawing/2014/main" id="{707A4C46-4264-8150-C02A-9C6EDDD67925}"/>
              </a:ext>
            </a:extLst>
          </p:cNvPr>
          <p:cNvSpPr txBox="1"/>
          <p:nvPr/>
        </p:nvSpPr>
        <p:spPr>
          <a:xfrm>
            <a:off x="8876968" y="4591538"/>
            <a:ext cx="13439514" cy="53902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आरंभिक आकलन करें ।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जलन का मूल्यांकन करें और कम से कम दो जलने के क्षेत्रों का पता लगाएँ ।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जलन को सूखे साफ-सुथरे कपडे से ड्रेसिंग करें ।</a:t>
            </a: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 defTabSz="1896340">
              <a:spcBef>
                <a:spcPts val="4000"/>
              </a:spcBef>
              <a:buSzPct val="100000"/>
              <a:buFont typeface="Arial" panose="020B0604020202020204" pitchFamily="34" charset="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olidFill>
                  <a:schemeClr val="tx1"/>
                </a:solidFill>
              </a:rPr>
              <a:t>शॉक के लिए इलाज करें ।</a:t>
            </a:r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73306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0"/>
            <a:ext cx="3754825" cy="25467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872"/>
            <a:ext cx="4725567" cy="254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585589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D3D0D-8047-CB39-8D57-AE03E9E1B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468F7347-11C1-3E08-0637-44EF0604468B}"/>
              </a:ext>
            </a:extLst>
          </p:cNvPr>
          <p:cNvSpPr txBox="1"/>
          <p:nvPr/>
        </p:nvSpPr>
        <p:spPr>
          <a:xfrm>
            <a:off x="742142" y="3533503"/>
            <a:ext cx="7113118" cy="1055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>
                <a:solidFill>
                  <a:schemeClr val="tx1"/>
                </a:solidFill>
              </a:rPr>
              <a:t>अंत</a:t>
            </a:r>
            <a:r>
              <a:rPr lang="en-US" dirty="0">
                <a:solidFill>
                  <a:schemeClr val="tx1"/>
                </a:solidFill>
              </a:rPr>
              <a:t>:</a:t>
            </a:r>
            <a:r>
              <a:rPr lang="hi-IN" dirty="0">
                <a:solidFill>
                  <a:schemeClr val="tx1"/>
                </a:solidFill>
              </a:rPr>
              <a:t>श्वसन क्षतिः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Signs and Symptoms">
            <a:extLst>
              <a:ext uri="{FF2B5EF4-FFF2-40B4-BE49-F238E27FC236}">
                <a16:creationId xmlns:a16="http://schemas.microsoft.com/office/drawing/2014/main" id="{563CB825-C258-7B51-ED1D-6FA6CC3B3429}"/>
              </a:ext>
            </a:extLst>
          </p:cNvPr>
          <p:cNvSpPr txBox="1"/>
          <p:nvPr/>
        </p:nvSpPr>
        <p:spPr>
          <a:xfrm>
            <a:off x="742142" y="5493541"/>
            <a:ext cx="5935318" cy="1081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b="1" dirty="0"/>
              <a:t> संकेत और लक्षणः</a:t>
            </a:r>
            <a:endParaRPr b="1" dirty="0"/>
          </a:p>
        </p:txBody>
      </p:sp>
      <p:sp>
        <p:nvSpPr>
          <p:cNvPr id="5" name="Singed nasal hair…">
            <a:extLst>
              <a:ext uri="{FF2B5EF4-FFF2-40B4-BE49-F238E27FC236}">
                <a16:creationId xmlns:a16="http://schemas.microsoft.com/office/drawing/2014/main" id="{A1C406CA-A946-A615-E4B1-F855D40D13DC}"/>
              </a:ext>
            </a:extLst>
          </p:cNvPr>
          <p:cNvSpPr txBox="1"/>
          <p:nvPr/>
        </p:nvSpPr>
        <p:spPr>
          <a:xfrm>
            <a:off x="10019966" y="3533503"/>
            <a:ext cx="13439514" cy="9052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झुलसा हुआ नाक का बाल ।</a:t>
            </a:r>
            <a:endParaRPr lang="en-US" dirty="0"/>
          </a:p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जला हुआ चेहरा ।</a:t>
            </a:r>
            <a:endParaRPr lang="en-US" dirty="0"/>
          </a:p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थूक में कालापन ।</a:t>
            </a:r>
            <a:endParaRPr lang="en-US" dirty="0"/>
          </a:p>
          <a:p>
            <a:pPr marL="609600" indent="-609600" defTabSz="1896340">
              <a:spcBef>
                <a:spcPts val="4000"/>
              </a:spcBef>
              <a:buSzPct val="100000"/>
              <a:buFontTx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सांस में धुंआ की गन्ध।</a:t>
            </a:r>
            <a:endParaRPr lang="en-US" dirty="0"/>
          </a:p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सांस लेने में तकलीफ</a:t>
            </a:r>
            <a:endParaRPr lang="en-US" dirty="0"/>
          </a:p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 खांसी और बोलने के कठिनाई</a:t>
            </a:r>
            <a:endParaRPr lang="en-US" dirty="0"/>
          </a:p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 नीलिमा ।</a:t>
            </a:r>
            <a:endParaRPr dirty="0"/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202E8DC5-6DFE-4BD9-B9F3-554F4F0D17F1}"/>
              </a:ext>
            </a:extLst>
          </p:cNvPr>
          <p:cNvSpPr/>
          <p:nvPr/>
        </p:nvSpPr>
        <p:spPr>
          <a:xfrm>
            <a:off x="10179203" y="4794724"/>
            <a:ext cx="13439514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82541" y="12652722"/>
            <a:ext cx="3686352" cy="677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15018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39446-3295-FE33-E974-7BA244C56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78D78ADA-7640-59A2-BA22-71A10A69EA19}"/>
              </a:ext>
            </a:extLst>
          </p:cNvPr>
          <p:cNvSpPr txBox="1"/>
          <p:nvPr/>
        </p:nvSpPr>
        <p:spPr>
          <a:xfrm>
            <a:off x="742142" y="3908028"/>
            <a:ext cx="7113118" cy="2189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sz="6600" dirty="0">
                <a:solidFill>
                  <a:schemeClr val="tx1"/>
                </a:solidFill>
              </a:rPr>
              <a:t>गर्मी की ऐंठन के संकेत और लक्षणः</a:t>
            </a:r>
            <a:endParaRPr lang="en-IN" sz="6600" dirty="0">
              <a:solidFill>
                <a:schemeClr val="tx1"/>
              </a:solidFill>
            </a:endParaRP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6E2788C1-209C-23E1-2E37-F77A7AA1FA85}"/>
              </a:ext>
            </a:extLst>
          </p:cNvPr>
          <p:cNvSpPr/>
          <p:nvPr/>
        </p:nvSpPr>
        <p:spPr>
          <a:xfrm>
            <a:off x="10179203" y="4794724"/>
            <a:ext cx="13439514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5" name="Severe muscle cramps…">
            <a:extLst>
              <a:ext uri="{FF2B5EF4-FFF2-40B4-BE49-F238E27FC236}">
                <a16:creationId xmlns:a16="http://schemas.microsoft.com/office/drawing/2014/main" id="{52DABCFF-6890-8F20-36F9-938FCDCC2B47}"/>
              </a:ext>
            </a:extLst>
          </p:cNvPr>
          <p:cNvSpPr txBox="1"/>
          <p:nvPr/>
        </p:nvSpPr>
        <p:spPr>
          <a:xfrm>
            <a:off x="10019966" y="5392783"/>
            <a:ext cx="13875728" cy="5020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मांसपेशियों में ऐंठन मुख्यतया छाती और पेट में ।</a:t>
            </a:r>
            <a:endParaRPr lang="en-US" dirty="0"/>
          </a:p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थकान ।</a:t>
            </a:r>
            <a:endParaRPr lang="en-US" dirty="0"/>
          </a:p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जी मितलाना ।</a:t>
            </a:r>
            <a:endParaRPr lang="en-US" dirty="0"/>
          </a:p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मुर्छा आ जाना ।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32365" y="12813338"/>
            <a:ext cx="3686352" cy="677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3572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466B6-FE3B-674B-BC5E-962C3D887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9A876E94-487A-9534-B6E3-E9E5842B7E75}"/>
              </a:ext>
            </a:extLst>
          </p:cNvPr>
          <p:cNvSpPr txBox="1"/>
          <p:nvPr/>
        </p:nvSpPr>
        <p:spPr>
          <a:xfrm>
            <a:off x="311836" y="5240184"/>
            <a:ext cx="7113118" cy="3205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sz="6600" dirty="0">
                <a:solidFill>
                  <a:schemeClr val="tx1"/>
                </a:solidFill>
              </a:rPr>
              <a:t>गर्मी की ऐंठन के लिए अस्पताल पूर्व इलाजः</a:t>
            </a:r>
            <a:endParaRPr lang="en-IN" sz="6600" dirty="0">
              <a:solidFill>
                <a:schemeClr val="tx1"/>
              </a:solidFill>
            </a:endParaRPr>
          </a:p>
        </p:txBody>
      </p:sp>
      <p:sp>
        <p:nvSpPr>
          <p:cNvPr id="5" name="Severe muscle cramps…">
            <a:extLst>
              <a:ext uri="{FF2B5EF4-FFF2-40B4-BE49-F238E27FC236}">
                <a16:creationId xmlns:a16="http://schemas.microsoft.com/office/drawing/2014/main" id="{2255E52B-8EA1-0F4C-3F09-F0B9626530B9}"/>
              </a:ext>
            </a:extLst>
          </p:cNvPr>
          <p:cNvSpPr txBox="1"/>
          <p:nvPr/>
        </p:nvSpPr>
        <p:spPr>
          <a:xfrm>
            <a:off x="7637929" y="3172098"/>
            <a:ext cx="15441337" cy="7000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609600" indent="-609600" algn="just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रोगी को ठंडे क्षेत्र में ले जाएं । </a:t>
            </a:r>
            <a:endParaRPr lang="en-US" dirty="0"/>
          </a:p>
          <a:p>
            <a:pPr marL="609600" indent="-609600" algn="just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रोगी को पानी पिलाएं, पानी पिलाने बाद मांसपेशियों की जकड़न कम होनी चाहिए ।</a:t>
            </a:r>
            <a:endParaRPr lang="en-US" dirty="0"/>
          </a:p>
          <a:p>
            <a:pPr marL="609600" indent="-609600" algn="just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रोगी को नमक से ज्यादा पानी की आवश्यकता है-नमक को ढूंढने में, पानी पिलाने में देरी न करें ।</a:t>
            </a:r>
            <a:r>
              <a:rPr lang="en-US" dirty="0"/>
              <a:t> </a:t>
            </a:r>
            <a:r>
              <a:rPr lang="hi-IN" dirty="0"/>
              <a:t>वाणिज्यिक इलैक्ट्रोलाइट्स अथवा ओरल री-हाइड्रेशन साल्ट (ओ०आर०एस०) का भी उपयोग किया जा सकता है।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13600" y="12813338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65705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709EC-EE3E-2A5C-AEEE-8A469228E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A76FD0FD-20A4-58B9-30D3-AA089EBE407D}"/>
              </a:ext>
            </a:extLst>
          </p:cNvPr>
          <p:cNvSpPr txBox="1"/>
          <p:nvPr/>
        </p:nvSpPr>
        <p:spPr>
          <a:xfrm>
            <a:off x="607672" y="3700014"/>
            <a:ext cx="7113118" cy="2189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sz="6600" dirty="0">
                <a:solidFill>
                  <a:schemeClr val="tx1"/>
                </a:solidFill>
              </a:rPr>
              <a:t>गर्मी की थकान के संकेत और लक्षणः</a:t>
            </a:r>
            <a:endParaRPr lang="en-IN" sz="6600" dirty="0">
              <a:solidFill>
                <a:schemeClr val="tx1"/>
              </a:solidFill>
            </a:endParaRP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36FA221C-5909-62B4-411F-E56E1410397D}"/>
              </a:ext>
            </a:extLst>
          </p:cNvPr>
          <p:cNvSpPr/>
          <p:nvPr/>
        </p:nvSpPr>
        <p:spPr>
          <a:xfrm>
            <a:off x="10179203" y="4794724"/>
            <a:ext cx="13439514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" name="Rapid, shallow breathing…">
            <a:extLst>
              <a:ext uri="{FF2B5EF4-FFF2-40B4-BE49-F238E27FC236}">
                <a16:creationId xmlns:a16="http://schemas.microsoft.com/office/drawing/2014/main" id="{F41892C5-550F-5B4C-CA0B-89548EE4CAF3}"/>
              </a:ext>
            </a:extLst>
          </p:cNvPr>
          <p:cNvSpPr txBox="1"/>
          <p:nvPr/>
        </p:nvSpPr>
        <p:spPr>
          <a:xfrm>
            <a:off x="10019966" y="5392783"/>
            <a:ext cx="13875728" cy="5020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तेज और उथली सांस ।</a:t>
            </a:r>
            <a:endParaRPr lang="en-US" dirty="0"/>
          </a:p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कमजोर नाड़ी ।</a:t>
            </a:r>
            <a:endParaRPr lang="en-US" dirty="0"/>
          </a:p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ठंडी, चिपचिपी त्वचा और अत्यधिक पसीना ।</a:t>
            </a:r>
            <a:endParaRPr lang="en-US" dirty="0"/>
          </a:p>
          <a:p>
            <a:pPr marL="609600" indent="-609600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सिर चकराना और बेहोशी ।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32365" y="12625828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213492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F2432-77A2-E7B2-5727-314EC29FF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A65CE984-C4D8-F1D2-BAC5-4E7D0BC75773}"/>
              </a:ext>
            </a:extLst>
          </p:cNvPr>
          <p:cNvSpPr txBox="1"/>
          <p:nvPr/>
        </p:nvSpPr>
        <p:spPr>
          <a:xfrm>
            <a:off x="661460" y="4379572"/>
            <a:ext cx="7113118" cy="3205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sz="6600" dirty="0">
                <a:solidFill>
                  <a:schemeClr val="tx1"/>
                </a:solidFill>
              </a:rPr>
              <a:t>गर्मी की थकान के लिए अस्पताल पूर्व इलाजः</a:t>
            </a:r>
            <a:endParaRPr lang="en-IN" sz="6600" dirty="0">
              <a:solidFill>
                <a:schemeClr val="tx1"/>
              </a:solidFill>
            </a:endParaRPr>
          </a:p>
        </p:txBody>
      </p:sp>
      <p:sp>
        <p:nvSpPr>
          <p:cNvPr id="5" name="Severe muscle cramps…">
            <a:extLst>
              <a:ext uri="{FF2B5EF4-FFF2-40B4-BE49-F238E27FC236}">
                <a16:creationId xmlns:a16="http://schemas.microsoft.com/office/drawing/2014/main" id="{2783A4CE-24E7-C627-0461-7ECC1C700B30}"/>
              </a:ext>
            </a:extLst>
          </p:cNvPr>
          <p:cNvSpPr txBox="1"/>
          <p:nvPr/>
        </p:nvSpPr>
        <p:spPr>
          <a:xfrm>
            <a:off x="9203537" y="3172098"/>
            <a:ext cx="14053277" cy="7513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609600" indent="-609600" algn="just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रोगी को ठंडे स्थान में ले जाएं और आराम करने दें ।</a:t>
            </a:r>
            <a:endParaRPr lang="en-US" dirty="0"/>
          </a:p>
          <a:p>
            <a:pPr marL="609600" indent="-609600" algn="just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रोगी को ठंडा करने के लिए कपड़े निकालें या ढीला करें, परन्तु अत्यधिक ठण्डा न करें ।</a:t>
            </a:r>
            <a:endParaRPr lang="en-US" dirty="0"/>
          </a:p>
          <a:p>
            <a:pPr marL="609600" indent="-609600" algn="just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पैरो को 20 से 30 से०मी० ऊंचाई पर रखते हुए रोगी को </a:t>
            </a:r>
            <a:r>
              <a:rPr lang="en-US" dirty="0"/>
              <a:t>Supine </a:t>
            </a:r>
            <a:r>
              <a:rPr lang="hi-IN" dirty="0"/>
              <a:t>स्थिति में रखें।</a:t>
            </a:r>
            <a:r>
              <a:rPr lang="en-US" dirty="0"/>
              <a:t> </a:t>
            </a:r>
            <a:r>
              <a:rPr lang="hi-IN" dirty="0"/>
              <a:t>स्थानीय अनुकूलता के अनुसार प्राणवायु दें।</a:t>
            </a:r>
            <a:endParaRPr lang="en-US" dirty="0"/>
          </a:p>
          <a:p>
            <a:pPr marL="609600" indent="-609600" algn="just" defTabSz="189634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 पानी पिलाएं, पर बेहोश रोगी को नहीं।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21176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88856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EF883-B613-3DD0-3E7C-9F67DB479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D51CE13E-CF30-75CB-7469-04B41E5E591F}"/>
              </a:ext>
            </a:extLst>
          </p:cNvPr>
          <p:cNvSpPr txBox="1"/>
          <p:nvPr/>
        </p:nvSpPr>
        <p:spPr>
          <a:xfrm>
            <a:off x="742142" y="3814353"/>
            <a:ext cx="7113118" cy="9803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sz="6600" dirty="0" err="1">
                <a:solidFill>
                  <a:schemeClr val="tx1"/>
                </a:solidFill>
              </a:rPr>
              <a:t>गर्मी</a:t>
            </a:r>
            <a:r>
              <a:rPr lang="en-IN" sz="6600" dirty="0">
                <a:solidFill>
                  <a:schemeClr val="tx1"/>
                </a:solidFill>
              </a:rPr>
              <a:t> </a:t>
            </a:r>
            <a:r>
              <a:rPr lang="en-IN" sz="6600" dirty="0" err="1">
                <a:solidFill>
                  <a:schemeClr val="tx1"/>
                </a:solidFill>
              </a:rPr>
              <a:t>से</a:t>
            </a:r>
            <a:r>
              <a:rPr lang="en-IN" sz="6600" dirty="0">
                <a:solidFill>
                  <a:schemeClr val="tx1"/>
                </a:solidFill>
              </a:rPr>
              <a:t> </a:t>
            </a:r>
            <a:r>
              <a:rPr lang="en-IN" sz="6600" dirty="0" err="1">
                <a:solidFill>
                  <a:schemeClr val="tx1"/>
                </a:solidFill>
              </a:rPr>
              <a:t>थकावट</a:t>
            </a:r>
            <a:endParaRPr lang="en-IN" sz="6600" dirty="0">
              <a:solidFill>
                <a:schemeClr val="tx1"/>
              </a:solidFill>
            </a:endParaRPr>
          </a:p>
        </p:txBody>
      </p:sp>
      <p:sp>
        <p:nvSpPr>
          <p:cNvPr id="4" name="Signs and Symptoms">
            <a:extLst>
              <a:ext uri="{FF2B5EF4-FFF2-40B4-BE49-F238E27FC236}">
                <a16:creationId xmlns:a16="http://schemas.microsoft.com/office/drawing/2014/main" id="{14934B8B-6E12-ED16-5A8A-9F107193BA97}"/>
              </a:ext>
            </a:extLst>
          </p:cNvPr>
          <p:cNvSpPr txBox="1"/>
          <p:nvPr/>
        </p:nvSpPr>
        <p:spPr>
          <a:xfrm>
            <a:off x="742142" y="5392783"/>
            <a:ext cx="5127404" cy="1081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hi-IN" dirty="0"/>
              <a:t>संकेत और लक्षण</a:t>
            </a: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ED3820AD-6640-E3C3-AE6B-8BF6B110BE59}"/>
              </a:ext>
            </a:extLst>
          </p:cNvPr>
          <p:cNvSpPr/>
          <p:nvPr/>
        </p:nvSpPr>
        <p:spPr>
          <a:xfrm>
            <a:off x="10179203" y="4794724"/>
            <a:ext cx="13439514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5" name="Deep, rapid breathing…">
            <a:extLst>
              <a:ext uri="{FF2B5EF4-FFF2-40B4-BE49-F238E27FC236}">
                <a16:creationId xmlns:a16="http://schemas.microsoft.com/office/drawing/2014/main" id="{3840AE30-7869-396F-E18C-576B68C21441}"/>
              </a:ext>
            </a:extLst>
          </p:cNvPr>
          <p:cNvSpPr txBox="1"/>
          <p:nvPr/>
        </p:nvSpPr>
        <p:spPr>
          <a:xfrm>
            <a:off x="10019966" y="5392783"/>
            <a:ext cx="13875728" cy="6364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तेज़, उथली साँस लेना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कमजोर नाड़ी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ठंडी, चिपचिपी और पीली त्वचा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कमजोरी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चक्कर आना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32365" y="12813337"/>
            <a:ext cx="3686352" cy="677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434160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F724F-663C-2021-5930-4C6690C5B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5C11EFCF-9510-974E-D594-86AED40996E1}"/>
              </a:ext>
            </a:extLst>
          </p:cNvPr>
          <p:cNvSpPr txBox="1"/>
          <p:nvPr/>
        </p:nvSpPr>
        <p:spPr>
          <a:xfrm>
            <a:off x="365624" y="3960024"/>
            <a:ext cx="6684094" cy="3205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IN" sz="6600" dirty="0" err="1">
                <a:solidFill>
                  <a:schemeClr val="tx1"/>
                </a:solidFill>
              </a:rPr>
              <a:t>गर्मी</a:t>
            </a:r>
            <a:r>
              <a:rPr lang="en-IN" sz="6600" dirty="0">
                <a:solidFill>
                  <a:schemeClr val="tx1"/>
                </a:solidFill>
              </a:rPr>
              <a:t> </a:t>
            </a:r>
            <a:r>
              <a:rPr lang="en-IN" sz="6600" dirty="0" err="1">
                <a:solidFill>
                  <a:schemeClr val="tx1"/>
                </a:solidFill>
              </a:rPr>
              <a:t>से</a:t>
            </a:r>
            <a:r>
              <a:rPr lang="en-IN" sz="6600" dirty="0">
                <a:solidFill>
                  <a:schemeClr val="tx1"/>
                </a:solidFill>
              </a:rPr>
              <a:t> </a:t>
            </a:r>
            <a:r>
              <a:rPr lang="en-IN" sz="6600" dirty="0" err="1">
                <a:solidFill>
                  <a:schemeClr val="tx1"/>
                </a:solidFill>
              </a:rPr>
              <a:t>थकावट</a:t>
            </a:r>
            <a:r>
              <a:rPr lang="en-IN" sz="6600" dirty="0">
                <a:solidFill>
                  <a:schemeClr val="tx1"/>
                </a:solidFill>
              </a:rPr>
              <a:t> </a:t>
            </a:r>
            <a:r>
              <a:rPr lang="en-IN" sz="6600" dirty="0" err="1">
                <a:solidFill>
                  <a:schemeClr val="tx1"/>
                </a:solidFill>
              </a:rPr>
              <a:t>के</a:t>
            </a:r>
            <a:r>
              <a:rPr lang="en-IN" sz="6600" dirty="0">
                <a:solidFill>
                  <a:schemeClr val="tx1"/>
                </a:solidFill>
              </a:rPr>
              <a:t> </a:t>
            </a:r>
            <a:r>
              <a:rPr lang="en-IN" sz="6600" dirty="0" err="1">
                <a:solidFill>
                  <a:schemeClr val="tx1"/>
                </a:solidFill>
              </a:rPr>
              <a:t>लिए</a:t>
            </a:r>
            <a:r>
              <a:rPr lang="en-IN" sz="6600" dirty="0">
                <a:solidFill>
                  <a:schemeClr val="tx1"/>
                </a:solidFill>
              </a:rPr>
              <a:t> </a:t>
            </a:r>
            <a:r>
              <a:rPr lang="hi-IN" sz="6600" dirty="0">
                <a:solidFill>
                  <a:schemeClr val="tx1"/>
                </a:solidFill>
              </a:rPr>
              <a:t>अस्पताल पूर्व इलाजः</a:t>
            </a:r>
            <a:endParaRPr lang="en-IN" sz="6600" dirty="0">
              <a:solidFill>
                <a:schemeClr val="tx1"/>
              </a:solidFill>
            </a:endParaRPr>
          </a:p>
        </p:txBody>
      </p:sp>
      <p:sp>
        <p:nvSpPr>
          <p:cNvPr id="5" name="Severe muscle cramps…">
            <a:extLst>
              <a:ext uri="{FF2B5EF4-FFF2-40B4-BE49-F238E27FC236}">
                <a16:creationId xmlns:a16="http://schemas.microsoft.com/office/drawing/2014/main" id="{F61465F0-02FC-8275-253C-844AB5B517FC}"/>
              </a:ext>
            </a:extLst>
          </p:cNvPr>
          <p:cNvSpPr txBox="1"/>
          <p:nvPr/>
        </p:nvSpPr>
        <p:spPr>
          <a:xfrm>
            <a:off x="7090985" y="2148838"/>
            <a:ext cx="13875728" cy="110328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रोगी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</a:t>
            </a:r>
            <a:r>
              <a:rPr lang="en-US" dirty="0" err="1"/>
              <a:t>आराम</a:t>
            </a:r>
            <a:r>
              <a:rPr lang="en-US" dirty="0"/>
              <a:t> </a:t>
            </a:r>
            <a:r>
              <a:rPr lang="en-US" dirty="0" err="1"/>
              <a:t>करने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लिए</a:t>
            </a:r>
            <a:r>
              <a:rPr lang="en-US" dirty="0"/>
              <a:t> </a:t>
            </a:r>
            <a:r>
              <a:rPr lang="en-US" dirty="0" err="1"/>
              <a:t>ठण्डे</a:t>
            </a:r>
            <a:r>
              <a:rPr lang="en-US" dirty="0"/>
              <a:t> </a:t>
            </a:r>
            <a:r>
              <a:rPr lang="en-US" dirty="0" err="1"/>
              <a:t>स्थान</a:t>
            </a:r>
            <a:r>
              <a:rPr lang="en-US" dirty="0"/>
              <a:t> </a:t>
            </a:r>
            <a:r>
              <a:rPr lang="en-US" dirty="0" err="1"/>
              <a:t>पर</a:t>
            </a:r>
            <a:r>
              <a:rPr lang="en-US" dirty="0"/>
              <a:t> </a:t>
            </a:r>
            <a:r>
              <a:rPr lang="en-US" dirty="0" err="1"/>
              <a:t>ले</a:t>
            </a:r>
            <a:r>
              <a:rPr lang="en-US" dirty="0"/>
              <a:t> </a:t>
            </a:r>
            <a:r>
              <a:rPr lang="en-US" dirty="0" err="1"/>
              <a:t>जाएं</a:t>
            </a:r>
            <a:r>
              <a:rPr lang="en-US" dirty="0"/>
              <a:t>।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रोगी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</a:t>
            </a:r>
            <a:r>
              <a:rPr lang="en-US" dirty="0" err="1"/>
              <a:t>ठंडक</a:t>
            </a:r>
            <a:r>
              <a:rPr lang="en-US" dirty="0"/>
              <a:t> </a:t>
            </a:r>
            <a:r>
              <a:rPr lang="en-US" dirty="0" err="1"/>
              <a:t>पहुंचाए</a:t>
            </a:r>
            <a:r>
              <a:rPr lang="en-US" dirty="0"/>
              <a:t> </a:t>
            </a:r>
            <a:r>
              <a:rPr lang="en-US" dirty="0" err="1"/>
              <a:t>बिना</a:t>
            </a:r>
            <a:r>
              <a:rPr lang="en-US" dirty="0"/>
              <a:t> </a:t>
            </a:r>
            <a:r>
              <a:rPr lang="en-US" dirty="0" err="1"/>
              <a:t>उसे</a:t>
            </a:r>
            <a:r>
              <a:rPr lang="en-US" dirty="0"/>
              <a:t> </a:t>
            </a:r>
            <a:r>
              <a:rPr lang="en-US" dirty="0" err="1"/>
              <a:t>ठंडा</a:t>
            </a:r>
            <a:r>
              <a:rPr lang="en-US" dirty="0"/>
              <a:t> </a:t>
            </a:r>
            <a:r>
              <a:rPr lang="en-US" dirty="0" err="1"/>
              <a:t>रखने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लिए</a:t>
            </a:r>
            <a:r>
              <a:rPr lang="en-US" dirty="0"/>
              <a:t> </a:t>
            </a:r>
            <a:r>
              <a:rPr lang="en-US" dirty="0" err="1"/>
              <a:t>आवश्यकतानुसार</a:t>
            </a:r>
            <a:r>
              <a:rPr lang="en-US" dirty="0"/>
              <a:t> </a:t>
            </a:r>
            <a:r>
              <a:rPr lang="en-US" dirty="0" err="1"/>
              <a:t>कपड़े</a:t>
            </a:r>
            <a:r>
              <a:rPr lang="en-US" dirty="0"/>
              <a:t> </a:t>
            </a:r>
            <a:r>
              <a:rPr lang="en-US" dirty="0" err="1"/>
              <a:t>उतारें</a:t>
            </a:r>
            <a:r>
              <a:rPr lang="en-US" dirty="0"/>
              <a:t> </a:t>
            </a:r>
            <a:r>
              <a:rPr lang="en-US" dirty="0" err="1"/>
              <a:t>या</a:t>
            </a:r>
            <a:r>
              <a:rPr lang="en-US" dirty="0"/>
              <a:t> </a:t>
            </a:r>
            <a:r>
              <a:rPr lang="en-US" dirty="0" err="1"/>
              <a:t>ढीले</a:t>
            </a:r>
            <a:r>
              <a:rPr lang="en-US" dirty="0"/>
              <a:t> </a:t>
            </a:r>
            <a:r>
              <a:rPr lang="en-US" dirty="0" err="1"/>
              <a:t>करें</a:t>
            </a:r>
            <a:r>
              <a:rPr lang="en-US" dirty="0"/>
              <a:t>।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रोगी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</a:t>
            </a:r>
            <a:r>
              <a:rPr lang="en-US" dirty="0" err="1"/>
              <a:t>पीठ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बल</a:t>
            </a:r>
            <a:r>
              <a:rPr lang="en-US" dirty="0"/>
              <a:t> </a:t>
            </a:r>
            <a:r>
              <a:rPr lang="en-US" dirty="0" err="1"/>
              <a:t>लिटाएं</a:t>
            </a:r>
            <a:r>
              <a:rPr lang="en-US" dirty="0"/>
              <a:t> </a:t>
            </a:r>
            <a:r>
              <a:rPr lang="en-US" dirty="0" err="1"/>
              <a:t>तथा</a:t>
            </a:r>
            <a:r>
              <a:rPr lang="en-US" dirty="0"/>
              <a:t> </a:t>
            </a:r>
            <a:r>
              <a:rPr lang="en-US" dirty="0" err="1"/>
              <a:t>उसके</a:t>
            </a:r>
            <a:r>
              <a:rPr lang="en-US" dirty="0"/>
              <a:t> </a:t>
            </a:r>
            <a:r>
              <a:rPr lang="en-US" dirty="0" err="1"/>
              <a:t>पैर</a:t>
            </a:r>
            <a:r>
              <a:rPr lang="en-US" dirty="0"/>
              <a:t> 20 </a:t>
            </a:r>
            <a:r>
              <a:rPr lang="en-US" dirty="0" err="1"/>
              <a:t>से</a:t>
            </a:r>
            <a:r>
              <a:rPr lang="en-US" dirty="0"/>
              <a:t> 30 </a:t>
            </a:r>
            <a:r>
              <a:rPr lang="en-US" dirty="0" err="1"/>
              <a:t>सेमी</a:t>
            </a:r>
            <a:r>
              <a:rPr lang="en-US" dirty="0"/>
              <a:t> </a:t>
            </a:r>
            <a:r>
              <a:rPr lang="en-US" dirty="0" err="1"/>
              <a:t>ऊपर</a:t>
            </a:r>
            <a:r>
              <a:rPr lang="en-US" dirty="0"/>
              <a:t> </a:t>
            </a:r>
            <a:r>
              <a:rPr lang="en-US" dirty="0" err="1"/>
              <a:t>उठाएं</a:t>
            </a:r>
            <a:r>
              <a:rPr lang="en-US" dirty="0"/>
              <a:t>।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स्थानीय</a:t>
            </a:r>
            <a:r>
              <a:rPr lang="en-US" dirty="0"/>
              <a:t> </a:t>
            </a:r>
            <a:r>
              <a:rPr lang="en-US" dirty="0" err="1"/>
              <a:t>प्रोटोकॉल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अनुसार</a:t>
            </a:r>
            <a:r>
              <a:rPr lang="en-US" dirty="0"/>
              <a:t> </a:t>
            </a:r>
            <a:r>
              <a:rPr lang="en-US" dirty="0" err="1"/>
              <a:t>ऑक्सीजन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प्रबंध</a:t>
            </a:r>
            <a:r>
              <a:rPr lang="en-US" dirty="0"/>
              <a:t> </a:t>
            </a:r>
            <a:r>
              <a:rPr lang="en-US" dirty="0" err="1"/>
              <a:t>करें</a:t>
            </a:r>
            <a:r>
              <a:rPr lang="hi-IN" dirty="0"/>
              <a:t>।</a:t>
            </a:r>
            <a:endParaRPr lang="en-US" dirty="0"/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पानी</a:t>
            </a:r>
            <a:r>
              <a:rPr lang="en-US" dirty="0"/>
              <a:t> </a:t>
            </a:r>
            <a:r>
              <a:rPr lang="en-US" dirty="0" err="1"/>
              <a:t>दें</a:t>
            </a:r>
            <a:r>
              <a:rPr lang="en-US" dirty="0"/>
              <a:t>, </a:t>
            </a:r>
            <a:r>
              <a:rPr lang="en-US" dirty="0" err="1"/>
              <a:t>लेकिन</a:t>
            </a:r>
            <a:r>
              <a:rPr lang="en-US" dirty="0"/>
              <a:t> </a:t>
            </a:r>
            <a:r>
              <a:rPr lang="en-US" dirty="0" err="1"/>
              <a:t>बेहोश</a:t>
            </a:r>
            <a:r>
              <a:rPr lang="en-US" dirty="0"/>
              <a:t> </a:t>
            </a:r>
            <a:r>
              <a:rPr lang="en-US" dirty="0" err="1"/>
              <a:t>मरीज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</a:t>
            </a:r>
            <a:r>
              <a:rPr lang="en-US" dirty="0" err="1"/>
              <a:t>नहीं</a:t>
            </a:r>
            <a:r>
              <a:rPr lang="en-US" dirty="0"/>
              <a:t>।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97648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956114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9B484-997F-E9BA-5209-86C807260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8EF25282-A39D-7DFC-414B-D7B8ED03B5EF}"/>
              </a:ext>
            </a:extLst>
          </p:cNvPr>
          <p:cNvSpPr txBox="1"/>
          <p:nvPr/>
        </p:nvSpPr>
        <p:spPr>
          <a:xfrm>
            <a:off x="742142" y="3411384"/>
            <a:ext cx="7113118" cy="2189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IN" sz="6600" dirty="0" err="1">
                <a:solidFill>
                  <a:schemeClr val="tx1"/>
                </a:solidFill>
              </a:rPr>
              <a:t>बिजली</a:t>
            </a:r>
            <a:r>
              <a:rPr lang="en-IN" sz="6600" dirty="0">
                <a:solidFill>
                  <a:schemeClr val="tx1"/>
                </a:solidFill>
              </a:rPr>
              <a:t> </a:t>
            </a:r>
            <a:r>
              <a:rPr lang="en-IN" sz="6600" dirty="0" err="1">
                <a:solidFill>
                  <a:schemeClr val="tx1"/>
                </a:solidFill>
              </a:rPr>
              <a:t>गिरने</a:t>
            </a:r>
            <a:r>
              <a:rPr lang="en-IN" sz="6600" dirty="0">
                <a:solidFill>
                  <a:schemeClr val="tx1"/>
                </a:solidFill>
              </a:rPr>
              <a:t> </a:t>
            </a:r>
            <a:r>
              <a:rPr lang="en-IN" sz="6600" dirty="0" err="1">
                <a:solidFill>
                  <a:schemeClr val="tx1"/>
                </a:solidFill>
              </a:rPr>
              <a:t>से</a:t>
            </a:r>
            <a:r>
              <a:rPr lang="en-IN" sz="6600" dirty="0">
                <a:solidFill>
                  <a:schemeClr val="tx1"/>
                </a:solidFill>
              </a:rPr>
              <a:t> </a:t>
            </a:r>
            <a:r>
              <a:rPr lang="en-IN" sz="6600" dirty="0" err="1">
                <a:solidFill>
                  <a:schemeClr val="tx1"/>
                </a:solidFill>
              </a:rPr>
              <a:t>होने</a:t>
            </a:r>
            <a:r>
              <a:rPr lang="en-IN" sz="6600" dirty="0">
                <a:solidFill>
                  <a:schemeClr val="tx1"/>
                </a:solidFill>
              </a:rPr>
              <a:t> </a:t>
            </a:r>
            <a:r>
              <a:rPr lang="en-IN" sz="6600" dirty="0" err="1">
                <a:solidFill>
                  <a:schemeClr val="tx1"/>
                </a:solidFill>
              </a:rPr>
              <a:t>वाली</a:t>
            </a:r>
            <a:r>
              <a:rPr lang="en-IN" sz="6600" dirty="0">
                <a:solidFill>
                  <a:schemeClr val="tx1"/>
                </a:solidFill>
              </a:rPr>
              <a:t> </a:t>
            </a:r>
            <a:r>
              <a:rPr lang="en-IN" sz="6600" dirty="0" err="1">
                <a:solidFill>
                  <a:schemeClr val="tx1"/>
                </a:solidFill>
              </a:rPr>
              <a:t>चोटें</a:t>
            </a:r>
            <a:endParaRPr lang="en-IN" sz="6600" dirty="0">
              <a:solidFill>
                <a:schemeClr val="tx1"/>
              </a:solidFill>
            </a:endParaRPr>
          </a:p>
        </p:txBody>
      </p:sp>
      <p:sp>
        <p:nvSpPr>
          <p:cNvPr id="4" name="Signs and Symptoms">
            <a:extLst>
              <a:ext uri="{FF2B5EF4-FFF2-40B4-BE49-F238E27FC236}">
                <a16:creationId xmlns:a16="http://schemas.microsoft.com/office/drawing/2014/main" id="{595E4B2E-3F20-6288-F926-786580CC1673}"/>
              </a:ext>
            </a:extLst>
          </p:cNvPr>
          <p:cNvSpPr txBox="1"/>
          <p:nvPr/>
        </p:nvSpPr>
        <p:spPr>
          <a:xfrm>
            <a:off x="742142" y="5392783"/>
            <a:ext cx="5127404" cy="1081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hi-IN" dirty="0"/>
              <a:t>संकेत और लक्षण</a:t>
            </a: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E1C7C84E-59FE-004E-8D09-D1F26968B238}"/>
              </a:ext>
            </a:extLst>
          </p:cNvPr>
          <p:cNvSpPr/>
          <p:nvPr/>
        </p:nvSpPr>
        <p:spPr>
          <a:xfrm>
            <a:off x="10179203" y="4794724"/>
            <a:ext cx="13439514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" name="Loss of conscience…">
            <a:extLst>
              <a:ext uri="{FF2B5EF4-FFF2-40B4-BE49-F238E27FC236}">
                <a16:creationId xmlns:a16="http://schemas.microsoft.com/office/drawing/2014/main" id="{311CF0C4-742F-8286-931D-CEAB9CAC3114}"/>
              </a:ext>
            </a:extLst>
          </p:cNvPr>
          <p:cNvSpPr txBox="1"/>
          <p:nvPr/>
        </p:nvSpPr>
        <p:spPr>
          <a:xfrm>
            <a:off x="10019966" y="5392783"/>
            <a:ext cx="13875728" cy="53902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विवेक की हानि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परिसंचरण की हानि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श्वसन की हानि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भटकाव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सतही जलन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09342" y="12652722"/>
            <a:ext cx="3686352" cy="677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112270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8F1C3-BAAA-0D6D-6B9C-0013AAD42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F62ED074-1D48-7396-90C5-9D6A766FECE2}"/>
              </a:ext>
            </a:extLst>
          </p:cNvPr>
          <p:cNvSpPr txBox="1"/>
          <p:nvPr/>
        </p:nvSpPr>
        <p:spPr>
          <a:xfrm>
            <a:off x="742142" y="4304538"/>
            <a:ext cx="7113118" cy="9803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sz="6600" dirty="0" err="1">
                <a:solidFill>
                  <a:schemeClr val="tx1"/>
                </a:solidFill>
              </a:rPr>
              <a:t>हल्का</a:t>
            </a:r>
            <a:r>
              <a:rPr lang="en-IN" sz="6600" dirty="0">
                <a:solidFill>
                  <a:schemeClr val="tx1"/>
                </a:solidFill>
              </a:rPr>
              <a:t> </a:t>
            </a:r>
            <a:r>
              <a:rPr lang="en-IN" sz="6600" dirty="0" err="1">
                <a:solidFill>
                  <a:schemeClr val="tx1"/>
                </a:solidFill>
              </a:rPr>
              <a:t>हाइपोथर्मिया</a:t>
            </a:r>
            <a:endParaRPr lang="en-IN" sz="6600" dirty="0">
              <a:solidFill>
                <a:schemeClr val="tx1"/>
              </a:solidFill>
            </a:endParaRPr>
          </a:p>
        </p:txBody>
      </p:sp>
      <p:sp>
        <p:nvSpPr>
          <p:cNvPr id="4" name="Signs and Symptoms">
            <a:extLst>
              <a:ext uri="{FF2B5EF4-FFF2-40B4-BE49-F238E27FC236}">
                <a16:creationId xmlns:a16="http://schemas.microsoft.com/office/drawing/2014/main" id="{E87A9F22-4EC5-92C7-4562-B2BE4A58C594}"/>
              </a:ext>
            </a:extLst>
          </p:cNvPr>
          <p:cNvSpPr txBox="1"/>
          <p:nvPr/>
        </p:nvSpPr>
        <p:spPr>
          <a:xfrm>
            <a:off x="742142" y="5392783"/>
            <a:ext cx="5127404" cy="1081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hi-IN" dirty="0"/>
              <a:t>संकेत और लक्षण</a:t>
            </a: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8A2C3BE8-9EF7-CF8F-CB1E-E8A06D81EC40}"/>
              </a:ext>
            </a:extLst>
          </p:cNvPr>
          <p:cNvSpPr/>
          <p:nvPr/>
        </p:nvSpPr>
        <p:spPr>
          <a:xfrm>
            <a:off x="10179203" y="4794724"/>
            <a:ext cx="13439514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5" name="Chills…">
            <a:extLst>
              <a:ext uri="{FF2B5EF4-FFF2-40B4-BE49-F238E27FC236}">
                <a16:creationId xmlns:a16="http://schemas.microsoft.com/office/drawing/2014/main" id="{4637C9DE-244C-AC3D-0980-82E83D61FC79}"/>
              </a:ext>
            </a:extLst>
          </p:cNvPr>
          <p:cNvSpPr txBox="1"/>
          <p:nvPr/>
        </p:nvSpPr>
        <p:spPr>
          <a:xfrm>
            <a:off x="10019966" y="5392783"/>
            <a:ext cx="13875728" cy="6513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ठंड लगना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तंद्रा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तेज़ साँसें, धीमी नाड़ी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दृष्टि की हानि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सुस्त पुतलियाँ</a:t>
            </a:r>
          </a:p>
          <a:p>
            <a:pPr marL="609600" indent="-609600" algn="l" defTabSz="1896340" rtl="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अनियंत्रित कपकपी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09342" y="12682541"/>
            <a:ext cx="3686352" cy="677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119154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8CC7B-94A0-1894-1A37-6607C91CA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DE818DBD-4511-79CB-CC87-D82F28CCEE49}"/>
              </a:ext>
            </a:extLst>
          </p:cNvPr>
          <p:cNvSpPr txBox="1"/>
          <p:nvPr/>
        </p:nvSpPr>
        <p:spPr>
          <a:xfrm>
            <a:off x="742142" y="3275120"/>
            <a:ext cx="7113118" cy="9803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sz="6600" dirty="0" err="1">
                <a:solidFill>
                  <a:schemeClr val="tx1"/>
                </a:solidFill>
              </a:rPr>
              <a:t>गंभीर</a:t>
            </a:r>
            <a:r>
              <a:rPr lang="en-IN" sz="6600" dirty="0">
                <a:solidFill>
                  <a:schemeClr val="tx1"/>
                </a:solidFill>
              </a:rPr>
              <a:t> </a:t>
            </a:r>
            <a:r>
              <a:rPr lang="en-IN" sz="6600" dirty="0" err="1">
                <a:solidFill>
                  <a:schemeClr val="tx1"/>
                </a:solidFill>
              </a:rPr>
              <a:t>हाइपोथर्मिया</a:t>
            </a:r>
            <a:endParaRPr lang="en-IN" sz="6600" dirty="0">
              <a:solidFill>
                <a:schemeClr val="tx1"/>
              </a:solidFill>
            </a:endParaRPr>
          </a:p>
        </p:txBody>
      </p:sp>
      <p:sp>
        <p:nvSpPr>
          <p:cNvPr id="4" name="Signs and Symptoms">
            <a:extLst>
              <a:ext uri="{FF2B5EF4-FFF2-40B4-BE49-F238E27FC236}">
                <a16:creationId xmlns:a16="http://schemas.microsoft.com/office/drawing/2014/main" id="{EBBA1482-A3F2-C73C-5816-3360731E5866}"/>
              </a:ext>
            </a:extLst>
          </p:cNvPr>
          <p:cNvSpPr txBox="1"/>
          <p:nvPr/>
        </p:nvSpPr>
        <p:spPr>
          <a:xfrm>
            <a:off x="742142" y="4552247"/>
            <a:ext cx="5127404" cy="1081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spcBef>
                <a:spcPts val="2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rPr lang="hi-IN" dirty="0"/>
              <a:t>संकेत और लक्षण</a:t>
            </a:r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16D74489-0873-73CD-10D3-79C5FFFF5538}"/>
              </a:ext>
            </a:extLst>
          </p:cNvPr>
          <p:cNvSpPr/>
          <p:nvPr/>
        </p:nvSpPr>
        <p:spPr>
          <a:xfrm>
            <a:off x="10179203" y="4794724"/>
            <a:ext cx="13439514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" name="Extremely slow breathing…">
            <a:extLst>
              <a:ext uri="{FF2B5EF4-FFF2-40B4-BE49-F238E27FC236}">
                <a16:creationId xmlns:a16="http://schemas.microsoft.com/office/drawing/2014/main" id="{45CB4E7C-6F47-4376-3213-6F1295E516AB}"/>
              </a:ext>
            </a:extLst>
          </p:cNvPr>
          <p:cNvSpPr txBox="1"/>
          <p:nvPr/>
        </p:nvSpPr>
        <p:spPr>
          <a:xfrm>
            <a:off x="10019966" y="5392783"/>
            <a:ext cx="13875728" cy="6364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अत्यंत धीमी गति से सांस लेना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अत्यंत धीमी नाड़ी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अप्रतिसाद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स्थिर, फैली हुई पुतलियाँ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कठोर छोर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97648" y="12813338"/>
            <a:ext cx="3686352" cy="677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971335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7C522-7969-6EA8-BD58-2E9532063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1C725741-A6C5-CE4E-E0EB-E99A281A3345}"/>
              </a:ext>
            </a:extLst>
          </p:cNvPr>
          <p:cNvSpPr txBox="1"/>
          <p:nvPr/>
        </p:nvSpPr>
        <p:spPr>
          <a:xfrm>
            <a:off x="338730" y="4352678"/>
            <a:ext cx="7113118" cy="3205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en-IN" sz="6600" dirty="0" err="1">
                <a:solidFill>
                  <a:schemeClr val="tx1"/>
                </a:solidFill>
              </a:rPr>
              <a:t>हाइपोथर्मिया</a:t>
            </a:r>
            <a:r>
              <a:rPr lang="en-IN" sz="6600" dirty="0">
                <a:solidFill>
                  <a:schemeClr val="tx1"/>
                </a:solidFill>
              </a:rPr>
              <a:t> </a:t>
            </a:r>
            <a:r>
              <a:rPr lang="en-IN" sz="6600" dirty="0" err="1">
                <a:solidFill>
                  <a:schemeClr val="tx1"/>
                </a:solidFill>
              </a:rPr>
              <a:t>के</a:t>
            </a:r>
            <a:r>
              <a:rPr lang="en-IN" sz="6600" dirty="0">
                <a:solidFill>
                  <a:schemeClr val="tx1"/>
                </a:solidFill>
              </a:rPr>
              <a:t> </a:t>
            </a:r>
            <a:r>
              <a:rPr lang="en-IN" sz="6600" dirty="0" err="1">
                <a:solidFill>
                  <a:schemeClr val="tx1"/>
                </a:solidFill>
              </a:rPr>
              <a:t>लिए</a:t>
            </a:r>
            <a:r>
              <a:rPr lang="en-IN" sz="6600" dirty="0">
                <a:solidFill>
                  <a:schemeClr val="tx1"/>
                </a:solidFill>
              </a:rPr>
              <a:t> </a:t>
            </a:r>
            <a:r>
              <a:rPr lang="hi-IN" sz="6600" dirty="0">
                <a:solidFill>
                  <a:schemeClr val="tx1"/>
                </a:solidFill>
              </a:rPr>
              <a:t>अस्पताल पूर्व इलाजः</a:t>
            </a:r>
            <a:endParaRPr lang="en-IN" sz="6600" dirty="0">
              <a:solidFill>
                <a:schemeClr val="tx1"/>
              </a:solidFill>
            </a:endParaRPr>
          </a:p>
        </p:txBody>
      </p:sp>
      <p:sp>
        <p:nvSpPr>
          <p:cNvPr id="5" name="Severe muscle cramps…">
            <a:extLst>
              <a:ext uri="{FF2B5EF4-FFF2-40B4-BE49-F238E27FC236}">
                <a16:creationId xmlns:a16="http://schemas.microsoft.com/office/drawing/2014/main" id="{DFAAE0BB-4D5E-AD9A-7B33-F4C61DE3E510}"/>
              </a:ext>
            </a:extLst>
          </p:cNvPr>
          <p:cNvSpPr txBox="1"/>
          <p:nvPr/>
        </p:nvSpPr>
        <p:spPr>
          <a:xfrm>
            <a:off x="7451848" y="1780471"/>
            <a:ext cx="13875728" cy="115458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just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प्रारंभिक</a:t>
            </a:r>
            <a:r>
              <a:rPr lang="en-US" dirty="0"/>
              <a:t> </a:t>
            </a:r>
            <a:r>
              <a:rPr lang="en-US" dirty="0" err="1"/>
              <a:t>मूल्यांकन</a:t>
            </a:r>
            <a:r>
              <a:rPr lang="en-US" dirty="0"/>
              <a:t> </a:t>
            </a:r>
            <a:r>
              <a:rPr lang="en-US" dirty="0" err="1"/>
              <a:t>और</a:t>
            </a:r>
            <a:r>
              <a:rPr lang="en-US" dirty="0"/>
              <a:t> </a:t>
            </a:r>
            <a:r>
              <a:rPr lang="en-US" dirty="0" err="1"/>
              <a:t>शारीरिक</a:t>
            </a:r>
            <a:r>
              <a:rPr lang="en-US" dirty="0"/>
              <a:t> </a:t>
            </a:r>
          </a:p>
          <a:p>
            <a:pPr algn="just" defTabSz="1896340" rtl="0">
              <a:spcBef>
                <a:spcPts val="4000"/>
              </a:spcBef>
              <a:buSzPct val="100000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     </a:t>
            </a:r>
            <a:r>
              <a:rPr lang="en-US" dirty="0" err="1"/>
              <a:t>परीक्षा</a:t>
            </a:r>
            <a:r>
              <a:rPr lang="en-US" dirty="0"/>
              <a:t> </a:t>
            </a:r>
            <a:r>
              <a:rPr lang="en-US" dirty="0" err="1"/>
              <a:t>आयोजित</a:t>
            </a:r>
            <a:r>
              <a:rPr lang="en-US" dirty="0"/>
              <a:t> </a:t>
            </a:r>
            <a:r>
              <a:rPr lang="en-US" dirty="0" err="1"/>
              <a:t>करें</a:t>
            </a:r>
            <a:r>
              <a:rPr lang="en-US" dirty="0"/>
              <a:t>।</a:t>
            </a:r>
          </a:p>
          <a:p>
            <a:pPr marL="609600" indent="-609600" algn="just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रोगी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</a:t>
            </a:r>
            <a:r>
              <a:rPr lang="en-US" dirty="0" err="1"/>
              <a:t>ठंडे</a:t>
            </a:r>
            <a:r>
              <a:rPr lang="en-US" dirty="0"/>
              <a:t> </a:t>
            </a:r>
            <a:r>
              <a:rPr lang="en-US" dirty="0" err="1"/>
              <a:t>वातावरण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दूर</a:t>
            </a:r>
            <a:r>
              <a:rPr lang="en-US" dirty="0"/>
              <a:t> </a:t>
            </a:r>
            <a:r>
              <a:rPr lang="en-US" dirty="0" err="1"/>
              <a:t>ले</a:t>
            </a:r>
            <a:r>
              <a:rPr lang="en-US" dirty="0"/>
              <a:t> </a:t>
            </a:r>
            <a:r>
              <a:rPr lang="en-US" dirty="0" err="1"/>
              <a:t>जाएं</a:t>
            </a:r>
            <a:r>
              <a:rPr lang="en-US" dirty="0"/>
              <a:t>।</a:t>
            </a:r>
          </a:p>
          <a:p>
            <a:pPr marL="609600" indent="-609600" algn="just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वायुमार्ग</a:t>
            </a:r>
            <a:r>
              <a:rPr lang="en-US" dirty="0"/>
              <a:t> </a:t>
            </a:r>
            <a:r>
              <a:rPr lang="en-US" dirty="0" err="1"/>
              <a:t>खुला</a:t>
            </a:r>
            <a:r>
              <a:rPr lang="en-US" dirty="0"/>
              <a:t> </a:t>
            </a:r>
            <a:r>
              <a:rPr lang="en-US" dirty="0" err="1"/>
              <a:t>रखें</a:t>
            </a:r>
            <a:r>
              <a:rPr lang="en-US" dirty="0"/>
              <a:t> </a:t>
            </a:r>
            <a:r>
              <a:rPr lang="en-US" dirty="0" err="1"/>
              <a:t>और</a:t>
            </a:r>
            <a:r>
              <a:rPr lang="en-US" dirty="0"/>
              <a:t> </a:t>
            </a:r>
            <a:r>
              <a:rPr lang="en-US" dirty="0" err="1"/>
              <a:t>स्थानीय</a:t>
            </a:r>
            <a:r>
              <a:rPr lang="en-US" dirty="0"/>
              <a:t> </a:t>
            </a:r>
            <a:r>
              <a:rPr lang="en-US" dirty="0" err="1"/>
              <a:t>प्रोटोकॉल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अनुसार</a:t>
            </a:r>
            <a:r>
              <a:rPr lang="en-US" dirty="0"/>
              <a:t> </a:t>
            </a:r>
            <a:r>
              <a:rPr lang="en-US" dirty="0" err="1"/>
              <a:t>ऑक्सीजन</a:t>
            </a:r>
            <a:r>
              <a:rPr lang="en-US" dirty="0"/>
              <a:t> </a:t>
            </a:r>
            <a:r>
              <a:rPr lang="en-US" dirty="0" err="1"/>
              <a:t>दें</a:t>
            </a:r>
            <a:r>
              <a:rPr lang="en-US" dirty="0"/>
              <a:t>।</a:t>
            </a:r>
          </a:p>
          <a:p>
            <a:pPr marL="609600" indent="-609600" algn="just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रोगी</a:t>
            </a:r>
            <a:r>
              <a:rPr lang="en-US" dirty="0"/>
              <a:t> </a:t>
            </a:r>
            <a:r>
              <a:rPr lang="en-US" dirty="0" err="1"/>
              <a:t>के</a:t>
            </a:r>
            <a:r>
              <a:rPr lang="en-US" dirty="0"/>
              <a:t> </a:t>
            </a:r>
            <a:r>
              <a:rPr lang="en-US" dirty="0" err="1"/>
              <a:t>गीले</a:t>
            </a:r>
            <a:r>
              <a:rPr lang="en-US" dirty="0"/>
              <a:t> </a:t>
            </a:r>
            <a:r>
              <a:rPr lang="en-US" dirty="0" err="1"/>
              <a:t>कपड़े</a:t>
            </a:r>
            <a:r>
              <a:rPr lang="en-US" dirty="0"/>
              <a:t> </a:t>
            </a:r>
            <a:r>
              <a:rPr lang="en-US" dirty="0" err="1"/>
              <a:t>उतार</a:t>
            </a:r>
            <a:r>
              <a:rPr lang="en-US" dirty="0"/>
              <a:t> </a:t>
            </a:r>
            <a:r>
              <a:rPr lang="en-US" dirty="0" err="1"/>
              <a:t>दें</a:t>
            </a:r>
            <a:r>
              <a:rPr lang="en-US" dirty="0"/>
              <a:t> </a:t>
            </a:r>
            <a:r>
              <a:rPr lang="en-US" dirty="0" err="1"/>
              <a:t>और</a:t>
            </a:r>
            <a:r>
              <a:rPr lang="en-US" dirty="0"/>
              <a:t> </a:t>
            </a:r>
            <a:r>
              <a:rPr lang="en-US" dirty="0" err="1"/>
              <a:t>उसे</a:t>
            </a:r>
            <a:r>
              <a:rPr lang="en-US" dirty="0"/>
              <a:t> </a:t>
            </a:r>
            <a:r>
              <a:rPr lang="en-US" dirty="0" err="1"/>
              <a:t>कम्बल</a:t>
            </a:r>
            <a:r>
              <a:rPr lang="en-US" dirty="0"/>
              <a:t> </a:t>
            </a:r>
            <a:r>
              <a:rPr lang="en-US" dirty="0" err="1"/>
              <a:t>से</a:t>
            </a:r>
            <a:r>
              <a:rPr lang="en-US" dirty="0"/>
              <a:t> </a:t>
            </a:r>
            <a:r>
              <a:rPr lang="en-US" dirty="0" err="1"/>
              <a:t>ढक</a:t>
            </a:r>
            <a:r>
              <a:rPr lang="en-US" dirty="0"/>
              <a:t> </a:t>
            </a:r>
            <a:r>
              <a:rPr lang="en-US" dirty="0" err="1"/>
              <a:t>दें</a:t>
            </a:r>
            <a:r>
              <a:rPr lang="en-US" dirty="0"/>
              <a:t>। </a:t>
            </a:r>
            <a:r>
              <a:rPr lang="en-US" dirty="0" err="1"/>
              <a:t>रोगी</a:t>
            </a:r>
            <a:r>
              <a:rPr lang="en-US" dirty="0"/>
              <a:t> </a:t>
            </a:r>
            <a:r>
              <a:rPr lang="en-US" dirty="0" err="1"/>
              <a:t>को</a:t>
            </a:r>
            <a:r>
              <a:rPr lang="en-US" dirty="0"/>
              <a:t> </a:t>
            </a:r>
            <a:r>
              <a:rPr lang="en-US" dirty="0" err="1"/>
              <a:t>सूखा</a:t>
            </a:r>
            <a:r>
              <a:rPr lang="en-US" dirty="0"/>
              <a:t> </a:t>
            </a:r>
            <a:r>
              <a:rPr lang="en-US" dirty="0" err="1"/>
              <a:t>रखें</a:t>
            </a:r>
            <a:r>
              <a:rPr lang="en-US" dirty="0"/>
              <a:t>।</a:t>
            </a:r>
          </a:p>
          <a:p>
            <a:pPr marL="609600" indent="-609600" algn="just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यदि</a:t>
            </a:r>
            <a:r>
              <a:rPr lang="en-US" dirty="0"/>
              <a:t> </a:t>
            </a:r>
            <a:r>
              <a:rPr lang="en-US" dirty="0" err="1"/>
              <a:t>रोगी</a:t>
            </a:r>
            <a:r>
              <a:rPr lang="en-US" dirty="0"/>
              <a:t> </a:t>
            </a:r>
            <a:r>
              <a:rPr lang="en-US" dirty="0" err="1"/>
              <a:t>सतर्क</a:t>
            </a:r>
            <a:r>
              <a:rPr lang="en-US" dirty="0"/>
              <a:t> </a:t>
            </a:r>
            <a:r>
              <a:rPr lang="en-US" dirty="0" err="1"/>
              <a:t>है</a:t>
            </a:r>
            <a:r>
              <a:rPr lang="en-US" dirty="0"/>
              <a:t>, </a:t>
            </a:r>
            <a:r>
              <a:rPr lang="en-US" dirty="0" err="1"/>
              <a:t>तो</a:t>
            </a:r>
            <a:r>
              <a:rPr lang="en-US" dirty="0"/>
              <a:t> </a:t>
            </a:r>
            <a:r>
              <a:rPr lang="en-US" dirty="0" err="1"/>
              <a:t>उसे</a:t>
            </a:r>
            <a:r>
              <a:rPr lang="en-US" dirty="0"/>
              <a:t> </a:t>
            </a:r>
            <a:r>
              <a:rPr lang="en-US" dirty="0" err="1"/>
              <a:t>धीरे-धीरे</a:t>
            </a:r>
            <a:r>
              <a:rPr lang="en-US" dirty="0"/>
              <a:t> </a:t>
            </a:r>
            <a:r>
              <a:rPr lang="en-US" dirty="0" err="1"/>
              <a:t>गर्म</a:t>
            </a:r>
            <a:r>
              <a:rPr lang="en-US" dirty="0"/>
              <a:t> </a:t>
            </a:r>
            <a:r>
              <a:rPr lang="en-US" dirty="0" err="1"/>
              <a:t>तरल</a:t>
            </a:r>
            <a:r>
              <a:rPr lang="en-US" dirty="0"/>
              <a:t> </a:t>
            </a:r>
            <a:r>
              <a:rPr lang="en-US" dirty="0" err="1"/>
              <a:t>पदार्थ</a:t>
            </a:r>
            <a:r>
              <a:rPr lang="en-US" dirty="0"/>
              <a:t> (</a:t>
            </a:r>
            <a:r>
              <a:rPr lang="en-US" dirty="0" err="1"/>
              <a:t>गैर-उत्तेजक</a:t>
            </a:r>
            <a:r>
              <a:rPr lang="en-US" dirty="0"/>
              <a:t>) </a:t>
            </a:r>
            <a:r>
              <a:rPr lang="en-US" dirty="0" err="1"/>
              <a:t>दें</a:t>
            </a:r>
            <a:r>
              <a:rPr lang="en-US" dirty="0"/>
              <a:t>।</a:t>
            </a:r>
          </a:p>
          <a:p>
            <a:pPr marL="609600" indent="-609600" algn="just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 err="1"/>
              <a:t>महत्वपूर्ण</a:t>
            </a:r>
            <a:r>
              <a:rPr lang="en-US" dirty="0"/>
              <a:t> </a:t>
            </a:r>
            <a:r>
              <a:rPr lang="en-US" dirty="0" err="1"/>
              <a:t>संकेतों</a:t>
            </a:r>
            <a:r>
              <a:rPr lang="en-US" dirty="0"/>
              <a:t> </a:t>
            </a:r>
            <a:r>
              <a:rPr lang="en-US" dirty="0" err="1"/>
              <a:t>का</a:t>
            </a:r>
            <a:r>
              <a:rPr lang="en-US" dirty="0"/>
              <a:t> </a:t>
            </a:r>
            <a:r>
              <a:rPr lang="en-US" dirty="0" err="1"/>
              <a:t>लगातार</a:t>
            </a:r>
            <a:r>
              <a:rPr lang="en-US" dirty="0"/>
              <a:t> </a:t>
            </a:r>
            <a:r>
              <a:rPr lang="en-US" dirty="0" err="1"/>
              <a:t>आकलन</a:t>
            </a:r>
            <a:r>
              <a:rPr lang="en-US" dirty="0"/>
              <a:t> </a:t>
            </a:r>
            <a:r>
              <a:rPr lang="en-US" dirty="0" err="1"/>
              <a:t>करें</a:t>
            </a:r>
            <a:r>
              <a:rPr lang="hi-IN" dirty="0"/>
              <a:t>।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97648" y="12652722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784434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F866D-4351-61F4-E8C3-B80FA3809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6415154A-7BB9-2BCC-BBB8-327E443C95DC}"/>
              </a:ext>
            </a:extLst>
          </p:cNvPr>
          <p:cNvSpPr txBox="1">
            <a:spLocks/>
          </p:cNvSpPr>
          <p:nvPr/>
        </p:nvSpPr>
        <p:spPr>
          <a:xfrm>
            <a:off x="577892" y="3402824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 lang="en-US" sz="4800" dirty="0"/>
          </a:p>
          <a:p>
            <a:endParaRPr lang="en-US" sz="4800" dirty="0"/>
          </a:p>
          <a:p>
            <a:r>
              <a:rPr lang="hi-IN" sz="4800" dirty="0"/>
              <a:t>अब आप सक्षम हैं</a:t>
            </a:r>
            <a:r>
              <a:rPr lang="en-US" sz="4800" dirty="0"/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3C7F83BB-0967-8FC5-1072-FD463E79A8AE}"/>
              </a:ext>
            </a:extLst>
          </p:cNvPr>
          <p:cNvSpPr txBox="1"/>
          <p:nvPr/>
        </p:nvSpPr>
        <p:spPr>
          <a:xfrm>
            <a:off x="8661373" y="787889"/>
            <a:ext cx="287518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hi-IN" dirty="0">
                <a:solidFill>
                  <a:schemeClr val="tx1"/>
                </a:solidFill>
              </a:rPr>
              <a:t>समीक्षा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74DA48F4-9CCC-F773-A839-97E96181B2B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32</a:t>
            </a:fld>
            <a:endParaRPr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CB2C0898-678D-2722-B727-01DB34A1CDCB}"/>
              </a:ext>
            </a:extLst>
          </p:cNvPr>
          <p:cNvGrpSpPr/>
          <p:nvPr/>
        </p:nvGrpSpPr>
        <p:grpSpPr>
          <a:xfrm>
            <a:off x="9844663" y="5295531"/>
            <a:ext cx="1219201" cy="1685089"/>
            <a:chOff x="0" y="265245"/>
            <a:chExt cx="1219200" cy="1685088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6BCE35C4-1D64-F047-86BA-C623D746A3A8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FB01D85B-2254-8C3C-F3D9-A9E2489923DA}"/>
                </a:ext>
              </a:extLst>
            </p:cNvPr>
            <p:cNvSpPr txBox="1"/>
            <p:nvPr/>
          </p:nvSpPr>
          <p:spPr>
            <a:xfrm>
              <a:off x="261804" y="2683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i="0" dirty="0"/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23483BDD-287E-7373-3775-1AF409472720}"/>
              </a:ext>
            </a:extLst>
          </p:cNvPr>
          <p:cNvGrpSpPr/>
          <p:nvPr/>
        </p:nvGrpSpPr>
        <p:grpSpPr>
          <a:xfrm>
            <a:off x="9844662" y="8374655"/>
            <a:ext cx="1219201" cy="1681959"/>
            <a:chOff x="0" y="237895"/>
            <a:chExt cx="1219200" cy="1681958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B1B62CFB-50C0-D094-7EB7-2C6F80B71CC5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AA0BFF22-63DE-B34B-4329-188492DE93E2}"/>
                </a:ext>
              </a:extLst>
            </p:cNvPr>
            <p:cNvSpPr txBox="1"/>
            <p:nvPr/>
          </p:nvSpPr>
          <p:spPr>
            <a:xfrm>
              <a:off x="261804" y="23789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i="0" dirty="0"/>
                <a:t>2</a:t>
              </a:r>
            </a:p>
          </p:txBody>
        </p:sp>
      </p:grpSp>
      <p:sp>
        <p:nvSpPr>
          <p:cNvPr id="2" name="Match the signs and symptoms for each of the three types of burns according to their depth.…">
            <a:extLst>
              <a:ext uri="{FF2B5EF4-FFF2-40B4-BE49-F238E27FC236}">
                <a16:creationId xmlns:a16="http://schemas.microsoft.com/office/drawing/2014/main" id="{57DE38FE-5751-8598-FA66-4436D2A4E283}"/>
              </a:ext>
            </a:extLst>
          </p:cNvPr>
          <p:cNvSpPr txBox="1"/>
          <p:nvPr/>
        </p:nvSpPr>
        <p:spPr>
          <a:xfrm>
            <a:off x="11786744" y="5063384"/>
            <a:ext cx="11523206" cy="55852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just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तीनों प्रकार के जलने के संकेतों और लक्षणों का उनकी गहराई के अनुसार मिलान करने में ।</a:t>
            </a:r>
          </a:p>
          <a:p>
            <a:pPr lvl="1" indent="0" algn="just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hi-IN" dirty="0"/>
          </a:p>
          <a:p>
            <a:pPr lvl="1" indent="0" algn="just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शरीर का एक विशिष्ट भाग दिए जाने पर रोगी के शरीर के कुल जले हुए सतह क्षेत्र (टीबीएसए) को निर्धारित करने के लिए "नाइन का नियम" लागू करने में ।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82541" y="12625828"/>
            <a:ext cx="3686352" cy="67726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194328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0A03C-C681-B1F9-4B12-35BDAFE3F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1A241BED-DB5A-01D6-9CB4-65C05BCA5508}"/>
              </a:ext>
            </a:extLst>
          </p:cNvPr>
          <p:cNvSpPr txBox="1">
            <a:spLocks/>
          </p:cNvSpPr>
          <p:nvPr/>
        </p:nvSpPr>
        <p:spPr>
          <a:xfrm>
            <a:off x="550998" y="364953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अब आप सक्षम हैं </a:t>
            </a:r>
            <a:r>
              <a:rPr lang="en-US" sz="4800" dirty="0"/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2D0A0937-58D3-2C30-3495-6122FA11F150}"/>
              </a:ext>
            </a:extLst>
          </p:cNvPr>
          <p:cNvSpPr txBox="1"/>
          <p:nvPr/>
        </p:nvSpPr>
        <p:spPr>
          <a:xfrm>
            <a:off x="8661373" y="787889"/>
            <a:ext cx="287518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hi-IN" dirty="0">
                <a:solidFill>
                  <a:schemeClr val="tx1"/>
                </a:solidFill>
              </a:rPr>
              <a:t>समीक्षा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5263A055-847E-97C8-EB58-CB344B6CB1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33</a:t>
            </a:fld>
            <a:endParaRPr/>
          </a:p>
        </p:txBody>
      </p:sp>
      <p:sp>
        <p:nvSpPr>
          <p:cNvPr id="11" name="List three steps for pre-hospital treatment of chemical burns.…">
            <a:extLst>
              <a:ext uri="{FF2B5EF4-FFF2-40B4-BE49-F238E27FC236}">
                <a16:creationId xmlns:a16="http://schemas.microsoft.com/office/drawing/2014/main" id="{0E70943E-676B-2A48-6AC8-856D1DD9687A}"/>
              </a:ext>
            </a:extLst>
          </p:cNvPr>
          <p:cNvSpPr txBox="1"/>
          <p:nvPr/>
        </p:nvSpPr>
        <p:spPr>
          <a:xfrm>
            <a:off x="11786744" y="4379577"/>
            <a:ext cx="11696334" cy="6806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रासायनिक जलन के अस्पताल-पूर्व उपचार के लिए तीन चरणों की सूची बनाने में ।</a:t>
            </a:r>
          </a:p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hi-IN" dirty="0"/>
          </a:p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विद्युत जलन के अस्पताल-पूर्व उपचार के लिए तीन चरणों की सूची बनाने में ।</a:t>
            </a:r>
          </a:p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hi-IN" dirty="0"/>
          </a:p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हीट क्रैम्प्स, हीट थकावट और हीट स्ट्रोक के तीन संकेत और लक्षण सूचीबद्ध करें और प्रत्येक के लिए अस्पताल-पूर्व उपचार का वर्णन करने में ।</a:t>
            </a:r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09D11894-3181-2010-8209-32F0D82ECEF9}"/>
              </a:ext>
            </a:extLst>
          </p:cNvPr>
          <p:cNvGrpSpPr/>
          <p:nvPr/>
        </p:nvGrpSpPr>
        <p:grpSpPr>
          <a:xfrm>
            <a:off x="10085192" y="4388194"/>
            <a:ext cx="1219201" cy="1681959"/>
            <a:chOff x="0" y="237895"/>
            <a:chExt cx="1219200" cy="1681958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C08F7431-4CD9-1481-F923-784ED4D274F4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3">
              <a:extLst>
                <a:ext uri="{FF2B5EF4-FFF2-40B4-BE49-F238E27FC236}">
                  <a16:creationId xmlns:a16="http://schemas.microsoft.com/office/drawing/2014/main" id="{B068048C-78A3-E7AF-EF03-8BEBCD2D2BFF}"/>
                </a:ext>
              </a:extLst>
            </p:cNvPr>
            <p:cNvSpPr txBox="1"/>
            <p:nvPr/>
          </p:nvSpPr>
          <p:spPr>
            <a:xfrm>
              <a:off x="261804" y="23789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i="0" dirty="0"/>
                <a:t>3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3BAC6E96-338C-58CB-DBE4-5B8C56B865C7}"/>
              </a:ext>
            </a:extLst>
          </p:cNvPr>
          <p:cNvGrpSpPr/>
          <p:nvPr/>
        </p:nvGrpSpPr>
        <p:grpSpPr>
          <a:xfrm>
            <a:off x="10085192" y="6686820"/>
            <a:ext cx="1219201" cy="1681960"/>
            <a:chOff x="0" y="237895"/>
            <a:chExt cx="1219200" cy="1681958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55322624-910B-CC33-FAE4-F96247C51114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4">
              <a:extLst>
                <a:ext uri="{FF2B5EF4-FFF2-40B4-BE49-F238E27FC236}">
                  <a16:creationId xmlns:a16="http://schemas.microsoft.com/office/drawing/2014/main" id="{43D74909-1D50-6CCC-59E3-E6A9B7633D80}"/>
                </a:ext>
              </a:extLst>
            </p:cNvPr>
            <p:cNvSpPr txBox="1"/>
            <p:nvPr/>
          </p:nvSpPr>
          <p:spPr>
            <a:xfrm>
              <a:off x="261804" y="23789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i="0" dirty="0"/>
                <a:t>4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F4435F72-DB21-98D4-DFDB-2B67AC7D396A}"/>
              </a:ext>
            </a:extLst>
          </p:cNvPr>
          <p:cNvGrpSpPr/>
          <p:nvPr/>
        </p:nvGrpSpPr>
        <p:grpSpPr>
          <a:xfrm>
            <a:off x="10085192" y="9015042"/>
            <a:ext cx="1219201" cy="1685090"/>
            <a:chOff x="0" y="265245"/>
            <a:chExt cx="1219200" cy="1685088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B16EB92D-C3A7-D583-02CD-0A54D7555DA1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1" name="5">
              <a:extLst>
                <a:ext uri="{FF2B5EF4-FFF2-40B4-BE49-F238E27FC236}">
                  <a16:creationId xmlns:a16="http://schemas.microsoft.com/office/drawing/2014/main" id="{5740656E-EF46-0089-8187-1F5BB11DD063}"/>
                </a:ext>
              </a:extLst>
            </p:cNvPr>
            <p:cNvSpPr txBox="1"/>
            <p:nvPr/>
          </p:nvSpPr>
          <p:spPr>
            <a:xfrm>
              <a:off x="261804" y="2683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i="0" dirty="0"/>
                <a:t>5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74965" y="12813337"/>
            <a:ext cx="3686352" cy="6772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37963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5A273-57E3-A96D-CEC5-B03BD9DB2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6E0EA718-9831-1ACD-E86B-C33338B10E7E}"/>
              </a:ext>
            </a:extLst>
          </p:cNvPr>
          <p:cNvSpPr txBox="1">
            <a:spLocks/>
          </p:cNvSpPr>
          <p:nvPr/>
        </p:nvSpPr>
        <p:spPr>
          <a:xfrm>
            <a:off x="470315" y="4131066"/>
            <a:ext cx="7627938" cy="5685288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sz="4800" dirty="0"/>
              <a:t>अब आप सक्षम हैं </a:t>
            </a:r>
            <a:r>
              <a:rPr lang="en-US" sz="4800" dirty="0"/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01BB7D88-1836-66E5-DAA4-0CBAD8B44FA7}"/>
              </a:ext>
            </a:extLst>
          </p:cNvPr>
          <p:cNvSpPr txBox="1"/>
          <p:nvPr/>
        </p:nvSpPr>
        <p:spPr>
          <a:xfrm>
            <a:off x="8661373" y="787889"/>
            <a:ext cx="287518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hi-IN" dirty="0">
                <a:solidFill>
                  <a:schemeClr val="tx1"/>
                </a:solidFill>
              </a:rPr>
              <a:t>समीक्षा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139A1F42-59CA-E8A3-81F7-EA2E0461051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34</a:t>
            </a:fld>
            <a:endParaRPr/>
          </a:p>
        </p:txBody>
      </p:sp>
      <p:sp>
        <p:nvSpPr>
          <p:cNvPr id="2" name="List four signs and symptoms of lightening injuries and describe         pre-hospital treatment…">
            <a:extLst>
              <a:ext uri="{FF2B5EF4-FFF2-40B4-BE49-F238E27FC236}">
                <a16:creationId xmlns:a16="http://schemas.microsoft.com/office/drawing/2014/main" id="{EE934709-5CFD-CC53-277D-C413B6DB3AD6}"/>
              </a:ext>
            </a:extLst>
          </p:cNvPr>
          <p:cNvSpPr txBox="1"/>
          <p:nvPr/>
        </p:nvSpPr>
        <p:spPr>
          <a:xfrm>
            <a:off x="11786744" y="3642977"/>
            <a:ext cx="11206544" cy="7544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बिजली गिरने से होने वाली चोटों के चार संकेत और लक्षण सूचीबद्ध करें और अस्पताल-पूर्व उपचार का वर्णन करने में ।</a:t>
            </a:r>
          </a:p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hi-IN" dirty="0"/>
          </a:p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हल्के और गंभीर हाइपोथर्मिया के तीन संकेत और लक्षण सूचीबद्ध करें तथा अस्पताल-पूर्व उपचार के लिए छह चरणों की सूची बनाने में ।</a:t>
            </a:r>
          </a:p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hi-IN" dirty="0"/>
          </a:p>
          <a:p>
            <a:pPr lvl="1" indent="0" algn="just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शीतदंश के तीन संकेत और लक्षण तथा अस्पताल-पूर्व उपचार के तीन चरण बतने में ।</a:t>
            </a:r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E904CC30-34E7-FE7B-57B4-C7EF5B0BABDE}"/>
              </a:ext>
            </a:extLst>
          </p:cNvPr>
          <p:cNvGrpSpPr/>
          <p:nvPr/>
        </p:nvGrpSpPr>
        <p:grpSpPr>
          <a:xfrm>
            <a:off x="10085192" y="3494114"/>
            <a:ext cx="1219201" cy="1681959"/>
            <a:chOff x="0" y="237895"/>
            <a:chExt cx="1219200" cy="1681958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D535AC46-DF5B-0332-9F9A-971E3F037160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7" name="6">
              <a:extLst>
                <a:ext uri="{FF2B5EF4-FFF2-40B4-BE49-F238E27FC236}">
                  <a16:creationId xmlns:a16="http://schemas.microsoft.com/office/drawing/2014/main" id="{7DEE2BA8-CE1B-1841-339B-7FBAAFD17CF6}"/>
                </a:ext>
              </a:extLst>
            </p:cNvPr>
            <p:cNvSpPr txBox="1"/>
            <p:nvPr/>
          </p:nvSpPr>
          <p:spPr>
            <a:xfrm>
              <a:off x="261804" y="23789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i="0" dirty="0"/>
                <a:t>6</a:t>
              </a:r>
            </a:p>
          </p:txBody>
        </p:sp>
      </p:grpSp>
      <p:grpSp>
        <p:nvGrpSpPr>
          <p:cNvPr id="8" name="Group">
            <a:extLst>
              <a:ext uri="{FF2B5EF4-FFF2-40B4-BE49-F238E27FC236}">
                <a16:creationId xmlns:a16="http://schemas.microsoft.com/office/drawing/2014/main" id="{7DC9CB41-135A-0251-304F-478B758481ED}"/>
              </a:ext>
            </a:extLst>
          </p:cNvPr>
          <p:cNvGrpSpPr/>
          <p:nvPr/>
        </p:nvGrpSpPr>
        <p:grpSpPr>
          <a:xfrm>
            <a:off x="10085192" y="6873103"/>
            <a:ext cx="1219201" cy="1685089"/>
            <a:chOff x="0" y="265245"/>
            <a:chExt cx="1219200" cy="1685088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B7E03E11-1FF1-D71F-8639-D8FD1D252D68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0" name="7">
              <a:extLst>
                <a:ext uri="{FF2B5EF4-FFF2-40B4-BE49-F238E27FC236}">
                  <a16:creationId xmlns:a16="http://schemas.microsoft.com/office/drawing/2014/main" id="{D6737C90-6AF1-B554-A2B2-072C36BD613B}"/>
                </a:ext>
              </a:extLst>
            </p:cNvPr>
            <p:cNvSpPr txBox="1"/>
            <p:nvPr/>
          </p:nvSpPr>
          <p:spPr>
            <a:xfrm>
              <a:off x="261804" y="2683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i="0" dirty="0"/>
                <a:t>7</a:t>
              </a:r>
            </a:p>
          </p:txBody>
        </p:sp>
      </p:grpSp>
      <p:grpSp>
        <p:nvGrpSpPr>
          <p:cNvPr id="22" name="Group">
            <a:extLst>
              <a:ext uri="{FF2B5EF4-FFF2-40B4-BE49-F238E27FC236}">
                <a16:creationId xmlns:a16="http://schemas.microsoft.com/office/drawing/2014/main" id="{A4650AFE-0E0F-1937-5065-57D8063A0F6A}"/>
              </a:ext>
            </a:extLst>
          </p:cNvPr>
          <p:cNvGrpSpPr/>
          <p:nvPr/>
        </p:nvGrpSpPr>
        <p:grpSpPr>
          <a:xfrm>
            <a:off x="10085192" y="10110443"/>
            <a:ext cx="1219201" cy="1685089"/>
            <a:chOff x="0" y="265245"/>
            <a:chExt cx="1219200" cy="1685088"/>
          </a:xfrm>
        </p:grpSpPr>
        <p:sp>
          <p:nvSpPr>
            <p:cNvPr id="23" name="Circle">
              <a:extLst>
                <a:ext uri="{FF2B5EF4-FFF2-40B4-BE49-F238E27FC236}">
                  <a16:creationId xmlns:a16="http://schemas.microsoft.com/office/drawing/2014/main" id="{0CE8F04A-71C0-E5D8-16F3-61CA0FDDB3D8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4" name="8">
              <a:extLst>
                <a:ext uri="{FF2B5EF4-FFF2-40B4-BE49-F238E27FC236}">
                  <a16:creationId xmlns:a16="http://schemas.microsoft.com/office/drawing/2014/main" id="{5337EA83-F5AF-A242-96E6-CA4B4149D913}"/>
                </a:ext>
              </a:extLst>
            </p:cNvPr>
            <p:cNvSpPr txBox="1"/>
            <p:nvPr/>
          </p:nvSpPr>
          <p:spPr>
            <a:xfrm>
              <a:off x="261804" y="2683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i="0" dirty="0"/>
                <a:t>8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01859" y="12813338"/>
            <a:ext cx="3686352" cy="6772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112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5989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816137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35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2036810" y="1915775"/>
            <a:ext cx="8703024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hi-IN" sz="19900" b="1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धन्यवाद</a:t>
            </a:r>
            <a:endParaRPr lang="en-US" sz="19900" b="1" cap="none" spc="0" dirty="0">
              <a:ln/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50725" y="12791145"/>
            <a:ext cx="3686352" cy="6772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6433" y="4667361"/>
            <a:ext cx="12611976" cy="643541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1389</TotalTime>
  <Words>1831</Words>
  <Application>Microsoft Office PowerPoint</Application>
  <PresentationFormat>Custom</PresentationFormat>
  <Paragraphs>221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Arial Black</vt:lpstr>
      <vt:lpstr>Book Antiqua</vt:lpstr>
      <vt:lpstr>Calibri</vt:lpstr>
      <vt:lpstr>Open Sans</vt:lpstr>
      <vt:lpstr>Open Sans Semibold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TRG BR 1</cp:lastModifiedBy>
  <cp:revision>86</cp:revision>
  <dcterms:modified xsi:type="dcterms:W3CDTF">2025-12-19T11:48:42Z</dcterms:modified>
</cp:coreProperties>
</file>