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12192000" cy="6858000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Georgia" panose="02040502050405020303" pitchFamily="18" charset="0"/>
      <p:regular r:id="rId52"/>
      <p:bold r:id="rId53"/>
      <p:italic r:id="rId54"/>
      <p:boldItalic r:id="rId55"/>
    </p:embeddedFont>
    <p:embeddedFont>
      <p:font typeface="Open Sans" panose="020B0604020202020204" charset="0"/>
      <p:regular r:id="rId56"/>
      <p:bold r:id="rId57"/>
      <p:italic r:id="rId58"/>
      <p:boldItalic r:id="rId59"/>
    </p:embeddedFont>
    <p:embeddedFont>
      <p:font typeface="Open Sans SemiBold" panose="020B060402020202020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7.fntdata"/><Relationship Id="rId6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-Welcome &amp; Introduction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-Asst. Batchie From ERUF Cebu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-Lecture: 1 Hr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-Practical: 2 Hrs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-fire extinguisher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-bucket brigade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-Floatation device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-knots</a:t>
            </a:r>
            <a:endParaRPr/>
          </a:p>
        </p:txBody>
      </p:sp>
      <p:sp>
        <p:nvSpPr>
          <p:cNvPr id="161" name="Google Shape;16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1"/>
          </p:nvPr>
        </p:nvSpPr>
        <p:spPr>
          <a:xfrm>
            <a:off x="4509856" y="1100831"/>
            <a:ext cx="6843944" cy="507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10016836" y="6628210"/>
            <a:ext cx="922713" cy="10509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0" y="1430337"/>
            <a:ext cx="43553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4359505" y="1681163"/>
            <a:ext cx="283712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2"/>
          </p:nvPr>
        </p:nvSpPr>
        <p:spPr>
          <a:xfrm>
            <a:off x="4363659" y="2505075"/>
            <a:ext cx="399495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3"/>
          </p:nvPr>
        </p:nvSpPr>
        <p:spPr>
          <a:xfrm>
            <a:off x="8358610" y="1681163"/>
            <a:ext cx="299677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4"/>
          </p:nvPr>
        </p:nvSpPr>
        <p:spPr>
          <a:xfrm>
            <a:off x="8362765" y="2505075"/>
            <a:ext cx="3719743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 rot="5400000">
            <a:off x="5393762" y="216925"/>
            <a:ext cx="5076132" cy="684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09856" y="1100831"/>
            <a:ext cx="6843944" cy="507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4" name="Google Shape;14;p1"/>
          <p:cNvSpPr txBox="1"/>
          <p:nvPr/>
        </p:nvSpPr>
        <p:spPr>
          <a:xfrm>
            <a:off x="216130" y="6286056"/>
            <a:ext cx="2177935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DM | INDIA</a:t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758297" y="6587004"/>
            <a:ext cx="101723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10213109" y="6348343"/>
            <a:ext cx="551280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 b="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 -</a:t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10262586" y="6628210"/>
            <a:ext cx="676963" cy="932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" name="Google Shape;18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184" y="13020"/>
            <a:ext cx="1547495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328156" y="0"/>
            <a:ext cx="863600" cy="1079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94" name="Google Shape;94;p13" descr="NDRF LOGO | NDRF - National Disaster Response Forc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594485" cy="87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295497" y="5944"/>
            <a:ext cx="882650" cy="87757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8861367" y="6309865"/>
            <a:ext cx="2177935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PPT-</a:t>
            </a:r>
            <a:endParaRPr sz="1200">
              <a:solidFill>
                <a:srgbClr val="535353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505049" y="6587004"/>
            <a:ext cx="1600098" cy="824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8985506" y="6617645"/>
            <a:ext cx="1600098" cy="824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368530" y="6273696"/>
            <a:ext cx="2177935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DM | INDIA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1905000" y="2025748"/>
            <a:ext cx="8229600" cy="22170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Lesson-14</a:t>
            </a:r>
            <a:endParaRPr sz="44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hi-IN" sz="4400" dirty="0"/>
              <a:t>बाढ़ / जल आपात स्थिति </a:t>
            </a:r>
            <a:endParaRPr sz="4400" dirty="0"/>
          </a:p>
        </p:txBody>
      </p:sp>
      <p:sp>
        <p:nvSpPr>
          <p:cNvPr id="164" name="Google Shape;164;p2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1</a:t>
            </a:r>
            <a:endParaRPr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F44679-04B6-4BD2-8113-B08504554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64034"/>
              </p:ext>
            </p:extLst>
          </p:nvPr>
        </p:nvGraphicFramePr>
        <p:xfrm>
          <a:off x="6605218" y="5281521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16428644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533496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182880" y="2574388"/>
            <a:ext cx="3505202" cy="161401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hi-IN" sz="4000" b="1"/>
              <a:t>उद्देश्य</a:t>
            </a:r>
            <a:endParaRPr sz="40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6"/>
          <p:cNvSpPr txBox="1">
            <a:spLocks noGrp="1"/>
          </p:cNvSpPr>
          <p:nvPr>
            <p:ph type="body" idx="1"/>
          </p:nvPr>
        </p:nvSpPr>
        <p:spPr>
          <a:xfrm>
            <a:off x="3894992" y="2259619"/>
            <a:ext cx="7992207" cy="268165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	इस पाठ को पूरा करने पर, आप निम्न में  सक्षम होंगे: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तैराकी तकनीकों का वर्णन।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मानव निर्मित जल पर </a:t>
            </a:r>
            <a:r>
              <a:rPr lang="hi-IN">
                <a:latin typeface="Arial"/>
                <a:ea typeface="Arial"/>
                <a:cs typeface="Arial"/>
                <a:sym typeface="Arial"/>
              </a:rPr>
              <a:t> तैरने</a:t>
            </a:r>
            <a:r>
              <a:rPr lang="hi-IN"/>
              <a:t> वाले उपकरणों का वर्णन |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>
            <a:spLocks noGrp="1"/>
          </p:cNvSpPr>
          <p:nvPr>
            <p:ph type="body" idx="1"/>
          </p:nvPr>
        </p:nvSpPr>
        <p:spPr>
          <a:xfrm>
            <a:off x="3947746" y="1219201"/>
            <a:ext cx="7965831" cy="489145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हर किसी को तैराकी तकनीकों और मानव निर्मित तैरने वाले उपकरणों के बारे में जानकारी होना चाहिए। इन तकनीको की आपात स्थिति में आवश्यकता है।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latin typeface="Arial"/>
                <a:ea typeface="Arial"/>
                <a:cs typeface="Arial"/>
                <a:sym typeface="Arial"/>
              </a:rPr>
              <a:t> तैराकी </a:t>
            </a:r>
            <a:r>
              <a:rPr lang="hi-IN"/>
              <a:t>तकनीके/ शैली: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01)फ्री स्टाइल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02)बैक स्ट्रोक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03)ब्रेस्ट स्ट्रोक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04)बटरफ्लाई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05)हेड अप फ्री स्टाइल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06)हेड अप ब्रेस्ट स्ट्रोक.</a:t>
            </a:r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225082" y="2335237"/>
            <a:ext cx="3546817" cy="21257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</a:pPr>
            <a:r>
              <a:rPr lang="hi-IN" b="1"/>
              <a:t> </a:t>
            </a:r>
            <a:r>
              <a:rPr lang="hi-IN" sz="4000" b="1"/>
              <a:t>तैराकी का महत्व</a:t>
            </a:r>
            <a:endParaRPr sz="4000" b="1"/>
          </a:p>
        </p:txBody>
      </p:sp>
      <p:sp>
        <p:nvSpPr>
          <p:cNvPr id="178" name="Google Shape;178;p2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title"/>
          </p:nvPr>
        </p:nvSpPr>
        <p:spPr>
          <a:xfrm>
            <a:off x="599284" y="1477108"/>
            <a:ext cx="3986784" cy="26718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</a:pPr>
            <a:r>
              <a:rPr lang="hi-IN" b="1"/>
              <a:t>फ्री स्टाइल तैराकी शैली 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84" name="Google Shape;184;p28" descr="C:\Users\PRAVEEN\Downloads\freestyle-stroke-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9234" y="1350546"/>
            <a:ext cx="3413750" cy="36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 descr="C:\Users\PRAVEEN\Downloads\download (1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2984" y="1350546"/>
            <a:ext cx="2947757" cy="36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286981" y="1899138"/>
            <a:ext cx="3455377" cy="22367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None/>
            </a:pPr>
            <a:r>
              <a:rPr lang="hi-IN" sz="3600" b="1"/>
              <a:t>बैक स्ट्रोक तैराकी शैली </a:t>
            </a:r>
            <a:br>
              <a:rPr lang="hi-IN" sz="3600" b="1"/>
            </a:br>
            <a:endParaRPr sz="2800" b="1"/>
          </a:p>
        </p:txBody>
      </p:sp>
      <p:pic>
        <p:nvPicPr>
          <p:cNvPr id="192" name="Google Shape;192;p29" descr="C:\Users\PRAVEEN\Downloads\download (3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91300" y="1630681"/>
            <a:ext cx="3810000" cy="3370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 descr="C:\Users\PRAVEEN\Downloads\download (2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071" y="1520953"/>
            <a:ext cx="3886200" cy="337038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>
            <a:spLocks noGrp="1"/>
          </p:cNvSpPr>
          <p:nvPr>
            <p:ph type="title"/>
          </p:nvPr>
        </p:nvSpPr>
        <p:spPr>
          <a:xfrm>
            <a:off x="389794" y="1602770"/>
            <a:ext cx="3499338" cy="24887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</a:pPr>
            <a:r>
              <a:rPr lang="hi-IN" b="1"/>
              <a:t>बटरफ्लाई तैराकी शैली </a:t>
            </a:r>
            <a:br>
              <a:rPr lang="hi-IN" b="1"/>
            </a:br>
            <a:endParaRPr b="1"/>
          </a:p>
        </p:txBody>
      </p:sp>
      <p:pic>
        <p:nvPicPr>
          <p:cNvPr id="200" name="Google Shape;200;p30" descr="C:\Users\PRAVEEN\Downloads\download (7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9131" y="1524000"/>
            <a:ext cx="3886200" cy="3900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 descr="C:\Users\PRAVEEN\Downloads\download (4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9132" y="1524000"/>
            <a:ext cx="3809999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3587263" y="1688124"/>
            <a:ext cx="3678702" cy="275726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	 </a:t>
            </a:r>
            <a:r>
              <a:rPr lang="hi-IN" sz="2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तैरना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खुले पानी में जीवित रहना | 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तेज पानी में जीवित रहना | 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बाढ़ के पानी से बचाव </a:t>
            </a:r>
            <a:r>
              <a:rPr lang="hi-I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9" name="Google Shape;20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9095" y="2239964"/>
            <a:ext cx="4195690" cy="4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 txBox="1"/>
          <p:nvPr/>
        </p:nvSpPr>
        <p:spPr>
          <a:xfrm>
            <a:off x="7567246" y="1755535"/>
            <a:ext cx="4648200" cy="46166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सुरक्षित/रक्षात्मक तैराकी स्थिति</a:t>
            </a:r>
            <a:endParaRPr/>
          </a:p>
        </p:txBody>
      </p:sp>
      <p:sp>
        <p:nvSpPr>
          <p:cNvPr id="211" name="Google Shape;211;p31"/>
          <p:cNvSpPr txBox="1"/>
          <p:nvPr/>
        </p:nvSpPr>
        <p:spPr>
          <a:xfrm>
            <a:off x="58616" y="2307102"/>
            <a:ext cx="3475892" cy="1444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जीवित रहना</a:t>
            </a:r>
            <a:endParaRPr sz="4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2" name="Google Shape;212;p31"/>
          <p:cNvSpPr txBox="1"/>
          <p:nvPr/>
        </p:nvSpPr>
        <p:spPr>
          <a:xfrm>
            <a:off x="8229600" y="65087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SL 9-9</a:t>
            </a:r>
            <a:endParaRPr sz="120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/>
          <p:nvPr/>
        </p:nvSpPr>
        <p:spPr>
          <a:xfrm>
            <a:off x="332924" y="43934"/>
            <a:ext cx="103350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332924" y="275709"/>
            <a:ext cx="103350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6096000" y="2011681"/>
            <a:ext cx="5391795" cy="224676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कभी भी अपने आप को इतना नजदीक न रखें कि घबराया हुआ पीड़ित आपको पकड़ ले |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बचावकर्ता और पीड़ित के बीच  हमेशा उपकरण रखें और दूरी  बनाए रखें | </a:t>
            </a:r>
            <a:endParaRPr/>
          </a:p>
        </p:txBody>
      </p:sp>
      <p:sp>
        <p:nvSpPr>
          <p:cNvPr id="220" name="Google Shape;220;p32"/>
          <p:cNvSpPr/>
          <p:nvPr/>
        </p:nvSpPr>
        <p:spPr>
          <a:xfrm>
            <a:off x="337625" y="2152357"/>
            <a:ext cx="4965895" cy="13234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 बचाव के सुनहरे नियम </a:t>
            </a:r>
            <a:endParaRPr/>
          </a:p>
        </p:txBody>
      </p:sp>
      <p:sp>
        <p:nvSpPr>
          <p:cNvPr id="221" name="Google Shape;221;p3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3710355" y="1097280"/>
            <a:ext cx="8159260" cy="533283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sz="3200">
                <a:latin typeface="Arial"/>
                <a:ea typeface="Arial"/>
                <a:cs typeface="Arial"/>
                <a:sym typeface="Arial"/>
              </a:rPr>
              <a:t>1. गैर-तैराकी बचाव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sz="3200">
                <a:latin typeface="Arial"/>
                <a:ea typeface="Arial"/>
                <a:cs typeface="Arial"/>
                <a:sym typeface="Arial"/>
              </a:rPr>
              <a:t>2. तैराकी बचाव 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sz="3200"/>
              <a:t>बिना तैराकी का बचाव के चार भाग है :-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sz="3200"/>
              <a:t>1. पहुँच बचाव 2. फ़ेंक कर बचाव 3. वेड बचाव    4. नाव  से पहुँचकर बचाव . </a:t>
            </a:r>
            <a:endParaRPr/>
          </a:p>
        </p:txBody>
      </p:sp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182880" y="2180493"/>
            <a:ext cx="3175782" cy="17725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बचाव तकनीकें</a:t>
            </a:r>
            <a:endParaRPr sz="4000" b="1"/>
          </a:p>
        </p:txBody>
      </p:sp>
      <p:pic>
        <p:nvPicPr>
          <p:cNvPr id="228" name="Google Shape;228;p33" descr="images[1][37] -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2006" y="4062048"/>
            <a:ext cx="3904372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3" descr="images[1][14] - Copy (2) - Copy - Cop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8615" y="4038600"/>
            <a:ext cx="4191000" cy="231648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1072662" y="1519311"/>
            <a:ext cx="2219178" cy="12379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फ़ेंक कर बचाव</a:t>
            </a:r>
            <a:endParaRPr sz="4000" b="1"/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2"/>
          </p:nvPr>
        </p:nvSpPr>
        <p:spPr>
          <a:xfrm>
            <a:off x="1905000" y="5185105"/>
            <a:ext cx="1752600" cy="50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9728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                                   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237" name="Google Shape;237;p34" descr="images[1][26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2400" y="304800"/>
            <a:ext cx="6172200" cy="323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 descr="Scan10001"/>
          <p:cNvPicPr preferRelativeResize="0"/>
          <p:nvPr/>
        </p:nvPicPr>
        <p:blipFill rotWithShape="1">
          <a:blip r:embed="rId4">
            <a:alphaModFix/>
          </a:blip>
          <a:srcRect l="45096" t="35500" r="15672" b="45795"/>
          <a:stretch/>
        </p:blipFill>
        <p:spPr>
          <a:xfrm>
            <a:off x="4038600" y="3763692"/>
            <a:ext cx="6096000" cy="26517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39" name="Google Shape;239;p34"/>
          <p:cNvSpPr txBox="1"/>
          <p:nvPr/>
        </p:nvSpPr>
        <p:spPr>
          <a:xfrm>
            <a:off x="1012873" y="4093699"/>
            <a:ext cx="2276621" cy="15865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वेड बचाव</a:t>
            </a:r>
            <a:endParaRPr sz="4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0" name="Google Shape;240;p3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337625" y="2152357"/>
            <a:ext cx="2293033" cy="148695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नाव बचाव</a:t>
            </a:r>
            <a:endParaRPr sz="4000" b="1"/>
          </a:p>
        </p:txBody>
      </p:sp>
      <p:pic>
        <p:nvPicPr>
          <p:cNvPr id="246" name="Google Shape;246;p35" descr="images[1][34] - Copy - Copy - Copy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29001" y="685800"/>
            <a:ext cx="7086600" cy="497433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body" idx="1"/>
          </p:nvPr>
        </p:nvSpPr>
        <p:spPr>
          <a:xfrm>
            <a:off x="4836929" y="1366007"/>
            <a:ext cx="6843944" cy="441194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1) शुष्क बचाव (गैर-संपर्क बचाव)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			नियम: पहुँचें, फेंकें, और फिर खींचें,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2) पानी में /संपर्क बचाव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शुष्क बचाव: ( ड्राई रेस्क्यू)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1] फ्लोटर बचाव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2] पोल बचाव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3] रस्सी बचाव</a:t>
            </a:r>
            <a:endParaRPr/>
          </a:p>
          <a:p>
            <a:pPr marL="681228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</a:pPr>
            <a:endParaRPr/>
          </a:p>
          <a:p>
            <a:pPr marL="681228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</a:pPr>
            <a:endParaRPr/>
          </a:p>
          <a:p>
            <a:pPr marL="681228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681228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253" name="Google Shape;253;p36"/>
          <p:cNvSpPr txBox="1">
            <a:spLocks noGrp="1"/>
          </p:cNvSpPr>
          <p:nvPr>
            <p:ph type="title"/>
          </p:nvPr>
        </p:nvSpPr>
        <p:spPr>
          <a:xfrm>
            <a:off x="256032" y="2124223"/>
            <a:ext cx="4272112" cy="16438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</a:pPr>
            <a:r>
              <a:rPr lang="hi-IN" sz="4800" b="1"/>
              <a:t>बचाव के प्रकार </a:t>
            </a:r>
            <a:br>
              <a:rPr lang="hi-IN" sz="4000" b="1"/>
            </a:br>
            <a:endParaRPr sz="4000" b="1"/>
          </a:p>
        </p:txBody>
      </p:sp>
      <p:sp>
        <p:nvSpPr>
          <p:cNvPr id="254" name="Google Shape;254;p3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>
            <a:spLocks noGrp="1"/>
          </p:cNvSpPr>
          <p:nvPr>
            <p:ph type="title"/>
          </p:nvPr>
        </p:nvSpPr>
        <p:spPr>
          <a:xfrm>
            <a:off x="239151" y="2897947"/>
            <a:ext cx="2917051" cy="1406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फ्लोटर बचाव</a:t>
            </a:r>
            <a:endParaRPr sz="4000" b="1"/>
          </a:p>
        </p:txBody>
      </p:sp>
      <p:pic>
        <p:nvPicPr>
          <p:cNvPr id="260" name="Google Shape;260;p37" descr="C:\Users\PRAVEEN\Desktop\hanuman\IMG-20180715-WA001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7749" y="1531151"/>
            <a:ext cx="3508131" cy="3461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7" descr="C:\Users\PRAVEEN\Desktop\hanuman\IMG-20180715-WA00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8111" y="1555945"/>
            <a:ext cx="3893937" cy="346123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/>
          <p:nvPr/>
        </p:nvSpPr>
        <p:spPr>
          <a:xfrm>
            <a:off x="3198113" y="2406055"/>
            <a:ext cx="4273061" cy="224676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पहुंच- बचाव का सबसे आसान और सबसे वांछनीय तरीका है जिसमे मुसीबत में फंसे व्यक्ति तक पहुंचना या कोई वस्तु पहुंचाना है।</a:t>
            </a: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 </a:t>
            </a:r>
            <a:endParaRPr/>
          </a:p>
        </p:txBody>
      </p:sp>
      <p:sp>
        <p:nvSpPr>
          <p:cNvPr id="268" name="Google Shape;268;p3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14</a:t>
            </a:r>
            <a:endParaRPr/>
          </a:p>
        </p:txBody>
      </p:sp>
      <p:pic>
        <p:nvPicPr>
          <p:cNvPr id="269" name="Google Shape;269;p38" descr="images[1][37] -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9035" y="2223813"/>
            <a:ext cx="4132385" cy="304213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8"/>
          <p:cNvSpPr txBox="1"/>
          <p:nvPr/>
        </p:nvSpPr>
        <p:spPr>
          <a:xfrm>
            <a:off x="239150" y="3103563"/>
            <a:ext cx="2635933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पोल बचाव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/>
          <p:nvPr/>
        </p:nvSpPr>
        <p:spPr>
          <a:xfrm>
            <a:off x="2869809" y="2274838"/>
            <a:ext cx="5693898" cy="295465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फेंकना और खींचना –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यदि पीड़ित व्यक्ति इतनी दूर है कि रीच रेस्क्यू संभव नहीं है, तो आप सहायता प्रदान करने के लिए इस बचाव तकनीक का उपयोग कर सकते हैं |</a:t>
            </a:r>
            <a:endParaRPr/>
          </a:p>
          <a:p>
            <a:pPr marL="342900" marR="0" lvl="0" indent="-342900" algn="just" rtl="0">
              <a:spcBef>
                <a:spcPts val="14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6" name="Google Shape;276;p39" descr="Scan10013"/>
          <p:cNvPicPr preferRelativeResize="0"/>
          <p:nvPr/>
        </p:nvPicPr>
        <p:blipFill rotWithShape="1">
          <a:blip r:embed="rId3">
            <a:alphaModFix/>
          </a:blip>
          <a:srcRect l="6845" t="34235" r="53923" b="46509"/>
          <a:stretch/>
        </p:blipFill>
        <p:spPr>
          <a:xfrm>
            <a:off x="8847990" y="1804426"/>
            <a:ext cx="3094892" cy="353064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77" name="Google Shape;277;p3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15</a:t>
            </a:r>
            <a:endParaRPr/>
          </a:p>
        </p:txBody>
      </p:sp>
      <p:sp>
        <p:nvSpPr>
          <p:cNvPr id="278" name="Google Shape;278;p39"/>
          <p:cNvSpPr txBox="1"/>
          <p:nvPr/>
        </p:nvSpPr>
        <p:spPr>
          <a:xfrm>
            <a:off x="178659" y="2616591"/>
            <a:ext cx="2325389" cy="13234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रस्सी से बचाव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0"/>
          <p:cNvSpPr txBox="1">
            <a:spLocks noGrp="1"/>
          </p:cNvSpPr>
          <p:nvPr>
            <p:ph type="body" idx="1"/>
          </p:nvPr>
        </p:nvSpPr>
        <p:spPr>
          <a:xfrm>
            <a:off x="3815862" y="1510577"/>
            <a:ext cx="8077200" cy="383684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hi-IN" sz="4000" b="1" u="sng"/>
              <a:t>संपर्क बचाव (CONTACT RESCUE)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 b="1" u="sng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 b="1"/>
              <a:t>सिर से खींचकर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 b="1"/>
              <a:t>ठोड़ी से खींचकर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 b="1"/>
              <a:t>हाथ से खींचकर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 b="1"/>
              <a:t>साइड से खींचकर</a:t>
            </a:r>
            <a:endParaRPr/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3200" b="1"/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/>
          </a:p>
        </p:txBody>
      </p:sp>
      <p:sp>
        <p:nvSpPr>
          <p:cNvPr id="284" name="Google Shape;284;p40"/>
          <p:cNvSpPr txBox="1"/>
          <p:nvPr/>
        </p:nvSpPr>
        <p:spPr>
          <a:xfrm>
            <a:off x="447704" y="2851873"/>
            <a:ext cx="2706976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संपर्क बचाव</a:t>
            </a:r>
            <a:endParaRPr sz="4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p4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1" descr="C:\Users\PRAVEEN\Downloads\lifesaving-head-tow.250x14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775768" y="1484376"/>
            <a:ext cx="7678615" cy="406497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1"/>
          <p:cNvSpPr txBox="1">
            <a:spLocks noGrp="1"/>
          </p:cNvSpPr>
          <p:nvPr>
            <p:ph type="title"/>
          </p:nvPr>
        </p:nvSpPr>
        <p:spPr>
          <a:xfrm>
            <a:off x="173736" y="2250832"/>
            <a:ext cx="3035808" cy="18409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सिर पकड़कर खींचना</a:t>
            </a:r>
            <a:endParaRPr sz="4000" b="1"/>
          </a:p>
        </p:txBody>
      </p:sp>
      <p:sp>
        <p:nvSpPr>
          <p:cNvPr id="292" name="Google Shape;292;p4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42" descr="C:\Users\PRAVEEN\Downloads\Life-Saving-Courses-800x400.jpe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000500" y="1219202"/>
            <a:ext cx="6134100" cy="411773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2"/>
          <p:cNvSpPr txBox="1">
            <a:spLocks noGrp="1"/>
          </p:cNvSpPr>
          <p:nvPr>
            <p:ph type="title"/>
          </p:nvPr>
        </p:nvSpPr>
        <p:spPr>
          <a:xfrm>
            <a:off x="304563" y="2743200"/>
            <a:ext cx="3367454" cy="15755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None/>
            </a:pPr>
            <a:r>
              <a:rPr lang="hi-IN" sz="4000" b="1"/>
              <a:t>ठोड़ी पकड़कर खींचना </a:t>
            </a:r>
            <a:br>
              <a:rPr lang="hi-IN" sz="4000" b="1"/>
            </a:br>
            <a:endParaRPr sz="4000" b="1"/>
          </a:p>
        </p:txBody>
      </p:sp>
      <p:sp>
        <p:nvSpPr>
          <p:cNvPr id="299" name="Google Shape;299;p4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3" descr="C:\Users\PRAVEEN\Downloads\download (8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554906" y="969265"/>
            <a:ext cx="6189787" cy="4786450"/>
          </a:xfrm>
          <a:prstGeom prst="rect">
            <a:avLst/>
          </a:prstGeom>
          <a:solidFill>
            <a:srgbClr val="C00000"/>
          </a:solidFill>
          <a:ln>
            <a:noFill/>
          </a:ln>
        </p:spPr>
      </p:pic>
      <p:sp>
        <p:nvSpPr>
          <p:cNvPr id="305" name="Google Shape;305;p43"/>
          <p:cNvSpPr txBox="1">
            <a:spLocks noGrp="1"/>
          </p:cNvSpPr>
          <p:nvPr>
            <p:ph type="title"/>
          </p:nvPr>
        </p:nvSpPr>
        <p:spPr>
          <a:xfrm>
            <a:off x="281354" y="2321169"/>
            <a:ext cx="2912011" cy="19272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</a:pPr>
            <a:r>
              <a:rPr lang="hi-IN" b="1"/>
              <a:t>बांह पकड़कर खींचना</a:t>
            </a:r>
            <a:endParaRPr b="1"/>
          </a:p>
        </p:txBody>
      </p:sp>
      <p:sp>
        <p:nvSpPr>
          <p:cNvPr id="306" name="Google Shape;306;p4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4" descr="C:\Users\PRAVEEN\Downloads\images (4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46584" y="1601564"/>
            <a:ext cx="6916615" cy="3665028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4"/>
          <p:cNvSpPr txBox="1">
            <a:spLocks noGrp="1"/>
          </p:cNvSpPr>
          <p:nvPr>
            <p:ph type="title"/>
          </p:nvPr>
        </p:nvSpPr>
        <p:spPr>
          <a:xfrm>
            <a:off x="140679" y="2810069"/>
            <a:ext cx="3138854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br>
              <a:rPr lang="hi-IN" sz="4000" b="1"/>
            </a:br>
            <a:r>
              <a:rPr lang="hi-IN" sz="4000" b="1"/>
              <a:t>साइड से खींचना</a:t>
            </a:r>
            <a:br>
              <a:rPr lang="hi-IN" sz="4000" b="1"/>
            </a:br>
            <a:endParaRPr sz="4000" b="1"/>
          </a:p>
        </p:txBody>
      </p:sp>
      <p:sp>
        <p:nvSpPr>
          <p:cNvPr id="313" name="Google Shape;313;p4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  <p:pic>
        <p:nvPicPr>
          <p:cNvPr id="319" name="Google Shape;319;p45" descr="DSC_0344.JPG"/>
          <p:cNvPicPr preferRelativeResize="0"/>
          <p:nvPr/>
        </p:nvPicPr>
        <p:blipFill rotWithShape="1">
          <a:blip r:embed="rId3">
            <a:alphaModFix/>
          </a:blip>
          <a:srcRect l="9167" t="18633" r="9166" b="4830"/>
          <a:stretch/>
        </p:blipFill>
        <p:spPr>
          <a:xfrm>
            <a:off x="3896750" y="1142999"/>
            <a:ext cx="6771249" cy="430823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5"/>
          <p:cNvSpPr txBox="1"/>
          <p:nvPr/>
        </p:nvSpPr>
        <p:spPr>
          <a:xfrm>
            <a:off x="8229600" y="62801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SL 9-20</a:t>
            </a:r>
            <a:endParaRPr sz="120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45"/>
          <p:cNvSpPr/>
          <p:nvPr/>
        </p:nvSpPr>
        <p:spPr>
          <a:xfrm>
            <a:off x="300224" y="2780126"/>
            <a:ext cx="3258904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नदी पार करना</a:t>
            </a:r>
            <a:endParaRPr sz="4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 txBox="1">
            <a:spLocks noGrp="1"/>
          </p:cNvSpPr>
          <p:nvPr>
            <p:ph type="body" idx="1"/>
          </p:nvPr>
        </p:nvSpPr>
        <p:spPr>
          <a:xfrm>
            <a:off x="2209800" y="1688124"/>
            <a:ext cx="7772400" cy="1716258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तत्काल बनाये गए तैरने वाले उपकरण </a:t>
            </a:r>
            <a:endParaRPr/>
          </a:p>
        </p:txBody>
      </p:sp>
      <p:sp>
        <p:nvSpPr>
          <p:cNvPr id="327" name="Google Shape;327;p4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7" descr="F:\eqpt photos\DSC_0223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00193" y="1447800"/>
            <a:ext cx="3582785" cy="3862754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33" name="Google Shape;333;p47"/>
          <p:cNvSpPr txBox="1">
            <a:spLocks noGrp="1"/>
          </p:cNvSpPr>
          <p:nvPr>
            <p:ph type="body" idx="2"/>
          </p:nvPr>
        </p:nvSpPr>
        <p:spPr>
          <a:xfrm>
            <a:off x="3651736" y="1371601"/>
            <a:ext cx="3581400" cy="3938953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3000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आवश्यक सामग्री</a:t>
            </a:r>
            <a:endParaRPr sz="3000" b="1" u="sng"/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000"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ढक्कन सहित 10 लीटर प्लास्टिक का बर्तन- 02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प्लास्टिक शीट - 01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पटसन/सूती रस्सी 6 या 8 एम.एम - 10 मीटर</a:t>
            </a:r>
            <a:endParaRPr/>
          </a:p>
          <a:p>
            <a:pPr marL="228600" lvl="0" indent="-6413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334" name="Google Shape;334;p47"/>
          <p:cNvSpPr txBox="1">
            <a:spLocks noGrp="1"/>
          </p:cNvSpPr>
          <p:nvPr>
            <p:ph type="title"/>
          </p:nvPr>
        </p:nvSpPr>
        <p:spPr>
          <a:xfrm>
            <a:off x="235632" y="2082018"/>
            <a:ext cx="3165231" cy="26306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प्लास्टिक पॉट सहायता</a:t>
            </a:r>
            <a:br>
              <a:rPr lang="hi-IN" sz="4000" b="1"/>
            </a:br>
            <a:endParaRPr sz="4000" b="1"/>
          </a:p>
        </p:txBody>
      </p:sp>
      <p:sp>
        <p:nvSpPr>
          <p:cNvPr id="335" name="Google Shape;335;p4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8" descr="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360986" y="1142999"/>
            <a:ext cx="6292948" cy="458958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8"/>
          <p:cNvSpPr txBox="1"/>
          <p:nvPr/>
        </p:nvSpPr>
        <p:spPr>
          <a:xfrm>
            <a:off x="312302" y="2869809"/>
            <a:ext cx="3858768" cy="12003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6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प्लास्टिक पॉट राफ्ट डंडे के साथ </a:t>
            </a:r>
            <a:endParaRPr sz="36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" name="Google Shape;342;p4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9"/>
          <p:cNvSpPr txBox="1"/>
          <p:nvPr/>
        </p:nvSpPr>
        <p:spPr>
          <a:xfrm>
            <a:off x="596120" y="3263704"/>
            <a:ext cx="3356901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जेरिकैन राफ्ट  </a:t>
            </a:r>
            <a:endParaRPr/>
          </a:p>
        </p:txBody>
      </p:sp>
      <p:sp>
        <p:nvSpPr>
          <p:cNvPr id="348" name="Google Shape;348;p4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  <p:pic>
        <p:nvPicPr>
          <p:cNvPr id="349" name="Google Shape;349;p49" descr="STANDARD OPERATING PROCEDU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8098" y="1533378"/>
            <a:ext cx="6192148" cy="453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0" descr="F:\eqpt photos\DSC_0224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479323" y="1266092"/>
            <a:ext cx="4343400" cy="4753709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55" name="Google Shape;355;p50"/>
          <p:cNvSpPr txBox="1">
            <a:spLocks noGrp="1"/>
          </p:cNvSpPr>
          <p:nvPr>
            <p:ph type="body" idx="2"/>
          </p:nvPr>
        </p:nvSpPr>
        <p:spPr>
          <a:xfrm>
            <a:off x="3300046" y="1124712"/>
            <a:ext cx="4038600" cy="4971289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857"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आवश्यक सामग्री</a:t>
            </a:r>
            <a:endParaRPr/>
          </a:p>
          <a:p>
            <a:pPr marL="228600" lvl="0" indent="-228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ढक्कन सहित 10 लीटर का स्टील का बर्तन - 02 नग</a:t>
            </a:r>
            <a:endParaRPr/>
          </a:p>
          <a:p>
            <a:pPr marL="228600" lvl="0" indent="-228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प्लास्टिक शीट - 01 मीटर</a:t>
            </a:r>
            <a:endParaRPr/>
          </a:p>
          <a:p>
            <a:pPr marL="228600" lvl="0" indent="-228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पटसन/सूती रस्सी 6 या 8 एम.एम - 10 मीटर</a:t>
            </a:r>
            <a:endParaRPr/>
          </a:p>
          <a:p>
            <a:pPr marL="228600" lvl="0" indent="-228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बांस 2'' x 3.5'' - 02 नग</a:t>
            </a:r>
            <a:endParaRPr/>
          </a:p>
          <a:p>
            <a:pPr marL="228600" lvl="0" indent="-2286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एक-दूसरे बर्तन से दूरी - 09 से 10 इंच</a:t>
            </a:r>
            <a:endParaRPr/>
          </a:p>
          <a:p>
            <a:pPr marL="228600" lvl="0" indent="-635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356" name="Google Shape;356;p50"/>
          <p:cNvSpPr txBox="1">
            <a:spLocks noGrp="1"/>
          </p:cNvSpPr>
          <p:nvPr>
            <p:ph type="title"/>
          </p:nvPr>
        </p:nvSpPr>
        <p:spPr>
          <a:xfrm>
            <a:off x="271507" y="2532184"/>
            <a:ext cx="2831123" cy="255840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स्टील मटका  राफ्ट</a:t>
            </a:r>
            <a:endParaRPr sz="4000" b="1"/>
          </a:p>
        </p:txBody>
      </p:sp>
      <p:sp>
        <p:nvSpPr>
          <p:cNvPr id="357" name="Google Shape;357;p5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51" descr="2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00135" y="967154"/>
            <a:ext cx="6542649" cy="5143500"/>
          </a:xfrm>
          <a:prstGeom prst="rect">
            <a:avLst/>
          </a:prstGeom>
          <a:noFill/>
          <a:ln w="9525" cap="flat" cmpd="sng">
            <a:solidFill>
              <a:srgbClr val="FF00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3" name="Google Shape;363;p51"/>
          <p:cNvSpPr txBox="1">
            <a:spLocks noGrp="1"/>
          </p:cNvSpPr>
          <p:nvPr>
            <p:ph type="title"/>
          </p:nvPr>
        </p:nvSpPr>
        <p:spPr>
          <a:xfrm>
            <a:off x="239150" y="2672862"/>
            <a:ext cx="3858065" cy="192727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Open Sans"/>
              <a:buNone/>
            </a:pPr>
            <a:br>
              <a:rPr lang="hi-IN" b="1">
                <a:solidFill>
                  <a:schemeClr val="lt1"/>
                </a:solidFill>
              </a:rPr>
            </a:br>
            <a:r>
              <a:rPr lang="hi-IN" b="1"/>
              <a:t>मानव निर्मित  तैरने वाले उपकरण </a:t>
            </a:r>
            <a:br>
              <a:rPr lang="hi-IN" b="1"/>
            </a:br>
            <a:br>
              <a:rPr lang="hi-IN" b="1">
                <a:solidFill>
                  <a:schemeClr val="lt1"/>
                </a:solidFill>
              </a:rPr>
            </a:br>
            <a:endParaRPr b="1">
              <a:solidFill>
                <a:schemeClr val="lt1"/>
              </a:solidFill>
            </a:endParaRPr>
          </a:p>
        </p:txBody>
      </p:sp>
      <p:sp>
        <p:nvSpPr>
          <p:cNvPr id="364" name="Google Shape;364;p5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2" descr="F:\eqpt photos\DSC_022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567246" y="1688123"/>
            <a:ext cx="4419600" cy="4343400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70" name="Google Shape;370;p52"/>
          <p:cNvSpPr txBox="1">
            <a:spLocks noGrp="1"/>
          </p:cNvSpPr>
          <p:nvPr>
            <p:ph type="body" idx="2"/>
          </p:nvPr>
        </p:nvSpPr>
        <p:spPr>
          <a:xfrm>
            <a:off x="3300046" y="1600200"/>
            <a:ext cx="4038600" cy="4510454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6429"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आवश्यक सामग्री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ढक्कन सहित 15 लीटर स्टील का पीपा  - 2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प्लास्टिक शीट - 1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पटसन/सूती 6 या 8 एम.एम की रस्सी - 10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बांस 2''x 4'' - 2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एक दूसरे बर्तन से दूरी - 18 से 24 इंच</a:t>
            </a:r>
            <a:endParaRPr/>
          </a:p>
          <a:p>
            <a:pPr marL="228600" lvl="0" indent="-57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371" name="Google Shape;371;p52"/>
          <p:cNvSpPr txBox="1">
            <a:spLocks noGrp="1"/>
          </p:cNvSpPr>
          <p:nvPr>
            <p:ph type="title"/>
          </p:nvPr>
        </p:nvSpPr>
        <p:spPr>
          <a:xfrm>
            <a:off x="168812" y="1645920"/>
            <a:ext cx="2697482" cy="26025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टिन विंग राफ्ट</a:t>
            </a:r>
            <a:endParaRPr sz="4000" b="1"/>
          </a:p>
        </p:txBody>
      </p:sp>
      <p:sp>
        <p:nvSpPr>
          <p:cNvPr id="372" name="Google Shape;372;p5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53" descr="F:\eqpt photos\DSC_0229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332785" y="1456592"/>
            <a:ext cx="4495800" cy="4343400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78" name="Google Shape;378;p53"/>
          <p:cNvSpPr txBox="1">
            <a:spLocks noGrp="1"/>
          </p:cNvSpPr>
          <p:nvPr>
            <p:ph type="body" idx="2"/>
          </p:nvPr>
        </p:nvSpPr>
        <p:spPr>
          <a:xfrm>
            <a:off x="3053859" y="1415560"/>
            <a:ext cx="4038600" cy="4668717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आवश्यक सामग्री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बास्केट बॉल - 2 नग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प्लास्टिक की बोरी - 10 मीटर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एक दूसरे बर्तन से दूरी - 18 से 24 इंच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प्लास्टिक सुथली 2 या 4 एम.एम - 0.5 किग्रा या 1 बंडल</a:t>
            </a:r>
            <a:endParaRPr/>
          </a:p>
        </p:txBody>
      </p:sp>
      <p:sp>
        <p:nvSpPr>
          <p:cNvPr id="379" name="Google Shape;379;p53"/>
          <p:cNvSpPr txBox="1">
            <a:spLocks noGrp="1"/>
          </p:cNvSpPr>
          <p:nvPr>
            <p:ph type="title"/>
          </p:nvPr>
        </p:nvSpPr>
        <p:spPr>
          <a:xfrm>
            <a:off x="212063" y="2419643"/>
            <a:ext cx="2671808" cy="18569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बास्केट बॉल राफ्ट</a:t>
            </a:r>
            <a:br>
              <a:rPr lang="hi-IN" sz="4000" b="1"/>
            </a:br>
            <a:endParaRPr sz="4000" b="1"/>
          </a:p>
        </p:txBody>
      </p:sp>
      <p:sp>
        <p:nvSpPr>
          <p:cNvPr id="380" name="Google Shape;380;p5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4" descr="F:\eqpt photos\DSC_022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74623" y="1441936"/>
            <a:ext cx="3675184" cy="3851033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86" name="Google Shape;386;p54"/>
          <p:cNvSpPr txBox="1">
            <a:spLocks noGrp="1"/>
          </p:cNvSpPr>
          <p:nvPr>
            <p:ph type="body" idx="2"/>
          </p:nvPr>
        </p:nvSpPr>
        <p:spPr>
          <a:xfrm>
            <a:off x="3695699" y="1441936"/>
            <a:ext cx="4038600" cy="3851033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आवश्यक सामग्री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पानी की बोतल 01 लीटर - 08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रस्सी पटसन/कपास 6 या 8 एम.एम- 10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एक दूसरी बोतल  से दूरी - 06 से 08 इंच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387" name="Google Shape;387;p54"/>
          <p:cNvSpPr txBox="1">
            <a:spLocks noGrp="1"/>
          </p:cNvSpPr>
          <p:nvPr>
            <p:ph type="title"/>
          </p:nvPr>
        </p:nvSpPr>
        <p:spPr>
          <a:xfrm>
            <a:off x="202225" y="2264899"/>
            <a:ext cx="3429000" cy="27009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Open Sans"/>
              <a:buNone/>
            </a:pPr>
            <a:br>
              <a:rPr lang="hi-IN" b="1">
                <a:solidFill>
                  <a:schemeClr val="lt1"/>
                </a:solidFill>
              </a:rPr>
            </a:br>
            <a:r>
              <a:rPr lang="hi-IN" b="1"/>
              <a:t> खाली  पानी की बोतलों से बनी बेल्ट </a:t>
            </a:r>
            <a:br>
              <a:rPr lang="hi-IN" b="1"/>
            </a:br>
            <a:r>
              <a:rPr lang="hi-IN" b="1"/>
              <a:t> </a:t>
            </a:r>
            <a:br>
              <a:rPr lang="hi-IN" b="1"/>
            </a:br>
            <a:endParaRPr b="1"/>
          </a:p>
        </p:txBody>
      </p:sp>
      <p:sp>
        <p:nvSpPr>
          <p:cNvPr id="388" name="Google Shape;388;p5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55" descr="F:\eqpt photos\DSC_0227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678007" y="1600201"/>
            <a:ext cx="3045069" cy="4343400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94" name="Google Shape;394;p55"/>
          <p:cNvSpPr txBox="1">
            <a:spLocks noGrp="1"/>
          </p:cNvSpPr>
          <p:nvPr>
            <p:ph type="body" idx="2"/>
          </p:nvPr>
        </p:nvSpPr>
        <p:spPr>
          <a:xfrm>
            <a:off x="3894992" y="1916727"/>
            <a:ext cx="4633545" cy="2584936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आवश्यक सामग्री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सूखे नारियल - 06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रस्सी नायलॉन/पटसन 6 या 8 एम.एम - 10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एक दूसरे नारियल  से दूरी - 06 से 08 इंच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395" name="Google Shape;395;p55"/>
          <p:cNvSpPr txBox="1">
            <a:spLocks noGrp="1"/>
          </p:cNvSpPr>
          <p:nvPr>
            <p:ph type="title"/>
          </p:nvPr>
        </p:nvSpPr>
        <p:spPr>
          <a:xfrm>
            <a:off x="35168" y="2166425"/>
            <a:ext cx="3727938" cy="181094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None/>
            </a:pPr>
            <a:r>
              <a:rPr lang="hi-IN" sz="3600" b="1"/>
              <a:t>सूखें नारियलों की बेल्ट</a:t>
            </a:r>
            <a:endParaRPr sz="4000" b="1"/>
          </a:p>
        </p:txBody>
      </p:sp>
      <p:sp>
        <p:nvSpPr>
          <p:cNvPr id="396" name="Google Shape;396;p5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6"/>
          <p:cNvSpPr txBox="1">
            <a:spLocks noGrp="1"/>
          </p:cNvSpPr>
          <p:nvPr>
            <p:ph type="title"/>
          </p:nvPr>
        </p:nvSpPr>
        <p:spPr>
          <a:xfrm>
            <a:off x="134815" y="1969478"/>
            <a:ext cx="3692769" cy="2122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थर्मोकोल जैकेट</a:t>
            </a:r>
            <a:endParaRPr sz="4000" b="1"/>
          </a:p>
        </p:txBody>
      </p:sp>
      <p:sp>
        <p:nvSpPr>
          <p:cNvPr id="402" name="Google Shape;402;p5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/>
          </a:p>
        </p:txBody>
      </p:sp>
      <p:sp>
        <p:nvSpPr>
          <p:cNvPr id="403" name="Google Shape;403;p56" descr="blob:https://web.whatsapp.com/2baf2e26-b763-484d-adac-50867985d53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56" descr="blob:https://web.whatsapp.com/2baf2e26-b763-484d-adac-50867985d53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5" name="Google Shape;405;p56" descr="C:\Users\win-10\Downloads\WhatsApp Image 2025-09-22 at 1.20.31 PM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2849" y="1209821"/>
            <a:ext cx="7090117" cy="4768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57" descr="C:\Documents and Settings\JASVINDER\My Documents\My Pictures\New Picture (2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0307" y="611190"/>
            <a:ext cx="5597769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57"/>
          <p:cNvSpPr/>
          <p:nvPr/>
        </p:nvSpPr>
        <p:spPr>
          <a:xfrm>
            <a:off x="155448" y="2025747"/>
            <a:ext cx="3993596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बम्बू राफ्ट</a:t>
            </a:r>
            <a:endParaRPr sz="4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2" name="Google Shape;412;p5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58" descr="C:\Documents and Settings\JASVINDER\My Documents\My Pictures\DSC0895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5669" y="1163516"/>
            <a:ext cx="7199533" cy="4577862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58"/>
          <p:cNvSpPr/>
          <p:nvPr/>
        </p:nvSpPr>
        <p:spPr>
          <a:xfrm>
            <a:off x="685799" y="2776424"/>
            <a:ext cx="2752157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4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बनाना राफ्ट</a:t>
            </a:r>
            <a:endParaRPr sz="4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5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59" descr="E:\NDRF PHOTO\Phailin cyclone Rescue\New folder\IMG_0908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02722" y="844062"/>
            <a:ext cx="6831623" cy="4960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59"/>
          <p:cNvSpPr txBox="1">
            <a:spLocks noGrp="1"/>
          </p:cNvSpPr>
          <p:nvPr>
            <p:ph type="title"/>
          </p:nvPr>
        </p:nvSpPr>
        <p:spPr>
          <a:xfrm>
            <a:off x="428479" y="2152358"/>
            <a:ext cx="3174257" cy="18469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ड्रम राफ्ट</a:t>
            </a:r>
            <a:endParaRPr sz="4000" b="1"/>
          </a:p>
        </p:txBody>
      </p:sp>
      <p:sp>
        <p:nvSpPr>
          <p:cNvPr id="426" name="Google Shape;426;p5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0"/>
          <p:cNvSpPr txBox="1">
            <a:spLocks noGrp="1"/>
          </p:cNvSpPr>
          <p:nvPr>
            <p:ph type="title"/>
          </p:nvPr>
        </p:nvSpPr>
        <p:spPr>
          <a:xfrm>
            <a:off x="108439" y="2655041"/>
            <a:ext cx="3663462" cy="1143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None/>
            </a:pPr>
            <a:r>
              <a:rPr lang="hi-IN" sz="3600" b="1"/>
              <a:t>चारपाई राफ्ट</a:t>
            </a:r>
            <a:endParaRPr sz="4000" b="1"/>
          </a:p>
        </p:txBody>
      </p:sp>
      <p:pic>
        <p:nvPicPr>
          <p:cNvPr id="432" name="Google Shape;432;p60" descr="C:\Documents and Settings\JASVINDER\My Documents\My Pictures\New Pictur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2577" y="1066800"/>
            <a:ext cx="7441223" cy="4454769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6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"/>
          <p:cNvSpPr txBox="1">
            <a:spLocks noGrp="1"/>
          </p:cNvSpPr>
          <p:nvPr>
            <p:ph type="body" idx="1"/>
          </p:nvPr>
        </p:nvSpPr>
        <p:spPr>
          <a:xfrm>
            <a:off x="4446094" y="2149602"/>
            <a:ext cx="5920154" cy="22303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पीड़ित व्यक्ति को एक सुरक्षित स्थान पर ले जाएँ।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उसे पीठ के बल (सीधा ) लिटाएँ।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पीड़ित के सामने घुटनों के बल बैठें।</a:t>
            </a:r>
            <a:endParaRPr/>
          </a:p>
          <a:p>
            <a:pPr marL="228600" lvl="0" indent="-508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39" name="Google Shape;439;p61"/>
          <p:cNvSpPr txBox="1">
            <a:spLocks noGrp="1"/>
          </p:cNvSpPr>
          <p:nvPr>
            <p:ph type="title"/>
          </p:nvPr>
        </p:nvSpPr>
        <p:spPr>
          <a:xfrm>
            <a:off x="1041008" y="2011680"/>
            <a:ext cx="2504049" cy="139270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None/>
            </a:pPr>
            <a:r>
              <a:rPr lang="hi-IN" sz="4000" b="1"/>
              <a:t>पूर्व अस्पताल उपचार </a:t>
            </a:r>
            <a:endParaRPr sz="4000" b="1"/>
          </a:p>
        </p:txBody>
      </p:sp>
      <p:sp>
        <p:nvSpPr>
          <p:cNvPr id="440" name="Google Shape;440;p6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2"/>
          <p:cNvSpPr txBox="1">
            <a:spLocks noGrp="1"/>
          </p:cNvSpPr>
          <p:nvPr>
            <p:ph type="body" idx="1"/>
          </p:nvPr>
        </p:nvSpPr>
        <p:spPr>
          <a:xfrm>
            <a:off x="1853184" y="1804416"/>
            <a:ext cx="8229600" cy="29395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अपनी हथेली के निचले  हिस्से  को छाती के बीच (ज़िफ़ॉइड प्रोसेस और नाभि के बीच) रखें।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दोनों हाथों का उपयोग करते हुए पाँच थ्रस्ट (प्रेशर) दें।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पीड़ित को रिकवरी पोजीशन में लिटाएँ  और फिर अपनी हथेली के निचले  हिस्से से कंधे की  ब्लेड (स्कैपुला) के बीच पाँच बार थपकी (बैक स्लैप) दें।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46" name="Google Shape;446;p6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3"/>
          <p:cNvSpPr txBox="1">
            <a:spLocks noGrp="1"/>
          </p:cNvSpPr>
          <p:nvPr>
            <p:ph type="body" idx="1"/>
          </p:nvPr>
        </p:nvSpPr>
        <p:spPr>
          <a:xfrm>
            <a:off x="4611269" y="1480655"/>
            <a:ext cx="6843944" cy="36470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Char char="•"/>
            </a:pPr>
            <a:r>
              <a:rPr lang="hi-IN"/>
              <a:t>यदि कोई व्यक्ति संकट में है और बेहोश है और साँस नहीं ले रहा है, तो पानी में एक्सपायर्ड एयर रिससिटेशन (Expired Air Resuscitation) देना आवश्यक हो सकता है।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800"/>
              <a:buChar char="•"/>
            </a:pPr>
            <a:r>
              <a:rPr lang="hi-IN"/>
              <a:t>पानी में रिससिटेशन के सिद्धान्त  इस प्रकार हैं: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800"/>
              <a:buChar char="•"/>
            </a:pPr>
            <a:r>
              <a:rPr lang="hi-IN"/>
              <a:t>  बचावकर्ता को पीड़ित के शरीर को घुटनों से           सुरक्षित और सहारा देना चाहिए।</a:t>
            </a:r>
            <a:endParaRPr/>
          </a:p>
        </p:txBody>
      </p:sp>
      <p:sp>
        <p:nvSpPr>
          <p:cNvPr id="452" name="Google Shape;452;p63"/>
          <p:cNvSpPr txBox="1">
            <a:spLocks noGrp="1"/>
          </p:cNvSpPr>
          <p:nvPr>
            <p:ph type="title"/>
          </p:nvPr>
        </p:nvSpPr>
        <p:spPr>
          <a:xfrm>
            <a:off x="281353" y="2757268"/>
            <a:ext cx="4163334" cy="14771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पानी में पुनर्जीवन</a:t>
            </a:r>
            <a:endParaRPr sz="4000" b="1"/>
          </a:p>
        </p:txBody>
      </p:sp>
      <p:sp>
        <p:nvSpPr>
          <p:cNvPr id="453" name="Google Shape;453;p6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4"/>
          <p:cNvSpPr txBox="1">
            <a:spLocks noGrp="1"/>
          </p:cNvSpPr>
          <p:nvPr>
            <p:ph type="body" idx="4294967295"/>
          </p:nvPr>
        </p:nvSpPr>
        <p:spPr>
          <a:xfrm>
            <a:off x="1524000" y="1447800"/>
            <a:ext cx="8229600" cy="415114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hi-IN"/>
              <a:t>हवा का रास्ता साफ़ और खुला रखें |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hi-IN"/>
              <a:t>दबाव/नाड़ी की जाँच करें |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hi-IN"/>
              <a:t>साँस लेने की जाँच करें |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hi-IN"/>
              <a:t>अगर साँस नहीं चल रही है तो “CPR” चालू करें ।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hi-IN"/>
              <a:t>अगर संभव हो तो पीड़ित को "सीपीआर" के लिए जल्द से जल्द किनारे पर ले जाएँ |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hi-IN"/>
              <a:t>पुनर्जीवन दिया जा सकता है - मुँह से नाक  भी |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endParaRPr/>
          </a:p>
        </p:txBody>
      </p:sp>
      <p:sp>
        <p:nvSpPr>
          <p:cNvPr id="459" name="Google Shape;459;p6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5"/>
          <p:cNvSpPr txBox="1">
            <a:spLocks noGrp="1"/>
          </p:cNvSpPr>
          <p:nvPr>
            <p:ph type="title"/>
          </p:nvPr>
        </p:nvSpPr>
        <p:spPr>
          <a:xfrm>
            <a:off x="546999" y="2236763"/>
            <a:ext cx="2907323" cy="15676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</a:pPr>
            <a:r>
              <a:rPr lang="hi-IN" b="1"/>
              <a:t>समीक्षा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5" name="Google Shape;465;p65"/>
          <p:cNvSpPr txBox="1">
            <a:spLocks noGrp="1"/>
          </p:cNvSpPr>
          <p:nvPr>
            <p:ph type="body" idx="1"/>
          </p:nvPr>
        </p:nvSpPr>
        <p:spPr>
          <a:xfrm>
            <a:off x="4509749" y="2227874"/>
            <a:ext cx="6975115" cy="210453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 b="1"/>
              <a:t>इस पाठ के पूरा होने पर, अब आप सक्षम हैं</a:t>
            </a:r>
            <a:r>
              <a:rPr lang="hi-IN"/>
              <a:t>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तैराकी तकनीकों का वर्णन करने में 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आकस्मिक जल तैरने वाले उपकरणों का वर्णन करने में ।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66" name="Google Shape;466;p6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6"/>
          <p:cNvSpPr txBox="1">
            <a:spLocks noGrp="1"/>
          </p:cNvSpPr>
          <p:nvPr>
            <p:ph type="title"/>
          </p:nvPr>
        </p:nvSpPr>
        <p:spPr>
          <a:xfrm>
            <a:off x="3574365" y="1181686"/>
            <a:ext cx="4762500" cy="1688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/>
              <a:buNone/>
            </a:pPr>
            <a:r>
              <a:rPr lang="hi-IN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900" b="1"/>
              <a:t>कोई प्रश्न?</a:t>
            </a:r>
            <a:br>
              <a:rPr lang="hi-IN" sz="4000" b="1"/>
            </a:br>
            <a:endParaRPr sz="40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2" name="Google Shape;472;p6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7"/>
          <p:cNvSpPr txBox="1">
            <a:spLocks noGrp="1"/>
          </p:cNvSpPr>
          <p:nvPr>
            <p:ph type="title"/>
          </p:nvPr>
        </p:nvSpPr>
        <p:spPr>
          <a:xfrm>
            <a:off x="152402" y="2923684"/>
            <a:ext cx="380062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hi-IN" sz="4000" b="1"/>
              <a:t>मूल्यांकन</a:t>
            </a:r>
            <a:endParaRPr sz="40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67"/>
          <p:cNvSpPr txBox="1">
            <a:spLocks noGrp="1"/>
          </p:cNvSpPr>
          <p:nvPr>
            <p:ph type="body" idx="1"/>
          </p:nvPr>
        </p:nvSpPr>
        <p:spPr>
          <a:xfrm>
            <a:off x="4544568" y="1978269"/>
            <a:ext cx="6809232" cy="305972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प्रश्न 1. तैराकी की तकनीकों की सूची बताएँ? उत्तर: 6 प्रकार।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/>
              <a:t>प्रश्न 2. पानी में तैरने के लिए तत्काल बनाये गए तैरने वाले उपकरणों की सूची बताएँ।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   उत्तर: 10 प्रकार और अधिक।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9" name="Google Shape;479;p6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8"/>
          <p:cNvSpPr txBox="1">
            <a:spLocks noGrp="1"/>
          </p:cNvSpPr>
          <p:nvPr>
            <p:ph type="title"/>
          </p:nvPr>
        </p:nvSpPr>
        <p:spPr>
          <a:xfrm>
            <a:off x="4277749" y="2308225"/>
            <a:ext cx="4762500" cy="8675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/>
              <a:buNone/>
            </a:pPr>
            <a:r>
              <a:rPr lang="hi-IN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800" b="1"/>
              <a:t>धन्यवाद</a:t>
            </a:r>
            <a:endParaRPr sz="48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5" name="Google Shape;485;p6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1060</Words>
  <Application>Microsoft Office PowerPoint</Application>
  <PresentationFormat>Widescreen</PresentationFormat>
  <Paragraphs>198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Georgia</vt:lpstr>
      <vt:lpstr>Open Sans SemiBold</vt:lpstr>
      <vt:lpstr>Calibri</vt:lpstr>
      <vt:lpstr>Noto Sans Symbols</vt:lpstr>
      <vt:lpstr>Open Sans</vt:lpstr>
      <vt:lpstr>Office Theme</vt:lpstr>
      <vt:lpstr>1_Office Theme</vt:lpstr>
      <vt:lpstr>PowerPoint Presentation</vt:lpstr>
      <vt:lpstr>उद्देश्य</vt:lpstr>
      <vt:lpstr> तैराकी का महत्व</vt:lpstr>
      <vt:lpstr>फ्री स्टाइल तैराकी शैली </vt:lpstr>
      <vt:lpstr>बैक स्ट्रोक तैराकी शैली  </vt:lpstr>
      <vt:lpstr>बटरफ्लाई तैराकी शैली  </vt:lpstr>
      <vt:lpstr>PowerPoint Presentation</vt:lpstr>
      <vt:lpstr>PowerPoint Presentation</vt:lpstr>
      <vt:lpstr>बचाव तकनीकें</vt:lpstr>
      <vt:lpstr>फ़ेंक कर बचाव</vt:lpstr>
      <vt:lpstr>नाव बचाव</vt:lpstr>
      <vt:lpstr>बचाव के प्रकार  </vt:lpstr>
      <vt:lpstr>फ्लोटर बचाव</vt:lpstr>
      <vt:lpstr>PowerPoint Presentation</vt:lpstr>
      <vt:lpstr>PowerPoint Presentation</vt:lpstr>
      <vt:lpstr>PowerPoint Presentation</vt:lpstr>
      <vt:lpstr>सिर पकड़कर खींचना</vt:lpstr>
      <vt:lpstr>ठोड़ी पकड़कर खींचना  </vt:lpstr>
      <vt:lpstr>बांह पकड़कर खींचना</vt:lpstr>
      <vt:lpstr> साइड से खींचना </vt:lpstr>
      <vt:lpstr>PowerPoint Presentation</vt:lpstr>
      <vt:lpstr>PowerPoint Presentation</vt:lpstr>
      <vt:lpstr>प्लास्टिक पॉट सहायता </vt:lpstr>
      <vt:lpstr>PowerPoint Presentation</vt:lpstr>
      <vt:lpstr>PowerPoint Presentation</vt:lpstr>
      <vt:lpstr>स्टील मटका  राफ्ट</vt:lpstr>
      <vt:lpstr> मानव निर्मित  तैरने वाले उपकरण   </vt:lpstr>
      <vt:lpstr>टिन विंग राफ्ट</vt:lpstr>
      <vt:lpstr>बास्केट बॉल राफ्ट </vt:lpstr>
      <vt:lpstr>  खाली  पानी की बोतलों से बनी बेल्ट    </vt:lpstr>
      <vt:lpstr>सूखें नारियलों की बेल्ट</vt:lpstr>
      <vt:lpstr>थर्मोकोल जैकेट</vt:lpstr>
      <vt:lpstr>PowerPoint Presentation</vt:lpstr>
      <vt:lpstr>PowerPoint Presentation</vt:lpstr>
      <vt:lpstr>ड्रम राफ्ट</vt:lpstr>
      <vt:lpstr>चारपाई राफ्ट</vt:lpstr>
      <vt:lpstr>पूर्व अस्पताल उपचार </vt:lpstr>
      <vt:lpstr>PowerPoint Presentation</vt:lpstr>
      <vt:lpstr>पानी में पुनर्जीवन</vt:lpstr>
      <vt:lpstr>PowerPoint Presentation</vt:lpstr>
      <vt:lpstr>समीक्षा</vt:lpstr>
      <vt:lpstr> कोई प्रश्न? </vt:lpstr>
      <vt:lpstr>मूल्यांकन</vt:lpstr>
      <vt:lpstr> 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DOG K9</cp:lastModifiedBy>
  <cp:revision>5</cp:revision>
  <dcterms:modified xsi:type="dcterms:W3CDTF">2025-12-18T07:29:08Z</dcterms:modified>
</cp:coreProperties>
</file>