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9"/>
  </p:notesMasterIdLst>
  <p:sldIdLst>
    <p:sldId id="403" r:id="rId2"/>
    <p:sldId id="257" r:id="rId3"/>
    <p:sldId id="275" r:id="rId4"/>
    <p:sldId id="368" r:id="rId5"/>
    <p:sldId id="338" r:id="rId6"/>
    <p:sldId id="405" r:id="rId7"/>
    <p:sldId id="406" r:id="rId8"/>
    <p:sldId id="395" r:id="rId9"/>
    <p:sldId id="407" r:id="rId10"/>
    <p:sldId id="408" r:id="rId11"/>
    <p:sldId id="409" r:id="rId12"/>
    <p:sldId id="410" r:id="rId13"/>
    <p:sldId id="396" r:id="rId14"/>
    <p:sldId id="397" r:id="rId15"/>
    <p:sldId id="398" r:id="rId16"/>
    <p:sldId id="411" r:id="rId17"/>
    <p:sldId id="412" r:id="rId18"/>
    <p:sldId id="416" r:id="rId19"/>
    <p:sldId id="399" r:id="rId20"/>
    <p:sldId id="413" r:id="rId21"/>
    <p:sldId id="370" r:id="rId22"/>
    <p:sldId id="385" r:id="rId23"/>
    <p:sldId id="401" r:id="rId24"/>
    <p:sldId id="402" r:id="rId25"/>
    <p:sldId id="414" r:id="rId26"/>
    <p:sldId id="415" r:id="rId27"/>
    <p:sldId id="404" r:id="rId28"/>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p:defaultTextStyle>
  <p:extLst>
    <p:ext uri="{EFAFB233-063F-42B5-8137-9DF3F51BA10A}">
      <p15:sldGuideLst xmlns:p15="http://schemas.microsoft.com/office/powerpoint/2012/main">
        <p15:guide id="1" orient="horz" pos="4320">
          <p15:clr>
            <a:srgbClr val="A4A3A4"/>
          </p15:clr>
        </p15:guide>
        <p15:guide id="2" pos="76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6C0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7F3F4"/>
          </a:solidFill>
        </a:fill>
      </a:tcStyle>
    </a:wholeTbl>
    <a:band2H>
      <a:tcTxStyle/>
      <a:tcStyle>
        <a:tcBdr/>
        <a:fill>
          <a:solidFill>
            <a:srgbClr val="F3F9FA"/>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Arial"/>
          <a:ea typeface="Arial"/>
          <a:cs typeface="Aria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000000"/>
      </a:tcTxStyle>
      <a:tcStyle>
        <a:tcBdr>
          <a:left>
            <a:ln w="12700" cap="flat">
              <a:noFill/>
              <a:miter lim="400000"/>
            </a:ln>
          </a:left>
          <a:right>
            <a:ln w="12700" cap="flat">
              <a:noFill/>
              <a:miter lim="400000"/>
            </a:ln>
          </a:right>
          <a:top>
            <a:ln w="635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Arial"/>
          <a:ea typeface="Arial"/>
          <a:cs typeface="Aria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635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65" autoAdjust="0"/>
    <p:restoredTop sz="94660"/>
  </p:normalViewPr>
  <p:slideViewPr>
    <p:cSldViewPr snapToGrid="0">
      <p:cViewPr varScale="1">
        <p:scale>
          <a:sx n="35" d="100"/>
          <a:sy n="35" d="100"/>
        </p:scale>
        <p:origin x="738" y="60"/>
      </p:cViewPr>
      <p:guideLst>
        <p:guide orient="horz" pos="4320"/>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3" name="Shape 73"/>
          <p:cNvSpPr>
            <a:spLocks noGrp="1" noRot="1" noChangeAspect="1"/>
          </p:cNvSpPr>
          <p:nvPr>
            <p:ph type="sldImg"/>
          </p:nvPr>
        </p:nvSpPr>
        <p:spPr>
          <a:xfrm>
            <a:off x="1143000" y="685800"/>
            <a:ext cx="4572000" cy="3429000"/>
          </a:xfrm>
          <a:prstGeom prst="rect">
            <a:avLst/>
          </a:prstGeom>
        </p:spPr>
        <p:txBody>
          <a:bodyPr/>
          <a:lstStyle/>
          <a:p>
            <a:endParaRPr/>
          </a:p>
        </p:txBody>
      </p:sp>
      <p:sp>
        <p:nvSpPr>
          <p:cNvPr id="74" name="Shape 74"/>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2922708542"/>
      </p:ext>
    </p:extLst>
  </p:cSld>
  <p:clrMap bg1="lt1" tx1="dk1" bg2="lt2" tx2="dk2" accent1="accent1" accent2="accent2" accent3="accent3" accent4="accent4" accent5="accent5" accent6="accent6" hlink="hlink" folHlink="folHlink"/>
  <p:notesStyle>
    <a:lvl1pPr defTabSz="1662545" latinLnBrk="0">
      <a:spcBef>
        <a:spcPts val="700"/>
      </a:spcBef>
      <a:defRPr>
        <a:latin typeface="+mn-lt"/>
        <a:ea typeface="+mn-ea"/>
        <a:cs typeface="+mn-cs"/>
        <a:sym typeface="Calibri"/>
      </a:defRPr>
    </a:lvl1pPr>
    <a:lvl2pPr indent="228600" defTabSz="1662545" latinLnBrk="0">
      <a:spcBef>
        <a:spcPts val="700"/>
      </a:spcBef>
      <a:defRPr>
        <a:latin typeface="+mn-lt"/>
        <a:ea typeface="+mn-ea"/>
        <a:cs typeface="+mn-cs"/>
        <a:sym typeface="Calibri"/>
      </a:defRPr>
    </a:lvl2pPr>
    <a:lvl3pPr indent="457200" defTabSz="1662545" latinLnBrk="0">
      <a:spcBef>
        <a:spcPts val="700"/>
      </a:spcBef>
      <a:defRPr>
        <a:latin typeface="+mn-lt"/>
        <a:ea typeface="+mn-ea"/>
        <a:cs typeface="+mn-cs"/>
        <a:sym typeface="Calibri"/>
      </a:defRPr>
    </a:lvl3pPr>
    <a:lvl4pPr indent="685800" defTabSz="1662545" latinLnBrk="0">
      <a:spcBef>
        <a:spcPts val="700"/>
      </a:spcBef>
      <a:defRPr>
        <a:latin typeface="+mn-lt"/>
        <a:ea typeface="+mn-ea"/>
        <a:cs typeface="+mn-cs"/>
        <a:sym typeface="Calibri"/>
      </a:defRPr>
    </a:lvl4pPr>
    <a:lvl5pPr indent="914400" defTabSz="1662545" latinLnBrk="0">
      <a:spcBef>
        <a:spcPts val="700"/>
      </a:spcBef>
      <a:defRPr>
        <a:latin typeface="+mn-lt"/>
        <a:ea typeface="+mn-ea"/>
        <a:cs typeface="+mn-cs"/>
        <a:sym typeface="Calibri"/>
      </a:defRPr>
    </a:lvl5pPr>
    <a:lvl6pPr indent="1143000" defTabSz="1662545" latinLnBrk="0">
      <a:spcBef>
        <a:spcPts val="700"/>
      </a:spcBef>
      <a:defRPr>
        <a:latin typeface="+mn-lt"/>
        <a:ea typeface="+mn-ea"/>
        <a:cs typeface="+mn-cs"/>
        <a:sym typeface="Calibri"/>
      </a:defRPr>
    </a:lvl6pPr>
    <a:lvl7pPr indent="1371600" defTabSz="1662545" latinLnBrk="0">
      <a:spcBef>
        <a:spcPts val="700"/>
      </a:spcBef>
      <a:defRPr>
        <a:latin typeface="+mn-lt"/>
        <a:ea typeface="+mn-ea"/>
        <a:cs typeface="+mn-cs"/>
        <a:sym typeface="Calibri"/>
      </a:defRPr>
    </a:lvl7pPr>
    <a:lvl8pPr indent="1600200" defTabSz="1662545" latinLnBrk="0">
      <a:spcBef>
        <a:spcPts val="700"/>
      </a:spcBef>
      <a:defRPr>
        <a:latin typeface="+mn-lt"/>
        <a:ea typeface="+mn-ea"/>
        <a:cs typeface="+mn-cs"/>
        <a:sym typeface="Calibri"/>
      </a:defRPr>
    </a:lvl8pPr>
    <a:lvl9pPr indent="1828800" defTabSz="1662545" latinLnBrk="0">
      <a:spcBef>
        <a:spcPts val="700"/>
      </a:spcBef>
      <a:defRPr>
        <a:latin typeface="+mn-lt"/>
        <a:ea typeface="+mn-ea"/>
        <a:cs typeface="+mn-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efault 01">
    <p:bg>
      <p:bgPr>
        <a:solidFill>
          <a:srgbClr val="FFFFFF"/>
        </a:solidFill>
        <a:effectLst/>
      </p:bgPr>
    </p:bg>
    <p:spTree>
      <p:nvGrpSpPr>
        <p:cNvPr id="1" name=""/>
        <p:cNvGrpSpPr/>
        <p:nvPr/>
      </p:nvGrpSpPr>
      <p:grpSpPr>
        <a:xfrm>
          <a:off x="0" y="0"/>
          <a:ext cx="0" cy="0"/>
          <a:chOff x="0" y="0"/>
          <a:chExt cx="0" cy="0"/>
        </a:xfrm>
      </p:grpSpPr>
      <p:sp>
        <p:nvSpPr>
          <p:cNvPr id="15" name="Slide Number"/>
          <p:cNvSpPr txBox="1">
            <a:spLocks noGrp="1"/>
          </p:cNvSpPr>
          <p:nvPr>
            <p:ph type="sldNum" sz="quarter" idx="2"/>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535353"/>
                </a:solidFill>
                <a:latin typeface="Open Sans"/>
                <a:ea typeface="Open Sans"/>
                <a:cs typeface="Open Sans"/>
                <a:sym typeface="Open Sans"/>
              </a:defRPr>
            </a:lvl1pPr>
          </a:lstStyle>
          <a:p>
            <a:fld id="{86CB4B4D-7CA3-9044-876B-883B54F8677D}" type="slidenum">
              <a:rPr/>
              <a:pPr/>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Default 03">
    <p:bg>
      <p:bgPr>
        <a:solidFill>
          <a:schemeClr val="bg1"/>
        </a:solidFill>
        <a:effectLst/>
      </p:bgPr>
    </p:bg>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24F2B74D-F11E-A5DB-5043-8BE355B57385}"/>
              </a:ext>
            </a:extLst>
          </p:cNvPr>
          <p:cNvSpPr txBox="1">
            <a:spLocks/>
          </p:cNvSpPr>
          <p:nvPr userDrawn="1"/>
        </p:nvSpPr>
        <p:spPr>
          <a:xfrm>
            <a:off x="22812204" y="12813339"/>
            <a:ext cx="905046" cy="502612"/>
          </a:xfrm>
          <a:prstGeom prst="rect">
            <a:avLst/>
          </a:prstGeom>
        </p:spPr>
        <p:txBody>
          <a:bodyPr lIns="78283" tIns="78283" rIns="78283" bIns="78283" anchor="t"/>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1662545" rtl="0" fontAlgn="auto" latinLnBrk="0" hangingPunct="0">
              <a:lnSpc>
                <a:spcPct val="100000"/>
              </a:lnSpc>
              <a:spcBef>
                <a:spcPts val="600"/>
              </a:spcBef>
              <a:spcAft>
                <a:spcPts val="0"/>
              </a:spcAft>
              <a:buClrTx/>
              <a:buSzTx/>
              <a:buFontTx/>
              <a:buNone/>
              <a:tabLst/>
              <a:defRPr kumimoji="0" sz="3000" b="1" i="0" u="none" strike="noStrike" cap="none" spc="0" normalizeH="0" baseline="0">
                <a:ln>
                  <a:noFill/>
                </a:ln>
                <a:solidFill>
                  <a:srgbClr val="535353"/>
                </a:solidFill>
                <a:effectLst/>
                <a:uFillTx/>
                <a:latin typeface="Open Sans"/>
                <a:ea typeface="Open Sans"/>
                <a:cs typeface="Open Sans"/>
                <a:sym typeface="Open Sans"/>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fld id="{86CB4B4D-7CA3-9044-876B-883B54F8677D}" type="slidenum">
              <a:rPr lang="en-IN" smtClean="0"/>
              <a:pPr/>
              <a:t>‹#›</a:t>
            </a:fld>
            <a:endParaRPr lang="en-IN" dirty="0"/>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able with Caption">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42" name="Body Level One…"/>
          <p:cNvSpPr txBox="1">
            <a:spLocks noGrp="1"/>
          </p:cNvSpPr>
          <p:nvPr>
            <p:ph type="body" sz="quarter" idx="1"/>
          </p:nvPr>
        </p:nvSpPr>
        <p:spPr>
          <a:xfrm>
            <a:off x="16416469" y="3401615"/>
            <a:ext cx="7298268" cy="574940"/>
          </a:xfrm>
          <a:prstGeom prst="rect">
            <a:avLst/>
          </a:prstGeom>
        </p:spPr>
        <p:txBody>
          <a:bodyPr/>
          <a:lstStyle>
            <a:lvl1pPr>
              <a:spcBef>
                <a:spcPts val="1000"/>
              </a:spcBef>
              <a:defRPr sz="4200" b="1" i="0">
                <a:solidFill>
                  <a:srgbClr val="C00000"/>
                </a:solidFill>
              </a:defRPr>
            </a:lvl1pPr>
            <a:lvl2pPr marL="1057275" indent="-600075">
              <a:spcBef>
                <a:spcPts val="1000"/>
              </a:spcBef>
              <a:buSzPct val="100000"/>
              <a:buChar char="–"/>
              <a:defRPr sz="4200" b="1" i="0">
                <a:solidFill>
                  <a:srgbClr val="C00000"/>
                </a:solidFill>
              </a:defRPr>
            </a:lvl2pPr>
            <a:lvl3pPr marL="1447800" indent="-533400">
              <a:spcBef>
                <a:spcPts val="1000"/>
              </a:spcBef>
              <a:buSzPct val="100000"/>
              <a:buChar char="•"/>
              <a:defRPr sz="4200" b="1" i="0">
                <a:solidFill>
                  <a:srgbClr val="C00000"/>
                </a:solidFill>
              </a:defRPr>
            </a:lvl3pPr>
            <a:lvl4pPr marL="1971675" indent="-600075">
              <a:spcBef>
                <a:spcPts val="1000"/>
              </a:spcBef>
              <a:buSzPct val="100000"/>
              <a:buChar char="–"/>
              <a:defRPr sz="4200" b="1" i="0">
                <a:solidFill>
                  <a:srgbClr val="C00000"/>
                </a:solidFill>
              </a:defRPr>
            </a:lvl4pPr>
            <a:lvl5pPr marL="2428875" indent="-600075">
              <a:spcBef>
                <a:spcPts val="1000"/>
              </a:spcBef>
              <a:buSzPct val="100000"/>
              <a:buChar char="»"/>
              <a:defRPr sz="4200" b="1" i="0">
                <a:solidFill>
                  <a:srgbClr val="C00000"/>
                </a:solidFill>
              </a:defRPr>
            </a:lvl5pPr>
          </a:lstStyle>
          <a:p>
            <a:r>
              <a:t>Body Level One</a:t>
            </a:r>
          </a:p>
          <a:p>
            <a:pPr lvl="1"/>
            <a:r>
              <a:t>Body Level Two</a:t>
            </a:r>
          </a:p>
          <a:p>
            <a:pPr lvl="2"/>
            <a:r>
              <a:t>Body Level Three</a:t>
            </a:r>
          </a:p>
          <a:p>
            <a:pPr lvl="3"/>
            <a:r>
              <a:t>Body Level Four</a:t>
            </a:r>
          </a:p>
          <a:p>
            <a:pPr lvl="4"/>
            <a:r>
              <a:t>Body Level Five</a:t>
            </a:r>
          </a:p>
        </p:txBody>
      </p:sp>
      <p:sp>
        <p:nvSpPr>
          <p:cNvPr id="43" name="Text Placeholder 11"/>
          <p:cNvSpPr>
            <a:spLocks noGrp="1"/>
          </p:cNvSpPr>
          <p:nvPr>
            <p:ph type="body" sz="quarter" idx="13"/>
          </p:nvPr>
        </p:nvSpPr>
        <p:spPr>
          <a:xfrm>
            <a:off x="16416469" y="4169701"/>
            <a:ext cx="7296414" cy="1726209"/>
          </a:xfrm>
          <a:prstGeom prst="rect">
            <a:avLst/>
          </a:prstGeom>
        </p:spPr>
        <p:txBody>
          <a:bodyPr anchor="t"/>
          <a:lstStyle/>
          <a:p>
            <a:pPr>
              <a:spcBef>
                <a:spcPts val="600"/>
              </a:spcBef>
              <a:defRPr sz="2600" i="0">
                <a:solidFill>
                  <a:srgbClr val="000000"/>
                </a:solidFill>
              </a:defRPr>
            </a:pPr>
            <a:endParaRPr/>
          </a:p>
        </p:txBody>
      </p:sp>
      <p:sp>
        <p:nvSpPr>
          <p:cNvPr id="44" name="Text Placeholder 8"/>
          <p:cNvSpPr>
            <a:spLocks noGrp="1"/>
          </p:cNvSpPr>
          <p:nvPr>
            <p:ph type="body" sz="quarter" idx="14"/>
          </p:nvPr>
        </p:nvSpPr>
        <p:spPr>
          <a:xfrm>
            <a:off x="863599" y="905338"/>
            <a:ext cx="22851535" cy="960969"/>
          </a:xfrm>
          <a:prstGeom prst="rect">
            <a:avLst/>
          </a:prstGeom>
        </p:spPr>
        <p:txBody>
          <a:bodyPr/>
          <a:lstStyle/>
          <a:p>
            <a:pPr>
              <a:spcBef>
                <a:spcPts val="1700"/>
              </a:spcBef>
              <a:defRPr sz="7400" b="1" i="0">
                <a:solidFill>
                  <a:srgbClr val="C00000"/>
                </a:solidFill>
              </a:defRPr>
            </a:pPr>
            <a:endParaRPr/>
          </a:p>
        </p:txBody>
      </p:sp>
      <p:sp>
        <p:nvSpPr>
          <p:cNvPr id="45" name="Text Placeholder 10"/>
          <p:cNvSpPr>
            <a:spLocks noGrp="1"/>
          </p:cNvSpPr>
          <p:nvPr>
            <p:ph type="body" sz="quarter" idx="15"/>
          </p:nvPr>
        </p:nvSpPr>
        <p:spPr>
          <a:xfrm>
            <a:off x="863599" y="2060773"/>
            <a:ext cx="22851535" cy="766233"/>
          </a:xfrm>
          <a:prstGeom prst="rect">
            <a:avLst/>
          </a:prstGeom>
        </p:spPr>
        <p:txBody>
          <a:bodyPr/>
          <a:lstStyle/>
          <a:p>
            <a:pPr>
              <a:spcBef>
                <a:spcPts val="1200"/>
              </a:spcBef>
              <a:defRPr sz="5200">
                <a:solidFill>
                  <a:srgbClr val="000000"/>
                </a:solidFill>
              </a:defRPr>
            </a:pPr>
            <a:endParaRPr/>
          </a:p>
        </p:txBody>
      </p:sp>
      <p:sp>
        <p:nvSpPr>
          <p:cNvPr id="2" name="Slide Number">
            <a:extLst>
              <a:ext uri="{FF2B5EF4-FFF2-40B4-BE49-F238E27FC236}">
                <a16:creationId xmlns:a16="http://schemas.microsoft.com/office/drawing/2014/main" id="{5E2FD404-044F-4320-5F92-72E92DB0DDD7}"/>
              </a:ext>
            </a:extLst>
          </p:cNvPr>
          <p:cNvSpPr txBox="1">
            <a:spLocks/>
          </p:cNvSpPr>
          <p:nvPr userDrawn="1"/>
        </p:nvSpPr>
        <p:spPr>
          <a:xfrm>
            <a:off x="22812204" y="12813338"/>
            <a:ext cx="969406" cy="902662"/>
          </a:xfrm>
          <a:prstGeom prst="rect">
            <a:avLst/>
          </a:prstGeom>
        </p:spPr>
        <p:txBody>
          <a:bodyPr lIns="78283" tIns="78283" rIns="78283" bIns="78283" anchor="t"/>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1662545" rtl="0" fontAlgn="auto" latinLnBrk="0" hangingPunct="0">
              <a:lnSpc>
                <a:spcPct val="100000"/>
              </a:lnSpc>
              <a:spcBef>
                <a:spcPts val="600"/>
              </a:spcBef>
              <a:spcAft>
                <a:spcPts val="0"/>
              </a:spcAft>
              <a:buClrTx/>
              <a:buSzTx/>
              <a:buFontTx/>
              <a:buNone/>
              <a:tabLst/>
              <a:defRPr kumimoji="0" sz="3000" b="1" i="0" u="none" strike="noStrike" cap="none" spc="0" normalizeH="0" baseline="0">
                <a:ln>
                  <a:noFill/>
                </a:ln>
                <a:solidFill>
                  <a:srgbClr val="535353"/>
                </a:solidFill>
                <a:effectLst/>
                <a:uFillTx/>
                <a:latin typeface="Open Sans"/>
                <a:ea typeface="Open Sans"/>
                <a:cs typeface="Open Sans"/>
                <a:sym typeface="Open Sans"/>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fld id="{86CB4B4D-7CA3-9044-876B-883B54F8677D}" type="slidenum">
              <a:rPr lang="en-IN" smtClean="0"/>
              <a:pPr/>
              <a:t>‹#›</a:t>
            </a:fld>
            <a:endParaRPr lang="en-IN"/>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1_Red Section Header">
    <p:bg>
      <p:bgPr>
        <a:solidFill>
          <a:srgbClr val="535353"/>
        </a:solidFill>
        <a:effectLst/>
      </p:bgPr>
    </p:bg>
    <p:spTree>
      <p:nvGrpSpPr>
        <p:cNvPr id="1" name=""/>
        <p:cNvGrpSpPr/>
        <p:nvPr/>
      </p:nvGrpSpPr>
      <p:grpSpPr>
        <a:xfrm>
          <a:off x="0" y="0"/>
          <a:ext cx="0" cy="0"/>
          <a:chOff x="0" y="0"/>
          <a:chExt cx="0" cy="0"/>
        </a:xfrm>
      </p:grpSpPr>
      <p:pic>
        <p:nvPicPr>
          <p:cNvPr id="53" name="Picture 1" descr="Picture 1"/>
          <p:cNvPicPr>
            <a:picLocks noChangeAspect="1"/>
          </p:cNvPicPr>
          <p:nvPr/>
        </p:nvPicPr>
        <p:blipFill>
          <a:blip r:embed="rId2" cstate="print"/>
          <a:stretch>
            <a:fillRect/>
          </a:stretch>
        </p:blipFill>
        <p:spPr>
          <a:xfrm>
            <a:off x="8543594" y="2825551"/>
            <a:ext cx="3793068" cy="2698047"/>
          </a:xfrm>
          <a:prstGeom prst="rect">
            <a:avLst/>
          </a:prstGeom>
          <a:ln w="12700">
            <a:miter lim="400000"/>
          </a:ln>
        </p:spPr>
      </p:pic>
      <p:pic>
        <p:nvPicPr>
          <p:cNvPr id="54" name="Picture 2" descr="Picture 2"/>
          <p:cNvPicPr>
            <a:picLocks noChangeAspect="1"/>
          </p:cNvPicPr>
          <p:nvPr/>
        </p:nvPicPr>
        <p:blipFill>
          <a:blip r:embed="rId3" cstate="print"/>
          <a:stretch>
            <a:fillRect/>
          </a:stretch>
        </p:blipFill>
        <p:spPr>
          <a:xfrm>
            <a:off x="1822847" y="8184445"/>
            <a:ext cx="3781780" cy="3341513"/>
          </a:xfrm>
          <a:prstGeom prst="rect">
            <a:avLst/>
          </a:prstGeom>
          <a:ln w="12700">
            <a:miter lim="400000"/>
          </a:ln>
        </p:spPr>
      </p:pic>
      <p:sp>
        <p:nvSpPr>
          <p:cNvPr id="55" name="Body Level One…"/>
          <p:cNvSpPr txBox="1">
            <a:spLocks noGrp="1"/>
          </p:cNvSpPr>
          <p:nvPr>
            <p:ph type="body" sz="quarter" idx="1"/>
          </p:nvPr>
        </p:nvSpPr>
        <p:spPr>
          <a:xfrm>
            <a:off x="2782954" y="3593637"/>
            <a:ext cx="8640961" cy="6528726"/>
          </a:xfrm>
          <a:prstGeom prst="rect">
            <a:avLst/>
          </a:prstGeom>
        </p:spPr>
        <p:txBody>
          <a:bodyPr/>
          <a:lstStyle>
            <a:lvl1pPr>
              <a:spcBef>
                <a:spcPts val="1500"/>
              </a:spcBef>
              <a:defRPr sz="6400" i="0"/>
            </a:lvl1pPr>
            <a:lvl2pPr marL="1371600" indent="-914400">
              <a:spcBef>
                <a:spcPts val="1500"/>
              </a:spcBef>
              <a:buSzPct val="100000"/>
              <a:buChar char="–"/>
              <a:defRPr sz="6400" i="0"/>
            </a:lvl2pPr>
            <a:lvl3pPr marL="1727200" indent="-812800">
              <a:spcBef>
                <a:spcPts val="1500"/>
              </a:spcBef>
              <a:buSzPct val="100000"/>
              <a:buChar char="•"/>
              <a:defRPr sz="6400" i="0"/>
            </a:lvl3pPr>
            <a:lvl4pPr marL="2286000" indent="-914400">
              <a:spcBef>
                <a:spcPts val="1500"/>
              </a:spcBef>
              <a:buSzPct val="100000"/>
              <a:buChar char="–"/>
              <a:defRPr sz="6400" i="0"/>
            </a:lvl4pPr>
            <a:lvl5pPr marL="2743200" indent="-914400">
              <a:spcBef>
                <a:spcPts val="1500"/>
              </a:spcBef>
              <a:buSzPct val="100000"/>
              <a:buChar char="»"/>
              <a:defRPr sz="6400" i="0"/>
            </a:lvl5pPr>
          </a:lstStyle>
          <a:p>
            <a:r>
              <a:t>Body Level One</a:t>
            </a:r>
          </a:p>
          <a:p>
            <a:pPr lvl="1"/>
            <a:r>
              <a:t>Body Level Two</a:t>
            </a:r>
          </a:p>
          <a:p>
            <a:pPr lvl="2"/>
            <a:r>
              <a:t>Body Level Three</a:t>
            </a:r>
          </a:p>
          <a:p>
            <a:pPr lvl="3"/>
            <a:r>
              <a:t>Body Level Four</a:t>
            </a:r>
          </a:p>
          <a:p>
            <a:pPr lvl="4"/>
            <a:r>
              <a:t>Body Level Five</a:t>
            </a:r>
          </a:p>
        </p:txBody>
      </p:sp>
      <p:sp>
        <p:nvSpPr>
          <p:cNvPr id="56" name="Text Placeholder 10"/>
          <p:cNvSpPr>
            <a:spLocks noGrp="1"/>
          </p:cNvSpPr>
          <p:nvPr>
            <p:ph type="body" sz="quarter" idx="13"/>
          </p:nvPr>
        </p:nvSpPr>
        <p:spPr>
          <a:xfrm>
            <a:off x="6047316" y="10314384"/>
            <a:ext cx="6528727" cy="576065"/>
          </a:xfrm>
          <a:prstGeom prst="rect">
            <a:avLst/>
          </a:prstGeom>
        </p:spPr>
        <p:txBody>
          <a:bodyPr/>
          <a:lstStyle/>
          <a:p>
            <a:pPr algn="r">
              <a:lnSpc>
                <a:spcPct val="90000"/>
              </a:lnSpc>
              <a:spcBef>
                <a:spcPts val="800"/>
              </a:spcBef>
              <a:defRPr sz="3600" b="1" i="0"/>
            </a:pPr>
            <a:endParaRPr/>
          </a:p>
        </p:txBody>
      </p:sp>
      <p:sp>
        <p:nvSpPr>
          <p:cNvPr id="57" name="Text Placeholder 10"/>
          <p:cNvSpPr>
            <a:spLocks noGrp="1"/>
          </p:cNvSpPr>
          <p:nvPr>
            <p:ph type="body" sz="quarter" idx="14"/>
          </p:nvPr>
        </p:nvSpPr>
        <p:spPr>
          <a:xfrm>
            <a:off x="6047316" y="11082470"/>
            <a:ext cx="6528727" cy="576065"/>
          </a:xfrm>
          <a:prstGeom prst="rect">
            <a:avLst/>
          </a:prstGeom>
        </p:spPr>
        <p:txBody>
          <a:bodyPr/>
          <a:lstStyle/>
          <a:p>
            <a:pPr algn="r">
              <a:lnSpc>
                <a:spcPct val="90000"/>
              </a:lnSpc>
              <a:spcBef>
                <a:spcPts val="600"/>
              </a:spcBef>
              <a:defRPr sz="2600" i="0"/>
            </a:pPr>
            <a:endParaRPr/>
          </a:p>
        </p:txBody>
      </p:sp>
      <p:sp>
        <p:nvSpPr>
          <p:cNvPr id="2" name="Slide Number">
            <a:extLst>
              <a:ext uri="{FF2B5EF4-FFF2-40B4-BE49-F238E27FC236}">
                <a16:creationId xmlns:a16="http://schemas.microsoft.com/office/drawing/2014/main" id="{92B3DFEB-AD9F-FE6C-361E-0205A8A5B25B}"/>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535353"/>
                </a:solidFill>
                <a:latin typeface="Open Sans"/>
                <a:ea typeface="Open Sans"/>
                <a:cs typeface="Open Sans"/>
                <a:sym typeface="Open Sans"/>
              </a:defRPr>
            </a:lvl1pPr>
          </a:lstStyle>
          <a:p>
            <a:fld id="{86CB4B4D-7CA3-9044-876B-883B54F8677D}" type="slidenum">
              <a:rPr/>
              <a:pPr/>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ver Slide - Urban Resilence">
    <p:spTree>
      <p:nvGrpSpPr>
        <p:cNvPr id="1" name=""/>
        <p:cNvGrpSpPr/>
        <p:nvPr/>
      </p:nvGrpSpPr>
      <p:grpSpPr>
        <a:xfrm>
          <a:off x="0" y="0"/>
          <a:ext cx="0" cy="0"/>
          <a:chOff x="0" y="0"/>
          <a:chExt cx="0" cy="0"/>
        </a:xfrm>
      </p:grpSpPr>
      <p:sp>
        <p:nvSpPr>
          <p:cNvPr id="65" name="Title Text"/>
          <p:cNvSpPr txBox="1">
            <a:spLocks noGrp="1"/>
          </p:cNvSpPr>
          <p:nvPr>
            <p:ph type="title"/>
          </p:nvPr>
        </p:nvSpPr>
        <p:spPr>
          <a:xfrm>
            <a:off x="2218794" y="10698426"/>
            <a:ext cx="20726401" cy="768087"/>
          </a:xfrm>
          <a:prstGeom prst="rect">
            <a:avLst/>
          </a:prstGeom>
        </p:spPr>
        <p:txBody>
          <a:bodyPr/>
          <a:lstStyle/>
          <a:p>
            <a:r>
              <a:t>Title Text</a:t>
            </a:r>
          </a:p>
        </p:txBody>
      </p:sp>
      <p:sp>
        <p:nvSpPr>
          <p:cNvPr id="66" name="Body Level One…"/>
          <p:cNvSpPr txBox="1">
            <a:spLocks noGrp="1"/>
          </p:cNvSpPr>
          <p:nvPr>
            <p:ph type="body" sz="quarter" idx="1"/>
          </p:nvPr>
        </p:nvSpPr>
        <p:spPr>
          <a:xfrm>
            <a:off x="2206890" y="11658533"/>
            <a:ext cx="20738305" cy="768086"/>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 name="Slide Number">
            <a:extLst>
              <a:ext uri="{FF2B5EF4-FFF2-40B4-BE49-F238E27FC236}">
                <a16:creationId xmlns:a16="http://schemas.microsoft.com/office/drawing/2014/main" id="{DB766189-80CE-A703-E292-9366EB64CAE0}"/>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535353"/>
                </a:solidFill>
                <a:latin typeface="Open Sans"/>
                <a:ea typeface="Open Sans"/>
                <a:cs typeface="Open Sans"/>
                <a:sym typeface="Open Sans"/>
              </a:defRPr>
            </a:lvl1pPr>
          </a:lstStyle>
          <a:p>
            <a:fld id="{86CB4B4D-7CA3-9044-876B-883B54F8677D}" type="slidenum">
              <a:rPr/>
              <a:pPr/>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42A9E7F-ED96-1630-5F44-F7F1631848AF}"/>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1952137" y="38720"/>
            <a:ext cx="2231142"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D5626698-A73A-12E1-1740-8A5598514734}"/>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2" name="PEER | MFR | INDIA">
            <a:extLst>
              <a:ext uri="{FF2B5EF4-FFF2-40B4-BE49-F238E27FC236}">
                <a16:creationId xmlns:a16="http://schemas.microsoft.com/office/drawing/2014/main" id="{5756C156-BAFF-F354-1A4C-767C3126B277}"/>
              </a:ext>
            </a:extLst>
          </p:cNvPr>
          <p:cNvSpPr txBox="1"/>
          <p:nvPr userDrawn="1"/>
        </p:nvSpPr>
        <p:spPr>
          <a:xfrm>
            <a:off x="602390" y="12876838"/>
            <a:ext cx="4642558" cy="5274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US" dirty="0"/>
              <a:t>CAPF | </a:t>
            </a:r>
            <a:r>
              <a:rPr dirty="0"/>
              <a:t>MFR | INDIA</a:t>
            </a:r>
          </a:p>
        </p:txBody>
      </p:sp>
      <p:sp>
        <p:nvSpPr>
          <p:cNvPr id="3" name="Rectangle">
            <a:extLst>
              <a:ext uri="{FF2B5EF4-FFF2-40B4-BE49-F238E27FC236}">
                <a16:creationId xmlns:a16="http://schemas.microsoft.com/office/drawing/2014/main" id="{68B22D2E-D8EC-4A98-23F7-488A6E15488E}"/>
              </a:ext>
            </a:extLst>
          </p:cNvPr>
          <p:cNvSpPr/>
          <p:nvPr userDrawn="1"/>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4" name="PPT 2 -">
            <a:extLst>
              <a:ext uri="{FF2B5EF4-FFF2-40B4-BE49-F238E27FC236}">
                <a16:creationId xmlns:a16="http://schemas.microsoft.com/office/drawing/2014/main" id="{8B0424C2-D99E-7E04-A2DF-88986D9AF56C}"/>
              </a:ext>
            </a:extLst>
          </p:cNvPr>
          <p:cNvSpPr txBox="1"/>
          <p:nvPr userDrawn="1"/>
        </p:nvSpPr>
        <p:spPr>
          <a:xfrm>
            <a:off x="21437178" y="12813338"/>
            <a:ext cx="1626446"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t>PPT </a:t>
            </a:r>
            <a:r>
              <a:rPr lang="en-US" b="1" dirty="0"/>
              <a:t>16</a:t>
            </a:r>
            <a:r>
              <a:rPr b="1" dirty="0"/>
              <a:t> -</a:t>
            </a:r>
          </a:p>
        </p:txBody>
      </p:sp>
      <p:sp>
        <p:nvSpPr>
          <p:cNvPr id="7" name="Rectangle">
            <a:extLst>
              <a:ext uri="{FF2B5EF4-FFF2-40B4-BE49-F238E27FC236}">
                <a16:creationId xmlns:a16="http://schemas.microsoft.com/office/drawing/2014/main" id="{96D4E023-009E-D84A-59B6-CFE974A124D7}"/>
              </a:ext>
            </a:extLst>
          </p:cNvPr>
          <p:cNvSpPr/>
          <p:nvPr userDrawn="1"/>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8" name="Slide Number">
            <a:extLst>
              <a:ext uri="{FF2B5EF4-FFF2-40B4-BE49-F238E27FC236}">
                <a16:creationId xmlns:a16="http://schemas.microsoft.com/office/drawing/2014/main" id="{AE68C5C7-2EFC-EA6F-F155-AFCE48EDDBA0}"/>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535353"/>
                </a:solidFill>
                <a:latin typeface="Open Sans"/>
                <a:ea typeface="Open Sans"/>
                <a:cs typeface="Open Sans"/>
                <a:sym typeface="Open Sans"/>
              </a:defRPr>
            </a:lvl1pPr>
          </a:lstStyle>
          <a:p>
            <a:fld id="{86CB4B4D-7CA3-9044-876B-883B54F8677D}" type="slidenum">
              <a: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Lst>
  <p:transition spd="med"/>
  <p:hf hdr="0" dt="0"/>
  <p:txStyles>
    <p:titleStyle>
      <a:lvl1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1pPr>
      <a:lvl2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2pPr>
      <a:lvl3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3pPr>
      <a:lvl4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4pPr>
      <a:lvl5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5pPr>
      <a:lvl6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6pPr>
      <a:lvl7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7pPr>
      <a:lvl8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8pPr>
      <a:lvl9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9pPr>
    </p:titleStyle>
    <p:bodyStyle>
      <a:lvl1pPr marL="0" marR="0" indent="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p:bodyStyle>
    <p:otherStyle>
      <a:lvl1pPr marL="0" marR="0" indent="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1pPr>
      <a:lvl2pPr marL="0" marR="0" indent="457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2pPr>
      <a:lvl3pPr marL="0" marR="0" indent="914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3pPr>
      <a:lvl4pPr marL="0" marR="0" indent="1371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4pPr>
      <a:lvl5pPr marL="0" marR="0" indent="18288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5pPr>
      <a:lvl6pPr marL="0" marR="0" indent="22860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6pPr>
      <a:lvl7pPr marL="0" marR="0" indent="2743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7pPr>
      <a:lvl8pPr marL="0" marR="0" indent="3200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8pPr>
      <a:lvl9pPr marL="0" marR="0" indent="3657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jpe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0.jpe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0.jpe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0.jpe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0.jpe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0.jpe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0.jpe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3.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6.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0.jpe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0.jpe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0.jpe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0.jpeg"/><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0.jpeg"/><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2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jpeg"/><Relationship Id="rId1" Type="http://schemas.openxmlformats.org/officeDocument/2006/relationships/slideLayout" Target="../slideLayouts/slideLayout1.xml"/><Relationship Id="rId5" Type="http://schemas.openxmlformats.org/officeDocument/2006/relationships/image" Target="../media/image16.jpeg"/><Relationship Id="rId4"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2F27801-618A-FC75-6F7A-FEC92A17FDC2}"/>
              </a:ext>
            </a:extLst>
          </p:cNvPr>
          <p:cNvPicPr>
            <a:picLocks noChangeAspect="1"/>
          </p:cNvPicPr>
          <p:nvPr/>
        </p:nvPicPr>
        <p:blipFill>
          <a:blip r:embed="rId2" cstate="print"/>
          <a:stretch>
            <a:fillRect/>
          </a:stretch>
        </p:blipFill>
        <p:spPr>
          <a:xfrm>
            <a:off x="16969100" y="12835531"/>
            <a:ext cx="3686352" cy="677269"/>
          </a:xfrm>
          <a:prstGeom prst="rect">
            <a:avLst/>
          </a:prstGeom>
        </p:spPr>
      </p:pic>
      <p:pic>
        <p:nvPicPr>
          <p:cNvPr id="5" name="Picture 4">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016000" y="12813338"/>
            <a:ext cx="3686352" cy="677269"/>
          </a:xfrm>
          <a:prstGeom prst="rect">
            <a:avLst/>
          </a:prstGeom>
        </p:spPr>
      </p:pic>
      <p:sp>
        <p:nvSpPr>
          <p:cNvPr id="78" name="Rectangle"/>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79" name="PPT 2 -"/>
          <p:cNvSpPr txBox="1"/>
          <p:nvPr/>
        </p:nvSpPr>
        <p:spPr>
          <a:xfrm>
            <a:off x="22010250" y="12813338"/>
            <a:ext cx="480298"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  -</a:t>
            </a:r>
          </a:p>
        </p:txBody>
      </p:sp>
      <p:sp>
        <p:nvSpPr>
          <p:cNvPr id="80" name="Rectangle"/>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81" name="Slide Number"/>
          <p:cNvSpPr txBox="1">
            <a:spLocks noGrp="1"/>
          </p:cNvSpPr>
          <p:nvPr>
            <p:ph type="sldNum" sz="quarter" idx="2"/>
          </p:nvPr>
        </p:nvSpPr>
        <p:spPr>
          <a:xfrm>
            <a:off x="22920941"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1</a:t>
            </a:fld>
            <a:endParaRPr/>
          </a:p>
        </p:txBody>
      </p:sp>
      <p:sp>
        <p:nvSpPr>
          <p:cNvPr id="83" name="Shape"/>
          <p:cNvSpPr/>
          <p:nvPr/>
        </p:nvSpPr>
        <p:spPr>
          <a:xfrm>
            <a:off x="-103356" y="3880189"/>
            <a:ext cx="13772463" cy="2977811"/>
          </a:xfrm>
          <a:custGeom>
            <a:avLst/>
            <a:gdLst/>
            <a:ahLst/>
            <a:cxnLst>
              <a:cxn ang="0">
                <a:pos x="wd2" y="hd2"/>
              </a:cxn>
              <a:cxn ang="5400000">
                <a:pos x="wd2" y="hd2"/>
              </a:cxn>
              <a:cxn ang="10800000">
                <a:pos x="wd2" y="hd2"/>
              </a:cxn>
              <a:cxn ang="16200000">
                <a:pos x="wd2" y="hd2"/>
              </a:cxn>
            </a:cxnLst>
            <a:rect l="0" t="0" r="r" b="b"/>
            <a:pathLst>
              <a:path w="21600" h="21600" extrusionOk="0">
                <a:moveTo>
                  <a:pt x="3" y="0"/>
                </a:moveTo>
                <a:lnTo>
                  <a:pt x="21600" y="0"/>
                </a:lnTo>
                <a:lnTo>
                  <a:pt x="19937" y="21600"/>
                </a:lnTo>
                <a:lnTo>
                  <a:pt x="0" y="21600"/>
                </a:lnTo>
                <a:lnTo>
                  <a:pt x="3" y="0"/>
                </a:lnTo>
                <a:close/>
              </a:path>
            </a:pathLst>
          </a:custGeom>
          <a:solidFill>
            <a:srgbClr val="E46C0A">
              <a:alpha val="90000"/>
            </a:srgbClr>
          </a:solidFill>
          <a:ln w="12700">
            <a:miter lim="400000"/>
          </a:ln>
        </p:spPr>
        <p:txBody>
          <a:bodyPr lIns="78283" tIns="78283" rIns="78283" bIns="78283"/>
          <a:lstStyle/>
          <a:p>
            <a:pPr algn="l" rtl="0"/>
            <a:endParaRPr/>
          </a:p>
        </p:txBody>
      </p:sp>
      <p:sp>
        <p:nvSpPr>
          <p:cNvPr id="84" name="LESSON 2…"/>
          <p:cNvSpPr txBox="1"/>
          <p:nvPr/>
        </p:nvSpPr>
        <p:spPr>
          <a:xfrm>
            <a:off x="1200258" y="4083124"/>
            <a:ext cx="10610741" cy="18089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p>
            <a:pPr algn="ctr" defTabSz="2438400" rtl="0">
              <a:lnSpc>
                <a:spcPct val="80000"/>
              </a:lnSpc>
              <a:defRPr sz="6400" b="1">
                <a:solidFill>
                  <a:srgbClr val="FFFFFF"/>
                </a:solidFill>
                <a:latin typeface="Open Sans"/>
                <a:ea typeface="Open Sans"/>
                <a:cs typeface="Open Sans"/>
                <a:sym typeface="Open Sans"/>
              </a:defRPr>
            </a:pPr>
            <a:r>
              <a:rPr lang="en-IN" dirty="0" err="1"/>
              <a:t>पाठ</a:t>
            </a:r>
            <a:r>
              <a:rPr lang="en-IN"/>
              <a:t> -16</a:t>
            </a:r>
            <a:endParaRPr lang="en-IN" dirty="0"/>
          </a:p>
          <a:p>
            <a:pPr algn="l" defTabSz="2438400" rtl="0">
              <a:lnSpc>
                <a:spcPct val="80000"/>
              </a:lnSpc>
              <a:defRPr sz="6400" cap="all">
                <a:solidFill>
                  <a:srgbClr val="FFFFFF"/>
                </a:solidFill>
                <a:latin typeface="Open Sans"/>
                <a:ea typeface="Open Sans"/>
                <a:cs typeface="Open Sans"/>
                <a:sym typeface="Open Sans"/>
              </a:defRPr>
            </a:pPr>
            <a:r>
              <a:rPr lang="en-IN" sz="6600" b="1" dirty="0">
                <a:solidFill>
                  <a:srgbClr val="FFFFFF"/>
                </a:solidFill>
                <a:latin typeface="Open Sans"/>
                <a:ea typeface="Open Sans"/>
                <a:cs typeface="Open Sans"/>
              </a:rPr>
              <a:t>श्वसन संबंधी आपात स्थितियाँ</a:t>
            </a:r>
          </a:p>
        </p:txBody>
      </p:sp>
      <p:sp>
        <p:nvSpPr>
          <p:cNvPr id="85" name="Shape"/>
          <p:cNvSpPr/>
          <p:nvPr/>
        </p:nvSpPr>
        <p:spPr>
          <a:xfrm flipH="1">
            <a:off x="-87200" y="2457"/>
            <a:ext cx="24497477" cy="252214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19934" y="0"/>
                </a:lnTo>
                <a:lnTo>
                  <a:pt x="19328" y="7094"/>
                </a:lnTo>
                <a:lnTo>
                  <a:pt x="18721" y="0"/>
                </a:lnTo>
                <a:lnTo>
                  <a:pt x="0" y="0"/>
                </a:lnTo>
                <a:close/>
              </a:path>
            </a:pathLst>
          </a:custGeom>
          <a:solidFill>
            <a:schemeClr val="accent6">
              <a:lumMod val="40000"/>
              <a:lumOff val="60000"/>
            </a:schemeClr>
          </a:solidFill>
          <a:ln w="12700" cap="flat">
            <a:noFill/>
            <a:miter lim="400000"/>
          </a:ln>
          <a:effectLst/>
        </p:spPr>
        <p:txBody>
          <a:bodyPr wrap="square" lIns="78283" tIns="78283" rIns="78283" bIns="78283" numCol="1" anchor="t">
            <a:noAutofit/>
          </a:bodyPr>
          <a:lstStyle/>
          <a:p>
            <a:pPr algn="l" rtl="0"/>
            <a:endParaRPr/>
          </a:p>
        </p:txBody>
      </p:sp>
      <p:pic>
        <p:nvPicPr>
          <p:cNvPr id="95" name="MFR-logo-02.png" descr="MFR-logo-02.png"/>
          <p:cNvPicPr>
            <a:picLocks noChangeAspect="1"/>
          </p:cNvPicPr>
          <p:nvPr/>
        </p:nvPicPr>
        <p:blipFill>
          <a:blip r:embed="rId3" cstate="print"/>
          <a:srcRect t="12599" b="19178"/>
          <a:stretch>
            <a:fillRect/>
          </a:stretch>
        </p:blipFill>
        <p:spPr>
          <a:xfrm>
            <a:off x="16316126" y="7112432"/>
            <a:ext cx="7102674" cy="3425646"/>
          </a:xfrm>
          <a:prstGeom prst="rect">
            <a:avLst/>
          </a:prstGeom>
          <a:ln w="12700">
            <a:miter lim="400000"/>
          </a:ln>
        </p:spPr>
      </p:pic>
      <p:sp>
        <p:nvSpPr>
          <p:cNvPr id="4" name="Rectangle: Rounded Corners 3">
            <a:extLst>
              <a:ext uri="{FF2B5EF4-FFF2-40B4-BE49-F238E27FC236}">
                <a16:creationId xmlns:a16="http://schemas.microsoft.com/office/drawing/2014/main" id="{2E9EC43E-C7B1-EF48-5F3B-E2AF3723BE8A}"/>
              </a:ext>
            </a:extLst>
          </p:cNvPr>
          <p:cNvSpPr/>
          <p:nvPr/>
        </p:nvSpPr>
        <p:spPr>
          <a:xfrm>
            <a:off x="4831337" y="354061"/>
            <a:ext cx="13812263" cy="992159"/>
          </a:xfrm>
          <a:prstGeom prst="roundRect">
            <a:avLst/>
          </a:prstGeom>
          <a:solidFill>
            <a:srgbClr val="FFFFFF"/>
          </a:solidFill>
          <a:ln w="25400" cap="flat">
            <a:solidFill>
              <a:schemeClr val="accent1"/>
            </a:solidFill>
            <a:prstDash val="solid"/>
            <a:round/>
          </a:ln>
          <a:effectLst>
            <a:outerShdw blurRad="101600" dist="12700" dir="2700000" rotWithShape="0">
              <a:srgbClr val="000000"/>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pPr marL="0" marR="0" indent="0" algn="l" defTabSz="1662545" rtl="0" fontAlgn="auto" latinLnBrk="0" hangingPunct="0">
              <a:lnSpc>
                <a:spcPct val="100000"/>
              </a:lnSpc>
              <a:spcBef>
                <a:spcPts val="0"/>
              </a:spcBef>
              <a:spcAft>
                <a:spcPts val="0"/>
              </a:spcAft>
              <a:buClrTx/>
              <a:buSzTx/>
              <a:buFontTx/>
              <a:buNone/>
              <a:tabLst/>
            </a:pPr>
            <a:r>
              <a:rPr kumimoji="0" lang="en-US" sz="4800" b="0" i="0" u="none" strike="noStrike" cap="none" spc="0" normalizeH="0" baseline="0" dirty="0">
                <a:ln>
                  <a:noFill/>
                </a:ln>
                <a:solidFill>
                  <a:srgbClr val="000000"/>
                </a:solidFill>
                <a:effectLst/>
                <a:uFillTx/>
                <a:latin typeface="Arial Black" panose="020B0A04020102020204" pitchFamily="34" charset="0"/>
                <a:sym typeface="Arial"/>
              </a:rPr>
              <a:t>              मेडिकल फर्स्ट रिस्पॉन्डर</a:t>
            </a:r>
            <a:endParaRPr kumimoji="0" lang="en-IN" sz="4800" b="0" i="0" u="none" strike="noStrike" cap="none" spc="0" normalizeH="0" baseline="0" dirty="0">
              <a:ln>
                <a:noFill/>
              </a:ln>
              <a:solidFill>
                <a:srgbClr val="000000"/>
              </a:solidFill>
              <a:effectLst/>
              <a:uFillTx/>
              <a:latin typeface="Arial Black" panose="020B0A04020102020204" pitchFamily="34" charset="0"/>
              <a:sym typeface="Arial"/>
            </a:endParaRPr>
          </a:p>
        </p:txBody>
      </p:sp>
      <p:sp>
        <p:nvSpPr>
          <p:cNvPr id="8" name="PEER | CSSR | INDIA">
            <a:extLst>
              <a:ext uri="{FF2B5EF4-FFF2-40B4-BE49-F238E27FC236}">
                <a16:creationId xmlns:a16="http://schemas.microsoft.com/office/drawing/2014/main" id="{FEF0CCE6-B2AE-9EAB-6B3B-5FA5D2198DCB}"/>
              </a:ext>
            </a:extLst>
          </p:cNvPr>
          <p:cNvSpPr txBox="1"/>
          <p:nvPr/>
        </p:nvSpPr>
        <p:spPr>
          <a:xfrm>
            <a:off x="663350" y="12960658"/>
            <a:ext cx="4642558" cy="5274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pPr algn="l" rtl="0"/>
            <a:endParaRPr dirty="0">
              <a:solidFill>
                <a:srgbClr val="FF0000"/>
              </a:solidFill>
            </a:endParaRPr>
          </a:p>
        </p:txBody>
      </p:sp>
      <p:pic>
        <p:nvPicPr>
          <p:cNvPr id="10" name="Picture 9">
            <a:extLst>
              <a:ext uri="{FF2B5EF4-FFF2-40B4-BE49-F238E27FC236}">
                <a16:creationId xmlns:a16="http://schemas.microsoft.com/office/drawing/2014/main" id="{8A4880A2-A3EA-53AF-C0CD-BB4BF3790D7D}"/>
              </a:ext>
            </a:extLst>
          </p:cNvPr>
          <p:cNvPicPr>
            <a:picLocks noChangeAspect="1"/>
          </p:cNvPicPr>
          <p:nvPr/>
        </p:nvPicPr>
        <p:blipFill>
          <a:blip r:embed="rId4"/>
          <a:stretch>
            <a:fillRect/>
          </a:stretch>
        </p:blipFill>
        <p:spPr>
          <a:xfrm>
            <a:off x="14110486" y="3431176"/>
            <a:ext cx="8810455" cy="8810455"/>
          </a:xfrm>
          <a:prstGeom prst="rect">
            <a:avLst/>
          </a:prstGeom>
        </p:spPr>
      </p:pic>
      <p:pic>
        <p:nvPicPr>
          <p:cNvPr id="1000100002" name="ODT_ATTR_LBL_LOGO">
            <a:extLst>
              <a:ext uri="{FF2B5EF4-FFF2-40B4-BE49-F238E27FC236}">
                <a16:creationId xmlns:a16="http://schemas.microsoft.com/office/drawing/2014/main" id="{B066AC4A-9A1C-4C10-800A-DAF9F2764385}"/>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0" y="36000"/>
            <a:ext cx="316230" cy="179705"/>
          </a:xfrm>
          <a:prstGeom prst="rect">
            <a:avLst/>
          </a:prstGeom>
        </p:spPr>
      </p:pic>
      <p:sp>
        <p:nvSpPr>
          <p:cNvPr id="19" name="Rectangle 18"/>
          <p:cNvSpPr/>
          <p:nvPr/>
        </p:nvSpPr>
        <p:spPr>
          <a:xfrm>
            <a:off x="191605" y="11542759"/>
            <a:ext cx="9638620" cy="1850733"/>
          </a:xfrm>
          <a:prstGeom prst="rect">
            <a:avLst/>
          </a:prstGeom>
          <a:solidFill>
            <a:schemeClr val="accent1"/>
          </a:solidFill>
          <a:ln>
            <a:solidFill>
              <a:schemeClr val="accent6">
                <a:lumMod val="60000"/>
                <a:lumOff val="4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rgbClr val="002060"/>
                </a:solidFill>
                <a:latin typeface="Book Antiqua" panose="02040602050305030304" pitchFamily="18" charset="0"/>
              </a:rPr>
              <a:t>Vetted  BY :- </a:t>
            </a:r>
          </a:p>
          <a:p>
            <a:pPr algn="ctr">
              <a:defRPr/>
            </a:pPr>
            <a:r>
              <a:rPr lang="en-US" b="1" dirty="0">
                <a:solidFill>
                  <a:srgbClr val="002060"/>
                </a:solidFill>
                <a:latin typeface="Book Antiqua" panose="02040602050305030304" pitchFamily="18" charset="0"/>
              </a:rPr>
              <a:t>INSP - SUSANT KUMAR SETHI</a:t>
            </a:r>
          </a:p>
          <a:p>
            <a:pPr algn="ctr">
              <a:defRPr/>
            </a:pPr>
            <a:r>
              <a:rPr lang="en-US" b="1" dirty="0">
                <a:solidFill>
                  <a:srgbClr val="002060"/>
                </a:solidFill>
                <a:latin typeface="Book Antiqua" panose="02040602050305030304" pitchFamily="18" charset="0"/>
              </a:rPr>
              <a:t> 5</a:t>
            </a:r>
            <a:r>
              <a:rPr lang="en-US" b="1" baseline="30000" dirty="0">
                <a:solidFill>
                  <a:srgbClr val="002060"/>
                </a:solidFill>
                <a:latin typeface="Book Antiqua" panose="02040602050305030304" pitchFamily="18" charset="0"/>
              </a:rPr>
              <a:t>TH</a:t>
            </a:r>
            <a:r>
              <a:rPr lang="en-US" b="1" dirty="0">
                <a:solidFill>
                  <a:srgbClr val="002060"/>
                </a:solidFill>
                <a:latin typeface="Book Antiqua" panose="02040602050305030304" pitchFamily="18" charset="0"/>
              </a:rPr>
              <a:t> BN NDRF</a:t>
            </a:r>
          </a:p>
        </p:txBody>
      </p:sp>
      <p:pic>
        <p:nvPicPr>
          <p:cNvPr id="20" name="Picture 1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21" name="Picture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C77F0D2F-63C2-DC7A-327A-7363CBB73A8D}"/>
              </a:ext>
            </a:extLst>
          </p:cNvPr>
          <p:cNvSpPr txBox="1">
            <a:spLocks/>
          </p:cNvSpPr>
          <p:nvPr/>
        </p:nvSpPr>
        <p:spPr>
          <a:xfrm>
            <a:off x="577890" y="3395287"/>
            <a:ext cx="8083481" cy="6491507"/>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pPr algn="l" rtl="0"/>
            <a:endParaRPr lang="en-US" sz="4800" dirty="0"/>
          </a:p>
          <a:p>
            <a:pPr algn="l" rtl="0"/>
            <a:endParaRPr lang="en-US" sz="4800" dirty="0"/>
          </a:p>
          <a:p>
            <a:pPr algn="l" rtl="0">
              <a:lnSpc>
                <a:spcPct val="150000"/>
              </a:lnSpc>
            </a:pPr>
            <a:r>
              <a:rPr lang="en-US" sz="5400" dirty="0" err="1"/>
              <a:t>इस</a:t>
            </a:r>
            <a:r>
              <a:rPr lang="en-US" sz="5400" dirty="0"/>
              <a:t> पाठ को पूरा करने पर </a:t>
            </a:r>
            <a:r>
              <a:rPr lang="en-US" sz="5400" dirty="0" err="1"/>
              <a:t>आप</a:t>
            </a:r>
            <a:r>
              <a:rPr lang="en-US" sz="5400" dirty="0"/>
              <a:t> निम्न कार्य </a:t>
            </a:r>
            <a:r>
              <a:rPr lang="en-US" sz="5400" dirty="0" err="1"/>
              <a:t>में</a:t>
            </a:r>
            <a:r>
              <a:rPr lang="en-US" sz="5400" dirty="0"/>
              <a:t> सक्षम होंगे:</a:t>
            </a:r>
          </a:p>
        </p:txBody>
      </p:sp>
      <p:sp>
        <p:nvSpPr>
          <p:cNvPr id="6" name="OBJECTIVES">
            <a:extLst>
              <a:ext uri="{FF2B5EF4-FFF2-40B4-BE49-F238E27FC236}">
                <a16:creationId xmlns:a16="http://schemas.microsoft.com/office/drawing/2014/main" id="{D3DB3725-B6EF-8DE8-0BDC-B71D6415B706}"/>
              </a:ext>
            </a:extLst>
          </p:cNvPr>
          <p:cNvSpPr txBox="1"/>
          <p:nvPr/>
        </p:nvSpPr>
        <p:spPr>
          <a:xfrm>
            <a:off x="8661373" y="787889"/>
            <a:ext cx="5351166" cy="140116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pPr algn="l" rtl="0"/>
            <a:r>
              <a:rPr dirty="0"/>
              <a:t>उद्देश्य</a:t>
            </a:r>
          </a:p>
        </p:txBody>
      </p:sp>
      <p:sp>
        <p:nvSpPr>
          <p:cNvPr id="14" name="Slide Number">
            <a:extLst>
              <a:ext uri="{FF2B5EF4-FFF2-40B4-BE49-F238E27FC236}">
                <a16:creationId xmlns:a16="http://schemas.microsoft.com/office/drawing/2014/main" id="{83C7BAED-6F29-E142-C962-8C88F04D95BB}"/>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t>2</a:t>
            </a:fld>
            <a:endParaRPr/>
          </a:p>
        </p:txBody>
      </p:sp>
      <p:sp>
        <p:nvSpPr>
          <p:cNvPr id="7" name="Define respiratory distress.…">
            <a:extLst>
              <a:ext uri="{FF2B5EF4-FFF2-40B4-BE49-F238E27FC236}">
                <a16:creationId xmlns:a16="http://schemas.microsoft.com/office/drawing/2014/main" id="{B5904AD5-1B13-401D-2517-C3835080D89C}"/>
              </a:ext>
            </a:extLst>
          </p:cNvPr>
          <p:cNvSpPr txBox="1"/>
          <p:nvPr/>
        </p:nvSpPr>
        <p:spPr>
          <a:xfrm>
            <a:off x="11659744" y="5444384"/>
            <a:ext cx="12068230" cy="51030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p>
            <a:pPr lvl="1" indent="0" algn="l" defTabSz="1896340" rtl="0">
              <a:spcBef>
                <a:spcPts val="1000"/>
              </a:spcBef>
              <a:tabLst>
                <a:tab pos="2286000" algn="l"/>
                <a:tab pos="3644900" algn="l"/>
                <a:tab pos="5029200" algn="l"/>
                <a:tab pos="6388100" algn="l"/>
              </a:tabLst>
              <a:defRPr sz="4800">
                <a:latin typeface="Open Sans"/>
                <a:ea typeface="Open Sans"/>
                <a:cs typeface="Open Sans"/>
                <a:sym typeface="Open Sans"/>
              </a:defRPr>
            </a:pPr>
            <a:r>
              <a:rPr dirty="0" err="1"/>
              <a:t>श्वसन</a:t>
            </a:r>
            <a:r>
              <a:rPr dirty="0"/>
              <a:t> </a:t>
            </a:r>
            <a:r>
              <a:rPr dirty="0" err="1"/>
              <a:t>संकट</a:t>
            </a:r>
            <a:r>
              <a:rPr dirty="0"/>
              <a:t> </a:t>
            </a:r>
            <a:r>
              <a:rPr dirty="0" err="1"/>
              <a:t>को</a:t>
            </a:r>
            <a:r>
              <a:rPr dirty="0"/>
              <a:t> </a:t>
            </a:r>
            <a:r>
              <a:rPr dirty="0" err="1"/>
              <a:t>परिभाषित</a:t>
            </a:r>
            <a:r>
              <a:rPr dirty="0"/>
              <a:t> </a:t>
            </a:r>
            <a:r>
              <a:rPr dirty="0" err="1"/>
              <a:t>कर</a:t>
            </a:r>
            <a:r>
              <a:rPr lang="hi-IN" dirty="0"/>
              <a:t>ने में </a:t>
            </a:r>
            <a:r>
              <a:rPr dirty="0"/>
              <a:t>।</a:t>
            </a:r>
          </a:p>
          <a:p>
            <a:pPr lvl="1" indent="0" algn="l" defTabSz="1896340" rtl="0">
              <a:spcBef>
                <a:spcPts val="1000"/>
              </a:spcBef>
              <a:tabLst>
                <a:tab pos="2286000" algn="l"/>
                <a:tab pos="3644900" algn="l"/>
                <a:tab pos="5029200" algn="l"/>
                <a:tab pos="6388100" algn="l"/>
              </a:tabLst>
              <a:defRPr sz="4800">
                <a:latin typeface="Open Sans"/>
                <a:ea typeface="Open Sans"/>
                <a:cs typeface="Open Sans"/>
                <a:sym typeface="Open Sans"/>
              </a:defRPr>
            </a:pPr>
            <a:endParaRPr dirty="0"/>
          </a:p>
          <a:p>
            <a:pPr lvl="1" indent="0" algn="l" defTabSz="1896340" rtl="0">
              <a:spcBef>
                <a:spcPts val="1000"/>
              </a:spcBef>
              <a:tabLst>
                <a:tab pos="2286000" algn="l"/>
                <a:tab pos="3644900" algn="l"/>
                <a:tab pos="5029200" algn="l"/>
                <a:tab pos="6388100" algn="l"/>
              </a:tabLst>
              <a:defRPr sz="4800">
                <a:latin typeface="Open Sans"/>
                <a:ea typeface="Open Sans"/>
                <a:cs typeface="Open Sans"/>
                <a:sym typeface="Open Sans"/>
              </a:defRPr>
            </a:pPr>
            <a:r>
              <a:rPr dirty="0" err="1"/>
              <a:t>श्वसन</a:t>
            </a:r>
            <a:r>
              <a:rPr dirty="0"/>
              <a:t> </a:t>
            </a:r>
            <a:r>
              <a:rPr dirty="0" err="1"/>
              <a:t>संकट</a:t>
            </a:r>
            <a:r>
              <a:rPr dirty="0"/>
              <a:t> </a:t>
            </a:r>
            <a:r>
              <a:rPr dirty="0" err="1"/>
              <a:t>के</a:t>
            </a:r>
            <a:r>
              <a:rPr dirty="0"/>
              <a:t> </a:t>
            </a:r>
            <a:r>
              <a:rPr dirty="0" err="1"/>
              <a:t>चार</a:t>
            </a:r>
            <a:r>
              <a:rPr dirty="0"/>
              <a:t> </a:t>
            </a:r>
            <a:r>
              <a:rPr dirty="0" err="1"/>
              <a:t>कारण</a:t>
            </a:r>
            <a:r>
              <a:rPr dirty="0"/>
              <a:t> </a:t>
            </a:r>
            <a:r>
              <a:rPr dirty="0" err="1"/>
              <a:t>बता</a:t>
            </a:r>
            <a:r>
              <a:rPr lang="hi-IN" dirty="0"/>
              <a:t>ने में </a:t>
            </a:r>
            <a:r>
              <a:rPr dirty="0"/>
              <a:t>।</a:t>
            </a:r>
          </a:p>
          <a:p>
            <a:pPr lvl="1" indent="0" algn="l" defTabSz="1896340" rtl="0">
              <a:spcBef>
                <a:spcPts val="1000"/>
              </a:spcBef>
              <a:tabLst>
                <a:tab pos="2286000" algn="l"/>
                <a:tab pos="3644900" algn="l"/>
                <a:tab pos="5029200" algn="l"/>
                <a:tab pos="6388100" algn="l"/>
              </a:tabLst>
              <a:defRPr sz="4800">
                <a:latin typeface="Open Sans"/>
                <a:ea typeface="Open Sans"/>
                <a:cs typeface="Open Sans"/>
                <a:sym typeface="Open Sans"/>
              </a:defRPr>
            </a:pPr>
            <a:endParaRPr dirty="0"/>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dirty="0" err="1"/>
              <a:t>श्वसन</a:t>
            </a:r>
            <a:r>
              <a:rPr dirty="0"/>
              <a:t> </a:t>
            </a:r>
            <a:r>
              <a:rPr dirty="0" err="1"/>
              <a:t>संकट</a:t>
            </a:r>
            <a:r>
              <a:rPr dirty="0"/>
              <a:t> </a:t>
            </a:r>
            <a:r>
              <a:rPr dirty="0" err="1"/>
              <a:t>के</a:t>
            </a:r>
            <a:r>
              <a:rPr dirty="0"/>
              <a:t> </a:t>
            </a:r>
            <a:r>
              <a:rPr dirty="0" err="1"/>
              <a:t>सात</a:t>
            </a:r>
            <a:r>
              <a:rPr dirty="0"/>
              <a:t> </a:t>
            </a:r>
            <a:r>
              <a:rPr dirty="0" err="1"/>
              <a:t>संकेत</a:t>
            </a:r>
            <a:r>
              <a:rPr dirty="0"/>
              <a:t> </a:t>
            </a:r>
            <a:r>
              <a:rPr dirty="0" err="1"/>
              <a:t>और</a:t>
            </a:r>
            <a:r>
              <a:rPr dirty="0"/>
              <a:t> </a:t>
            </a:r>
            <a:r>
              <a:rPr dirty="0" err="1"/>
              <a:t>लक्षण</a:t>
            </a:r>
            <a:r>
              <a:rPr dirty="0"/>
              <a:t> </a:t>
            </a:r>
            <a:r>
              <a:rPr dirty="0" err="1"/>
              <a:t>सूचीबद्ध</a:t>
            </a:r>
            <a:r>
              <a:rPr dirty="0"/>
              <a:t> </a:t>
            </a:r>
            <a:r>
              <a:rPr lang="hi-IN" dirty="0"/>
              <a:t>करने में </a:t>
            </a:r>
            <a:r>
              <a:rPr dirty="0"/>
              <a:t>।</a:t>
            </a:r>
          </a:p>
        </p:txBody>
      </p:sp>
      <p:grpSp>
        <p:nvGrpSpPr>
          <p:cNvPr id="8" name="Group">
            <a:extLst>
              <a:ext uri="{FF2B5EF4-FFF2-40B4-BE49-F238E27FC236}">
                <a16:creationId xmlns:a16="http://schemas.microsoft.com/office/drawing/2014/main" id="{C41391C0-82AF-DACB-9352-74A172F641A2}"/>
              </a:ext>
            </a:extLst>
          </p:cNvPr>
          <p:cNvGrpSpPr/>
          <p:nvPr/>
        </p:nvGrpSpPr>
        <p:grpSpPr>
          <a:xfrm>
            <a:off x="9958192" y="5169901"/>
            <a:ext cx="1219201" cy="1681958"/>
            <a:chOff x="0" y="115975"/>
            <a:chExt cx="1219200" cy="1681957"/>
          </a:xfrm>
        </p:grpSpPr>
        <p:sp>
          <p:nvSpPr>
            <p:cNvPr id="9" name="Circle">
              <a:extLst>
                <a:ext uri="{FF2B5EF4-FFF2-40B4-BE49-F238E27FC236}">
                  <a16:creationId xmlns:a16="http://schemas.microsoft.com/office/drawing/2014/main" id="{50126C49-A7B4-2B9F-88BE-E57D80338408}"/>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10" name="1">
              <a:extLst>
                <a:ext uri="{FF2B5EF4-FFF2-40B4-BE49-F238E27FC236}">
                  <a16:creationId xmlns:a16="http://schemas.microsoft.com/office/drawing/2014/main" id="{EBE689FA-8272-3218-560A-AD172C0F7744}"/>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t>1</a:t>
              </a:r>
            </a:p>
          </p:txBody>
        </p:sp>
      </p:grpSp>
      <p:grpSp>
        <p:nvGrpSpPr>
          <p:cNvPr id="11" name="Group">
            <a:extLst>
              <a:ext uri="{FF2B5EF4-FFF2-40B4-BE49-F238E27FC236}">
                <a16:creationId xmlns:a16="http://schemas.microsoft.com/office/drawing/2014/main" id="{58506D7F-3606-68DE-89D4-D71962D8DEC4}"/>
              </a:ext>
            </a:extLst>
          </p:cNvPr>
          <p:cNvGrpSpPr/>
          <p:nvPr/>
        </p:nvGrpSpPr>
        <p:grpSpPr>
          <a:xfrm>
            <a:off x="9958192" y="7061124"/>
            <a:ext cx="1219201" cy="1681958"/>
            <a:chOff x="0" y="115975"/>
            <a:chExt cx="1219200" cy="1681957"/>
          </a:xfrm>
        </p:grpSpPr>
        <p:sp>
          <p:nvSpPr>
            <p:cNvPr id="12" name="Circle">
              <a:extLst>
                <a:ext uri="{FF2B5EF4-FFF2-40B4-BE49-F238E27FC236}">
                  <a16:creationId xmlns:a16="http://schemas.microsoft.com/office/drawing/2014/main" id="{7B7D4F0C-625A-81D7-CE37-7EFF8EE86915}"/>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13" name="2">
              <a:extLst>
                <a:ext uri="{FF2B5EF4-FFF2-40B4-BE49-F238E27FC236}">
                  <a16:creationId xmlns:a16="http://schemas.microsoft.com/office/drawing/2014/main" id="{0460A60D-48EA-B5F1-9801-9905D03AD057}"/>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t>2</a:t>
              </a:r>
            </a:p>
          </p:txBody>
        </p:sp>
      </p:grpSp>
      <p:grpSp>
        <p:nvGrpSpPr>
          <p:cNvPr id="19" name="Group">
            <a:extLst>
              <a:ext uri="{FF2B5EF4-FFF2-40B4-BE49-F238E27FC236}">
                <a16:creationId xmlns:a16="http://schemas.microsoft.com/office/drawing/2014/main" id="{497B12AC-FFA1-DD85-51B1-7A374335CEF2}"/>
              </a:ext>
            </a:extLst>
          </p:cNvPr>
          <p:cNvGrpSpPr/>
          <p:nvPr/>
        </p:nvGrpSpPr>
        <p:grpSpPr>
          <a:xfrm>
            <a:off x="9958192" y="9045814"/>
            <a:ext cx="1219201" cy="1681959"/>
            <a:chOff x="0" y="115975"/>
            <a:chExt cx="1219200" cy="1681957"/>
          </a:xfrm>
        </p:grpSpPr>
        <p:sp>
          <p:nvSpPr>
            <p:cNvPr id="20" name="Circle">
              <a:extLst>
                <a:ext uri="{FF2B5EF4-FFF2-40B4-BE49-F238E27FC236}">
                  <a16:creationId xmlns:a16="http://schemas.microsoft.com/office/drawing/2014/main" id="{F61FF156-6E9C-D2B2-C857-4A81216454FE}"/>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21" name="3">
              <a:extLst>
                <a:ext uri="{FF2B5EF4-FFF2-40B4-BE49-F238E27FC236}">
                  <a16:creationId xmlns:a16="http://schemas.microsoft.com/office/drawing/2014/main" id="{ECA99C67-7AD5-1755-65C8-21B1E3F3C72D}"/>
                </a:ext>
              </a:extLst>
            </p:cNvPr>
            <p:cNvSpPr txBox="1"/>
            <p:nvPr/>
          </p:nvSpPr>
          <p:spPr>
            <a:xfrm>
              <a:off x="2745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t>3</a:t>
              </a:r>
            </a:p>
          </p:txBody>
        </p:sp>
      </p:grpSp>
      <p:pic>
        <p:nvPicPr>
          <p:cNvPr id="15" name="Picture 14">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933279" y="12747711"/>
            <a:ext cx="3686352" cy="677269"/>
          </a:xfrm>
          <a:prstGeom prst="rect">
            <a:avLst/>
          </a:prstGeom>
        </p:spPr>
      </p:pic>
      <p:pic>
        <p:nvPicPr>
          <p:cNvPr id="16" name="Picture 15">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20077639" y="12813337"/>
            <a:ext cx="3686352" cy="677269"/>
          </a:xfrm>
          <a:prstGeom prst="rect">
            <a:avLst/>
          </a:prstGeom>
        </p:spPr>
      </p:pic>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8" name="Pictur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2A287-F30E-965F-8CE8-767FBC7C07C6}"/>
            </a:ext>
          </a:extLst>
        </p:cNvPr>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F5718F69-9DD9-9433-D379-32CAAFCAE4EB}"/>
              </a:ext>
            </a:extLst>
          </p:cNvPr>
          <p:cNvSpPr txBox="1">
            <a:spLocks/>
          </p:cNvSpPr>
          <p:nvPr/>
        </p:nvSpPr>
        <p:spPr>
          <a:xfrm>
            <a:off x="552492" y="3764621"/>
            <a:ext cx="7627938" cy="7756525"/>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pPr algn="l" rtl="0">
              <a:lnSpc>
                <a:spcPct val="150000"/>
              </a:lnSpc>
            </a:pPr>
            <a:r>
              <a:rPr lang="en-US" sz="4800" dirty="0"/>
              <a:t>इस पाठ को पूरा करने पर आप निम्नलिखित कार्य करने में सक्षम होंगे:</a:t>
            </a:r>
          </a:p>
        </p:txBody>
      </p:sp>
      <p:sp>
        <p:nvSpPr>
          <p:cNvPr id="6" name="OBJECTIVES">
            <a:extLst>
              <a:ext uri="{FF2B5EF4-FFF2-40B4-BE49-F238E27FC236}">
                <a16:creationId xmlns:a16="http://schemas.microsoft.com/office/drawing/2014/main" id="{800CDD3E-D678-F499-FEBF-63CF25662869}"/>
              </a:ext>
            </a:extLst>
          </p:cNvPr>
          <p:cNvSpPr txBox="1"/>
          <p:nvPr/>
        </p:nvSpPr>
        <p:spPr>
          <a:xfrm>
            <a:off x="8661373" y="787889"/>
            <a:ext cx="5351166" cy="1401169"/>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pPr algn="l" rtl="0"/>
            <a:r>
              <a:rPr dirty="0"/>
              <a:t>उद्देश्य</a:t>
            </a:r>
          </a:p>
        </p:txBody>
      </p:sp>
      <p:sp>
        <p:nvSpPr>
          <p:cNvPr id="14" name="Slide Number">
            <a:extLst>
              <a:ext uri="{FF2B5EF4-FFF2-40B4-BE49-F238E27FC236}">
                <a16:creationId xmlns:a16="http://schemas.microsoft.com/office/drawing/2014/main" id="{604411A1-C3C6-2F4F-82AF-C46323EE4C08}"/>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t>3</a:t>
            </a:fld>
            <a:endParaRPr/>
          </a:p>
        </p:txBody>
      </p:sp>
      <p:sp>
        <p:nvSpPr>
          <p:cNvPr id="11" name="List five steps for pre-hospital treatment of respiratory distress.…">
            <a:extLst>
              <a:ext uri="{FF2B5EF4-FFF2-40B4-BE49-F238E27FC236}">
                <a16:creationId xmlns:a16="http://schemas.microsoft.com/office/drawing/2014/main" id="{A4A6CF41-5FB4-824E-FF7E-46884A448CEA}"/>
              </a:ext>
            </a:extLst>
          </p:cNvPr>
          <p:cNvSpPr txBox="1"/>
          <p:nvPr/>
        </p:nvSpPr>
        <p:spPr>
          <a:xfrm>
            <a:off x="11659744" y="4760577"/>
            <a:ext cx="11968352" cy="67605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p>
            <a:pPr lvl="1" indent="0" algn="l" defTabSz="1896340" rtl="0">
              <a:tabLst>
                <a:tab pos="2286000" algn="l"/>
                <a:tab pos="3644900" algn="l"/>
                <a:tab pos="5029200" algn="l"/>
                <a:tab pos="6388100" algn="l"/>
              </a:tabLst>
              <a:defRPr sz="4800">
                <a:latin typeface="Open Sans"/>
                <a:ea typeface="Open Sans"/>
                <a:cs typeface="Open Sans"/>
                <a:sym typeface="Open Sans"/>
              </a:defRPr>
            </a:pPr>
            <a:r>
              <a:rPr dirty="0" err="1"/>
              <a:t>श्वसन</a:t>
            </a:r>
            <a:r>
              <a:rPr dirty="0"/>
              <a:t> </a:t>
            </a:r>
            <a:r>
              <a:rPr dirty="0" err="1"/>
              <a:t>संकट</a:t>
            </a:r>
            <a:r>
              <a:rPr dirty="0"/>
              <a:t> </a:t>
            </a:r>
            <a:r>
              <a:rPr dirty="0" err="1"/>
              <a:t>के</a:t>
            </a:r>
            <a:r>
              <a:rPr dirty="0"/>
              <a:t> </a:t>
            </a:r>
            <a:r>
              <a:rPr dirty="0" err="1"/>
              <a:t>अस्पताल-पूर्व</a:t>
            </a:r>
            <a:r>
              <a:rPr dirty="0"/>
              <a:t> </a:t>
            </a:r>
            <a:r>
              <a:rPr dirty="0" err="1"/>
              <a:t>उपचार</a:t>
            </a:r>
            <a:r>
              <a:rPr dirty="0"/>
              <a:t> </a:t>
            </a:r>
            <a:r>
              <a:rPr dirty="0" err="1"/>
              <a:t>के</a:t>
            </a:r>
            <a:r>
              <a:rPr dirty="0"/>
              <a:t> </a:t>
            </a:r>
            <a:r>
              <a:rPr dirty="0" err="1"/>
              <a:t>लिए</a:t>
            </a:r>
            <a:r>
              <a:rPr dirty="0"/>
              <a:t> </a:t>
            </a:r>
            <a:r>
              <a:rPr dirty="0" err="1"/>
              <a:t>पाँच</a:t>
            </a:r>
            <a:r>
              <a:rPr dirty="0"/>
              <a:t> </a:t>
            </a:r>
            <a:r>
              <a:rPr dirty="0" err="1"/>
              <a:t>चरणों</a:t>
            </a:r>
            <a:r>
              <a:rPr dirty="0"/>
              <a:t> </a:t>
            </a:r>
            <a:r>
              <a:rPr dirty="0" err="1"/>
              <a:t>की</a:t>
            </a:r>
            <a:r>
              <a:rPr dirty="0"/>
              <a:t> </a:t>
            </a:r>
            <a:r>
              <a:rPr dirty="0" err="1"/>
              <a:t>सूची</a:t>
            </a:r>
            <a:r>
              <a:rPr dirty="0"/>
              <a:t> </a:t>
            </a:r>
            <a:r>
              <a:rPr dirty="0" err="1"/>
              <a:t>बना</a:t>
            </a:r>
            <a:r>
              <a:rPr lang="hi-IN" dirty="0"/>
              <a:t>ने में  </a:t>
            </a:r>
            <a:r>
              <a:rPr dirty="0"/>
              <a:t>।</a:t>
            </a:r>
          </a:p>
          <a:p>
            <a:pPr lvl="1" indent="0" algn="l" defTabSz="1896340" rtl="0">
              <a:tabLst>
                <a:tab pos="2286000" algn="l"/>
                <a:tab pos="3644900" algn="l"/>
                <a:tab pos="5029200" algn="l"/>
                <a:tab pos="6388100" algn="l"/>
              </a:tabLst>
              <a:defRPr sz="4800">
                <a:latin typeface="Open Sans"/>
                <a:ea typeface="Open Sans"/>
                <a:cs typeface="Open Sans"/>
                <a:sym typeface="Open Sans"/>
              </a:defRPr>
            </a:pPr>
            <a:endParaRPr dirty="0"/>
          </a:p>
          <a:p>
            <a:pPr lvl="1" indent="0" algn="l" defTabSz="1896340" rtl="0">
              <a:tabLst>
                <a:tab pos="2286000" algn="l"/>
                <a:tab pos="3644900" algn="l"/>
                <a:tab pos="5029200" algn="l"/>
                <a:tab pos="6388100" algn="l"/>
              </a:tabLst>
              <a:defRPr sz="4800">
                <a:latin typeface="Open Sans"/>
                <a:ea typeface="Open Sans"/>
                <a:cs typeface="Open Sans"/>
                <a:sym typeface="Open Sans"/>
              </a:defRPr>
            </a:pPr>
            <a:r>
              <a:rPr dirty="0" err="1"/>
              <a:t>विषैले</a:t>
            </a:r>
            <a:r>
              <a:rPr dirty="0"/>
              <a:t> </a:t>
            </a:r>
            <a:r>
              <a:rPr dirty="0" err="1"/>
              <a:t>उत्पाद</a:t>
            </a:r>
            <a:r>
              <a:rPr dirty="0"/>
              <a:t> </a:t>
            </a:r>
            <a:r>
              <a:rPr dirty="0" err="1"/>
              <a:t>के</a:t>
            </a:r>
            <a:r>
              <a:rPr dirty="0"/>
              <a:t> </a:t>
            </a:r>
            <a:r>
              <a:rPr dirty="0" err="1"/>
              <a:t>श्वास</a:t>
            </a:r>
            <a:r>
              <a:rPr dirty="0"/>
              <a:t> </a:t>
            </a:r>
            <a:r>
              <a:rPr dirty="0" err="1"/>
              <a:t>द्वारा</a:t>
            </a:r>
            <a:r>
              <a:rPr dirty="0"/>
              <a:t> </a:t>
            </a:r>
            <a:r>
              <a:rPr dirty="0" err="1"/>
              <a:t>अंतर्ग्रहण</a:t>
            </a:r>
            <a:r>
              <a:rPr dirty="0"/>
              <a:t> </a:t>
            </a:r>
            <a:r>
              <a:rPr dirty="0" err="1"/>
              <a:t>के</a:t>
            </a:r>
            <a:r>
              <a:rPr dirty="0"/>
              <a:t> </a:t>
            </a:r>
            <a:r>
              <a:rPr dirty="0" err="1"/>
              <a:t>आठ</a:t>
            </a:r>
            <a:r>
              <a:rPr dirty="0"/>
              <a:t> </a:t>
            </a:r>
            <a:r>
              <a:rPr dirty="0" err="1"/>
              <a:t>संकेत</a:t>
            </a:r>
            <a:r>
              <a:rPr dirty="0"/>
              <a:t> </a:t>
            </a:r>
            <a:r>
              <a:rPr dirty="0" err="1"/>
              <a:t>और</a:t>
            </a:r>
            <a:r>
              <a:rPr dirty="0"/>
              <a:t> </a:t>
            </a:r>
            <a:r>
              <a:rPr dirty="0" err="1"/>
              <a:t>लक्षण</a:t>
            </a:r>
            <a:r>
              <a:rPr dirty="0"/>
              <a:t> </a:t>
            </a:r>
            <a:r>
              <a:rPr dirty="0" err="1"/>
              <a:t>सूचीबद्ध</a:t>
            </a:r>
            <a:r>
              <a:rPr dirty="0"/>
              <a:t> </a:t>
            </a:r>
            <a:r>
              <a:rPr dirty="0" err="1"/>
              <a:t>कर</a:t>
            </a:r>
            <a:r>
              <a:rPr lang="hi-IN" dirty="0"/>
              <a:t>ने में </a:t>
            </a:r>
            <a:r>
              <a:rPr dirty="0"/>
              <a:t>।</a:t>
            </a:r>
          </a:p>
          <a:p>
            <a:pPr lvl="1" indent="0" algn="l" defTabSz="1896340" rtl="0">
              <a:tabLst>
                <a:tab pos="2286000" algn="l"/>
                <a:tab pos="3644900" algn="l"/>
                <a:tab pos="5029200" algn="l"/>
                <a:tab pos="6388100" algn="l"/>
              </a:tabLst>
              <a:defRPr sz="4800">
                <a:latin typeface="Open Sans"/>
                <a:ea typeface="Open Sans"/>
                <a:cs typeface="Open Sans"/>
                <a:sym typeface="Open Sans"/>
              </a:defRPr>
            </a:pPr>
            <a:endParaRPr dirty="0"/>
          </a:p>
          <a:p>
            <a:pPr lvl="1" indent="0" defTabSz="1896340">
              <a:tabLst>
                <a:tab pos="2286000" algn="l"/>
                <a:tab pos="3644900" algn="l"/>
                <a:tab pos="5029200" algn="l"/>
                <a:tab pos="6388100" algn="l"/>
              </a:tabLst>
              <a:defRPr sz="4800">
                <a:latin typeface="Open Sans"/>
                <a:ea typeface="Open Sans"/>
                <a:cs typeface="Open Sans"/>
                <a:sym typeface="Open Sans"/>
              </a:defRPr>
            </a:pPr>
            <a:r>
              <a:rPr dirty="0" err="1"/>
              <a:t>विषाक्त</a:t>
            </a:r>
            <a:r>
              <a:rPr dirty="0"/>
              <a:t> </a:t>
            </a:r>
            <a:r>
              <a:rPr dirty="0" err="1"/>
              <a:t>उत्पाद</a:t>
            </a:r>
            <a:r>
              <a:rPr dirty="0"/>
              <a:t> </a:t>
            </a:r>
            <a:r>
              <a:rPr dirty="0" err="1"/>
              <a:t>के</a:t>
            </a:r>
            <a:r>
              <a:rPr dirty="0"/>
              <a:t> </a:t>
            </a:r>
            <a:r>
              <a:rPr dirty="0" err="1"/>
              <a:t>साँस</a:t>
            </a:r>
            <a:r>
              <a:rPr dirty="0"/>
              <a:t> </a:t>
            </a:r>
            <a:r>
              <a:rPr dirty="0" err="1"/>
              <a:t>द्वारा</a:t>
            </a:r>
            <a:r>
              <a:rPr dirty="0"/>
              <a:t> </a:t>
            </a:r>
            <a:r>
              <a:rPr dirty="0" err="1"/>
              <a:t>अंतःश्वसन</a:t>
            </a:r>
            <a:r>
              <a:rPr dirty="0"/>
              <a:t> </a:t>
            </a:r>
            <a:r>
              <a:rPr dirty="0" err="1"/>
              <a:t>के</a:t>
            </a:r>
            <a:r>
              <a:rPr lang="en-GB" dirty="0"/>
              <a:t>,</a:t>
            </a:r>
            <a:r>
              <a:rPr dirty="0"/>
              <a:t> </a:t>
            </a:r>
            <a:r>
              <a:rPr dirty="0" err="1"/>
              <a:t>अस्पताल</a:t>
            </a:r>
            <a:r>
              <a:rPr dirty="0"/>
              <a:t> </a:t>
            </a:r>
            <a:r>
              <a:rPr lang="hi-IN" dirty="0"/>
              <a:t>पूर्व </a:t>
            </a:r>
            <a:r>
              <a:rPr dirty="0" err="1"/>
              <a:t>उपचार</a:t>
            </a:r>
            <a:r>
              <a:rPr dirty="0"/>
              <a:t> </a:t>
            </a:r>
            <a:r>
              <a:rPr dirty="0" err="1"/>
              <a:t>के</a:t>
            </a:r>
            <a:r>
              <a:rPr dirty="0"/>
              <a:t> </a:t>
            </a:r>
            <a:r>
              <a:rPr dirty="0" err="1"/>
              <a:t>लिए</a:t>
            </a:r>
            <a:r>
              <a:rPr dirty="0"/>
              <a:t> </a:t>
            </a:r>
            <a:r>
              <a:rPr dirty="0" err="1"/>
              <a:t>पांच</a:t>
            </a:r>
            <a:r>
              <a:rPr dirty="0"/>
              <a:t> </a:t>
            </a:r>
            <a:r>
              <a:rPr dirty="0" err="1"/>
              <a:t>चरणों</a:t>
            </a:r>
            <a:r>
              <a:rPr dirty="0"/>
              <a:t> </a:t>
            </a:r>
            <a:r>
              <a:rPr dirty="0" err="1"/>
              <a:t>की</a:t>
            </a:r>
            <a:r>
              <a:rPr dirty="0"/>
              <a:t> </a:t>
            </a:r>
            <a:r>
              <a:rPr dirty="0" err="1"/>
              <a:t>सूची</a:t>
            </a:r>
            <a:r>
              <a:rPr dirty="0"/>
              <a:t> </a:t>
            </a:r>
            <a:r>
              <a:rPr dirty="0" err="1"/>
              <a:t>बना</a:t>
            </a:r>
            <a:r>
              <a:rPr lang="hi-IN" dirty="0"/>
              <a:t>में में </a:t>
            </a:r>
            <a:r>
              <a:rPr dirty="0"/>
              <a:t>।</a:t>
            </a:r>
          </a:p>
        </p:txBody>
      </p:sp>
      <p:grpSp>
        <p:nvGrpSpPr>
          <p:cNvPr id="12" name="Group">
            <a:extLst>
              <a:ext uri="{FF2B5EF4-FFF2-40B4-BE49-F238E27FC236}">
                <a16:creationId xmlns:a16="http://schemas.microsoft.com/office/drawing/2014/main" id="{89A11B00-9973-C386-B8EB-F58760760D46}"/>
              </a:ext>
            </a:extLst>
          </p:cNvPr>
          <p:cNvGrpSpPr/>
          <p:nvPr/>
        </p:nvGrpSpPr>
        <p:grpSpPr>
          <a:xfrm>
            <a:off x="9958192" y="4464394"/>
            <a:ext cx="1219201" cy="1681958"/>
            <a:chOff x="0" y="115975"/>
            <a:chExt cx="1219200" cy="1681957"/>
          </a:xfrm>
        </p:grpSpPr>
        <p:sp>
          <p:nvSpPr>
            <p:cNvPr id="13" name="Circle">
              <a:extLst>
                <a:ext uri="{FF2B5EF4-FFF2-40B4-BE49-F238E27FC236}">
                  <a16:creationId xmlns:a16="http://schemas.microsoft.com/office/drawing/2014/main" id="{7E494DE8-F8CA-9977-D7C1-100A885D9684}"/>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15" name="4">
              <a:extLst>
                <a:ext uri="{FF2B5EF4-FFF2-40B4-BE49-F238E27FC236}">
                  <a16:creationId xmlns:a16="http://schemas.microsoft.com/office/drawing/2014/main" id="{674B4518-F867-2C3C-491D-B4A282C0FB31}"/>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t>4</a:t>
              </a:r>
            </a:p>
          </p:txBody>
        </p:sp>
      </p:grpSp>
      <p:grpSp>
        <p:nvGrpSpPr>
          <p:cNvPr id="16" name="Group">
            <a:extLst>
              <a:ext uri="{FF2B5EF4-FFF2-40B4-BE49-F238E27FC236}">
                <a16:creationId xmlns:a16="http://schemas.microsoft.com/office/drawing/2014/main" id="{097247FF-6EFA-29F6-92B2-E48B84E0E964}"/>
              </a:ext>
            </a:extLst>
          </p:cNvPr>
          <p:cNvGrpSpPr/>
          <p:nvPr/>
        </p:nvGrpSpPr>
        <p:grpSpPr>
          <a:xfrm>
            <a:off x="9958192" y="7040116"/>
            <a:ext cx="1219201" cy="1681958"/>
            <a:chOff x="0" y="115975"/>
            <a:chExt cx="1219200" cy="1681957"/>
          </a:xfrm>
        </p:grpSpPr>
        <p:sp>
          <p:nvSpPr>
            <p:cNvPr id="17" name="Circle">
              <a:extLst>
                <a:ext uri="{FF2B5EF4-FFF2-40B4-BE49-F238E27FC236}">
                  <a16:creationId xmlns:a16="http://schemas.microsoft.com/office/drawing/2014/main" id="{5ADDA2AB-2F4C-42C9-C816-7D74028CA2A2}"/>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18" name="5">
              <a:extLst>
                <a:ext uri="{FF2B5EF4-FFF2-40B4-BE49-F238E27FC236}">
                  <a16:creationId xmlns:a16="http://schemas.microsoft.com/office/drawing/2014/main" id="{F25E4A49-542E-75A9-017F-368F08256041}"/>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t>5</a:t>
              </a:r>
            </a:p>
          </p:txBody>
        </p:sp>
      </p:grpSp>
      <p:grpSp>
        <p:nvGrpSpPr>
          <p:cNvPr id="19" name="Group">
            <a:extLst>
              <a:ext uri="{FF2B5EF4-FFF2-40B4-BE49-F238E27FC236}">
                <a16:creationId xmlns:a16="http://schemas.microsoft.com/office/drawing/2014/main" id="{0CF55059-D91F-0F0E-2125-AD04B3D59848}"/>
              </a:ext>
            </a:extLst>
          </p:cNvPr>
          <p:cNvGrpSpPr/>
          <p:nvPr/>
        </p:nvGrpSpPr>
        <p:grpSpPr>
          <a:xfrm>
            <a:off x="9958192" y="9487021"/>
            <a:ext cx="1219201" cy="1681958"/>
            <a:chOff x="0" y="115975"/>
            <a:chExt cx="1219200" cy="1681957"/>
          </a:xfrm>
        </p:grpSpPr>
        <p:sp>
          <p:nvSpPr>
            <p:cNvPr id="20" name="Circle">
              <a:extLst>
                <a:ext uri="{FF2B5EF4-FFF2-40B4-BE49-F238E27FC236}">
                  <a16:creationId xmlns:a16="http://schemas.microsoft.com/office/drawing/2014/main" id="{AC555C76-AC5A-ADDE-4D56-242302A548D7}"/>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21" name="6">
              <a:extLst>
                <a:ext uri="{FF2B5EF4-FFF2-40B4-BE49-F238E27FC236}">
                  <a16:creationId xmlns:a16="http://schemas.microsoft.com/office/drawing/2014/main" id="{441E4649-9522-8A37-D02F-B48D4EE27692}"/>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t>6</a:t>
              </a:r>
            </a:p>
          </p:txBody>
        </p:sp>
      </p:grpSp>
      <p:pic>
        <p:nvPicPr>
          <p:cNvPr id="22" name="Picture 21">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179424" y="12813338"/>
            <a:ext cx="3686352" cy="677269"/>
          </a:xfrm>
          <a:prstGeom prst="rect">
            <a:avLst/>
          </a:prstGeom>
        </p:spPr>
      </p:pic>
      <p:pic>
        <p:nvPicPr>
          <p:cNvPr id="23" name="Picture 22">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9941744" y="12813338"/>
            <a:ext cx="3686352" cy="677269"/>
          </a:xfrm>
          <a:prstGeom prst="rect">
            <a:avLst/>
          </a:prstGeom>
        </p:spPr>
      </p:pic>
      <p:pic>
        <p:nvPicPr>
          <p:cNvPr id="24" name="Picture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25" name="Picture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3173233629"/>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ison">
            <a:extLst>
              <a:ext uri="{FF2B5EF4-FFF2-40B4-BE49-F238E27FC236}">
                <a16:creationId xmlns:a16="http://schemas.microsoft.com/office/drawing/2014/main" id="{461FD432-2429-9235-9D35-B5DDEBCC3662}"/>
              </a:ext>
            </a:extLst>
          </p:cNvPr>
          <p:cNvSpPr txBox="1"/>
          <p:nvPr/>
        </p:nvSpPr>
        <p:spPr>
          <a:xfrm>
            <a:off x="1169008" y="2912434"/>
            <a:ext cx="7113118" cy="19476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IN" dirty="0"/>
              <a:t>श्वसन संकट</a:t>
            </a:r>
          </a:p>
        </p:txBody>
      </p:sp>
      <p:sp>
        <p:nvSpPr>
          <p:cNvPr id="3" name="Any substance that can impair or cause death of cell structure or function.">
            <a:extLst>
              <a:ext uri="{FF2B5EF4-FFF2-40B4-BE49-F238E27FC236}">
                <a16:creationId xmlns:a16="http://schemas.microsoft.com/office/drawing/2014/main" id="{94432758-A216-8827-C512-99F77C0D675F}"/>
              </a:ext>
            </a:extLst>
          </p:cNvPr>
          <p:cNvSpPr txBox="1"/>
          <p:nvPr/>
        </p:nvSpPr>
        <p:spPr>
          <a:xfrm>
            <a:off x="9858055" y="6858000"/>
            <a:ext cx="13274901" cy="32937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defTabSz="1896340">
              <a:lnSpc>
                <a:spcPct val="110000"/>
              </a:lnSpc>
              <a:spcBef>
                <a:spcPts val="1000"/>
              </a:spcBef>
              <a:tabLst>
                <a:tab pos="2286000" algn="l"/>
                <a:tab pos="3644900" algn="l"/>
                <a:tab pos="5029200" algn="l"/>
                <a:tab pos="6388100" algn="l"/>
              </a:tabLst>
              <a:defRPr sz="6400">
                <a:solidFill>
                  <a:srgbClr val="FFFFFF"/>
                </a:solidFill>
                <a:latin typeface="Open Sans Semibold"/>
                <a:ea typeface="Open Sans Semibold"/>
                <a:cs typeface="Open Sans Semibold"/>
                <a:sym typeface="Open Sans Semibold"/>
              </a:defRPr>
            </a:lvl1pPr>
          </a:lstStyle>
          <a:p>
            <a:pPr algn="l" rtl="0"/>
            <a:r>
              <a:rPr lang="en-US" dirty="0">
                <a:solidFill>
                  <a:schemeClr val="tx1"/>
                </a:solidFill>
              </a:rPr>
              <a:t>सांस लेने में तकलीफ या सांस लेने में कठिनाई के साथ हवा की कमी महसूस होना।</a:t>
            </a:r>
          </a:p>
        </p:txBody>
      </p:sp>
      <p:pic>
        <p:nvPicPr>
          <p:cNvPr id="4" name="Picture 3">
            <a:extLst>
              <a:ext uri="{FF2B5EF4-FFF2-40B4-BE49-F238E27FC236}">
                <a16:creationId xmlns:a16="http://schemas.microsoft.com/office/drawing/2014/main" id="{E0F1719A-EFD3-2876-4A53-6BCB33343659}"/>
              </a:ext>
            </a:extLst>
          </p:cNvPr>
          <p:cNvPicPr>
            <a:picLocks noChangeAspect="1"/>
          </p:cNvPicPr>
          <p:nvPr/>
        </p:nvPicPr>
        <p:blipFill>
          <a:blip r:embed="rId2"/>
          <a:stretch>
            <a:fillRect/>
          </a:stretch>
        </p:blipFill>
        <p:spPr>
          <a:xfrm>
            <a:off x="1251044" y="4534711"/>
            <a:ext cx="6669959" cy="5421745"/>
          </a:xfrm>
          <a:prstGeom prst="rect">
            <a:avLst/>
          </a:prstGeom>
        </p:spPr>
      </p:pic>
      <p:pic>
        <p:nvPicPr>
          <p:cNvPr id="5" name="Picture 4">
            <a:extLst>
              <a:ext uri="{FF2B5EF4-FFF2-40B4-BE49-F238E27FC236}">
                <a16:creationId xmlns:a16="http://schemas.microsoft.com/office/drawing/2014/main" id="{00210A39-9C63-BE0C-A2C5-60F7D0285E14}"/>
              </a:ext>
            </a:extLst>
          </p:cNvPr>
          <p:cNvPicPr>
            <a:picLocks noChangeAspect="1"/>
          </p:cNvPicPr>
          <p:nvPr/>
        </p:nvPicPr>
        <p:blipFill>
          <a:blip r:embed="rId3" cstate="print"/>
          <a:stretch>
            <a:fillRect/>
          </a:stretch>
        </p:blipFill>
        <p:spPr>
          <a:xfrm>
            <a:off x="1251044" y="12716966"/>
            <a:ext cx="3686352" cy="677269"/>
          </a:xfrm>
          <a:prstGeom prst="rect">
            <a:avLst/>
          </a:prstGeom>
        </p:spPr>
      </p:pic>
      <p:pic>
        <p:nvPicPr>
          <p:cNvPr id="6" name="Picture 5">
            <a:extLst>
              <a:ext uri="{FF2B5EF4-FFF2-40B4-BE49-F238E27FC236}">
                <a16:creationId xmlns:a16="http://schemas.microsoft.com/office/drawing/2014/main" id="{00210A39-9C63-BE0C-A2C5-60F7D0285E14}"/>
              </a:ext>
            </a:extLst>
          </p:cNvPr>
          <p:cNvPicPr>
            <a:picLocks noChangeAspect="1"/>
          </p:cNvPicPr>
          <p:nvPr/>
        </p:nvPicPr>
        <p:blipFill>
          <a:blip r:embed="rId3" cstate="print"/>
          <a:stretch>
            <a:fillRect/>
          </a:stretch>
        </p:blipFill>
        <p:spPr>
          <a:xfrm>
            <a:off x="20254824" y="12716966"/>
            <a:ext cx="3686352" cy="677269"/>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4223995927"/>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E90B30-928D-2584-72F0-282284F97B06}"/>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C34FA68B-B577-CFF9-C53B-C0F84F52833C}"/>
              </a:ext>
            </a:extLst>
          </p:cNvPr>
          <p:cNvSpPr/>
          <p:nvPr/>
        </p:nvSpPr>
        <p:spPr>
          <a:xfrm>
            <a:off x="7137400" y="1"/>
            <a:ext cx="17246600" cy="12813338"/>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C343CB4F-ED42-BB72-6F10-914364309CA5}"/>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3" name="Rectangle">
            <a:extLst>
              <a:ext uri="{FF2B5EF4-FFF2-40B4-BE49-F238E27FC236}">
                <a16:creationId xmlns:a16="http://schemas.microsoft.com/office/drawing/2014/main" id="{CF4DFEB5-7EE8-F352-E91C-BE8A034123A2}"/>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F593C478-D862-E152-E1BF-05F845ABAC07}"/>
              </a:ext>
            </a:extLst>
          </p:cNvPr>
          <p:cNvSpPr txBox="1"/>
          <p:nvPr/>
        </p:nvSpPr>
        <p:spPr>
          <a:xfrm>
            <a:off x="21437178" y="12813338"/>
            <a:ext cx="1626446"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16</a:t>
            </a:r>
            <a:r>
              <a:rPr b="1" dirty="0"/>
              <a:t>-</a:t>
            </a:r>
          </a:p>
        </p:txBody>
      </p:sp>
      <p:sp>
        <p:nvSpPr>
          <p:cNvPr id="115" name="Rectangle">
            <a:extLst>
              <a:ext uri="{FF2B5EF4-FFF2-40B4-BE49-F238E27FC236}">
                <a16:creationId xmlns:a16="http://schemas.microsoft.com/office/drawing/2014/main" id="{29ACD9B1-0A98-7AD2-0119-4A904D84B6F5}"/>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7B81EB6F-3174-1892-DE03-6BB2E251CFDF}"/>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5</a:t>
            </a:fld>
            <a:endParaRPr dirty="0"/>
          </a:p>
        </p:txBody>
      </p:sp>
      <p:pic>
        <p:nvPicPr>
          <p:cNvPr id="5" name="Picture 4">
            <a:extLst>
              <a:ext uri="{FF2B5EF4-FFF2-40B4-BE49-F238E27FC236}">
                <a16:creationId xmlns:a16="http://schemas.microsoft.com/office/drawing/2014/main" id="{27FF22BA-808A-2538-570E-E21EB15BAAD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5AB49C97-DF49-072B-030C-2D93E302C63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72BAA24D-EB31-3479-773A-B7849C6E8FBB}"/>
              </a:ext>
            </a:extLst>
          </p:cNvPr>
          <p:cNvSpPr txBox="1"/>
          <p:nvPr/>
        </p:nvSpPr>
        <p:spPr>
          <a:xfrm>
            <a:off x="200721" y="3279942"/>
            <a:ext cx="6758879" cy="16354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US" sz="6000" dirty="0"/>
              <a:t>श्वसन संकट के संकेत और लक्षण</a:t>
            </a:r>
            <a:endParaRPr lang="en-IN" sz="6000" dirty="0"/>
          </a:p>
        </p:txBody>
      </p:sp>
      <p:sp>
        <p:nvSpPr>
          <p:cNvPr id="2" name="Move the patient away from                  the contaminated area…">
            <a:extLst>
              <a:ext uri="{FF2B5EF4-FFF2-40B4-BE49-F238E27FC236}">
                <a16:creationId xmlns:a16="http://schemas.microsoft.com/office/drawing/2014/main" id="{6A3A9D7B-A3C3-BF70-66C2-EED9F649EBD2}"/>
              </a:ext>
            </a:extLst>
          </p:cNvPr>
          <p:cNvSpPr txBox="1"/>
          <p:nvPr/>
        </p:nvSpPr>
        <p:spPr>
          <a:xfrm>
            <a:off x="7679855" y="1554602"/>
            <a:ext cx="13859345" cy="77655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lstStyle/>
          <a:p>
            <a:pPr marL="685800" indent="-685800" algn="l" defTabSz="1896340" rtl="0">
              <a:spcBef>
                <a:spcPts val="4000"/>
              </a:spcBef>
              <a:buSzPct val="100000"/>
              <a:buFont typeface="Arial" panose="020B0604020202020204" pitchFamily="34" charset="0"/>
              <a:buChar char="•"/>
              <a:tabLst>
                <a:tab pos="2286000" algn="l"/>
                <a:tab pos="3644900" algn="l"/>
                <a:tab pos="5029200" algn="l"/>
                <a:tab pos="6388100" algn="l"/>
              </a:tabLst>
              <a:defRPr sz="5400">
                <a:latin typeface="Open Sans"/>
                <a:ea typeface="Open Sans"/>
                <a:cs typeface="Open Sans"/>
                <a:sym typeface="Open Sans"/>
              </a:defRPr>
            </a:pPr>
            <a:r>
              <a:rPr lang="en-US" dirty="0"/>
              <a:t>बिना सांस लिए पूरा वाक्य बोलने में असमर्थता।</a:t>
            </a:r>
          </a:p>
          <a:p>
            <a:pPr marL="685800" indent="-685800" algn="l" defTabSz="1896340" rtl="0">
              <a:spcBef>
                <a:spcPts val="4000"/>
              </a:spcBef>
              <a:buSzPct val="100000"/>
              <a:buFont typeface="Arial" panose="020B0604020202020204" pitchFamily="34" charset="0"/>
              <a:buChar char="•"/>
              <a:tabLst>
                <a:tab pos="2286000" algn="l"/>
                <a:tab pos="3644900" algn="l"/>
                <a:tab pos="5029200" algn="l"/>
                <a:tab pos="6388100" algn="l"/>
              </a:tabLst>
              <a:defRPr sz="5400">
                <a:latin typeface="Open Sans"/>
                <a:ea typeface="Open Sans"/>
                <a:cs typeface="Open Sans"/>
                <a:sym typeface="Open Sans"/>
              </a:defRPr>
            </a:pPr>
            <a:r>
              <a:rPr lang="en-US" dirty="0"/>
              <a:t>शोर भरी साँस लेना.</a:t>
            </a:r>
          </a:p>
          <a:p>
            <a:pPr marL="685800" indent="-685800" algn="l" defTabSz="1896340" rtl="0">
              <a:spcBef>
                <a:spcPts val="4000"/>
              </a:spcBef>
              <a:buSzPct val="100000"/>
              <a:buFont typeface="Arial" panose="020B0604020202020204" pitchFamily="34" charset="0"/>
              <a:buChar char="•"/>
              <a:tabLst>
                <a:tab pos="2286000" algn="l"/>
                <a:tab pos="3644900" algn="l"/>
                <a:tab pos="5029200" algn="l"/>
                <a:tab pos="6388100" algn="l"/>
              </a:tabLst>
              <a:defRPr sz="5400">
                <a:latin typeface="Open Sans"/>
                <a:ea typeface="Open Sans"/>
                <a:cs typeface="Open Sans"/>
                <a:sym typeface="Open Sans"/>
              </a:defRPr>
            </a:pPr>
            <a:r>
              <a:rPr lang="en-US" dirty="0"/>
              <a:t>सांस लेने के लिए सहायक मांसपेशियों का उपयोग।</a:t>
            </a:r>
          </a:p>
          <a:p>
            <a:pPr marL="685800" indent="-685800" algn="l" defTabSz="1896340" rtl="0">
              <a:spcBef>
                <a:spcPts val="4000"/>
              </a:spcBef>
              <a:buSzPct val="100000"/>
              <a:buFont typeface="Arial" panose="020B0604020202020204" pitchFamily="34" charset="0"/>
              <a:buChar char="•"/>
              <a:tabLst>
                <a:tab pos="2286000" algn="l"/>
                <a:tab pos="3644900" algn="l"/>
                <a:tab pos="5029200" algn="l"/>
                <a:tab pos="6388100" algn="l"/>
              </a:tabLst>
              <a:defRPr sz="5400">
                <a:latin typeface="Open Sans"/>
                <a:ea typeface="Open Sans"/>
                <a:cs typeface="Open Sans"/>
                <a:sym typeface="Open Sans"/>
              </a:defRPr>
            </a:pPr>
            <a:r>
              <a:rPr lang="en-US" dirty="0"/>
              <a:t>तिपाई की स्थिति, आगे की ओर झुकना, सीधा बैठना</a:t>
            </a:r>
          </a:p>
          <a:p>
            <a:pPr marL="685800" indent="-685800" algn="l" defTabSz="1896340" rtl="0">
              <a:spcBef>
                <a:spcPts val="4000"/>
              </a:spcBef>
              <a:buSzPct val="100000"/>
              <a:buFont typeface="Arial" panose="020B0604020202020204" pitchFamily="34" charset="0"/>
              <a:buChar char="•"/>
              <a:tabLst>
                <a:tab pos="2286000" algn="l"/>
                <a:tab pos="3644900" algn="l"/>
                <a:tab pos="5029200" algn="l"/>
                <a:tab pos="6388100" algn="l"/>
              </a:tabLst>
              <a:defRPr sz="5400">
                <a:latin typeface="Open Sans"/>
                <a:ea typeface="Open Sans"/>
                <a:cs typeface="Open Sans"/>
                <a:sym typeface="Open Sans"/>
              </a:defRPr>
            </a:pPr>
            <a:r>
              <a:rPr lang="en-US" dirty="0"/>
              <a:t>असामान्य श्वास दर या पैटर्न</a:t>
            </a:r>
          </a:p>
          <a:p>
            <a:pPr marL="685800" indent="-685800" algn="l" defTabSz="1896340" rtl="0">
              <a:spcBef>
                <a:spcPts val="4000"/>
              </a:spcBef>
              <a:buSzPct val="100000"/>
              <a:buFont typeface="Arial" panose="020B0604020202020204" pitchFamily="34" charset="0"/>
              <a:buChar char="•"/>
              <a:tabLst>
                <a:tab pos="2286000" algn="l"/>
                <a:tab pos="3644900" algn="l"/>
                <a:tab pos="5029200" algn="l"/>
                <a:tab pos="6388100" algn="l"/>
              </a:tabLst>
              <a:defRPr sz="5400">
                <a:latin typeface="Open Sans"/>
                <a:ea typeface="Open Sans"/>
                <a:cs typeface="Open Sans"/>
                <a:sym typeface="Open Sans"/>
              </a:defRPr>
            </a:pPr>
            <a:r>
              <a:rPr lang="en-US" dirty="0"/>
              <a:t>नाड़ी की दर में वृद्धि</a:t>
            </a:r>
          </a:p>
          <a:p>
            <a:pPr marL="685800" indent="-685800" algn="l" defTabSz="1896340" rtl="0">
              <a:spcBef>
                <a:spcPts val="4000"/>
              </a:spcBef>
              <a:buSzPct val="100000"/>
              <a:buFont typeface="Arial" panose="020B0604020202020204" pitchFamily="34" charset="0"/>
              <a:buChar char="•"/>
              <a:tabLst>
                <a:tab pos="2286000" algn="l"/>
                <a:tab pos="3644900" algn="l"/>
                <a:tab pos="5029200" algn="l"/>
                <a:tab pos="6388100" algn="l"/>
              </a:tabLst>
              <a:defRPr sz="5400">
                <a:latin typeface="Open Sans"/>
                <a:ea typeface="Open Sans"/>
                <a:cs typeface="Open Sans"/>
                <a:sym typeface="Open Sans"/>
              </a:defRPr>
            </a:pPr>
            <a:r>
              <a:rPr lang="en-US" dirty="0"/>
              <a:t>त्वचा का खराब रंग (सियानोटिक, पीला, या राख </a:t>
            </a:r>
            <a:r>
              <a:rPr lang="en-US" dirty="0" err="1"/>
              <a:t>जैसा</a:t>
            </a:r>
            <a:r>
              <a:rPr lang="en-US" dirty="0"/>
              <a:t>)</a:t>
            </a:r>
          </a:p>
        </p:txBody>
      </p:sp>
      <p:pic>
        <p:nvPicPr>
          <p:cNvPr id="12" name="Picture 11">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742863" y="12755829"/>
            <a:ext cx="3686352" cy="677269"/>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20407225" y="12893041"/>
            <a:ext cx="3686352" cy="677269"/>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929600" y="-34941"/>
            <a:ext cx="3480677" cy="2559540"/>
          </a:xfrm>
          <a:prstGeom prst="rect">
            <a:avLst/>
          </a:prstGeom>
        </p:spPr>
      </p:pic>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09" y="-53517"/>
            <a:ext cx="4096010" cy="2559540"/>
          </a:xfrm>
          <a:prstGeom prst="rect">
            <a:avLst/>
          </a:prstGeom>
        </p:spPr>
      </p:pic>
    </p:spTree>
    <p:extLst>
      <p:ext uri="{BB962C8B-B14F-4D97-AF65-F5344CB8AC3E}">
        <p14:creationId xmlns:p14="http://schemas.microsoft.com/office/powerpoint/2010/main" val="761576584"/>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7794BE-08A6-55F8-E66F-11ECB11E3915}"/>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ACDDBB5F-D98D-E4F5-A4F2-45B9AE5DB5C1}"/>
              </a:ext>
            </a:extLst>
          </p:cNvPr>
          <p:cNvSpPr/>
          <p:nvPr/>
        </p:nvSpPr>
        <p:spPr>
          <a:xfrm>
            <a:off x="8167732" y="1"/>
            <a:ext cx="16216268" cy="12592480"/>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475174F9-926B-2954-F566-EC69322EAE4A}"/>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3" name="Rectangle">
            <a:extLst>
              <a:ext uri="{FF2B5EF4-FFF2-40B4-BE49-F238E27FC236}">
                <a16:creationId xmlns:a16="http://schemas.microsoft.com/office/drawing/2014/main" id="{1946FD74-0BBD-FAEC-165B-4351FBE3A218}"/>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600672C7-35B0-5B2E-42AE-C0112ED786B4}"/>
              </a:ext>
            </a:extLst>
          </p:cNvPr>
          <p:cNvSpPr txBox="1"/>
          <p:nvPr/>
        </p:nvSpPr>
        <p:spPr>
          <a:xfrm>
            <a:off x="21437178" y="12813338"/>
            <a:ext cx="1626446"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16</a:t>
            </a:r>
            <a:r>
              <a:rPr b="1" dirty="0"/>
              <a:t>-</a:t>
            </a:r>
          </a:p>
        </p:txBody>
      </p:sp>
      <p:sp>
        <p:nvSpPr>
          <p:cNvPr id="115" name="Rectangle">
            <a:extLst>
              <a:ext uri="{FF2B5EF4-FFF2-40B4-BE49-F238E27FC236}">
                <a16:creationId xmlns:a16="http://schemas.microsoft.com/office/drawing/2014/main" id="{75BC23B0-54BD-3945-26AC-C2B8127D9917}"/>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49B4B2E4-D129-EA7D-D3EB-B9184D933887}"/>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6</a:t>
            </a:fld>
            <a:endParaRPr dirty="0"/>
          </a:p>
        </p:txBody>
      </p:sp>
      <p:pic>
        <p:nvPicPr>
          <p:cNvPr id="5" name="Picture 4">
            <a:extLst>
              <a:ext uri="{FF2B5EF4-FFF2-40B4-BE49-F238E27FC236}">
                <a16:creationId xmlns:a16="http://schemas.microsoft.com/office/drawing/2014/main" id="{7F6D82B7-C7A7-9CF7-7327-2224AC9999B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19D8921A-EB33-8F94-CDE6-52F6890EEE7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3943D80C-9552-53FD-D076-9437AB3FD320}"/>
              </a:ext>
            </a:extLst>
          </p:cNvPr>
          <p:cNvSpPr txBox="1"/>
          <p:nvPr/>
        </p:nvSpPr>
        <p:spPr>
          <a:xfrm>
            <a:off x="742863" y="2812493"/>
            <a:ext cx="7113118" cy="16494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IN" sz="6000" dirty="0"/>
              <a:t>श्वसन संकट</a:t>
            </a:r>
          </a:p>
        </p:txBody>
      </p:sp>
      <p:sp>
        <p:nvSpPr>
          <p:cNvPr id="2" name="Move the patient away from                  the contaminated area…">
            <a:extLst>
              <a:ext uri="{FF2B5EF4-FFF2-40B4-BE49-F238E27FC236}">
                <a16:creationId xmlns:a16="http://schemas.microsoft.com/office/drawing/2014/main" id="{C41774B2-9406-3B35-0079-99D318BB1E3D}"/>
              </a:ext>
            </a:extLst>
          </p:cNvPr>
          <p:cNvSpPr txBox="1"/>
          <p:nvPr/>
        </p:nvSpPr>
        <p:spPr>
          <a:xfrm>
            <a:off x="9181744" y="5111336"/>
            <a:ext cx="13859345" cy="77655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lstStyle/>
          <a:p>
            <a:pPr marL="889000" indent="-889000" algn="l" defTabSz="1896340" rtl="0">
              <a:spcBef>
                <a:spcPts val="4000"/>
              </a:spcBef>
              <a:buSzPct val="100000"/>
              <a:buAutoNum type="arabicParenR"/>
              <a:tabLst>
                <a:tab pos="2286000" algn="l"/>
                <a:tab pos="3644900" algn="l"/>
                <a:tab pos="5029200" algn="l"/>
                <a:tab pos="6388100" algn="l"/>
              </a:tabLst>
              <a:defRPr sz="5400">
                <a:latin typeface="Open Sans"/>
                <a:ea typeface="Open Sans"/>
                <a:cs typeface="Open Sans"/>
                <a:sym typeface="Open Sans"/>
              </a:defRPr>
            </a:pPr>
            <a:r>
              <a:rPr dirty="0"/>
              <a:t>रोगी को दूषित क्षेत्र से दूर </a:t>
            </a:r>
            <a:r>
              <a:rPr dirty="0" err="1"/>
              <a:t>ले</a:t>
            </a:r>
            <a:r>
              <a:rPr dirty="0"/>
              <a:t> </a:t>
            </a:r>
            <a:r>
              <a:rPr dirty="0" err="1"/>
              <a:t>जाएं</a:t>
            </a:r>
            <a:r>
              <a:rPr lang="hi-IN" dirty="0"/>
              <a:t> I</a:t>
            </a:r>
            <a:endParaRPr dirty="0"/>
          </a:p>
          <a:p>
            <a:pPr marL="889000" indent="-889000" algn="l" defTabSz="1896340" rtl="0">
              <a:spcBef>
                <a:spcPts val="4000"/>
              </a:spcBef>
              <a:buSzPct val="100000"/>
              <a:buAutoNum type="arabicParenR"/>
              <a:tabLst>
                <a:tab pos="2286000" algn="l"/>
                <a:tab pos="3644900" algn="l"/>
                <a:tab pos="5029200" algn="l"/>
                <a:tab pos="6388100" algn="l"/>
              </a:tabLst>
              <a:defRPr sz="5400">
                <a:latin typeface="Open Sans"/>
                <a:ea typeface="Open Sans"/>
                <a:cs typeface="Open Sans"/>
                <a:sym typeface="Open Sans"/>
              </a:defRPr>
            </a:pPr>
            <a:r>
              <a:rPr dirty="0"/>
              <a:t>रोगी की सांस का आकलन करें ताकि यह निर्धारित किया जा सके कि क्या वह </a:t>
            </a:r>
            <a:r>
              <a:rPr dirty="0" err="1"/>
              <a:t>पर्याप्त</a:t>
            </a:r>
            <a:r>
              <a:rPr dirty="0"/>
              <a:t> </a:t>
            </a:r>
            <a:r>
              <a:rPr dirty="0" err="1"/>
              <a:t>है</a:t>
            </a:r>
            <a:r>
              <a:rPr lang="hi-IN" dirty="0"/>
              <a:t> I</a:t>
            </a:r>
            <a:endParaRPr dirty="0"/>
          </a:p>
          <a:p>
            <a:pPr marL="889000" indent="-889000" algn="l" defTabSz="1896340" rtl="0">
              <a:spcBef>
                <a:spcPts val="4000"/>
              </a:spcBef>
              <a:buSzPct val="100000"/>
              <a:buAutoNum type="arabicParenR"/>
              <a:tabLst>
                <a:tab pos="2286000" algn="l"/>
                <a:tab pos="3644900" algn="l"/>
                <a:tab pos="5029200" algn="l"/>
                <a:tab pos="6388100" algn="l"/>
              </a:tabLst>
              <a:defRPr sz="5400">
                <a:latin typeface="Open Sans"/>
                <a:ea typeface="Open Sans"/>
                <a:cs typeface="Open Sans"/>
                <a:sym typeface="Open Sans"/>
              </a:defRPr>
            </a:pPr>
            <a:r>
              <a:rPr dirty="0"/>
              <a:t>प्रतिक्रिया देने वाले रोगी को आरामदायक स्थिति </a:t>
            </a:r>
            <a:r>
              <a:rPr dirty="0" err="1"/>
              <a:t>में</a:t>
            </a:r>
            <a:r>
              <a:rPr dirty="0"/>
              <a:t> </a:t>
            </a:r>
            <a:r>
              <a:rPr dirty="0" err="1"/>
              <a:t>रखें</a:t>
            </a:r>
            <a:r>
              <a:rPr lang="hi-IN" dirty="0"/>
              <a:t> I</a:t>
            </a:r>
            <a:endParaRPr dirty="0"/>
          </a:p>
        </p:txBody>
      </p:sp>
      <p:sp>
        <p:nvSpPr>
          <p:cNvPr id="3" name="Pre-hospital Treatment">
            <a:extLst>
              <a:ext uri="{FF2B5EF4-FFF2-40B4-BE49-F238E27FC236}">
                <a16:creationId xmlns:a16="http://schemas.microsoft.com/office/drawing/2014/main" id="{C031A40F-ED4D-2DEB-2F26-8EB27980D7F9}"/>
              </a:ext>
            </a:extLst>
          </p:cNvPr>
          <p:cNvSpPr txBox="1"/>
          <p:nvPr/>
        </p:nvSpPr>
        <p:spPr>
          <a:xfrm>
            <a:off x="9181744" y="3496963"/>
            <a:ext cx="11583750" cy="12833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89235" tIns="89235" rIns="89235" bIns="89235">
            <a:normAutofit/>
          </a:bodyPr>
          <a:lstStyle>
            <a:lvl1pPr defTabSz="1896340">
              <a:spcBef>
                <a:spcPts val="2100"/>
              </a:spcBef>
              <a:tabLst>
                <a:tab pos="2286000" algn="l"/>
                <a:tab pos="3644900" algn="l"/>
                <a:tab pos="5029200" algn="l"/>
                <a:tab pos="6388100" algn="l"/>
              </a:tabLst>
              <a:defRPr sz="6400" i="1">
                <a:latin typeface="Open Sans Semibold"/>
                <a:ea typeface="Open Sans Semibold"/>
                <a:cs typeface="Open Sans Semibold"/>
                <a:sym typeface="Open Sans Semibold"/>
              </a:defRPr>
            </a:lvl1pPr>
          </a:lstStyle>
          <a:p>
            <a:pPr algn="l" rtl="0"/>
            <a:r>
              <a:rPr dirty="0"/>
              <a:t>अस्पताल पूर्व उपचार</a:t>
            </a:r>
          </a:p>
        </p:txBody>
      </p:sp>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742863" y="12755829"/>
            <a:ext cx="3686352" cy="677269"/>
          </a:xfrm>
          <a:prstGeom prst="rect">
            <a:avLst/>
          </a:prstGeom>
        </p:spPr>
      </p:pic>
      <p:pic>
        <p:nvPicPr>
          <p:cNvPr id="14" name="Picture 13">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20368749" y="12795680"/>
            <a:ext cx="3686352" cy="677269"/>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929600" y="-34941"/>
            <a:ext cx="3480677" cy="2559540"/>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09" y="-53517"/>
            <a:ext cx="4096010" cy="2559540"/>
          </a:xfrm>
          <a:prstGeom prst="rect">
            <a:avLst/>
          </a:prstGeom>
        </p:spPr>
      </p:pic>
    </p:spTree>
    <p:extLst>
      <p:ext uri="{BB962C8B-B14F-4D97-AF65-F5344CB8AC3E}">
        <p14:creationId xmlns:p14="http://schemas.microsoft.com/office/powerpoint/2010/main" val="1975959982"/>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49EB3B-4ACD-5110-F0AF-8C7EA40DDA16}"/>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2B43546E-D1C8-972B-A0FB-42F19EBE7CF2}"/>
              </a:ext>
            </a:extLst>
          </p:cNvPr>
          <p:cNvSpPr/>
          <p:nvPr/>
        </p:nvSpPr>
        <p:spPr>
          <a:xfrm>
            <a:off x="8167732" y="1"/>
            <a:ext cx="16216268" cy="12610138"/>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9BB82F25-F58E-EFF6-C220-FA60527A6034}"/>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3" name="Rectangle">
            <a:extLst>
              <a:ext uri="{FF2B5EF4-FFF2-40B4-BE49-F238E27FC236}">
                <a16:creationId xmlns:a16="http://schemas.microsoft.com/office/drawing/2014/main" id="{4871D047-2778-6FCB-D43F-04951AAA680D}"/>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FFF49E8E-CE54-3B15-4C97-3CD6BC8FEF2B}"/>
              </a:ext>
            </a:extLst>
          </p:cNvPr>
          <p:cNvSpPr txBox="1"/>
          <p:nvPr/>
        </p:nvSpPr>
        <p:spPr>
          <a:xfrm>
            <a:off x="21437178" y="12813338"/>
            <a:ext cx="1626446"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16</a:t>
            </a:r>
            <a:r>
              <a:rPr b="1" dirty="0"/>
              <a:t>-</a:t>
            </a:r>
          </a:p>
        </p:txBody>
      </p:sp>
      <p:sp>
        <p:nvSpPr>
          <p:cNvPr id="115" name="Rectangle">
            <a:extLst>
              <a:ext uri="{FF2B5EF4-FFF2-40B4-BE49-F238E27FC236}">
                <a16:creationId xmlns:a16="http://schemas.microsoft.com/office/drawing/2014/main" id="{B810F891-06D7-099E-9E0A-0A355DFE2F6B}"/>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254BC849-6757-3CD8-E6FB-60C195F26C7C}"/>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7</a:t>
            </a:fld>
            <a:endParaRPr dirty="0"/>
          </a:p>
        </p:txBody>
      </p:sp>
      <p:pic>
        <p:nvPicPr>
          <p:cNvPr id="5" name="Picture 4">
            <a:extLst>
              <a:ext uri="{FF2B5EF4-FFF2-40B4-BE49-F238E27FC236}">
                <a16:creationId xmlns:a16="http://schemas.microsoft.com/office/drawing/2014/main" id="{C58064CA-FC65-39C5-C0B3-A6A786E4DD4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4B2F5078-6020-03B3-D118-75BFA009F3A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EC6A0E39-3360-256F-5D02-3DC7176094BE}"/>
              </a:ext>
            </a:extLst>
          </p:cNvPr>
          <p:cNvSpPr txBox="1"/>
          <p:nvPr/>
        </p:nvSpPr>
        <p:spPr>
          <a:xfrm>
            <a:off x="379837" y="3547972"/>
            <a:ext cx="7113118" cy="312672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US" sz="6000" dirty="0"/>
              <a:t>चिकित्सीय श्वसन संकट के कारण</a:t>
            </a:r>
            <a:endParaRPr lang="en-IN" sz="6000" dirty="0"/>
          </a:p>
        </p:txBody>
      </p:sp>
      <p:sp>
        <p:nvSpPr>
          <p:cNvPr id="2" name="Move the patient away from                  the contaminated area…">
            <a:extLst>
              <a:ext uri="{FF2B5EF4-FFF2-40B4-BE49-F238E27FC236}">
                <a16:creationId xmlns:a16="http://schemas.microsoft.com/office/drawing/2014/main" id="{4F3E2DD8-4191-A432-DDF3-84FD3D7CD9C6}"/>
              </a:ext>
            </a:extLst>
          </p:cNvPr>
          <p:cNvSpPr txBox="1"/>
          <p:nvPr/>
        </p:nvSpPr>
        <p:spPr>
          <a:xfrm>
            <a:off x="9181744" y="5111336"/>
            <a:ext cx="14237056" cy="77655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lstStyle/>
          <a:p>
            <a:pPr marL="889000" indent="-889000" algn="l" defTabSz="1896340" rtl="0">
              <a:spcBef>
                <a:spcPts val="4000"/>
              </a:spcBef>
              <a:buSzPct val="100000"/>
              <a:buAutoNum type="arabicParenR" startAt="4"/>
              <a:tabLst>
                <a:tab pos="2286000" algn="l"/>
                <a:tab pos="3644900" algn="l"/>
                <a:tab pos="5029200" algn="l"/>
                <a:tab pos="6388100" algn="l"/>
              </a:tabLst>
              <a:defRPr sz="5400">
                <a:latin typeface="Open Sans"/>
                <a:ea typeface="Open Sans"/>
                <a:cs typeface="Open Sans"/>
                <a:sym typeface="Open Sans"/>
              </a:defRPr>
            </a:pPr>
            <a:r>
              <a:rPr lang="en-US" dirty="0"/>
              <a:t>स्थानीय प्रोटोकॉल के अनुसार ऑक्सीजन का प्रबंध करें।</a:t>
            </a:r>
          </a:p>
          <a:p>
            <a:pPr marL="889000" indent="-889000" algn="l" defTabSz="1896340" rtl="0">
              <a:spcBef>
                <a:spcPts val="4000"/>
              </a:spcBef>
              <a:buSzPct val="100000"/>
              <a:buAutoNum type="arabicParenR" startAt="4"/>
              <a:tabLst>
                <a:tab pos="2286000" algn="l"/>
                <a:tab pos="3644900" algn="l"/>
                <a:tab pos="5029200" algn="l"/>
                <a:tab pos="6388100" algn="l"/>
              </a:tabLst>
              <a:defRPr sz="5400">
                <a:latin typeface="Open Sans"/>
                <a:ea typeface="Open Sans"/>
                <a:cs typeface="Open Sans"/>
                <a:sym typeface="Open Sans"/>
              </a:defRPr>
            </a:pPr>
            <a:r>
              <a:rPr lang="en-US" dirty="0"/>
              <a:t>भावनात्मक समर्थन प्रदान करके रोगी को सांत्वना और आश्वासन दें।</a:t>
            </a:r>
          </a:p>
          <a:p>
            <a:pPr algn="l" defTabSz="1896340" rtl="0">
              <a:spcBef>
                <a:spcPts val="4000"/>
              </a:spcBef>
              <a:tabLst>
                <a:tab pos="2286000" algn="l"/>
                <a:tab pos="3644900" algn="l"/>
                <a:tab pos="5029200" algn="l"/>
                <a:tab pos="6388100" algn="l"/>
              </a:tabLst>
              <a:defRPr sz="5400">
                <a:latin typeface="Open Sans"/>
                <a:ea typeface="Open Sans"/>
                <a:cs typeface="Open Sans"/>
                <a:sym typeface="Open Sans"/>
              </a:defRPr>
            </a:pPr>
            <a:r>
              <a:rPr lang="en-US" dirty="0"/>
              <a:t>6)   </a:t>
            </a:r>
            <a:r>
              <a:rPr lang="en-US" dirty="0" err="1"/>
              <a:t>रोगी</a:t>
            </a:r>
            <a:r>
              <a:rPr lang="en-US" dirty="0"/>
              <a:t> को </a:t>
            </a:r>
            <a:r>
              <a:rPr lang="en-US" dirty="0" err="1"/>
              <a:t>यथाशीघ्र</a:t>
            </a:r>
            <a:r>
              <a:rPr lang="en-US" dirty="0"/>
              <a:t> </a:t>
            </a:r>
            <a:r>
              <a:rPr lang="hi-IN" dirty="0"/>
              <a:t>अस्पताल </a:t>
            </a:r>
            <a:r>
              <a:rPr lang="en-US" dirty="0" err="1"/>
              <a:t>ले</a:t>
            </a:r>
            <a:r>
              <a:rPr lang="en-US" dirty="0"/>
              <a:t> जाएं।</a:t>
            </a:r>
          </a:p>
        </p:txBody>
      </p:sp>
      <p:sp>
        <p:nvSpPr>
          <p:cNvPr id="3" name="Pre-hospital Treatment">
            <a:extLst>
              <a:ext uri="{FF2B5EF4-FFF2-40B4-BE49-F238E27FC236}">
                <a16:creationId xmlns:a16="http://schemas.microsoft.com/office/drawing/2014/main" id="{8693C6A8-12B3-C161-3267-CF0282E89248}"/>
              </a:ext>
            </a:extLst>
          </p:cNvPr>
          <p:cNvSpPr txBox="1"/>
          <p:nvPr/>
        </p:nvSpPr>
        <p:spPr>
          <a:xfrm>
            <a:off x="9181744" y="3496963"/>
            <a:ext cx="11583750" cy="12833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89235" tIns="89235" rIns="89235" bIns="89235">
            <a:normAutofit/>
          </a:bodyPr>
          <a:lstStyle>
            <a:lvl1pPr defTabSz="1896340">
              <a:spcBef>
                <a:spcPts val="2100"/>
              </a:spcBef>
              <a:tabLst>
                <a:tab pos="2286000" algn="l"/>
                <a:tab pos="3644900" algn="l"/>
                <a:tab pos="5029200" algn="l"/>
                <a:tab pos="6388100" algn="l"/>
              </a:tabLst>
              <a:defRPr sz="6400" i="1">
                <a:latin typeface="Open Sans Semibold"/>
                <a:ea typeface="Open Sans Semibold"/>
                <a:cs typeface="Open Sans Semibold"/>
                <a:sym typeface="Open Sans Semibold"/>
              </a:defRPr>
            </a:lvl1pPr>
          </a:lstStyle>
          <a:p>
            <a:pPr algn="l" rtl="0">
              <a:defRPr sz="6400" i="1">
                <a:latin typeface="Open Sans Semibold"/>
                <a:ea typeface="Open Sans Semibold"/>
                <a:cs typeface="Open Sans Semibold"/>
                <a:sym typeface="Open Sans Semibold"/>
              </a:defRPr>
            </a:pPr>
            <a:r>
              <a:rPr lang="en-IN" dirty="0"/>
              <a:t>अस्पताल पूर्व उपचार</a:t>
            </a:r>
            <a:r>
              <a:rPr lang="en-IN" sz="3600" dirty="0">
                <a:latin typeface="Open Sans Light"/>
                <a:ea typeface="Open Sans Light"/>
                <a:cs typeface="Open Sans Light"/>
                <a:sym typeface="Open Sans Light"/>
              </a:rPr>
              <a:t>  </a:t>
            </a:r>
            <a:r>
              <a:rPr lang="en-IN" sz="4800" dirty="0">
                <a:latin typeface="Open Sans Light"/>
                <a:ea typeface="Open Sans Light"/>
                <a:cs typeface="Open Sans Light"/>
                <a:sym typeface="Open Sans Light"/>
              </a:rPr>
              <a:t>(जारी)</a:t>
            </a:r>
          </a:p>
        </p:txBody>
      </p:sp>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1016000" y="12691368"/>
            <a:ext cx="3686352" cy="677269"/>
          </a:xfrm>
          <a:prstGeom prst="rect">
            <a:avLst/>
          </a:prstGeom>
        </p:spPr>
      </p:pic>
      <p:pic>
        <p:nvPicPr>
          <p:cNvPr id="14" name="Picture 13">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20407225" y="12689841"/>
            <a:ext cx="3686352" cy="677269"/>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929600" y="-34941"/>
            <a:ext cx="3480677" cy="2559540"/>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09" y="-53517"/>
            <a:ext cx="4096010" cy="2559540"/>
          </a:xfrm>
          <a:prstGeom prst="rect">
            <a:avLst/>
          </a:prstGeom>
        </p:spPr>
      </p:pic>
    </p:spTree>
    <p:extLst>
      <p:ext uri="{BB962C8B-B14F-4D97-AF65-F5344CB8AC3E}">
        <p14:creationId xmlns:p14="http://schemas.microsoft.com/office/powerpoint/2010/main" val="2837502657"/>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F9B928-3222-418C-7A91-B8B594DD3438}"/>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97AB53F1-C3EA-F1D8-5E06-BA038D837795}"/>
              </a:ext>
            </a:extLst>
          </p:cNvPr>
          <p:cNvSpPr/>
          <p:nvPr/>
        </p:nvSpPr>
        <p:spPr>
          <a:xfrm>
            <a:off x="4831338" y="1"/>
            <a:ext cx="19552662" cy="12610138"/>
          </a:xfrm>
          <a:prstGeom prst="rect">
            <a:avLst/>
          </a:prstGeom>
          <a:solidFill>
            <a:schemeClr val="accent6">
              <a:lumMod val="20000"/>
              <a:lumOff val="80000"/>
            </a:schemeClr>
          </a:solidFill>
          <a:ln w="12700">
            <a:miter lim="400000"/>
          </a:ln>
        </p:spPr>
        <p:txBody>
          <a:bodyPr lIns="78283" tIns="78283" rIns="78283" bIns="78283"/>
          <a:lstStyle/>
          <a:p>
            <a:pPr algn="l" rtl="0"/>
            <a:endParaRPr lang="en-IN" dirty="0"/>
          </a:p>
        </p:txBody>
      </p:sp>
      <p:sp>
        <p:nvSpPr>
          <p:cNvPr id="8" name="Rectangle">
            <a:extLst>
              <a:ext uri="{FF2B5EF4-FFF2-40B4-BE49-F238E27FC236}">
                <a16:creationId xmlns:a16="http://schemas.microsoft.com/office/drawing/2014/main" id="{B9F5F8E8-1534-BCA2-7606-EC500C0ED5EB}"/>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3" name="Rectangle">
            <a:extLst>
              <a:ext uri="{FF2B5EF4-FFF2-40B4-BE49-F238E27FC236}">
                <a16:creationId xmlns:a16="http://schemas.microsoft.com/office/drawing/2014/main" id="{62F401AF-6C1F-4249-512B-07643B7269A7}"/>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29CB7C66-B2B4-DB33-56AE-D8C843D80FB1}"/>
              </a:ext>
            </a:extLst>
          </p:cNvPr>
          <p:cNvSpPr txBox="1"/>
          <p:nvPr/>
        </p:nvSpPr>
        <p:spPr>
          <a:xfrm>
            <a:off x="21437178" y="12813338"/>
            <a:ext cx="1626446"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16</a:t>
            </a:r>
            <a:r>
              <a:rPr b="1" dirty="0"/>
              <a:t>-</a:t>
            </a:r>
          </a:p>
        </p:txBody>
      </p:sp>
      <p:sp>
        <p:nvSpPr>
          <p:cNvPr id="115" name="Rectangle">
            <a:extLst>
              <a:ext uri="{FF2B5EF4-FFF2-40B4-BE49-F238E27FC236}">
                <a16:creationId xmlns:a16="http://schemas.microsoft.com/office/drawing/2014/main" id="{4A88BCCD-190E-D735-36B1-4D0AB25DB717}"/>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817D7BCA-A86E-7BE7-F001-ED543BCD78ED}"/>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8</a:t>
            </a:fld>
            <a:endParaRPr dirty="0"/>
          </a:p>
        </p:txBody>
      </p:sp>
      <p:pic>
        <p:nvPicPr>
          <p:cNvPr id="5" name="Picture 4">
            <a:extLst>
              <a:ext uri="{FF2B5EF4-FFF2-40B4-BE49-F238E27FC236}">
                <a16:creationId xmlns:a16="http://schemas.microsoft.com/office/drawing/2014/main" id="{C2DA0141-3216-B451-65AE-72BF6C13116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458B55C4-F361-5D13-7786-3A5CE76C606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110ED661-D794-80C6-EF2C-7E8E30505FC8}"/>
              </a:ext>
            </a:extLst>
          </p:cNvPr>
          <p:cNvSpPr txBox="1"/>
          <p:nvPr/>
        </p:nvSpPr>
        <p:spPr>
          <a:xfrm>
            <a:off x="226970" y="3218893"/>
            <a:ext cx="4718137" cy="8967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IN" sz="6000" dirty="0"/>
              <a:t>श्वसन संकट</a:t>
            </a:r>
          </a:p>
        </p:txBody>
      </p:sp>
      <p:sp>
        <p:nvSpPr>
          <p:cNvPr id="2" name="Move the patient away from                  the contaminated area…">
            <a:extLst>
              <a:ext uri="{FF2B5EF4-FFF2-40B4-BE49-F238E27FC236}">
                <a16:creationId xmlns:a16="http://schemas.microsoft.com/office/drawing/2014/main" id="{7EF8142F-F397-350D-F304-D8642DCED89D}"/>
              </a:ext>
            </a:extLst>
          </p:cNvPr>
          <p:cNvSpPr txBox="1"/>
          <p:nvPr/>
        </p:nvSpPr>
        <p:spPr>
          <a:xfrm>
            <a:off x="5584397" y="818896"/>
            <a:ext cx="15187729" cy="74169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lstStyle/>
          <a:p>
            <a:pPr marL="889000" indent="-889000" algn="l" defTabSz="1896340" rtl="0">
              <a:spcBef>
                <a:spcPts val="4000"/>
              </a:spcBef>
              <a:buSzPct val="100000"/>
              <a:buFont typeface="Arial" panose="020B0604020202020204" pitchFamily="34" charset="0"/>
              <a:buChar char="•"/>
              <a:tabLst>
                <a:tab pos="2286000" algn="l"/>
                <a:tab pos="3644900" algn="l"/>
                <a:tab pos="5029200" algn="l"/>
                <a:tab pos="6388100" algn="l"/>
              </a:tabLst>
              <a:defRPr sz="5400">
                <a:latin typeface="Open Sans"/>
                <a:ea typeface="Open Sans"/>
                <a:cs typeface="Open Sans"/>
                <a:sym typeface="Open Sans"/>
              </a:defRPr>
            </a:pPr>
            <a:r>
              <a:rPr lang="en-US" dirty="0"/>
              <a:t>किसी रोगी की स्थिति </a:t>
            </a:r>
            <a:r>
              <a:rPr lang="en-US" dirty="0" err="1"/>
              <a:t>का</a:t>
            </a:r>
            <a:r>
              <a:rPr lang="en-US" dirty="0"/>
              <a:t> </a:t>
            </a:r>
            <a:r>
              <a:rPr lang="hi-IN" dirty="0"/>
              <a:t>निर्धारण </a:t>
            </a:r>
            <a:r>
              <a:rPr lang="en-US" dirty="0" err="1"/>
              <a:t>करना</a:t>
            </a:r>
            <a:r>
              <a:rPr lang="en-US" dirty="0"/>
              <a:t> आवश्यक नहीं है; वास्तव में, सभी श्वसन स्थितियों की देखभाल चिकित्सा प्रथम प्रत्युत्तरकर्ता के लिए अनिवार्यतः एक समान होती है।</a:t>
            </a:r>
          </a:p>
          <a:p>
            <a:pPr marL="889000" indent="-889000" algn="l" defTabSz="1896340" rtl="0">
              <a:spcBef>
                <a:spcPts val="4000"/>
              </a:spcBef>
              <a:buSzPct val="100000"/>
              <a:buFont typeface="Arial" panose="020B0604020202020204" pitchFamily="34" charset="0"/>
              <a:buChar char="•"/>
              <a:tabLst>
                <a:tab pos="2286000" algn="l"/>
                <a:tab pos="3644900" algn="l"/>
                <a:tab pos="5029200" algn="l"/>
                <a:tab pos="6388100" algn="l"/>
              </a:tabLst>
              <a:defRPr sz="5400">
                <a:latin typeface="Open Sans"/>
                <a:ea typeface="Open Sans"/>
                <a:cs typeface="Open Sans"/>
                <a:sym typeface="Open Sans"/>
              </a:defRPr>
            </a:pPr>
            <a:r>
              <a:rPr lang="en-US" dirty="0"/>
              <a:t>दमा</a:t>
            </a:r>
          </a:p>
          <a:p>
            <a:pPr algn="l" defTabSz="1896340" rtl="0">
              <a:spcBef>
                <a:spcPts val="4000"/>
              </a:spcBef>
              <a:buSzPct val="100000"/>
              <a:tabLst>
                <a:tab pos="2286000" algn="l"/>
                <a:tab pos="3644900" algn="l"/>
                <a:tab pos="5029200" algn="l"/>
                <a:tab pos="6388100" algn="l"/>
              </a:tabLst>
              <a:defRPr sz="5400">
                <a:latin typeface="Open Sans"/>
                <a:ea typeface="Open Sans"/>
                <a:cs typeface="Open Sans"/>
                <a:sym typeface="Open Sans"/>
              </a:defRPr>
            </a:pPr>
            <a:r>
              <a:rPr lang="en-US" u="sng" dirty="0"/>
              <a:t>क्रोनिक ऑब्सट्रक्टिव पल्मोनरी डिजीज (सीओपीडी)</a:t>
            </a:r>
          </a:p>
          <a:p>
            <a:pPr marL="685800" lvl="3" indent="-685800" algn="l" defTabSz="1896340" rtl="0">
              <a:spcBef>
                <a:spcPts val="4000"/>
              </a:spcBef>
              <a:buSzPct val="100000"/>
              <a:buFont typeface="Courier New" panose="02070309020205020404" pitchFamily="49" charset="0"/>
              <a:buChar char="o"/>
              <a:tabLst>
                <a:tab pos="2286000" algn="l"/>
                <a:tab pos="3644900" algn="l"/>
                <a:tab pos="5029200" algn="l"/>
                <a:tab pos="6388100" algn="l"/>
              </a:tabLst>
              <a:defRPr sz="5400">
                <a:latin typeface="Open Sans"/>
                <a:ea typeface="Open Sans"/>
                <a:cs typeface="Open Sans"/>
                <a:sym typeface="Open Sans"/>
              </a:defRPr>
            </a:pPr>
            <a:r>
              <a:rPr lang="en-US" dirty="0"/>
              <a:t> </a:t>
            </a:r>
            <a:r>
              <a:rPr lang="en-US" dirty="0" err="1"/>
              <a:t>वातस्फीति</a:t>
            </a:r>
            <a:endParaRPr lang="en-US" dirty="0"/>
          </a:p>
          <a:p>
            <a:pPr marL="685800" lvl="3" indent="-685800" algn="l" defTabSz="1896340" rtl="0">
              <a:spcBef>
                <a:spcPts val="4000"/>
              </a:spcBef>
              <a:buSzPct val="100000"/>
              <a:buFont typeface="Courier New" panose="02070309020205020404" pitchFamily="49" charset="0"/>
              <a:buChar char="o"/>
              <a:tabLst>
                <a:tab pos="2286000" algn="l"/>
                <a:tab pos="3644900" algn="l"/>
                <a:tab pos="5029200" algn="l"/>
                <a:tab pos="6388100" algn="l"/>
              </a:tabLst>
              <a:defRPr sz="5400">
                <a:latin typeface="Open Sans"/>
                <a:ea typeface="Open Sans"/>
                <a:cs typeface="Open Sans"/>
                <a:sym typeface="Open Sans"/>
              </a:defRPr>
            </a:pPr>
            <a:r>
              <a:rPr lang="en-US" dirty="0"/>
              <a:t> </a:t>
            </a:r>
            <a:r>
              <a:rPr lang="en-US" dirty="0" err="1"/>
              <a:t>क्रोनिक-ब्रोंकाइटिस</a:t>
            </a:r>
            <a:endParaRPr lang="en-US" dirty="0"/>
          </a:p>
          <a:p>
            <a:pPr marL="889000" indent="-889000" algn="l" defTabSz="1896340" rtl="0">
              <a:spcBef>
                <a:spcPts val="4000"/>
              </a:spcBef>
              <a:buSzPct val="100000"/>
              <a:buFont typeface="Arial" panose="020B0604020202020204" pitchFamily="34" charset="0"/>
              <a:buChar char="•"/>
              <a:tabLst>
                <a:tab pos="2286000" algn="l"/>
                <a:tab pos="3644900" algn="l"/>
                <a:tab pos="5029200" algn="l"/>
                <a:tab pos="6388100" algn="l"/>
              </a:tabLst>
              <a:defRPr sz="5400">
                <a:latin typeface="Open Sans"/>
                <a:ea typeface="Open Sans"/>
                <a:cs typeface="Open Sans"/>
                <a:sym typeface="Open Sans"/>
              </a:defRPr>
            </a:pPr>
            <a:r>
              <a:rPr lang="en-US" dirty="0"/>
              <a:t>तीव्रग्राहिता</a:t>
            </a:r>
          </a:p>
          <a:p>
            <a:pPr marL="889000" indent="-889000" algn="l" defTabSz="1896340" rtl="0">
              <a:spcBef>
                <a:spcPts val="4000"/>
              </a:spcBef>
              <a:buSzPct val="100000"/>
              <a:buFont typeface="Arial" panose="020B0604020202020204" pitchFamily="34" charset="0"/>
              <a:buChar char="•"/>
              <a:tabLst>
                <a:tab pos="2286000" algn="l"/>
                <a:tab pos="3644900" algn="l"/>
                <a:tab pos="5029200" algn="l"/>
                <a:tab pos="6388100" algn="l"/>
              </a:tabLst>
              <a:defRPr sz="5400">
                <a:latin typeface="Open Sans"/>
                <a:ea typeface="Open Sans"/>
                <a:cs typeface="Open Sans"/>
                <a:sym typeface="Open Sans"/>
              </a:defRPr>
            </a:pPr>
            <a:r>
              <a:rPr lang="en-US" dirty="0" err="1"/>
              <a:t>अतिवातायनता</a:t>
            </a:r>
            <a:endParaRPr lang="en-US" dirty="0"/>
          </a:p>
          <a:p>
            <a:pPr marL="889000" indent="-889000" algn="l" defTabSz="1896340" rtl="0">
              <a:spcBef>
                <a:spcPts val="4000"/>
              </a:spcBef>
              <a:buSzPct val="100000"/>
              <a:buFont typeface="Arial" panose="020B0604020202020204" pitchFamily="34" charset="0"/>
              <a:buChar char="•"/>
              <a:tabLst>
                <a:tab pos="2286000" algn="l"/>
                <a:tab pos="3644900" algn="l"/>
                <a:tab pos="5029200" algn="l"/>
                <a:tab pos="6388100" algn="l"/>
              </a:tabLst>
              <a:defRPr sz="5400">
                <a:latin typeface="Open Sans"/>
                <a:ea typeface="Open Sans"/>
                <a:cs typeface="Open Sans"/>
                <a:sym typeface="Open Sans"/>
              </a:defRPr>
            </a:pPr>
            <a:endParaRPr lang="en-US" dirty="0"/>
          </a:p>
        </p:txBody>
      </p:sp>
      <p:pic>
        <p:nvPicPr>
          <p:cNvPr id="12" name="Picture 11">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742863" y="12755829"/>
            <a:ext cx="3686352" cy="677269"/>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20261335" y="12970966"/>
            <a:ext cx="3686352" cy="677269"/>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929600" y="-34941"/>
            <a:ext cx="3480677" cy="2559540"/>
          </a:xfrm>
          <a:prstGeom prst="rect">
            <a:avLst/>
          </a:prstGeom>
        </p:spPr>
      </p:pic>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09" y="-53517"/>
            <a:ext cx="4096010" cy="2559540"/>
          </a:xfrm>
          <a:prstGeom prst="rect">
            <a:avLst/>
          </a:prstGeom>
        </p:spPr>
      </p:pic>
    </p:spTree>
    <p:extLst>
      <p:ext uri="{BB962C8B-B14F-4D97-AF65-F5344CB8AC3E}">
        <p14:creationId xmlns:p14="http://schemas.microsoft.com/office/powerpoint/2010/main" val="1803424748"/>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49F81-CA28-BA6E-365D-AA41EBE822D4}"/>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12A39BA1-C796-7D16-FEBB-ACE0B3165DF4}"/>
              </a:ext>
            </a:extLst>
          </p:cNvPr>
          <p:cNvSpPr/>
          <p:nvPr/>
        </p:nvSpPr>
        <p:spPr>
          <a:xfrm>
            <a:off x="4079415" y="1119373"/>
            <a:ext cx="17016530" cy="10460737"/>
          </a:xfrm>
          <a:prstGeom prst="rect">
            <a:avLst/>
          </a:prstGeom>
          <a:solidFill>
            <a:schemeClr val="accent6">
              <a:lumMod val="20000"/>
              <a:lumOff val="80000"/>
            </a:schemeClr>
          </a:solidFill>
          <a:ln w="12700">
            <a:miter lim="400000"/>
          </a:ln>
        </p:spPr>
        <p:txBody>
          <a:bodyPr lIns="78283" tIns="78283" rIns="78283" bIns="78283"/>
          <a:lstStyle/>
          <a:p>
            <a:pPr algn="l" rtl="0"/>
            <a:endParaRPr lang="en-IN" dirty="0"/>
          </a:p>
        </p:txBody>
      </p:sp>
      <p:sp>
        <p:nvSpPr>
          <p:cNvPr id="8" name="Rectangle">
            <a:extLst>
              <a:ext uri="{FF2B5EF4-FFF2-40B4-BE49-F238E27FC236}">
                <a16:creationId xmlns:a16="http://schemas.microsoft.com/office/drawing/2014/main" id="{8227835F-25B9-1A90-9DDA-97B8359D4349}"/>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3" name="Rectangle">
            <a:extLst>
              <a:ext uri="{FF2B5EF4-FFF2-40B4-BE49-F238E27FC236}">
                <a16:creationId xmlns:a16="http://schemas.microsoft.com/office/drawing/2014/main" id="{DE0F5770-5754-812C-8554-71000B2DAC3B}"/>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68E20D14-7E03-7EEC-8449-47330CDD7494}"/>
              </a:ext>
            </a:extLst>
          </p:cNvPr>
          <p:cNvSpPr txBox="1"/>
          <p:nvPr/>
        </p:nvSpPr>
        <p:spPr>
          <a:xfrm>
            <a:off x="21437178" y="12813338"/>
            <a:ext cx="1626446"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16</a:t>
            </a:r>
            <a:r>
              <a:rPr b="1" dirty="0"/>
              <a:t>-</a:t>
            </a:r>
          </a:p>
        </p:txBody>
      </p:sp>
      <p:sp>
        <p:nvSpPr>
          <p:cNvPr id="115" name="Rectangle">
            <a:extLst>
              <a:ext uri="{FF2B5EF4-FFF2-40B4-BE49-F238E27FC236}">
                <a16:creationId xmlns:a16="http://schemas.microsoft.com/office/drawing/2014/main" id="{B3D97746-6468-7B56-4E11-B3E607962A3E}"/>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00F3A31F-0685-7525-A0EF-CAF442CBB9C7}"/>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9</a:t>
            </a:fld>
            <a:endParaRPr dirty="0"/>
          </a:p>
        </p:txBody>
      </p:sp>
      <p:pic>
        <p:nvPicPr>
          <p:cNvPr id="6" name="Picture 5" descr="A logo with text on it  AI-generated content may be incorrect.">
            <a:extLst>
              <a:ext uri="{FF2B5EF4-FFF2-40B4-BE49-F238E27FC236}">
                <a16:creationId xmlns:a16="http://schemas.microsoft.com/office/drawing/2014/main" id="{702BA585-3DAA-8631-E017-331BC8A02AD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8A1CCE6E-7305-918A-7F95-99FB1716C7D0}"/>
              </a:ext>
            </a:extLst>
          </p:cNvPr>
          <p:cNvSpPr txBox="1"/>
          <p:nvPr/>
        </p:nvSpPr>
        <p:spPr>
          <a:xfrm>
            <a:off x="432563" y="3752293"/>
            <a:ext cx="3336552" cy="14044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IN" sz="9600" dirty="0"/>
              <a:t>दमा</a:t>
            </a:r>
          </a:p>
        </p:txBody>
      </p:sp>
      <p:sp>
        <p:nvSpPr>
          <p:cNvPr id="2" name="Move the patient away from                  the contaminated area…">
            <a:extLst>
              <a:ext uri="{FF2B5EF4-FFF2-40B4-BE49-F238E27FC236}">
                <a16:creationId xmlns:a16="http://schemas.microsoft.com/office/drawing/2014/main" id="{38554DB2-BC2C-02B0-731E-76096F068DCD}"/>
              </a:ext>
            </a:extLst>
          </p:cNvPr>
          <p:cNvSpPr txBox="1"/>
          <p:nvPr/>
        </p:nvSpPr>
        <p:spPr>
          <a:xfrm>
            <a:off x="4233749" y="1984265"/>
            <a:ext cx="16707862" cy="87309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lstStyle/>
          <a:p>
            <a:pPr algn="just" defTabSz="1896340" rtl="0">
              <a:lnSpc>
                <a:spcPct val="150000"/>
              </a:lnSpc>
              <a:spcBef>
                <a:spcPts val="4000"/>
              </a:spcBef>
              <a:buSzPct val="100000"/>
              <a:tabLst>
                <a:tab pos="2286000" algn="l"/>
                <a:tab pos="3644900" algn="l"/>
                <a:tab pos="5029200" algn="l"/>
                <a:tab pos="6388100" algn="l"/>
              </a:tabLst>
              <a:defRPr sz="5400">
                <a:latin typeface="Open Sans"/>
                <a:ea typeface="Open Sans"/>
                <a:cs typeface="Open Sans"/>
                <a:sym typeface="Open Sans"/>
              </a:defRPr>
            </a:pPr>
            <a:r>
              <a:rPr lang="en-US" dirty="0"/>
              <a:t>ब्रोन्कियल अस्थमा एक एपिसोडिक बीमारी है जिसकी विशेषता ब्रोंची नामक बड़े वायुमार्गों का संकुचित होना है। रोगी को फेफड़ों से हवा बाहर निकालने में कठिनाई होती है। यह आमतौर पर ब्रोन्कियल दीवारों की पतली मांसपेशियों में ऐंठन के कारण होता है। अस्थमा आमतौर पर एलर्जी, तेज़ गंध, जलन पैदा करने वाली गैसों, धुएँ और मौसम में बदलाव के कारण होता है।</a:t>
            </a:r>
          </a:p>
        </p:txBody>
      </p:sp>
      <p:pic>
        <p:nvPicPr>
          <p:cNvPr id="12" name="Picture 11">
            <a:extLst>
              <a:ext uri="{FF2B5EF4-FFF2-40B4-BE49-F238E27FC236}">
                <a16:creationId xmlns:a16="http://schemas.microsoft.com/office/drawing/2014/main" id="{00210A39-9C63-BE0C-A2C5-60F7D0285E14}"/>
              </a:ext>
            </a:extLst>
          </p:cNvPr>
          <p:cNvPicPr>
            <a:picLocks noChangeAspect="1"/>
          </p:cNvPicPr>
          <p:nvPr/>
        </p:nvPicPr>
        <p:blipFill>
          <a:blip r:embed="rId3" cstate="print"/>
          <a:stretch>
            <a:fillRect/>
          </a:stretch>
        </p:blipFill>
        <p:spPr>
          <a:xfrm>
            <a:off x="1331824" y="12755829"/>
            <a:ext cx="3686352" cy="677269"/>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3" cstate="print"/>
          <a:stretch>
            <a:fillRect/>
          </a:stretch>
        </p:blipFill>
        <p:spPr>
          <a:xfrm>
            <a:off x="20635824" y="12835531"/>
            <a:ext cx="3686352" cy="677269"/>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929600" y="-34941"/>
            <a:ext cx="3480677" cy="2559540"/>
          </a:xfrm>
          <a:prstGeom prst="rect">
            <a:avLst/>
          </a:prstGeom>
        </p:spPr>
      </p:pic>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09" y="-53517"/>
            <a:ext cx="4096010" cy="2559540"/>
          </a:xfrm>
          <a:prstGeom prst="rect">
            <a:avLst/>
          </a:prstGeom>
        </p:spPr>
      </p:pic>
    </p:spTree>
    <p:extLst>
      <p:ext uri="{BB962C8B-B14F-4D97-AF65-F5344CB8AC3E}">
        <p14:creationId xmlns:p14="http://schemas.microsoft.com/office/powerpoint/2010/main" val="3506481984"/>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0C811A-F03F-C9DC-7EEA-AD3AE39DE941}"/>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820B93C6-5C67-3677-5E56-F7A233880A26}"/>
              </a:ext>
            </a:extLst>
          </p:cNvPr>
          <p:cNvSpPr/>
          <p:nvPr/>
        </p:nvSpPr>
        <p:spPr>
          <a:xfrm>
            <a:off x="7313839" y="1"/>
            <a:ext cx="17070161" cy="12420600"/>
          </a:xfrm>
          <a:prstGeom prst="rect">
            <a:avLst/>
          </a:prstGeom>
          <a:solidFill>
            <a:schemeClr val="accent6">
              <a:lumMod val="20000"/>
              <a:lumOff val="80000"/>
            </a:schemeClr>
          </a:solidFill>
          <a:ln w="12700">
            <a:miter lim="400000"/>
          </a:ln>
        </p:spPr>
        <p:txBody>
          <a:bodyPr lIns="78283" tIns="78283" rIns="78283" bIns="78283"/>
          <a:lstStyle/>
          <a:p>
            <a:pPr algn="l" rtl="0"/>
            <a:endParaRPr lang="en-IN" dirty="0"/>
          </a:p>
        </p:txBody>
      </p:sp>
      <p:sp>
        <p:nvSpPr>
          <p:cNvPr id="8" name="Rectangle">
            <a:extLst>
              <a:ext uri="{FF2B5EF4-FFF2-40B4-BE49-F238E27FC236}">
                <a16:creationId xmlns:a16="http://schemas.microsoft.com/office/drawing/2014/main" id="{D443D07D-E3C3-3A9E-C362-3640713E1E30}"/>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3" name="Rectangle">
            <a:extLst>
              <a:ext uri="{FF2B5EF4-FFF2-40B4-BE49-F238E27FC236}">
                <a16:creationId xmlns:a16="http://schemas.microsoft.com/office/drawing/2014/main" id="{968DF3F8-A085-DCAE-87FF-4A4966801D2E}"/>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A0DE2D89-6335-AA13-2E58-6199AA184BC4}"/>
              </a:ext>
            </a:extLst>
          </p:cNvPr>
          <p:cNvSpPr txBox="1"/>
          <p:nvPr/>
        </p:nvSpPr>
        <p:spPr>
          <a:xfrm>
            <a:off x="21437178" y="12813338"/>
            <a:ext cx="1626446"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16</a:t>
            </a:r>
            <a:r>
              <a:rPr b="1" dirty="0"/>
              <a:t>-</a:t>
            </a:r>
          </a:p>
        </p:txBody>
      </p:sp>
      <p:sp>
        <p:nvSpPr>
          <p:cNvPr id="115" name="Rectangle">
            <a:extLst>
              <a:ext uri="{FF2B5EF4-FFF2-40B4-BE49-F238E27FC236}">
                <a16:creationId xmlns:a16="http://schemas.microsoft.com/office/drawing/2014/main" id="{21ECDFE7-442D-5D96-5FDC-1DDE8DFDEA1B}"/>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DF33345E-519F-E203-216A-ACBBFBE8F6AE}"/>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10</a:t>
            </a:fld>
            <a:endParaRPr dirty="0"/>
          </a:p>
        </p:txBody>
      </p:sp>
      <p:pic>
        <p:nvPicPr>
          <p:cNvPr id="5" name="Picture 4">
            <a:extLst>
              <a:ext uri="{FF2B5EF4-FFF2-40B4-BE49-F238E27FC236}">
                <a16:creationId xmlns:a16="http://schemas.microsoft.com/office/drawing/2014/main" id="{FFEE1BA9-1335-5E44-18B8-5DA16FD59FE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0B89B897-2C6B-C850-A85D-AF334803AD2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753016C4-C7B5-F9D7-0EC3-ADD64D7E4350}"/>
              </a:ext>
            </a:extLst>
          </p:cNvPr>
          <p:cNvSpPr txBox="1"/>
          <p:nvPr/>
        </p:nvSpPr>
        <p:spPr>
          <a:xfrm>
            <a:off x="200721" y="2888693"/>
            <a:ext cx="7113118" cy="38653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US" sz="6000" dirty="0"/>
              <a:t>लंबे समय तक फेफड़ों में रुकावट</a:t>
            </a:r>
            <a:br>
              <a:rPr lang="en-US" sz="6000" dirty="0"/>
            </a:br>
            <a:r>
              <a:rPr lang="en-US" sz="6000" dirty="0"/>
              <a:t>(सीओपीडी)</a:t>
            </a:r>
            <a:endParaRPr lang="en-IN" sz="6000" dirty="0"/>
          </a:p>
        </p:txBody>
      </p:sp>
      <p:sp>
        <p:nvSpPr>
          <p:cNvPr id="2" name="Move the patient away from                  the contaminated area…">
            <a:extLst>
              <a:ext uri="{FF2B5EF4-FFF2-40B4-BE49-F238E27FC236}">
                <a16:creationId xmlns:a16="http://schemas.microsoft.com/office/drawing/2014/main" id="{1848DAFE-3E68-A0F1-1CB5-B423C1A1688A}"/>
              </a:ext>
            </a:extLst>
          </p:cNvPr>
          <p:cNvSpPr txBox="1"/>
          <p:nvPr/>
        </p:nvSpPr>
        <p:spPr>
          <a:xfrm>
            <a:off x="7809341" y="2327528"/>
            <a:ext cx="14441060" cy="77655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lstStyle/>
          <a:p>
            <a:pPr defTabSz="1896340">
              <a:lnSpc>
                <a:spcPct val="150000"/>
              </a:lnSpc>
              <a:spcBef>
                <a:spcPts val="4000"/>
              </a:spcBef>
              <a:buSzPct val="100000"/>
              <a:tabLst>
                <a:tab pos="2286000" algn="l"/>
                <a:tab pos="3644900" algn="l"/>
                <a:tab pos="5029200" algn="l"/>
                <a:tab pos="6388100" algn="l"/>
              </a:tabLst>
              <a:defRPr sz="5400">
                <a:latin typeface="Open Sans"/>
                <a:ea typeface="Open Sans"/>
                <a:cs typeface="Open Sans"/>
                <a:sym typeface="Open Sans"/>
              </a:defRPr>
            </a:pPr>
            <a:r>
              <a:rPr lang="en-US" dirty="0"/>
              <a:t>वातस्फीति और क्रोनिक ब्रोंकाइटिस सीओपीडी के सबसे आम रूप हैं। वातस्फीति के कारण एल्वियोली अपने लचीले गुणों को खो देती हैं और फैल जाती हैं। इससे हवा फंस जाती है और एल्वियोली ठीक से काम नहीं कर पाती। </a:t>
            </a:r>
            <a:r>
              <a:rPr lang="en-US" dirty="0" err="1"/>
              <a:t>जैसे-जैसे</a:t>
            </a:r>
            <a:r>
              <a:rPr lang="en-US" dirty="0"/>
              <a:t> </a:t>
            </a:r>
            <a:r>
              <a:rPr lang="en-US" dirty="0" err="1"/>
              <a:t>एल्वियोली</a:t>
            </a:r>
            <a:r>
              <a:rPr lang="en-US" dirty="0"/>
              <a:t> </a:t>
            </a:r>
            <a:r>
              <a:rPr lang="en-US" dirty="0" err="1"/>
              <a:t>अधिक</a:t>
            </a:r>
            <a:r>
              <a:rPr lang="en-US" dirty="0"/>
              <a:t> </a:t>
            </a:r>
            <a:r>
              <a:rPr lang="en-US" dirty="0" err="1"/>
              <a:t>प्रभावित</a:t>
            </a:r>
            <a:r>
              <a:rPr lang="en-US" dirty="0"/>
              <a:t> होती जाती हैं, मरीज के लिए सांस लेना और भी मुश्किल होता जाता </a:t>
            </a:r>
            <a:r>
              <a:rPr lang="en-US" dirty="0" err="1"/>
              <a:t>है</a:t>
            </a:r>
            <a:r>
              <a:rPr lang="en-US" dirty="0"/>
              <a:t>।</a:t>
            </a:r>
          </a:p>
          <a:p>
            <a:pPr defTabSz="1896340">
              <a:lnSpc>
                <a:spcPct val="150000"/>
              </a:lnSpc>
              <a:spcBef>
                <a:spcPts val="4000"/>
              </a:spcBef>
              <a:buSzPct val="100000"/>
              <a:tabLst>
                <a:tab pos="2286000" algn="l"/>
                <a:tab pos="3644900" algn="l"/>
                <a:tab pos="5029200" algn="l"/>
                <a:tab pos="6388100" algn="l"/>
              </a:tabLst>
              <a:defRPr sz="5400">
                <a:latin typeface="Open Sans"/>
                <a:ea typeface="Open Sans"/>
                <a:cs typeface="Open Sans"/>
                <a:sym typeface="Open Sans"/>
              </a:defRPr>
            </a:pPr>
            <a:r>
              <a:rPr lang="en-US" dirty="0">
                <a:solidFill>
                  <a:srgbClr val="FF0000"/>
                </a:solidFill>
              </a:rPr>
              <a:t>…..</a:t>
            </a:r>
            <a:r>
              <a:rPr lang="en-US" dirty="0" err="1">
                <a:solidFill>
                  <a:srgbClr val="FF0000"/>
                </a:solidFill>
              </a:rPr>
              <a:t>जारी</a:t>
            </a:r>
            <a:endParaRPr lang="en-US" dirty="0">
              <a:solidFill>
                <a:srgbClr val="FF0000"/>
              </a:solidFill>
            </a:endParaRPr>
          </a:p>
          <a:p>
            <a:pPr defTabSz="1896340">
              <a:lnSpc>
                <a:spcPct val="150000"/>
              </a:lnSpc>
              <a:spcBef>
                <a:spcPts val="4000"/>
              </a:spcBef>
              <a:buSzPct val="100000"/>
              <a:tabLst>
                <a:tab pos="2286000" algn="l"/>
                <a:tab pos="3644900" algn="l"/>
                <a:tab pos="5029200" algn="l"/>
                <a:tab pos="6388100" algn="l"/>
              </a:tabLst>
              <a:defRPr sz="5400">
                <a:latin typeface="Open Sans"/>
                <a:ea typeface="Open Sans"/>
                <a:cs typeface="Open Sans"/>
                <a:sym typeface="Open Sans"/>
              </a:defRPr>
            </a:pPr>
            <a:endParaRPr lang="en-US" dirty="0"/>
          </a:p>
          <a:p>
            <a:pPr algn="l" defTabSz="1896340" rtl="0">
              <a:spcBef>
                <a:spcPts val="4000"/>
              </a:spcBef>
              <a:buSzPct val="100000"/>
              <a:tabLst>
                <a:tab pos="2286000" algn="l"/>
                <a:tab pos="3644900" algn="l"/>
                <a:tab pos="5029200" algn="l"/>
                <a:tab pos="6388100" algn="l"/>
              </a:tabLst>
              <a:defRPr sz="5400">
                <a:latin typeface="Open Sans"/>
                <a:ea typeface="Open Sans"/>
                <a:cs typeface="Open Sans"/>
                <a:sym typeface="Open Sans"/>
              </a:defRPr>
            </a:pPr>
            <a:r>
              <a:rPr lang="en-US" dirty="0"/>
              <a:t>									</a:t>
            </a:r>
            <a:endParaRPr lang="en-US" dirty="0">
              <a:solidFill>
                <a:srgbClr val="FF0000"/>
              </a:solidFill>
            </a:endParaRPr>
          </a:p>
        </p:txBody>
      </p:sp>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1331824" y="12755829"/>
            <a:ext cx="3686352" cy="677269"/>
          </a:xfrm>
          <a:prstGeom prst="rect">
            <a:avLst/>
          </a:prstGeom>
        </p:spPr>
      </p:pic>
      <p:pic>
        <p:nvPicPr>
          <p:cNvPr id="14" name="Picture 13">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20407225" y="12755829"/>
            <a:ext cx="3686352" cy="677269"/>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929600" y="-34941"/>
            <a:ext cx="3480677" cy="2559540"/>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09" y="-53517"/>
            <a:ext cx="4096010" cy="2559540"/>
          </a:xfrm>
          <a:prstGeom prst="rect">
            <a:avLst/>
          </a:prstGeom>
        </p:spPr>
      </p:pic>
    </p:spTree>
    <p:extLst>
      <p:ext uri="{BB962C8B-B14F-4D97-AF65-F5344CB8AC3E}">
        <p14:creationId xmlns:p14="http://schemas.microsoft.com/office/powerpoint/2010/main" val="1114037002"/>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A2414C-D200-190B-AB26-1D037DEE3844}"/>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3BB3F996-59DE-9A8A-D6A2-3850663AFBFC}"/>
              </a:ext>
            </a:extLst>
          </p:cNvPr>
          <p:cNvSpPr/>
          <p:nvPr/>
        </p:nvSpPr>
        <p:spPr>
          <a:xfrm>
            <a:off x="8167732" y="1"/>
            <a:ext cx="16216268" cy="12319000"/>
          </a:xfrm>
          <a:prstGeom prst="rect">
            <a:avLst/>
          </a:prstGeom>
          <a:solidFill>
            <a:schemeClr val="accent6">
              <a:lumMod val="20000"/>
              <a:lumOff val="80000"/>
            </a:schemeClr>
          </a:solidFill>
          <a:ln w="12700">
            <a:miter lim="400000"/>
          </a:ln>
        </p:spPr>
        <p:txBody>
          <a:bodyPr lIns="78283" tIns="78283" rIns="78283" bIns="78283"/>
          <a:lstStyle/>
          <a:p>
            <a:pPr algn="l" rtl="0"/>
            <a:endParaRPr lang="en-IN" dirty="0"/>
          </a:p>
        </p:txBody>
      </p:sp>
      <p:sp>
        <p:nvSpPr>
          <p:cNvPr id="8" name="Rectangle">
            <a:extLst>
              <a:ext uri="{FF2B5EF4-FFF2-40B4-BE49-F238E27FC236}">
                <a16:creationId xmlns:a16="http://schemas.microsoft.com/office/drawing/2014/main" id="{1F1A84B6-3982-3A0A-7CD2-89E0AACAEA73}"/>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3" name="Rectangle">
            <a:extLst>
              <a:ext uri="{FF2B5EF4-FFF2-40B4-BE49-F238E27FC236}">
                <a16:creationId xmlns:a16="http://schemas.microsoft.com/office/drawing/2014/main" id="{322FF7CB-D0EA-3D1A-F426-DD522F2D5332}"/>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EFF68C38-F873-D6B2-23AC-445C1BCF8D1B}"/>
              </a:ext>
            </a:extLst>
          </p:cNvPr>
          <p:cNvSpPr txBox="1"/>
          <p:nvPr/>
        </p:nvSpPr>
        <p:spPr>
          <a:xfrm>
            <a:off x="21437178" y="12813338"/>
            <a:ext cx="1626446"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16</a:t>
            </a:r>
            <a:r>
              <a:rPr b="1" dirty="0"/>
              <a:t>-</a:t>
            </a:r>
          </a:p>
        </p:txBody>
      </p:sp>
      <p:sp>
        <p:nvSpPr>
          <p:cNvPr id="115" name="Rectangle">
            <a:extLst>
              <a:ext uri="{FF2B5EF4-FFF2-40B4-BE49-F238E27FC236}">
                <a16:creationId xmlns:a16="http://schemas.microsoft.com/office/drawing/2014/main" id="{CB1B99A5-94EC-A18A-A8D6-E1BC26CF0ACC}"/>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A016D4D9-6163-A4E7-D48A-1AB8F63FCF35}"/>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11</a:t>
            </a:fld>
            <a:endParaRPr dirty="0"/>
          </a:p>
        </p:txBody>
      </p:sp>
      <p:pic>
        <p:nvPicPr>
          <p:cNvPr id="5" name="Picture 4">
            <a:extLst>
              <a:ext uri="{FF2B5EF4-FFF2-40B4-BE49-F238E27FC236}">
                <a16:creationId xmlns:a16="http://schemas.microsoft.com/office/drawing/2014/main" id="{CD253D47-75DA-8B02-DD7A-653981A8802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5D778775-C0C9-0E0C-E348-8A41B887FED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60F70870-12D3-21DC-E6E9-B225F3609E9A}"/>
              </a:ext>
            </a:extLst>
          </p:cNvPr>
          <p:cNvSpPr txBox="1"/>
          <p:nvPr/>
        </p:nvSpPr>
        <p:spPr>
          <a:xfrm>
            <a:off x="742863" y="2812493"/>
            <a:ext cx="7113118" cy="38653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US" sz="6000" dirty="0"/>
              <a:t>लंबे समय तक फेफड़ों में रुकावट</a:t>
            </a:r>
            <a:br>
              <a:rPr lang="en-US" sz="6000" dirty="0"/>
            </a:br>
            <a:r>
              <a:rPr lang="en-US" sz="6000" dirty="0"/>
              <a:t>(सीओपीडी)</a:t>
            </a:r>
            <a:endParaRPr lang="en-IN" sz="6000" dirty="0"/>
          </a:p>
        </p:txBody>
      </p:sp>
      <p:sp>
        <p:nvSpPr>
          <p:cNvPr id="2" name="Move the patient away from                  the contaminated area…">
            <a:extLst>
              <a:ext uri="{FF2B5EF4-FFF2-40B4-BE49-F238E27FC236}">
                <a16:creationId xmlns:a16="http://schemas.microsoft.com/office/drawing/2014/main" id="{17F83904-EC9B-0AC8-778E-27D88431074A}"/>
              </a:ext>
            </a:extLst>
          </p:cNvPr>
          <p:cNvSpPr txBox="1"/>
          <p:nvPr/>
        </p:nvSpPr>
        <p:spPr>
          <a:xfrm>
            <a:off x="8391056" y="2812493"/>
            <a:ext cx="13859345" cy="77655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lstStyle/>
          <a:p>
            <a:pPr defTabSz="1896340">
              <a:lnSpc>
                <a:spcPct val="150000"/>
              </a:lnSpc>
              <a:spcBef>
                <a:spcPts val="4000"/>
              </a:spcBef>
              <a:buSzPct val="100000"/>
              <a:tabLst>
                <a:tab pos="2286000" algn="l"/>
                <a:tab pos="3644900" algn="l"/>
                <a:tab pos="5029200" algn="l"/>
                <a:tab pos="6388100" algn="l"/>
              </a:tabLst>
              <a:defRPr sz="5400">
                <a:latin typeface="Open Sans"/>
                <a:ea typeface="Open Sans"/>
                <a:cs typeface="Open Sans"/>
                <a:sym typeface="Open Sans"/>
              </a:defRPr>
            </a:pPr>
            <a:r>
              <a:rPr lang="en-US" dirty="0" err="1"/>
              <a:t>क्रोनिक</a:t>
            </a:r>
            <a:r>
              <a:rPr lang="en-US" dirty="0"/>
              <a:t> </a:t>
            </a:r>
            <a:r>
              <a:rPr lang="en-US" dirty="0" err="1"/>
              <a:t>ब्रोंकाइटिस</a:t>
            </a:r>
            <a:r>
              <a:rPr lang="en-US" dirty="0"/>
              <a:t> </a:t>
            </a:r>
            <a:r>
              <a:rPr lang="en-US" dirty="0" err="1"/>
              <a:t>कि</a:t>
            </a:r>
            <a:r>
              <a:rPr lang="en-US" dirty="0"/>
              <a:t> </a:t>
            </a:r>
            <a:r>
              <a:rPr lang="en-US" dirty="0" err="1"/>
              <a:t>विशेषता</a:t>
            </a:r>
            <a:r>
              <a:rPr lang="en-US" dirty="0"/>
              <a:t> </a:t>
            </a:r>
            <a:r>
              <a:rPr lang="en-US" dirty="0" err="1"/>
              <a:t>है</a:t>
            </a:r>
            <a:r>
              <a:rPr lang="en-US" dirty="0"/>
              <a:t> </a:t>
            </a:r>
            <a:r>
              <a:rPr lang="en-US" dirty="0" err="1"/>
              <a:t>ब्रोन्कियल</a:t>
            </a:r>
            <a:r>
              <a:rPr lang="en-US" dirty="0"/>
              <a:t> ट्री के बड़े वायुमार्गों में अत्यधिक </a:t>
            </a:r>
            <a:r>
              <a:rPr lang="en-US" dirty="0" err="1"/>
              <a:t>बलगम</a:t>
            </a:r>
            <a:r>
              <a:rPr lang="en-US" dirty="0"/>
              <a:t> </a:t>
            </a:r>
            <a:r>
              <a:rPr lang="en-US" dirty="0" err="1"/>
              <a:t>कI</a:t>
            </a:r>
            <a:r>
              <a:rPr lang="en-US" dirty="0"/>
              <a:t> </a:t>
            </a:r>
            <a:r>
              <a:rPr lang="en-US" dirty="0" err="1"/>
              <a:t>फंस</a:t>
            </a:r>
            <a:r>
              <a:rPr lang="en-US" dirty="0"/>
              <a:t> </a:t>
            </a:r>
            <a:r>
              <a:rPr lang="en-US" dirty="0" err="1"/>
              <a:t>जानI</a:t>
            </a:r>
            <a:r>
              <a:rPr lang="en-US" dirty="0"/>
              <a:t>। इस स्थिति से पीड़ित मरीज़ों को लगातार बलगम वाली खांसी की शिकायत रहती है। सीओपीडी के मरीज़ों का आमतौर पर </a:t>
            </a:r>
            <a:r>
              <a:rPr lang="en-US" dirty="0" err="1"/>
              <a:t>धूम्रपान</a:t>
            </a:r>
            <a:r>
              <a:rPr lang="en-US" dirty="0"/>
              <a:t> </a:t>
            </a:r>
            <a:r>
              <a:rPr lang="en-US" dirty="0" err="1"/>
              <a:t>की</a:t>
            </a:r>
            <a:r>
              <a:rPr lang="en-US" dirty="0"/>
              <a:t> </a:t>
            </a:r>
            <a:r>
              <a:rPr lang="en-US" dirty="0" err="1"/>
              <a:t>इतिहास</a:t>
            </a:r>
            <a:r>
              <a:rPr lang="en-US" dirty="0"/>
              <a:t> </a:t>
            </a:r>
            <a:r>
              <a:rPr lang="en-US" dirty="0" err="1"/>
              <a:t>रहती</a:t>
            </a:r>
            <a:r>
              <a:rPr lang="en-US" dirty="0"/>
              <a:t> है; हालाँकि, यह उन लोगों में भी आम है जो उच्च वायु प्रदूषण वाले क्षेत्रों में रहते हैं।</a:t>
            </a:r>
          </a:p>
        </p:txBody>
      </p:sp>
      <p:pic>
        <p:nvPicPr>
          <p:cNvPr id="12" name="Picture 11">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1331824" y="12755829"/>
            <a:ext cx="3686352" cy="677269"/>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20635824" y="12779349"/>
            <a:ext cx="3686352" cy="677269"/>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929600" y="-34941"/>
            <a:ext cx="3480677" cy="2559540"/>
          </a:xfrm>
          <a:prstGeom prst="rect">
            <a:avLst/>
          </a:prstGeom>
        </p:spPr>
      </p:pic>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09" y="-53517"/>
            <a:ext cx="4096010" cy="2559540"/>
          </a:xfrm>
          <a:prstGeom prst="rect">
            <a:avLst/>
          </a:prstGeom>
        </p:spPr>
      </p:pic>
    </p:spTree>
    <p:extLst>
      <p:ext uri="{BB962C8B-B14F-4D97-AF65-F5344CB8AC3E}">
        <p14:creationId xmlns:p14="http://schemas.microsoft.com/office/powerpoint/2010/main" val="3905442703"/>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B2793A-0FB5-5B63-DA22-3F812187BFD8}"/>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391C560D-71E6-D63F-00AC-32936AE22EA7}"/>
              </a:ext>
            </a:extLst>
          </p:cNvPr>
          <p:cNvSpPr/>
          <p:nvPr/>
        </p:nvSpPr>
        <p:spPr>
          <a:xfrm>
            <a:off x="8167732" y="1"/>
            <a:ext cx="16216268" cy="12610138"/>
          </a:xfrm>
          <a:prstGeom prst="rect">
            <a:avLst/>
          </a:prstGeom>
          <a:solidFill>
            <a:schemeClr val="accent6">
              <a:lumMod val="20000"/>
              <a:lumOff val="80000"/>
            </a:schemeClr>
          </a:solidFill>
          <a:ln w="12700">
            <a:miter lim="400000"/>
          </a:ln>
        </p:spPr>
        <p:txBody>
          <a:bodyPr lIns="78283" tIns="78283" rIns="78283" bIns="78283"/>
          <a:lstStyle/>
          <a:p>
            <a:pPr algn="l" rtl="0"/>
            <a:endParaRPr lang="en-IN" dirty="0"/>
          </a:p>
        </p:txBody>
      </p:sp>
      <p:sp>
        <p:nvSpPr>
          <p:cNvPr id="8" name="Rectangle">
            <a:extLst>
              <a:ext uri="{FF2B5EF4-FFF2-40B4-BE49-F238E27FC236}">
                <a16:creationId xmlns:a16="http://schemas.microsoft.com/office/drawing/2014/main" id="{B399A0BF-6403-2157-F44A-5CA36C5C21B2}"/>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3" name="Rectangle">
            <a:extLst>
              <a:ext uri="{FF2B5EF4-FFF2-40B4-BE49-F238E27FC236}">
                <a16:creationId xmlns:a16="http://schemas.microsoft.com/office/drawing/2014/main" id="{0491DE40-444E-3002-D48E-340930B76613}"/>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687B6481-5636-39E5-1429-5EDDD25BFE32}"/>
              </a:ext>
            </a:extLst>
          </p:cNvPr>
          <p:cNvSpPr txBox="1"/>
          <p:nvPr/>
        </p:nvSpPr>
        <p:spPr>
          <a:xfrm>
            <a:off x="21437178" y="12813338"/>
            <a:ext cx="1626446"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16</a:t>
            </a:r>
            <a:r>
              <a:rPr b="1" dirty="0"/>
              <a:t>-</a:t>
            </a:r>
          </a:p>
        </p:txBody>
      </p:sp>
      <p:sp>
        <p:nvSpPr>
          <p:cNvPr id="115" name="Rectangle">
            <a:extLst>
              <a:ext uri="{FF2B5EF4-FFF2-40B4-BE49-F238E27FC236}">
                <a16:creationId xmlns:a16="http://schemas.microsoft.com/office/drawing/2014/main" id="{D491EB37-62AE-1F14-7B2D-60B92C9857D3}"/>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079AA91E-869D-D410-0C83-334CA843C162}"/>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12</a:t>
            </a:fld>
            <a:endParaRPr dirty="0"/>
          </a:p>
        </p:txBody>
      </p:sp>
      <p:pic>
        <p:nvPicPr>
          <p:cNvPr id="5" name="Picture 4">
            <a:extLst>
              <a:ext uri="{FF2B5EF4-FFF2-40B4-BE49-F238E27FC236}">
                <a16:creationId xmlns:a16="http://schemas.microsoft.com/office/drawing/2014/main" id="{34D5C7C7-E5FD-A50F-32BA-1F5A6303799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83A1FB1D-DF9B-23A2-2D07-45A15B67BE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43629AAA-D46F-B7E1-3BC0-B511E4628A51}"/>
              </a:ext>
            </a:extLst>
          </p:cNvPr>
          <p:cNvSpPr txBox="1"/>
          <p:nvPr/>
        </p:nvSpPr>
        <p:spPr>
          <a:xfrm>
            <a:off x="200721" y="2812493"/>
            <a:ext cx="7655260" cy="241441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rtl="0"/>
            <a:r>
              <a:rPr lang="en-US" sz="6000" dirty="0"/>
              <a:t>लंबे समय तक फेफड़ों में रुकावट</a:t>
            </a:r>
            <a:br>
              <a:rPr lang="en-US" sz="6000" dirty="0"/>
            </a:br>
            <a:r>
              <a:rPr lang="en-US" sz="6000" dirty="0"/>
              <a:t>      (सीओपीडी)</a:t>
            </a:r>
            <a:endParaRPr lang="en-IN" sz="6000" dirty="0"/>
          </a:p>
        </p:txBody>
      </p:sp>
      <p:pic>
        <p:nvPicPr>
          <p:cNvPr id="3" name="Picture 2">
            <a:extLst>
              <a:ext uri="{FF2B5EF4-FFF2-40B4-BE49-F238E27FC236}">
                <a16:creationId xmlns:a16="http://schemas.microsoft.com/office/drawing/2014/main" id="{9B4EBEA5-DEB3-D634-3253-F494327254FD}"/>
              </a:ext>
            </a:extLst>
          </p:cNvPr>
          <p:cNvPicPr>
            <a:picLocks noChangeAspect="1"/>
          </p:cNvPicPr>
          <p:nvPr/>
        </p:nvPicPr>
        <p:blipFill>
          <a:blip r:embed="rId4"/>
          <a:stretch>
            <a:fillRect/>
          </a:stretch>
        </p:blipFill>
        <p:spPr>
          <a:xfrm>
            <a:off x="8167732" y="3098800"/>
            <a:ext cx="14397355" cy="8217082"/>
          </a:xfrm>
          <a:prstGeom prst="rect">
            <a:avLst/>
          </a:prstGeom>
        </p:spPr>
      </p:pic>
      <p:pic>
        <p:nvPicPr>
          <p:cNvPr id="12" name="Picture 11">
            <a:extLst>
              <a:ext uri="{FF2B5EF4-FFF2-40B4-BE49-F238E27FC236}">
                <a16:creationId xmlns:a16="http://schemas.microsoft.com/office/drawing/2014/main" id="{00210A39-9C63-BE0C-A2C5-60F7D0285E14}"/>
              </a:ext>
            </a:extLst>
          </p:cNvPr>
          <p:cNvPicPr>
            <a:picLocks noChangeAspect="1"/>
          </p:cNvPicPr>
          <p:nvPr/>
        </p:nvPicPr>
        <p:blipFill>
          <a:blip r:embed="rId5" cstate="print"/>
          <a:stretch>
            <a:fillRect/>
          </a:stretch>
        </p:blipFill>
        <p:spPr>
          <a:xfrm>
            <a:off x="1331824" y="12755829"/>
            <a:ext cx="3686352" cy="677269"/>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5" cstate="print"/>
          <a:stretch>
            <a:fillRect/>
          </a:stretch>
        </p:blipFill>
        <p:spPr>
          <a:xfrm>
            <a:off x="20407225" y="12801697"/>
            <a:ext cx="3686352" cy="677269"/>
          </a:xfrm>
          <a:prstGeom prst="rect">
            <a:avLst/>
          </a:prstGeom>
        </p:spPr>
      </p:pic>
      <p:pic>
        <p:nvPicPr>
          <p:cNvPr id="14" name="Picture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929600" y="-34941"/>
            <a:ext cx="3480677" cy="2559540"/>
          </a:xfrm>
          <a:prstGeom prst="rect">
            <a:avLst/>
          </a:prstGeom>
        </p:spPr>
      </p:pic>
      <p:pic>
        <p:nvPicPr>
          <p:cNvPr id="15" name="Picture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609" y="-53517"/>
            <a:ext cx="4096010" cy="2559540"/>
          </a:xfrm>
          <a:prstGeom prst="rect">
            <a:avLst/>
          </a:prstGeom>
        </p:spPr>
      </p:pic>
    </p:spTree>
    <p:extLst>
      <p:ext uri="{BB962C8B-B14F-4D97-AF65-F5344CB8AC3E}">
        <p14:creationId xmlns:p14="http://schemas.microsoft.com/office/powerpoint/2010/main" val="3202592723"/>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5011E0-4E77-BBB1-C5A4-C2F51ED45A64}"/>
            </a:ext>
          </a:extLst>
        </p:cNvPr>
        <p:cNvGrpSpPr/>
        <p:nvPr/>
      </p:nvGrpSpPr>
      <p:grpSpPr>
        <a:xfrm>
          <a:off x="0" y="0"/>
          <a:ext cx="0" cy="0"/>
          <a:chOff x="0" y="0"/>
          <a:chExt cx="0" cy="0"/>
        </a:xfrm>
      </p:grpSpPr>
      <p:sp>
        <p:nvSpPr>
          <p:cNvPr id="2" name="Poison">
            <a:extLst>
              <a:ext uri="{FF2B5EF4-FFF2-40B4-BE49-F238E27FC236}">
                <a16:creationId xmlns:a16="http://schemas.microsoft.com/office/drawing/2014/main" id="{C7A4BF8E-6C62-1977-6902-91BC23822A28}"/>
              </a:ext>
            </a:extLst>
          </p:cNvPr>
          <p:cNvSpPr txBox="1"/>
          <p:nvPr/>
        </p:nvSpPr>
        <p:spPr>
          <a:xfrm>
            <a:off x="1077422" y="2587024"/>
            <a:ext cx="8194594" cy="37036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en-IN" dirty="0" err="1"/>
              <a:t>एनाफिलेक्टिक</a:t>
            </a:r>
            <a:r>
              <a:rPr lang="en-IN" dirty="0"/>
              <a:t> </a:t>
            </a:r>
            <a:r>
              <a:rPr lang="en-IN" dirty="0" err="1"/>
              <a:t>शॉक</a:t>
            </a:r>
            <a:r>
              <a:rPr lang="en-IN" dirty="0"/>
              <a:t> </a:t>
            </a:r>
          </a:p>
          <a:p>
            <a:endParaRPr lang="en-IN" dirty="0"/>
          </a:p>
          <a:p>
            <a:r>
              <a:rPr lang="en-IN" dirty="0"/>
              <a:t>(</a:t>
            </a:r>
            <a:r>
              <a:rPr lang="en-IN" dirty="0" err="1"/>
              <a:t>तीव्रगाहिता</a:t>
            </a:r>
            <a:r>
              <a:rPr lang="en-IN" dirty="0"/>
              <a:t> </a:t>
            </a:r>
            <a:r>
              <a:rPr lang="en-IN" dirty="0" err="1"/>
              <a:t>संबंधी</a:t>
            </a:r>
            <a:r>
              <a:rPr lang="en-IN" dirty="0"/>
              <a:t> </a:t>
            </a:r>
            <a:r>
              <a:rPr lang="en-IN" dirty="0" err="1"/>
              <a:t>सदमा</a:t>
            </a:r>
            <a:r>
              <a:rPr lang="en-IN" dirty="0"/>
              <a:t>)</a:t>
            </a:r>
          </a:p>
        </p:txBody>
      </p:sp>
      <p:sp>
        <p:nvSpPr>
          <p:cNvPr id="3" name="Any substance that can impair or cause death of cell structure or function.">
            <a:extLst>
              <a:ext uri="{FF2B5EF4-FFF2-40B4-BE49-F238E27FC236}">
                <a16:creationId xmlns:a16="http://schemas.microsoft.com/office/drawing/2014/main" id="{185F3253-CF4B-F881-86E8-E84FE6546A54}"/>
              </a:ext>
            </a:extLst>
          </p:cNvPr>
          <p:cNvSpPr txBox="1"/>
          <p:nvPr/>
        </p:nvSpPr>
        <p:spPr>
          <a:xfrm>
            <a:off x="9731055" y="5054600"/>
            <a:ext cx="13274901" cy="60119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defTabSz="1896340">
              <a:lnSpc>
                <a:spcPct val="110000"/>
              </a:lnSpc>
              <a:spcBef>
                <a:spcPts val="1000"/>
              </a:spcBef>
              <a:tabLst>
                <a:tab pos="2286000" algn="l"/>
                <a:tab pos="3644900" algn="l"/>
                <a:tab pos="5029200" algn="l"/>
                <a:tab pos="6388100" algn="l"/>
              </a:tabLst>
              <a:defRPr sz="6400">
                <a:solidFill>
                  <a:srgbClr val="FFFFFF"/>
                </a:solidFill>
                <a:latin typeface="Open Sans Semibold"/>
                <a:ea typeface="Open Sans Semibold"/>
                <a:cs typeface="Open Sans Semibold"/>
                <a:sym typeface="Open Sans Semibold"/>
              </a:defRPr>
            </a:lvl1pPr>
          </a:lstStyle>
          <a:p>
            <a:pPr algn="l" rtl="0">
              <a:lnSpc>
                <a:spcPct val="150000"/>
              </a:lnSpc>
            </a:pPr>
            <a:r>
              <a:rPr lang="en-US" dirty="0">
                <a:solidFill>
                  <a:schemeClr val="tx1"/>
                </a:solidFill>
              </a:rPr>
              <a:t>शरीर में होने वाली जीवन-घातक प्रतिक्रिया, जो किसी ऐसी चीज के कारण होती है जिससे रोगी को अत्यधिक एलर्जी होती है।</a:t>
            </a:r>
          </a:p>
        </p:txBody>
      </p:sp>
      <p:pic>
        <p:nvPicPr>
          <p:cNvPr id="4" name="Picture 3">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331824" y="12755829"/>
            <a:ext cx="3686352" cy="677269"/>
          </a:xfrm>
          <a:prstGeom prst="rect">
            <a:avLst/>
          </a:prstGeom>
        </p:spPr>
      </p:pic>
      <p:pic>
        <p:nvPicPr>
          <p:cNvPr id="5" name="Picture 4">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20178624" y="12755829"/>
            <a:ext cx="3686352" cy="677269"/>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29600" y="-34941"/>
            <a:ext cx="3480677" cy="255954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09" y="-53517"/>
            <a:ext cx="4096010" cy="2559540"/>
          </a:xfrm>
          <a:prstGeom prst="rect">
            <a:avLst/>
          </a:prstGeom>
        </p:spPr>
      </p:pic>
    </p:spTree>
    <p:extLst>
      <p:ext uri="{BB962C8B-B14F-4D97-AF65-F5344CB8AC3E}">
        <p14:creationId xmlns:p14="http://schemas.microsoft.com/office/powerpoint/2010/main" val="2594727496"/>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A2058A-F1AB-4018-8548-2A1DF8CA763E}"/>
            </a:ext>
          </a:extLst>
        </p:cNvPr>
        <p:cNvGrpSpPr/>
        <p:nvPr/>
      </p:nvGrpSpPr>
      <p:grpSpPr>
        <a:xfrm>
          <a:off x="0" y="0"/>
          <a:ext cx="0" cy="0"/>
          <a:chOff x="0" y="0"/>
          <a:chExt cx="0" cy="0"/>
        </a:xfrm>
      </p:grpSpPr>
      <p:sp>
        <p:nvSpPr>
          <p:cNvPr id="2" name="Poison">
            <a:extLst>
              <a:ext uri="{FF2B5EF4-FFF2-40B4-BE49-F238E27FC236}">
                <a16:creationId xmlns:a16="http://schemas.microsoft.com/office/drawing/2014/main" id="{25A0CC9B-06C2-A21E-39AC-EB53E5BB0398}"/>
              </a:ext>
            </a:extLst>
          </p:cNvPr>
          <p:cNvSpPr txBox="1"/>
          <p:nvPr/>
        </p:nvSpPr>
        <p:spPr>
          <a:xfrm>
            <a:off x="406632" y="3973586"/>
            <a:ext cx="7365538" cy="28340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IN" dirty="0"/>
              <a:t>एनाफिलेक्टिक शॉक के कारण</a:t>
            </a:r>
          </a:p>
        </p:txBody>
      </p:sp>
      <p:sp>
        <p:nvSpPr>
          <p:cNvPr id="3" name="Any substance that can impair or cause death of cell structure or function.">
            <a:extLst>
              <a:ext uri="{FF2B5EF4-FFF2-40B4-BE49-F238E27FC236}">
                <a16:creationId xmlns:a16="http://schemas.microsoft.com/office/drawing/2014/main" id="{60DE407B-25A9-1C95-A068-20C938978D7E}"/>
              </a:ext>
            </a:extLst>
          </p:cNvPr>
          <p:cNvSpPr txBox="1"/>
          <p:nvPr/>
        </p:nvSpPr>
        <p:spPr>
          <a:xfrm>
            <a:off x="8255001" y="5390628"/>
            <a:ext cx="15854680" cy="57759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6400">
                <a:solidFill>
                  <a:srgbClr val="FFFFFF"/>
                </a:solidFill>
                <a:latin typeface="Open Sans Semibold"/>
                <a:ea typeface="Open Sans Semibold"/>
                <a:cs typeface="Open Sans Semibold"/>
                <a:sym typeface="Open Sans Semibold"/>
              </a:defRPr>
            </a:lvl1pPr>
          </a:lstStyle>
          <a:p>
            <a:pPr marL="857250" indent="-857250" algn="l" rtl="0">
              <a:buFont typeface="Arial" panose="020B0604020202020204" pitchFamily="34" charset="0"/>
              <a:buChar char="•"/>
            </a:pPr>
            <a:r>
              <a:rPr lang="en-US" dirty="0">
                <a:solidFill>
                  <a:schemeClr val="tx1"/>
                </a:solidFill>
              </a:rPr>
              <a:t>कीड़े के काटने, जिनमें ततैया और मधुमक्खी के डंक भी </a:t>
            </a:r>
            <a:r>
              <a:rPr lang="en-US" dirty="0" err="1">
                <a:solidFill>
                  <a:schemeClr val="tx1"/>
                </a:solidFill>
              </a:rPr>
              <a:t>शामिल</a:t>
            </a:r>
            <a:r>
              <a:rPr lang="en-US" dirty="0">
                <a:solidFill>
                  <a:schemeClr val="tx1"/>
                </a:solidFill>
              </a:rPr>
              <a:t> </a:t>
            </a:r>
            <a:r>
              <a:rPr lang="en-US" dirty="0" err="1">
                <a:solidFill>
                  <a:schemeClr val="tx1"/>
                </a:solidFill>
              </a:rPr>
              <a:t>हैं</a:t>
            </a:r>
            <a:r>
              <a:rPr lang="hi-IN" dirty="0">
                <a:solidFill>
                  <a:schemeClr val="tx1"/>
                </a:solidFill>
              </a:rPr>
              <a:t> I</a:t>
            </a:r>
            <a:endParaRPr lang="en-US" dirty="0">
              <a:solidFill>
                <a:schemeClr val="tx1"/>
              </a:solidFill>
            </a:endParaRPr>
          </a:p>
          <a:p>
            <a:pPr marL="857250" indent="-857250" algn="l" rtl="0">
              <a:buFont typeface="Arial" panose="020B0604020202020204" pitchFamily="34" charset="0"/>
              <a:buChar char="•"/>
            </a:pPr>
            <a:r>
              <a:rPr lang="en-US" dirty="0">
                <a:solidFill>
                  <a:schemeClr val="tx1"/>
                </a:solidFill>
              </a:rPr>
              <a:t>खाद्य पदार्थ और मसाले (</a:t>
            </a:r>
            <a:r>
              <a:rPr lang="en-US" dirty="0" err="1">
                <a:solidFill>
                  <a:schemeClr val="tx1"/>
                </a:solidFill>
              </a:rPr>
              <a:t>विशेषकर</a:t>
            </a:r>
            <a:r>
              <a:rPr lang="en-US" dirty="0">
                <a:solidFill>
                  <a:schemeClr val="tx1"/>
                </a:solidFill>
              </a:rPr>
              <a:t> </a:t>
            </a:r>
            <a:r>
              <a:rPr lang="en-US" dirty="0" err="1">
                <a:solidFill>
                  <a:schemeClr val="tx1"/>
                </a:solidFill>
              </a:rPr>
              <a:t>शंख</a:t>
            </a:r>
            <a:r>
              <a:rPr lang="en-US" dirty="0">
                <a:solidFill>
                  <a:schemeClr val="tx1"/>
                </a:solidFill>
              </a:rPr>
              <a:t>)</a:t>
            </a:r>
            <a:r>
              <a:rPr lang="hi-IN" dirty="0">
                <a:solidFill>
                  <a:schemeClr val="tx1"/>
                </a:solidFill>
              </a:rPr>
              <a:t>I</a:t>
            </a:r>
            <a:endParaRPr lang="en-US" dirty="0">
              <a:solidFill>
                <a:schemeClr val="tx1"/>
              </a:solidFill>
            </a:endParaRPr>
          </a:p>
          <a:p>
            <a:pPr marL="857250" indent="-857250" algn="l" rtl="0">
              <a:buFont typeface="Arial" panose="020B0604020202020204" pitchFamily="34" charset="0"/>
              <a:buChar char="•"/>
            </a:pPr>
            <a:r>
              <a:rPr lang="en-US" dirty="0">
                <a:solidFill>
                  <a:schemeClr val="tx1"/>
                </a:solidFill>
              </a:rPr>
              <a:t>साँस के माध्यम से शरीर में प्रवेश करने वाले पदार्थ, जिनमें धूल और पराग </a:t>
            </a:r>
            <a:r>
              <a:rPr lang="en-US" dirty="0" err="1">
                <a:solidFill>
                  <a:schemeClr val="tx1"/>
                </a:solidFill>
              </a:rPr>
              <a:t>शामिल</a:t>
            </a:r>
            <a:r>
              <a:rPr lang="en-US" dirty="0">
                <a:solidFill>
                  <a:schemeClr val="tx1"/>
                </a:solidFill>
              </a:rPr>
              <a:t> </a:t>
            </a:r>
            <a:r>
              <a:rPr lang="en-US" dirty="0" err="1">
                <a:solidFill>
                  <a:schemeClr val="tx1"/>
                </a:solidFill>
              </a:rPr>
              <a:t>हैं</a:t>
            </a:r>
            <a:r>
              <a:rPr lang="hi-IN" dirty="0">
                <a:solidFill>
                  <a:schemeClr val="tx1"/>
                </a:solidFill>
              </a:rPr>
              <a:t> I</a:t>
            </a:r>
            <a:endParaRPr lang="en-US" dirty="0">
              <a:solidFill>
                <a:schemeClr val="tx1"/>
              </a:solidFill>
            </a:endParaRPr>
          </a:p>
        </p:txBody>
      </p:sp>
      <p:pic>
        <p:nvPicPr>
          <p:cNvPr id="4" name="Picture 3">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331824" y="12755829"/>
            <a:ext cx="3686352" cy="677269"/>
          </a:xfrm>
          <a:prstGeom prst="rect">
            <a:avLst/>
          </a:prstGeom>
        </p:spPr>
      </p:pic>
      <p:pic>
        <p:nvPicPr>
          <p:cNvPr id="5" name="Picture 4">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20697648" y="12755829"/>
            <a:ext cx="3686352" cy="677269"/>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29600" y="-34941"/>
            <a:ext cx="3480677" cy="255954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09" y="-53517"/>
            <a:ext cx="4096010" cy="2559540"/>
          </a:xfrm>
          <a:prstGeom prst="rect">
            <a:avLst/>
          </a:prstGeom>
        </p:spPr>
      </p:pic>
    </p:spTree>
    <p:extLst>
      <p:ext uri="{BB962C8B-B14F-4D97-AF65-F5344CB8AC3E}">
        <p14:creationId xmlns:p14="http://schemas.microsoft.com/office/powerpoint/2010/main" val="1869118246"/>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EAC5BB-9B5E-2C9D-8698-8105F6CE480D}"/>
            </a:ext>
          </a:extLst>
        </p:cNvPr>
        <p:cNvGrpSpPr/>
        <p:nvPr/>
      </p:nvGrpSpPr>
      <p:grpSpPr>
        <a:xfrm>
          <a:off x="0" y="0"/>
          <a:ext cx="0" cy="0"/>
          <a:chOff x="0" y="0"/>
          <a:chExt cx="0" cy="0"/>
        </a:xfrm>
      </p:grpSpPr>
      <p:sp>
        <p:nvSpPr>
          <p:cNvPr id="2" name="Poison">
            <a:extLst>
              <a:ext uri="{FF2B5EF4-FFF2-40B4-BE49-F238E27FC236}">
                <a16:creationId xmlns:a16="http://schemas.microsoft.com/office/drawing/2014/main" id="{6223E0DD-F427-CF9E-B637-F3F457BFF2F5}"/>
              </a:ext>
            </a:extLst>
          </p:cNvPr>
          <p:cNvSpPr txBox="1"/>
          <p:nvPr/>
        </p:nvSpPr>
        <p:spPr>
          <a:xfrm>
            <a:off x="0" y="3674144"/>
            <a:ext cx="7365538" cy="28340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IN" dirty="0"/>
              <a:t>एनाफिलेक्टिक शॉक के कारण</a:t>
            </a:r>
          </a:p>
        </p:txBody>
      </p:sp>
      <p:sp>
        <p:nvSpPr>
          <p:cNvPr id="3" name="Any substance that can impair or cause death of cell structure or function.">
            <a:extLst>
              <a:ext uri="{FF2B5EF4-FFF2-40B4-BE49-F238E27FC236}">
                <a16:creationId xmlns:a16="http://schemas.microsoft.com/office/drawing/2014/main" id="{B83B709F-7DD9-9E8C-358F-58546FB58F32}"/>
              </a:ext>
            </a:extLst>
          </p:cNvPr>
          <p:cNvSpPr txBox="1"/>
          <p:nvPr/>
        </p:nvSpPr>
        <p:spPr>
          <a:xfrm>
            <a:off x="9766615" y="5390628"/>
            <a:ext cx="14343065" cy="56477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6400">
                <a:solidFill>
                  <a:srgbClr val="FFFFFF"/>
                </a:solidFill>
                <a:latin typeface="Open Sans Semibold"/>
                <a:ea typeface="Open Sans Semibold"/>
                <a:cs typeface="Open Sans Semibold"/>
                <a:sym typeface="Open Sans Semibold"/>
              </a:defRPr>
            </a:lvl1pPr>
          </a:lstStyle>
          <a:p>
            <a:pPr marL="857250" indent="-857250" algn="l" rtl="0">
              <a:buFont typeface="Arial" panose="020B0604020202020204" pitchFamily="34" charset="0"/>
              <a:buChar char="•"/>
            </a:pPr>
            <a:r>
              <a:rPr lang="en-US" dirty="0">
                <a:solidFill>
                  <a:schemeClr val="tx1"/>
                </a:solidFill>
              </a:rPr>
              <a:t>साँस द्वारा अन्दर जाने वाले या त्वचा के संपर्क में आने </a:t>
            </a:r>
            <a:r>
              <a:rPr lang="en-US" dirty="0" err="1">
                <a:solidFill>
                  <a:schemeClr val="tx1"/>
                </a:solidFill>
              </a:rPr>
              <a:t>वाले</a:t>
            </a:r>
            <a:r>
              <a:rPr lang="en-US" dirty="0">
                <a:solidFill>
                  <a:schemeClr val="tx1"/>
                </a:solidFill>
              </a:rPr>
              <a:t> </a:t>
            </a:r>
            <a:r>
              <a:rPr lang="en-US" dirty="0" err="1">
                <a:solidFill>
                  <a:schemeClr val="tx1"/>
                </a:solidFill>
              </a:rPr>
              <a:t>रसायन</a:t>
            </a:r>
            <a:r>
              <a:rPr lang="hi-IN" dirty="0">
                <a:solidFill>
                  <a:schemeClr val="tx1"/>
                </a:solidFill>
              </a:rPr>
              <a:t> I</a:t>
            </a:r>
            <a:endParaRPr lang="en-US" dirty="0">
              <a:solidFill>
                <a:schemeClr val="tx1"/>
              </a:solidFill>
            </a:endParaRPr>
          </a:p>
          <a:p>
            <a:pPr marL="857250" indent="-857250" algn="l" rtl="0">
              <a:buFont typeface="Arial" panose="020B0604020202020204" pitchFamily="34" charset="0"/>
              <a:buChar char="•"/>
            </a:pPr>
            <a:r>
              <a:rPr lang="en-US" dirty="0">
                <a:solidFill>
                  <a:schemeClr val="tx1"/>
                </a:solidFill>
              </a:rPr>
              <a:t>इंजेक्शन द्वारा ली जाने वाली या मुँह से ली जाने वाली दवाएँ, जिनमें पेनिसिलिन भी </a:t>
            </a:r>
            <a:r>
              <a:rPr lang="en-US" dirty="0" err="1">
                <a:solidFill>
                  <a:schemeClr val="tx1"/>
                </a:solidFill>
              </a:rPr>
              <a:t>शामिल</a:t>
            </a:r>
            <a:r>
              <a:rPr lang="en-US" dirty="0">
                <a:solidFill>
                  <a:schemeClr val="tx1"/>
                </a:solidFill>
              </a:rPr>
              <a:t> </a:t>
            </a:r>
            <a:r>
              <a:rPr lang="en-US" dirty="0" err="1">
                <a:solidFill>
                  <a:schemeClr val="tx1"/>
                </a:solidFill>
              </a:rPr>
              <a:t>है</a:t>
            </a:r>
            <a:r>
              <a:rPr lang="hi-IN" dirty="0">
                <a:solidFill>
                  <a:schemeClr val="tx1"/>
                </a:solidFill>
              </a:rPr>
              <a:t> I</a:t>
            </a:r>
            <a:endParaRPr lang="en-US" dirty="0">
              <a:solidFill>
                <a:schemeClr val="tx1"/>
              </a:solidFill>
            </a:endParaRPr>
          </a:p>
        </p:txBody>
      </p:sp>
      <p:sp>
        <p:nvSpPr>
          <p:cNvPr id="4" name="Cont.">
            <a:extLst>
              <a:ext uri="{FF2B5EF4-FFF2-40B4-BE49-F238E27FC236}">
                <a16:creationId xmlns:a16="http://schemas.microsoft.com/office/drawing/2014/main" id="{B39DCFF5-2BBF-D9FE-6169-09AC49221AA4}"/>
              </a:ext>
            </a:extLst>
          </p:cNvPr>
          <p:cNvSpPr txBox="1"/>
          <p:nvPr/>
        </p:nvSpPr>
        <p:spPr>
          <a:xfrm>
            <a:off x="1127366" y="6508228"/>
            <a:ext cx="2047634" cy="7788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90000"/>
              </a:lnSpc>
              <a:defRPr cap="all">
                <a:solidFill>
                  <a:srgbClr val="C00000"/>
                </a:solidFill>
                <a:latin typeface="Open Sans Light"/>
                <a:ea typeface="Open Sans Light"/>
                <a:cs typeface="Open Sans Light"/>
                <a:sym typeface="Open Sans Light"/>
              </a:defRPr>
            </a:lvl1pPr>
          </a:lstStyle>
          <a:p>
            <a:pPr algn="l" rtl="0"/>
            <a:r>
              <a:rPr dirty="0" err="1"/>
              <a:t>जारी</a:t>
            </a:r>
            <a:endParaRPr dirty="0"/>
          </a:p>
        </p:txBody>
      </p:sp>
      <p:pic>
        <p:nvPicPr>
          <p:cNvPr id="5" name="Picture 4">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331824" y="12755829"/>
            <a:ext cx="3686352" cy="677269"/>
          </a:xfrm>
          <a:prstGeom prst="rect">
            <a:avLst/>
          </a:prstGeom>
        </p:spPr>
      </p:pic>
      <p:pic>
        <p:nvPicPr>
          <p:cNvPr id="6" name="Picture 5">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20423328" y="12755829"/>
            <a:ext cx="3686352" cy="677269"/>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29600" y="-34941"/>
            <a:ext cx="3480677" cy="2559540"/>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09" y="-53517"/>
            <a:ext cx="4096010" cy="2559540"/>
          </a:xfrm>
          <a:prstGeom prst="rect">
            <a:avLst/>
          </a:prstGeom>
        </p:spPr>
      </p:pic>
    </p:spTree>
    <p:extLst>
      <p:ext uri="{BB962C8B-B14F-4D97-AF65-F5344CB8AC3E}">
        <p14:creationId xmlns:p14="http://schemas.microsoft.com/office/powerpoint/2010/main" val="3718695909"/>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B64937-976A-FDF2-44E2-8698E1A407D2}"/>
            </a:ext>
          </a:extLst>
        </p:cNvPr>
        <p:cNvGrpSpPr/>
        <p:nvPr/>
      </p:nvGrpSpPr>
      <p:grpSpPr>
        <a:xfrm>
          <a:off x="0" y="0"/>
          <a:ext cx="0" cy="0"/>
          <a:chOff x="0" y="0"/>
          <a:chExt cx="0" cy="0"/>
        </a:xfrm>
      </p:grpSpPr>
      <p:sp>
        <p:nvSpPr>
          <p:cNvPr id="2" name="Poison">
            <a:extLst>
              <a:ext uri="{FF2B5EF4-FFF2-40B4-BE49-F238E27FC236}">
                <a16:creationId xmlns:a16="http://schemas.microsoft.com/office/drawing/2014/main" id="{63A1C9A9-E0B8-C102-2FA7-7300327E8D88}"/>
              </a:ext>
            </a:extLst>
          </p:cNvPr>
          <p:cNvSpPr txBox="1"/>
          <p:nvPr/>
        </p:nvSpPr>
        <p:spPr>
          <a:xfrm>
            <a:off x="340822" y="3603024"/>
            <a:ext cx="6034578" cy="19792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IN" dirty="0" err="1"/>
              <a:t>एनाफिलेक्टिक</a:t>
            </a:r>
            <a:endParaRPr lang="en-IN" dirty="0"/>
          </a:p>
          <a:p>
            <a:pPr algn="l" rtl="0"/>
            <a:r>
              <a:rPr lang="en-IN" dirty="0"/>
              <a:t> शॉक के लक्षण</a:t>
            </a:r>
          </a:p>
        </p:txBody>
      </p:sp>
      <p:sp>
        <p:nvSpPr>
          <p:cNvPr id="3" name="Any substance that can impair or cause death of cell structure or function.">
            <a:extLst>
              <a:ext uri="{FF2B5EF4-FFF2-40B4-BE49-F238E27FC236}">
                <a16:creationId xmlns:a16="http://schemas.microsoft.com/office/drawing/2014/main" id="{559E36B1-DADC-C32E-EB6B-D520C3ECBD20}"/>
              </a:ext>
            </a:extLst>
          </p:cNvPr>
          <p:cNvSpPr txBox="1"/>
          <p:nvPr/>
        </p:nvSpPr>
        <p:spPr>
          <a:xfrm>
            <a:off x="6375401" y="1961627"/>
            <a:ext cx="15087600" cy="103659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6400">
                <a:solidFill>
                  <a:srgbClr val="FFFFFF"/>
                </a:solidFill>
                <a:latin typeface="Open Sans Semibold"/>
                <a:ea typeface="Open Sans Semibold"/>
                <a:cs typeface="Open Sans Semibold"/>
                <a:sym typeface="Open Sans Semibold"/>
              </a:defRPr>
            </a:lvl1pPr>
          </a:lstStyle>
          <a:p>
            <a:pPr marL="857250" indent="-857250" algn="l" rtl="0">
              <a:buFont typeface="Arial" panose="020B0604020202020204" pitchFamily="34" charset="0"/>
              <a:buChar cha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त्वचा: जलन और खुजली के साथ सूजन हो सकती है, चेहरा और जीभ भी सूज सकती है (एडिमा)।</a:t>
            </a:r>
          </a:p>
          <a:p>
            <a:pPr marL="857250" indent="-857250" algn="l" rtl="0">
              <a:buFont typeface="Arial" panose="020B0604020202020204" pitchFamily="34" charset="0"/>
              <a:buChar cha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श्वास: सांस लेने में कठिनाई और तेजी के साथ घरघराहट की संभावना।</a:t>
            </a:r>
          </a:p>
          <a:p>
            <a:pPr marL="857250" indent="-857250" algn="l" rtl="0">
              <a:buFont typeface="Arial" panose="020B0604020202020204" pitchFamily="34" charset="0"/>
              <a:buChar cha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नाड़ी: तेज़, कमज़ोर या पता न चलने वाली।</a:t>
            </a:r>
          </a:p>
          <a:p>
            <a:pPr marL="857250" indent="-857250" algn="l" rtl="0">
              <a:buFont typeface="Arial" panose="020B0604020202020204" pitchFamily="34" charset="0"/>
              <a:buChar cha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चेतना की स्थिति: रोगी बेचैन हो सकता है और अक्सर बेहोश हो सकता है।</a:t>
            </a:r>
          </a:p>
          <a:p>
            <a:pPr marL="857250" indent="-857250" algn="l" rtl="0">
              <a:buFont typeface="Arial" panose="020B0604020202020204" pitchFamily="34" charset="0"/>
              <a:buChar char="•"/>
            </a:pPr>
            <a:endPar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4" name="Picture 3">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331824" y="12755829"/>
            <a:ext cx="3686352" cy="677269"/>
          </a:xfrm>
          <a:prstGeom prst="rect">
            <a:avLst/>
          </a:prstGeom>
        </p:spPr>
      </p:pic>
      <p:pic>
        <p:nvPicPr>
          <p:cNvPr id="5" name="Picture 4">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20280224" y="12755829"/>
            <a:ext cx="3686352" cy="677269"/>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29600" y="-34941"/>
            <a:ext cx="3480677" cy="255954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09" y="-53517"/>
            <a:ext cx="4096010" cy="2559540"/>
          </a:xfrm>
          <a:prstGeom prst="rect">
            <a:avLst/>
          </a:prstGeom>
        </p:spPr>
      </p:pic>
    </p:spTree>
    <p:extLst>
      <p:ext uri="{BB962C8B-B14F-4D97-AF65-F5344CB8AC3E}">
        <p14:creationId xmlns:p14="http://schemas.microsoft.com/office/powerpoint/2010/main" val="4146977529"/>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0AADE1-6F75-E3F1-88C6-03701E9ACAEF}"/>
            </a:ext>
          </a:extLst>
        </p:cNvPr>
        <p:cNvGrpSpPr/>
        <p:nvPr/>
      </p:nvGrpSpPr>
      <p:grpSpPr>
        <a:xfrm>
          <a:off x="0" y="0"/>
          <a:ext cx="0" cy="0"/>
          <a:chOff x="0" y="0"/>
          <a:chExt cx="0" cy="0"/>
        </a:xfrm>
      </p:grpSpPr>
      <p:sp>
        <p:nvSpPr>
          <p:cNvPr id="2" name="Poison">
            <a:extLst>
              <a:ext uri="{FF2B5EF4-FFF2-40B4-BE49-F238E27FC236}">
                <a16:creationId xmlns:a16="http://schemas.microsoft.com/office/drawing/2014/main" id="{FEE3F92C-8BFB-8F34-B3B6-A7F88FAA6682}"/>
              </a:ext>
            </a:extLst>
          </p:cNvPr>
          <p:cNvSpPr txBox="1"/>
          <p:nvPr/>
        </p:nvSpPr>
        <p:spPr>
          <a:xfrm>
            <a:off x="518622" y="3552224"/>
            <a:ext cx="5831378" cy="37204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US" dirty="0"/>
              <a:t>एनाफिलेक्टिक शॉक का अस्पताल-पूर्व उपचार</a:t>
            </a:r>
            <a:endParaRPr lang="en-IN" dirty="0"/>
          </a:p>
        </p:txBody>
      </p:sp>
      <p:sp>
        <p:nvSpPr>
          <p:cNvPr id="3" name="Any substance that can impair or cause death of cell structure or function.">
            <a:extLst>
              <a:ext uri="{FF2B5EF4-FFF2-40B4-BE49-F238E27FC236}">
                <a16:creationId xmlns:a16="http://schemas.microsoft.com/office/drawing/2014/main" id="{848E2052-674F-E180-A2AF-45C891C8BE81}"/>
              </a:ext>
            </a:extLst>
          </p:cNvPr>
          <p:cNvSpPr txBox="1"/>
          <p:nvPr/>
        </p:nvSpPr>
        <p:spPr>
          <a:xfrm>
            <a:off x="6350000" y="2968024"/>
            <a:ext cx="15928848" cy="78000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6400">
                <a:solidFill>
                  <a:srgbClr val="FFFFFF"/>
                </a:solidFill>
                <a:latin typeface="Open Sans Semibold"/>
                <a:ea typeface="Open Sans Semibold"/>
                <a:cs typeface="Open Sans Semibold"/>
                <a:sym typeface="Open Sans Semibold"/>
              </a:defRPr>
            </a:lvl1pPr>
          </a:lstStyle>
          <a:p>
            <a:pPr marL="857250" indent="-857250" algn="l" rtl="0">
              <a:buFont typeface="Arial" panose="020B0604020202020204" pitchFamily="34" charset="0"/>
              <a:buChar char="•"/>
            </a:pPr>
            <a:r>
              <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रोगी से बातचीत करते समय, उससे किसी चीज से एलर्जी के बारे में पूछें और यह भी कि क्या वह उस पदार्थ के संपर्क में था।</a:t>
            </a:r>
          </a:p>
          <a:p>
            <a:pPr marL="857250" indent="-857250" algn="l" rtl="0">
              <a:buFont typeface="Arial" panose="020B0604020202020204" pitchFamily="34" charset="0"/>
              <a:buChar char="•"/>
            </a:pPr>
            <a:r>
              <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चूँकि हम किसी भी प्रकार के सदमे में रोगी का पूर्ण ध्यान रखते हैं (सदमे के लिए अस्पताल-पूर्व उपचार देखें)।</a:t>
            </a:r>
          </a:p>
          <a:p>
            <a:pPr marL="857250" indent="-857250" algn="l" rtl="0">
              <a:buFont typeface="Arial" panose="020B0604020202020204" pitchFamily="34" charset="0"/>
              <a:buChar char="•"/>
            </a:pPr>
            <a:r>
              <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मरीज़ को एलर्जी से निपटने के लिए दवाओं की ज़रूरत है। मरीज़ को तुरंत अस्पताल ले जाएँ।</a:t>
            </a:r>
          </a:p>
          <a:p>
            <a:pPr marL="857250" indent="-857250" algn="l" rtl="0">
              <a:buFont typeface="Arial" panose="020B0604020202020204" pitchFamily="34" charset="0"/>
              <a:buChar char="•"/>
            </a:pPr>
            <a:endPar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4" name="Picture 3">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331824" y="12755829"/>
            <a:ext cx="3686352" cy="677269"/>
          </a:xfrm>
          <a:prstGeom prst="rect">
            <a:avLst/>
          </a:prstGeom>
        </p:spPr>
      </p:pic>
      <p:pic>
        <p:nvPicPr>
          <p:cNvPr id="5" name="Picture 4">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20697648" y="12755829"/>
            <a:ext cx="3686352" cy="677269"/>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29600" y="-34941"/>
            <a:ext cx="3480677" cy="255954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09" y="-53517"/>
            <a:ext cx="4096010" cy="2559540"/>
          </a:xfrm>
          <a:prstGeom prst="rect">
            <a:avLst/>
          </a:prstGeom>
        </p:spPr>
      </p:pic>
    </p:spTree>
    <p:extLst>
      <p:ext uri="{BB962C8B-B14F-4D97-AF65-F5344CB8AC3E}">
        <p14:creationId xmlns:p14="http://schemas.microsoft.com/office/powerpoint/2010/main" val="1942256804"/>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D411C-7976-5F10-1E0A-75D0E5996487}"/>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F468826A-4E0D-CC40-43DA-F8DF75C7614F}"/>
              </a:ext>
            </a:extLst>
          </p:cNvPr>
          <p:cNvSpPr/>
          <p:nvPr/>
        </p:nvSpPr>
        <p:spPr>
          <a:xfrm>
            <a:off x="5283200" y="1"/>
            <a:ext cx="19100800" cy="12610138"/>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01934A8D-0778-9EE0-BBAE-0A18DEB5A1A9}"/>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3" name="Rectangle">
            <a:extLst>
              <a:ext uri="{FF2B5EF4-FFF2-40B4-BE49-F238E27FC236}">
                <a16:creationId xmlns:a16="http://schemas.microsoft.com/office/drawing/2014/main" id="{67576A28-BD66-8C54-882B-DA0E345E6FA6}"/>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BEEEA6D4-F7E0-660F-AF41-88CAC910D82F}"/>
              </a:ext>
            </a:extLst>
          </p:cNvPr>
          <p:cNvSpPr txBox="1"/>
          <p:nvPr/>
        </p:nvSpPr>
        <p:spPr>
          <a:xfrm>
            <a:off x="21437178" y="12813338"/>
            <a:ext cx="1626446"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16</a:t>
            </a:r>
            <a:r>
              <a:rPr b="1" dirty="0"/>
              <a:t>-</a:t>
            </a:r>
          </a:p>
        </p:txBody>
      </p:sp>
      <p:sp>
        <p:nvSpPr>
          <p:cNvPr id="115" name="Rectangle">
            <a:extLst>
              <a:ext uri="{FF2B5EF4-FFF2-40B4-BE49-F238E27FC236}">
                <a16:creationId xmlns:a16="http://schemas.microsoft.com/office/drawing/2014/main" id="{37AD0C1E-F94A-36C7-D12F-4DB856735A70}"/>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93240DF3-022A-FE41-CAA8-CBD984D4F8E6}"/>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18</a:t>
            </a:fld>
            <a:endParaRPr dirty="0"/>
          </a:p>
        </p:txBody>
      </p:sp>
      <p:pic>
        <p:nvPicPr>
          <p:cNvPr id="5" name="Picture 4">
            <a:extLst>
              <a:ext uri="{FF2B5EF4-FFF2-40B4-BE49-F238E27FC236}">
                <a16:creationId xmlns:a16="http://schemas.microsoft.com/office/drawing/2014/main" id="{48578976-7303-0457-F715-06C5C6F9455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948053" y="-109732"/>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DD1655ED-2331-6EBE-8661-A8C11EF90EF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6BF1BE9A-73B7-D0BB-01E6-279C09EE3AD9}"/>
              </a:ext>
            </a:extLst>
          </p:cNvPr>
          <p:cNvSpPr txBox="1"/>
          <p:nvPr/>
        </p:nvSpPr>
        <p:spPr>
          <a:xfrm>
            <a:off x="200721" y="2812493"/>
            <a:ext cx="5690473" cy="18373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90000"/>
              </a:lnSpc>
              <a:defRPr sz="7200" b="1" cap="all">
                <a:solidFill>
                  <a:srgbClr val="C00000"/>
                </a:solidFill>
                <a:latin typeface="Open Sans"/>
                <a:ea typeface="Open Sans"/>
                <a:cs typeface="Open Sans"/>
                <a:sym typeface="Open Sans"/>
              </a:defRPr>
            </a:pPr>
            <a:r>
              <a:rPr lang="en-US" sz="6000" dirty="0" err="1">
                <a:latin typeface="Open Sans" panose="020B0606030504020204" pitchFamily="34" charset="0"/>
                <a:ea typeface="Open Sans" panose="020B0606030504020204" pitchFamily="34" charset="0"/>
                <a:cs typeface="Open Sans" panose="020B0606030504020204" pitchFamily="34" charset="0"/>
              </a:rPr>
              <a:t>हाइपरवेंटिलेशन</a:t>
            </a:r>
            <a:endParaRPr lang="en-US" sz="6000" dirty="0">
              <a:latin typeface="Open Sans" panose="020B0606030504020204" pitchFamily="34" charset="0"/>
              <a:ea typeface="Open Sans" panose="020B0606030504020204" pitchFamily="34" charset="0"/>
              <a:cs typeface="Open Sans" panose="020B0606030504020204" pitchFamily="34" charset="0"/>
            </a:endParaRPr>
          </a:p>
          <a:p>
            <a:pPr>
              <a:lnSpc>
                <a:spcPct val="90000"/>
              </a:lnSpc>
              <a:defRPr sz="7200" b="1" cap="all">
                <a:solidFill>
                  <a:srgbClr val="C00000"/>
                </a:solidFill>
                <a:latin typeface="Open Sans"/>
                <a:ea typeface="Open Sans"/>
                <a:cs typeface="Open Sans"/>
                <a:sym typeface="Open Sans"/>
              </a:defRPr>
            </a:pPr>
            <a:r>
              <a:rPr lang="en-US" sz="6000" dirty="0">
                <a:latin typeface="Open Sans" panose="020B0606030504020204" pitchFamily="34" charset="0"/>
              </a:rPr>
              <a:t>(</a:t>
            </a:r>
            <a:r>
              <a:rPr lang="en-IN" sz="6000" dirty="0" err="1"/>
              <a:t>अति-वेंटिलेशन</a:t>
            </a:r>
            <a:r>
              <a:rPr lang="en-IN" sz="6000" dirty="0"/>
              <a:t>)</a:t>
            </a:r>
          </a:p>
        </p:txBody>
      </p:sp>
      <p:sp>
        <p:nvSpPr>
          <p:cNvPr id="2" name="Move the patient away from                  the contaminated area…">
            <a:extLst>
              <a:ext uri="{FF2B5EF4-FFF2-40B4-BE49-F238E27FC236}">
                <a16:creationId xmlns:a16="http://schemas.microsoft.com/office/drawing/2014/main" id="{7C9DB2A2-EE1C-CD93-985C-589D212363C0}"/>
              </a:ext>
            </a:extLst>
          </p:cNvPr>
          <p:cNvSpPr txBox="1"/>
          <p:nvPr/>
        </p:nvSpPr>
        <p:spPr>
          <a:xfrm>
            <a:off x="5451845" y="2812493"/>
            <a:ext cx="17829194" cy="97611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lstStyle/>
          <a:p>
            <a:pPr marL="571500" indent="-571500" algn="l" defTabSz="1896340" rtl="0">
              <a:spcBef>
                <a:spcPts val="4000"/>
              </a:spcBef>
              <a:buSzPct val="100000"/>
              <a:buFont typeface="Arial" panose="020B0604020202020204" pitchFamily="34" charset="0"/>
              <a:buChar char="•"/>
              <a:tabLst>
                <a:tab pos="2286000" algn="l"/>
                <a:tab pos="3644900" algn="l"/>
                <a:tab pos="5029200" algn="l"/>
                <a:tab pos="6388100" algn="l"/>
              </a:tabLst>
              <a:defRPr sz="5400">
                <a:latin typeface="Open Sans"/>
                <a:ea typeface="Open Sans"/>
                <a:cs typeface="Open Sans"/>
                <a:sym typeface="Open Sans"/>
              </a:defRPr>
            </a:pPr>
            <a:r>
              <a:rPr lang="en-US" sz="4800" dirty="0">
                <a:latin typeface="Open Sans" panose="020B0606030504020204" pitchFamily="34" charset="0"/>
                <a:ea typeface="Open Sans" panose="020B0606030504020204" pitchFamily="34" charset="0"/>
                <a:cs typeface="Open Sans" panose="020B0606030504020204" pitchFamily="34" charset="0"/>
              </a:rPr>
              <a:t>हाइपरवेंटिलेशन एक अपेक्षाकृत सामान्य श्वसन आपातकाल है जिसे रोगी को आश्वस्त करके और भावनात्मक सहारा देकर ठीक किया जा सकता है। यदि रोगी तुरंत प्रतिक्रिया नहीं देता है, तो ज़रूरत पड़ने पर ऑक्सीजन दें; इससे हाइपरवेंटिलेशन और बिगड़ेगा नहीं।</a:t>
            </a:r>
          </a:p>
          <a:p>
            <a:pPr marL="571500" indent="-571500" algn="l" defTabSz="1896340" rtl="0">
              <a:spcBef>
                <a:spcPts val="4000"/>
              </a:spcBef>
              <a:buSzPct val="100000"/>
              <a:buFont typeface="Arial" panose="020B0604020202020204" pitchFamily="34" charset="0"/>
              <a:buChar char="•"/>
              <a:tabLst>
                <a:tab pos="2286000" algn="l"/>
                <a:tab pos="3644900" algn="l"/>
                <a:tab pos="5029200" algn="l"/>
                <a:tab pos="6388100" algn="l"/>
              </a:tabLst>
              <a:defRPr sz="5400">
                <a:latin typeface="Open Sans"/>
                <a:ea typeface="Open Sans"/>
                <a:cs typeface="Open Sans"/>
                <a:sym typeface="Open Sans"/>
              </a:defRPr>
            </a:pPr>
            <a:r>
              <a:rPr lang="en-US" sz="4800" dirty="0">
                <a:latin typeface="Open Sans" panose="020B0606030504020204" pitchFamily="34" charset="0"/>
                <a:ea typeface="Open Sans" panose="020B0606030504020204" pitchFamily="34" charset="0"/>
                <a:cs typeface="Open Sans" panose="020B0606030504020204" pitchFamily="34" charset="0"/>
              </a:rPr>
              <a:t>चिंता से प्रेरित हाइपरवेंटिलेशन की पारंपरिक विधि, जिसमें मरीज़ को कागज़ के थैले में साँस लेने के लिए कहा जाता है, का इस्तेमाल करने से बचें। इस तकनीक का इस्तेमाल करते समय सावधानी बरतें। याद रखें कि मरीज़ को पर्याप्त ऑक्सीजन मिलती रहे।</a:t>
            </a:r>
          </a:p>
          <a:p>
            <a:pPr marL="571500" indent="-571500" defTabSz="1896340">
              <a:spcBef>
                <a:spcPts val="4000"/>
              </a:spcBef>
              <a:buSzPct val="100000"/>
              <a:buFont typeface="Arial" panose="020B0604020202020204" pitchFamily="34" charset="0"/>
              <a:buChar char="•"/>
              <a:tabLst>
                <a:tab pos="2286000" algn="l"/>
                <a:tab pos="3644900" algn="l"/>
                <a:tab pos="5029200" algn="l"/>
                <a:tab pos="6388100" algn="l"/>
              </a:tabLst>
              <a:defRPr sz="5400">
                <a:latin typeface="Open Sans"/>
                <a:ea typeface="Open Sans"/>
                <a:cs typeface="Open Sans"/>
                <a:sym typeface="Open Sans"/>
              </a:defRPr>
            </a:pPr>
            <a:r>
              <a:rPr lang="en-US" sz="4800" dirty="0" err="1">
                <a:latin typeface="Open Sans" panose="020B0606030504020204" pitchFamily="34" charset="0"/>
                <a:ea typeface="Open Sans" panose="020B0606030504020204" pitchFamily="34" charset="0"/>
                <a:cs typeface="Open Sans" panose="020B0606030504020204" pitchFamily="34" charset="0"/>
              </a:rPr>
              <a:t>यदि</a:t>
            </a:r>
            <a:r>
              <a:rPr lang="en-US" sz="4800" dirty="0">
                <a:latin typeface="Open Sans" panose="020B0606030504020204" pitchFamily="34" charset="0"/>
                <a:ea typeface="Open Sans" panose="020B0606030504020204" pitchFamily="34" charset="0"/>
                <a:cs typeface="Open Sans" panose="020B0606030504020204" pitchFamily="34" charset="0"/>
              </a:rPr>
              <a:t> </a:t>
            </a:r>
            <a:r>
              <a:rPr lang="en-US" sz="4800" dirty="0" err="1">
                <a:latin typeface="Open Sans" panose="020B0606030504020204" pitchFamily="34" charset="0"/>
                <a:ea typeface="Open Sans" panose="020B0606030504020204" pitchFamily="34" charset="0"/>
                <a:cs typeface="Open Sans" panose="020B0606030504020204" pitchFamily="34" charset="0"/>
              </a:rPr>
              <a:t>समझाए</a:t>
            </a:r>
            <a:r>
              <a:rPr lang="en-US" sz="4800" dirty="0">
                <a:latin typeface="Open Sans" panose="020B0606030504020204" pitchFamily="34" charset="0"/>
                <a:ea typeface="Open Sans" panose="020B0606030504020204" pitchFamily="34" charset="0"/>
                <a:cs typeface="Open Sans" panose="020B0606030504020204" pitchFamily="34" charset="0"/>
              </a:rPr>
              <a:t> </a:t>
            </a:r>
            <a:r>
              <a:rPr lang="en-US" sz="4800" dirty="0" err="1">
                <a:latin typeface="Open Sans" panose="020B0606030504020204" pitchFamily="34" charset="0"/>
                <a:ea typeface="Open Sans" panose="020B0606030504020204" pitchFamily="34" charset="0"/>
                <a:cs typeface="Open Sans" panose="020B0606030504020204" pitchFamily="34" charset="0"/>
              </a:rPr>
              <a:t>गए</a:t>
            </a:r>
            <a:r>
              <a:rPr lang="en-US" sz="4800" dirty="0">
                <a:latin typeface="Open Sans" panose="020B0606030504020204" pitchFamily="34" charset="0"/>
                <a:ea typeface="Open Sans" panose="020B0606030504020204" pitchFamily="34" charset="0"/>
                <a:cs typeface="Open Sans" panose="020B0606030504020204" pitchFamily="34" charset="0"/>
              </a:rPr>
              <a:t> </a:t>
            </a:r>
            <a:r>
              <a:rPr lang="en-US" sz="4800" dirty="0" err="1">
                <a:latin typeface="Open Sans" panose="020B0606030504020204" pitchFamily="34" charset="0"/>
                <a:ea typeface="Open Sans" panose="020B0606030504020204" pitchFamily="34" charset="0"/>
                <a:cs typeface="Open Sans" panose="020B0606030504020204" pitchFamily="34" charset="0"/>
              </a:rPr>
              <a:t>उपायों</a:t>
            </a:r>
            <a:r>
              <a:rPr lang="en-US" sz="4800" dirty="0">
                <a:latin typeface="Open Sans" panose="020B0606030504020204" pitchFamily="34" charset="0"/>
                <a:ea typeface="Open Sans" panose="020B0606030504020204" pitchFamily="34" charset="0"/>
                <a:cs typeface="Open Sans" panose="020B0606030504020204" pitchFamily="34" charset="0"/>
              </a:rPr>
              <a:t> </a:t>
            </a:r>
            <a:r>
              <a:rPr lang="en-US" sz="4800" dirty="0" err="1">
                <a:latin typeface="Open Sans" panose="020B0606030504020204" pitchFamily="34" charset="0"/>
                <a:ea typeface="Open Sans" panose="020B0606030504020204" pitchFamily="34" charset="0"/>
                <a:cs typeface="Open Sans" panose="020B0606030504020204" pitchFamily="34" charset="0"/>
              </a:rPr>
              <a:t>से</a:t>
            </a:r>
            <a:r>
              <a:rPr lang="en-US" sz="4800" dirty="0">
                <a:latin typeface="Open Sans" panose="020B0606030504020204" pitchFamily="34" charset="0"/>
                <a:ea typeface="Open Sans" panose="020B0606030504020204" pitchFamily="34" charset="0"/>
                <a:cs typeface="Open Sans" panose="020B0606030504020204" pitchFamily="34" charset="0"/>
              </a:rPr>
              <a:t> </a:t>
            </a:r>
            <a:r>
              <a:rPr lang="en-US" sz="4800" dirty="0" err="1">
                <a:latin typeface="Open Sans" panose="020B0606030504020204" pitchFamily="34" charset="0"/>
                <a:ea typeface="Open Sans" panose="020B0606030504020204" pitchFamily="34" charset="0"/>
                <a:cs typeface="Open Sans" panose="020B0606030504020204" pitchFamily="34" charset="0"/>
              </a:rPr>
              <a:t>सांस</a:t>
            </a:r>
            <a:r>
              <a:rPr lang="en-US" sz="4800" dirty="0">
                <a:latin typeface="Open Sans" panose="020B0606030504020204" pitchFamily="34" charset="0"/>
                <a:ea typeface="Open Sans" panose="020B0606030504020204" pitchFamily="34" charset="0"/>
                <a:cs typeface="Open Sans" panose="020B0606030504020204" pitchFamily="34" charset="0"/>
              </a:rPr>
              <a:t> लेने में सुधार न </a:t>
            </a:r>
            <a:r>
              <a:rPr lang="en-US" sz="4800" dirty="0" err="1">
                <a:latin typeface="Open Sans" panose="020B0606030504020204" pitchFamily="34" charset="0"/>
                <a:ea typeface="Open Sans" panose="020B0606030504020204" pitchFamily="34" charset="0"/>
                <a:cs typeface="Open Sans" panose="020B0606030504020204" pitchFamily="34" charset="0"/>
              </a:rPr>
              <a:t>हो</a:t>
            </a:r>
            <a:r>
              <a:rPr lang="en-US" sz="4800" dirty="0">
                <a:latin typeface="Open Sans" panose="020B0606030504020204" pitchFamily="34" charset="0"/>
                <a:ea typeface="Open Sans" panose="020B0606030504020204" pitchFamily="34" charset="0"/>
                <a:cs typeface="Open Sans" panose="020B0606030504020204" pitchFamily="34" charset="0"/>
              </a:rPr>
              <a:t> </a:t>
            </a:r>
            <a:r>
              <a:rPr lang="en-US" sz="4800" dirty="0" err="1">
                <a:latin typeface="Open Sans" panose="020B0606030504020204" pitchFamily="34" charset="0"/>
                <a:ea typeface="Open Sans" panose="020B0606030504020204" pitchFamily="34" charset="0"/>
                <a:cs typeface="Open Sans" panose="020B0606030504020204" pitchFamily="34" charset="0"/>
              </a:rPr>
              <a:t>तो</a:t>
            </a:r>
            <a:r>
              <a:rPr lang="en-US" sz="4800" dirty="0">
                <a:latin typeface="Open Sans" panose="020B0606030504020204" pitchFamily="34" charset="0"/>
                <a:ea typeface="Open Sans" panose="020B0606030504020204" pitchFamily="34" charset="0"/>
                <a:cs typeface="Open Sans" panose="020B0606030504020204" pitchFamily="34" charset="0"/>
              </a:rPr>
              <a:t> </a:t>
            </a:r>
            <a:r>
              <a:rPr lang="en-US" sz="4800" dirty="0" err="1">
                <a:latin typeface="Open Sans" panose="020B0606030504020204" pitchFamily="34" charset="0"/>
                <a:ea typeface="Open Sans" panose="020B0606030504020204" pitchFamily="34" charset="0"/>
                <a:cs typeface="Open Sans" panose="020B0606030504020204" pitchFamily="34" charset="0"/>
              </a:rPr>
              <a:t>यह</a:t>
            </a:r>
            <a:r>
              <a:rPr lang="en-US" sz="4800" dirty="0">
                <a:latin typeface="Open Sans" panose="020B0606030504020204" pitchFamily="34" charset="0"/>
                <a:ea typeface="Open Sans" panose="020B0606030504020204" pitchFamily="34" charset="0"/>
                <a:cs typeface="Open Sans" panose="020B0606030504020204" pitchFamily="34" charset="0"/>
              </a:rPr>
              <a:t> मान लिया जाता है कि समस्या अधिक गंभीर </a:t>
            </a:r>
            <a:r>
              <a:rPr lang="en-US" sz="4800" dirty="0" err="1">
                <a:latin typeface="Open Sans" panose="020B0606030504020204" pitchFamily="34" charset="0"/>
                <a:ea typeface="Open Sans" panose="020B0606030504020204" pitchFamily="34" charset="0"/>
                <a:cs typeface="Open Sans" panose="020B0606030504020204" pitchFamily="34" charset="0"/>
              </a:rPr>
              <a:t>है</a:t>
            </a:r>
            <a:r>
              <a:rPr lang="en-US" sz="4800" dirty="0">
                <a:latin typeface="Open Sans" panose="020B0606030504020204" pitchFamily="34" charset="0"/>
                <a:ea typeface="Open Sans" panose="020B0606030504020204" pitchFamily="34" charset="0"/>
                <a:cs typeface="Open Sans" panose="020B0606030504020204" pitchFamily="34" charset="0"/>
              </a:rPr>
              <a:t>।</a:t>
            </a:r>
          </a:p>
        </p:txBody>
      </p:sp>
      <p:pic>
        <p:nvPicPr>
          <p:cNvPr id="12" name="Picture 11">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1331824" y="12755829"/>
            <a:ext cx="3686352" cy="677269"/>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20492842" y="12708236"/>
            <a:ext cx="3686352" cy="677269"/>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929600" y="-34941"/>
            <a:ext cx="3480677" cy="2559540"/>
          </a:xfrm>
          <a:prstGeom prst="rect">
            <a:avLst/>
          </a:prstGeom>
        </p:spPr>
      </p:pic>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09" y="-53517"/>
            <a:ext cx="4096010" cy="2559540"/>
          </a:xfrm>
          <a:prstGeom prst="rect">
            <a:avLst/>
          </a:prstGeom>
        </p:spPr>
      </p:pic>
    </p:spTree>
    <p:extLst>
      <p:ext uri="{BB962C8B-B14F-4D97-AF65-F5344CB8AC3E}">
        <p14:creationId xmlns:p14="http://schemas.microsoft.com/office/powerpoint/2010/main" val="1689177007"/>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B03B49-323F-ACDC-06A2-9B33D09E4D02}"/>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034801B5-A0E3-E2E9-F4FF-ED5F67CB208C}"/>
              </a:ext>
            </a:extLst>
          </p:cNvPr>
          <p:cNvSpPr/>
          <p:nvPr/>
        </p:nvSpPr>
        <p:spPr>
          <a:xfrm>
            <a:off x="8167732" y="0"/>
            <a:ext cx="16216268" cy="12755829"/>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0218BE0B-723A-2448-5F8B-3FC440B2918C}"/>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3" name="Rectangle">
            <a:extLst>
              <a:ext uri="{FF2B5EF4-FFF2-40B4-BE49-F238E27FC236}">
                <a16:creationId xmlns:a16="http://schemas.microsoft.com/office/drawing/2014/main" id="{5155BEFC-C72A-A4F4-A228-BC5652B3B7EE}"/>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C7F1F808-E249-EB5C-7A26-1BC6014C23BD}"/>
              </a:ext>
            </a:extLst>
          </p:cNvPr>
          <p:cNvSpPr txBox="1"/>
          <p:nvPr/>
        </p:nvSpPr>
        <p:spPr>
          <a:xfrm>
            <a:off x="21437178" y="12813338"/>
            <a:ext cx="1626446"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16</a:t>
            </a:r>
            <a:r>
              <a:rPr b="1" dirty="0"/>
              <a:t>-</a:t>
            </a:r>
          </a:p>
        </p:txBody>
      </p:sp>
      <p:sp>
        <p:nvSpPr>
          <p:cNvPr id="115" name="Rectangle">
            <a:extLst>
              <a:ext uri="{FF2B5EF4-FFF2-40B4-BE49-F238E27FC236}">
                <a16:creationId xmlns:a16="http://schemas.microsoft.com/office/drawing/2014/main" id="{C6677B81-CB15-481D-7058-6C5863FC1820}"/>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6EC50F9F-E28E-5BC0-2E6D-BCDF7143D3B8}"/>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19</a:t>
            </a:fld>
            <a:endParaRPr dirty="0"/>
          </a:p>
        </p:txBody>
      </p:sp>
      <p:pic>
        <p:nvPicPr>
          <p:cNvPr id="5" name="Picture 4">
            <a:extLst>
              <a:ext uri="{FF2B5EF4-FFF2-40B4-BE49-F238E27FC236}">
                <a16:creationId xmlns:a16="http://schemas.microsoft.com/office/drawing/2014/main" id="{B1D10A70-1726-DA2A-400C-8AB95622C8C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7BCC2166-3E5C-3880-39A4-384120222BF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38C955C2-62E5-BAE8-6D5A-28E6113FD163}"/>
              </a:ext>
            </a:extLst>
          </p:cNvPr>
          <p:cNvSpPr txBox="1"/>
          <p:nvPr/>
        </p:nvSpPr>
        <p:spPr>
          <a:xfrm>
            <a:off x="725715" y="3699383"/>
            <a:ext cx="5319485" cy="21524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dirty="0"/>
              <a:t>अति-</a:t>
            </a:r>
          </a:p>
          <a:p>
            <a:pPr algn="l" rtl="0">
              <a:lnSpc>
                <a:spcPct val="90000"/>
              </a:lnSpc>
              <a:defRPr sz="7200" b="1" cap="all">
                <a:solidFill>
                  <a:srgbClr val="C00000"/>
                </a:solidFill>
                <a:latin typeface="Open Sans"/>
                <a:ea typeface="Open Sans"/>
                <a:cs typeface="Open Sans"/>
                <a:sym typeface="Open Sans"/>
              </a:defRPr>
            </a:pPr>
            <a:r>
              <a:rPr lang="en-IN" dirty="0"/>
              <a:t>वेंटिलेशन</a:t>
            </a:r>
          </a:p>
        </p:txBody>
      </p:sp>
      <p:sp>
        <p:nvSpPr>
          <p:cNvPr id="2" name="Move the patient away from                  the contaminated area…">
            <a:extLst>
              <a:ext uri="{FF2B5EF4-FFF2-40B4-BE49-F238E27FC236}">
                <a16:creationId xmlns:a16="http://schemas.microsoft.com/office/drawing/2014/main" id="{2770EA2A-25B6-39EF-F497-53100EA4DE2C}"/>
              </a:ext>
            </a:extLst>
          </p:cNvPr>
          <p:cNvSpPr txBox="1"/>
          <p:nvPr/>
        </p:nvSpPr>
        <p:spPr>
          <a:xfrm>
            <a:off x="9181744" y="5111336"/>
            <a:ext cx="13859345" cy="77655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lstStyle/>
          <a:p>
            <a:pPr marL="914400" indent="-914400" algn="l" defTabSz="1896340" rtl="0">
              <a:spcBef>
                <a:spcPts val="4000"/>
              </a:spcBef>
              <a:buSzPct val="100000"/>
              <a:buFont typeface="+mj-lt"/>
              <a:buAutoNum type="arabicParenR"/>
              <a:tabLst>
                <a:tab pos="2286000" algn="l"/>
                <a:tab pos="3644900" algn="l"/>
                <a:tab pos="5029200" algn="l"/>
                <a:tab pos="6388100" algn="l"/>
              </a:tabLst>
              <a:defRPr sz="5400">
                <a:latin typeface="Open Sans"/>
                <a:ea typeface="Open Sans"/>
                <a:cs typeface="Open Sans"/>
                <a:sym typeface="Open Sans"/>
              </a:defRPr>
            </a:pPr>
            <a:r>
              <a:rPr lang="en-US" b="1" dirty="0"/>
              <a:t>रोगी को शांत और आश्वस्त करें</a:t>
            </a:r>
          </a:p>
          <a:p>
            <a:pPr marL="914400" indent="-914400" algn="l" defTabSz="1896340" rtl="0">
              <a:spcBef>
                <a:spcPts val="4000"/>
              </a:spcBef>
              <a:buSzPct val="100000"/>
              <a:buFont typeface="+mj-lt"/>
              <a:buAutoNum type="arabicParenR"/>
              <a:tabLst>
                <a:tab pos="2286000" algn="l"/>
                <a:tab pos="3644900" algn="l"/>
                <a:tab pos="5029200" algn="l"/>
                <a:tab pos="6388100" algn="l"/>
              </a:tabLst>
              <a:defRPr sz="5400">
                <a:latin typeface="Open Sans"/>
                <a:ea typeface="Open Sans"/>
                <a:cs typeface="Open Sans"/>
                <a:sym typeface="Open Sans"/>
              </a:defRPr>
            </a:pPr>
            <a:r>
              <a:rPr lang="en-US" dirty="0"/>
              <a:t>स्थानीय प्रोटोकॉल के अनुसार ऑक्सीजन का </a:t>
            </a:r>
            <a:r>
              <a:rPr lang="en-US" dirty="0" err="1"/>
              <a:t>प्रबंध</a:t>
            </a:r>
            <a:r>
              <a:rPr lang="en-US" dirty="0"/>
              <a:t> </a:t>
            </a:r>
            <a:r>
              <a:rPr lang="en-US" dirty="0" err="1"/>
              <a:t>करें</a:t>
            </a:r>
            <a:r>
              <a:rPr lang="hi-IN" dirty="0"/>
              <a:t> I</a:t>
            </a:r>
            <a:endParaRPr lang="en-US" dirty="0"/>
          </a:p>
          <a:p>
            <a:pPr marL="914400" indent="-914400" algn="l" defTabSz="1896340" rtl="0">
              <a:spcBef>
                <a:spcPts val="4000"/>
              </a:spcBef>
              <a:buSzPct val="100000"/>
              <a:buFont typeface="+mj-lt"/>
              <a:buAutoNum type="arabicParenR"/>
              <a:tabLst>
                <a:tab pos="2286000" algn="l"/>
                <a:tab pos="3644900" algn="l"/>
                <a:tab pos="5029200" algn="l"/>
                <a:tab pos="6388100" algn="l"/>
              </a:tabLst>
              <a:defRPr sz="5400">
                <a:latin typeface="Open Sans"/>
                <a:ea typeface="Open Sans"/>
                <a:cs typeface="Open Sans"/>
                <a:sym typeface="Open Sans"/>
              </a:defRPr>
            </a:pPr>
            <a:r>
              <a:rPr lang="en-US" dirty="0"/>
              <a:t>पेपर बैग विधि का उपयोग करते समय </a:t>
            </a:r>
            <a:r>
              <a:rPr lang="en-US" dirty="0" err="1"/>
              <a:t>सावधानी</a:t>
            </a:r>
            <a:r>
              <a:rPr lang="en-US" dirty="0"/>
              <a:t> </a:t>
            </a:r>
            <a:r>
              <a:rPr lang="en-US" dirty="0" err="1"/>
              <a:t>बरतें</a:t>
            </a:r>
            <a:r>
              <a:rPr lang="hi-IN" dirty="0"/>
              <a:t> I</a:t>
            </a:r>
            <a:endParaRPr lang="en-US" dirty="0"/>
          </a:p>
        </p:txBody>
      </p:sp>
      <p:sp>
        <p:nvSpPr>
          <p:cNvPr id="3" name="Pre-hospital Treatment">
            <a:extLst>
              <a:ext uri="{FF2B5EF4-FFF2-40B4-BE49-F238E27FC236}">
                <a16:creationId xmlns:a16="http://schemas.microsoft.com/office/drawing/2014/main" id="{7BB68F18-0592-2213-35ED-2709342958B0}"/>
              </a:ext>
            </a:extLst>
          </p:cNvPr>
          <p:cNvSpPr txBox="1"/>
          <p:nvPr/>
        </p:nvSpPr>
        <p:spPr>
          <a:xfrm>
            <a:off x="9181744" y="3496963"/>
            <a:ext cx="11583750" cy="12833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89235" tIns="89235" rIns="89235" bIns="89235">
            <a:normAutofit/>
          </a:bodyPr>
          <a:lstStyle>
            <a:lvl1pPr defTabSz="1896340">
              <a:spcBef>
                <a:spcPts val="2100"/>
              </a:spcBef>
              <a:tabLst>
                <a:tab pos="2286000" algn="l"/>
                <a:tab pos="3644900" algn="l"/>
                <a:tab pos="5029200" algn="l"/>
                <a:tab pos="6388100" algn="l"/>
              </a:tabLst>
              <a:defRPr sz="6400" i="1">
                <a:latin typeface="Open Sans Semibold"/>
                <a:ea typeface="Open Sans Semibold"/>
                <a:cs typeface="Open Sans Semibold"/>
                <a:sym typeface="Open Sans Semibold"/>
              </a:defRPr>
            </a:lvl1pPr>
          </a:lstStyle>
          <a:p>
            <a:pPr algn="l" rtl="0">
              <a:defRPr sz="6400" i="1">
                <a:latin typeface="Open Sans Semibold"/>
                <a:ea typeface="Open Sans Semibold"/>
                <a:cs typeface="Open Sans Semibold"/>
                <a:sym typeface="Open Sans Semibold"/>
              </a:defRPr>
            </a:pPr>
            <a:r>
              <a:rPr lang="en-IN" dirty="0"/>
              <a:t>अस्पताल पूर्व उपचार</a:t>
            </a:r>
            <a:endParaRPr lang="en-IN" sz="4800" dirty="0">
              <a:latin typeface="Open Sans Light"/>
              <a:ea typeface="Open Sans Light"/>
              <a:cs typeface="Open Sans Light"/>
              <a:sym typeface="Open Sans Light"/>
            </a:endParaRPr>
          </a:p>
        </p:txBody>
      </p:sp>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1331824" y="12755829"/>
            <a:ext cx="3686352" cy="677269"/>
          </a:xfrm>
          <a:prstGeom prst="rect">
            <a:avLst/>
          </a:prstGeom>
        </p:spPr>
      </p:pic>
      <p:pic>
        <p:nvPicPr>
          <p:cNvPr id="14" name="Picture 13">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20635824" y="12801697"/>
            <a:ext cx="3686352" cy="677269"/>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929600" y="-34941"/>
            <a:ext cx="3480677" cy="2559540"/>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09" y="-53517"/>
            <a:ext cx="4096010" cy="2559540"/>
          </a:xfrm>
          <a:prstGeom prst="rect">
            <a:avLst/>
          </a:prstGeom>
        </p:spPr>
      </p:pic>
    </p:spTree>
    <p:extLst>
      <p:ext uri="{BB962C8B-B14F-4D97-AF65-F5344CB8AC3E}">
        <p14:creationId xmlns:p14="http://schemas.microsoft.com/office/powerpoint/2010/main" val="3823060492"/>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7C7E92-BB0D-BB20-36A0-2F2F08BFE3DC}"/>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834C3D6C-EC03-BB90-78EA-FA387554CF83}"/>
              </a:ext>
            </a:extLst>
          </p:cNvPr>
          <p:cNvSpPr/>
          <p:nvPr/>
        </p:nvSpPr>
        <p:spPr>
          <a:xfrm>
            <a:off x="8167732" y="1"/>
            <a:ext cx="16216268" cy="12610138"/>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C5E31BF8-4CBB-6BBA-83FF-DC1BDCB69225}"/>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3" name="Rectangle">
            <a:extLst>
              <a:ext uri="{FF2B5EF4-FFF2-40B4-BE49-F238E27FC236}">
                <a16:creationId xmlns:a16="http://schemas.microsoft.com/office/drawing/2014/main" id="{1FDF2600-E7CD-8537-CCD3-29017173C425}"/>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8AE5EA3F-20E5-BE65-6BBB-11D1F9B31772}"/>
              </a:ext>
            </a:extLst>
          </p:cNvPr>
          <p:cNvSpPr txBox="1"/>
          <p:nvPr/>
        </p:nvSpPr>
        <p:spPr>
          <a:xfrm>
            <a:off x="21437178" y="12813338"/>
            <a:ext cx="1626446"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16</a:t>
            </a:r>
            <a:r>
              <a:rPr b="1" dirty="0"/>
              <a:t>-</a:t>
            </a:r>
          </a:p>
        </p:txBody>
      </p:sp>
      <p:sp>
        <p:nvSpPr>
          <p:cNvPr id="115" name="Rectangle">
            <a:extLst>
              <a:ext uri="{FF2B5EF4-FFF2-40B4-BE49-F238E27FC236}">
                <a16:creationId xmlns:a16="http://schemas.microsoft.com/office/drawing/2014/main" id="{6252FB4E-EC81-E282-0692-6B2CA4306D83}"/>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99082CFD-C4A0-E475-10AE-6C514D27165A}"/>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20</a:t>
            </a:fld>
            <a:endParaRPr dirty="0"/>
          </a:p>
        </p:txBody>
      </p:sp>
      <p:pic>
        <p:nvPicPr>
          <p:cNvPr id="5" name="Picture 4">
            <a:extLst>
              <a:ext uri="{FF2B5EF4-FFF2-40B4-BE49-F238E27FC236}">
                <a16:creationId xmlns:a16="http://schemas.microsoft.com/office/drawing/2014/main" id="{841DDCD0-9C3B-5D46-E158-DA9A32934D8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BED6288C-764F-5C45-6EC4-1B7C8246A12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749E1FEA-AC0F-6696-3D5E-619BDEF795D6}"/>
              </a:ext>
            </a:extLst>
          </p:cNvPr>
          <p:cNvSpPr txBox="1"/>
          <p:nvPr/>
        </p:nvSpPr>
        <p:spPr>
          <a:xfrm>
            <a:off x="725715" y="3496963"/>
            <a:ext cx="7113118" cy="21524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dirty="0"/>
              <a:t>अति-</a:t>
            </a:r>
          </a:p>
          <a:p>
            <a:pPr algn="l" rtl="0">
              <a:lnSpc>
                <a:spcPct val="90000"/>
              </a:lnSpc>
              <a:defRPr sz="7200" b="1" cap="all">
                <a:solidFill>
                  <a:srgbClr val="C00000"/>
                </a:solidFill>
                <a:latin typeface="Open Sans"/>
                <a:ea typeface="Open Sans"/>
                <a:cs typeface="Open Sans"/>
                <a:sym typeface="Open Sans"/>
              </a:defRPr>
            </a:pPr>
            <a:r>
              <a:rPr lang="en-IN" dirty="0"/>
              <a:t>वेंटिलेशन</a:t>
            </a:r>
          </a:p>
        </p:txBody>
      </p:sp>
      <p:sp>
        <p:nvSpPr>
          <p:cNvPr id="2" name="Move the patient away from                  the contaminated area…">
            <a:extLst>
              <a:ext uri="{FF2B5EF4-FFF2-40B4-BE49-F238E27FC236}">
                <a16:creationId xmlns:a16="http://schemas.microsoft.com/office/drawing/2014/main" id="{769E900F-68C9-8F2E-41FA-A5A8BA90C80E}"/>
              </a:ext>
            </a:extLst>
          </p:cNvPr>
          <p:cNvSpPr txBox="1"/>
          <p:nvPr/>
        </p:nvSpPr>
        <p:spPr>
          <a:xfrm>
            <a:off x="9181744" y="5111336"/>
            <a:ext cx="13859345" cy="77655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lstStyle/>
          <a:p>
            <a:pPr marL="914400" indent="-914400" algn="l" defTabSz="1896340" rtl="0">
              <a:spcBef>
                <a:spcPts val="4000"/>
              </a:spcBef>
              <a:buSzPct val="100000"/>
              <a:buFont typeface="+mj-lt"/>
              <a:buAutoNum type="arabicParenR"/>
              <a:tabLst>
                <a:tab pos="2286000" algn="l"/>
                <a:tab pos="3644900" algn="l"/>
                <a:tab pos="5029200" algn="l"/>
                <a:tab pos="6388100" algn="l"/>
              </a:tabLst>
              <a:defRPr sz="5400">
                <a:latin typeface="Open Sans"/>
                <a:ea typeface="Open Sans"/>
                <a:cs typeface="Open Sans"/>
                <a:sym typeface="Open Sans"/>
              </a:defRPr>
            </a:pPr>
            <a:r>
              <a:rPr lang="en-US" b="1" dirty="0"/>
              <a:t>रोगी को शांत और </a:t>
            </a:r>
            <a:r>
              <a:rPr lang="en-US" b="1" dirty="0" err="1"/>
              <a:t>आश्वस्त</a:t>
            </a:r>
            <a:r>
              <a:rPr lang="en-US" b="1" dirty="0"/>
              <a:t> </a:t>
            </a:r>
            <a:r>
              <a:rPr lang="en-US" b="1" dirty="0" err="1"/>
              <a:t>करें</a:t>
            </a:r>
            <a:r>
              <a:rPr lang="hi-IN" b="1" dirty="0"/>
              <a:t> I</a:t>
            </a:r>
            <a:endParaRPr lang="en-US" b="1" dirty="0"/>
          </a:p>
          <a:p>
            <a:pPr marL="914400" indent="-914400" algn="l" defTabSz="1896340" rtl="0">
              <a:spcBef>
                <a:spcPts val="4000"/>
              </a:spcBef>
              <a:buSzPct val="100000"/>
              <a:buFont typeface="+mj-lt"/>
              <a:buAutoNum type="arabicParenR"/>
              <a:tabLst>
                <a:tab pos="2286000" algn="l"/>
                <a:tab pos="3644900" algn="l"/>
                <a:tab pos="5029200" algn="l"/>
                <a:tab pos="6388100" algn="l"/>
              </a:tabLst>
              <a:defRPr sz="5400">
                <a:latin typeface="Open Sans"/>
                <a:ea typeface="Open Sans"/>
                <a:cs typeface="Open Sans"/>
                <a:sym typeface="Open Sans"/>
              </a:defRPr>
            </a:pPr>
            <a:r>
              <a:rPr lang="en-US" dirty="0"/>
              <a:t>स्थानीय प्रोटोकॉल के अनुसार ऑक्सीजन का </a:t>
            </a:r>
            <a:r>
              <a:rPr lang="en-US" dirty="0" err="1"/>
              <a:t>प्रबंध</a:t>
            </a:r>
            <a:r>
              <a:rPr lang="en-US" dirty="0"/>
              <a:t> </a:t>
            </a:r>
            <a:r>
              <a:rPr lang="en-US" dirty="0" err="1"/>
              <a:t>करें</a:t>
            </a:r>
            <a:r>
              <a:rPr lang="hi-IN" dirty="0"/>
              <a:t> I</a:t>
            </a:r>
            <a:endParaRPr lang="en-US" dirty="0"/>
          </a:p>
          <a:p>
            <a:pPr marL="914400" indent="-914400" algn="l" defTabSz="1896340" rtl="0">
              <a:spcBef>
                <a:spcPts val="4000"/>
              </a:spcBef>
              <a:buSzPct val="100000"/>
              <a:buFont typeface="+mj-lt"/>
              <a:buAutoNum type="arabicParenR"/>
              <a:tabLst>
                <a:tab pos="2286000" algn="l"/>
                <a:tab pos="3644900" algn="l"/>
                <a:tab pos="5029200" algn="l"/>
                <a:tab pos="6388100" algn="l"/>
              </a:tabLst>
              <a:defRPr sz="5400">
                <a:latin typeface="Open Sans"/>
                <a:ea typeface="Open Sans"/>
                <a:cs typeface="Open Sans"/>
                <a:sym typeface="Open Sans"/>
              </a:defRPr>
            </a:pPr>
            <a:r>
              <a:rPr lang="en-US" dirty="0"/>
              <a:t>पेपर बैग विधि का उपयोग करते समय </a:t>
            </a:r>
            <a:r>
              <a:rPr lang="en-US" dirty="0" err="1"/>
              <a:t>सावधानी</a:t>
            </a:r>
            <a:r>
              <a:rPr lang="en-US" dirty="0"/>
              <a:t> </a:t>
            </a:r>
            <a:r>
              <a:rPr lang="en-US" dirty="0" err="1"/>
              <a:t>बरतें</a:t>
            </a:r>
            <a:r>
              <a:rPr lang="hi-IN" dirty="0"/>
              <a:t> I</a:t>
            </a:r>
            <a:endParaRPr lang="en-US" dirty="0"/>
          </a:p>
        </p:txBody>
      </p:sp>
      <p:sp>
        <p:nvSpPr>
          <p:cNvPr id="3" name="Pre-hospital Treatment">
            <a:extLst>
              <a:ext uri="{FF2B5EF4-FFF2-40B4-BE49-F238E27FC236}">
                <a16:creationId xmlns:a16="http://schemas.microsoft.com/office/drawing/2014/main" id="{73896CE5-EEEB-F0CA-55FC-E5C468F77215}"/>
              </a:ext>
            </a:extLst>
          </p:cNvPr>
          <p:cNvSpPr txBox="1"/>
          <p:nvPr/>
        </p:nvSpPr>
        <p:spPr>
          <a:xfrm>
            <a:off x="9181744" y="3496963"/>
            <a:ext cx="11583750" cy="12833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89235" tIns="89235" rIns="89235" bIns="89235">
            <a:normAutofit/>
          </a:bodyPr>
          <a:lstStyle>
            <a:lvl1pPr defTabSz="1896340">
              <a:spcBef>
                <a:spcPts val="2100"/>
              </a:spcBef>
              <a:tabLst>
                <a:tab pos="2286000" algn="l"/>
                <a:tab pos="3644900" algn="l"/>
                <a:tab pos="5029200" algn="l"/>
                <a:tab pos="6388100" algn="l"/>
              </a:tabLst>
              <a:defRPr sz="6400" i="1">
                <a:latin typeface="Open Sans Semibold"/>
                <a:ea typeface="Open Sans Semibold"/>
                <a:cs typeface="Open Sans Semibold"/>
                <a:sym typeface="Open Sans Semibold"/>
              </a:defRPr>
            </a:lvl1pPr>
          </a:lstStyle>
          <a:p>
            <a:pPr algn="l" rtl="0">
              <a:defRPr sz="6400" i="1">
                <a:latin typeface="Open Sans Semibold"/>
                <a:ea typeface="Open Sans Semibold"/>
                <a:cs typeface="Open Sans Semibold"/>
                <a:sym typeface="Open Sans Semibold"/>
              </a:defRPr>
            </a:pPr>
            <a:r>
              <a:rPr lang="en-IN" dirty="0"/>
              <a:t>अस्पताल पूर्व उपचार</a:t>
            </a:r>
            <a:endParaRPr lang="en-IN" sz="4800" dirty="0">
              <a:latin typeface="Open Sans Light"/>
              <a:ea typeface="Open Sans Light"/>
              <a:cs typeface="Open Sans Light"/>
              <a:sym typeface="Open Sans Light"/>
            </a:endParaRPr>
          </a:p>
        </p:txBody>
      </p:sp>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1331824" y="12755829"/>
            <a:ext cx="3686352" cy="677269"/>
          </a:xfrm>
          <a:prstGeom prst="rect">
            <a:avLst/>
          </a:prstGeom>
        </p:spPr>
      </p:pic>
      <p:pic>
        <p:nvPicPr>
          <p:cNvPr id="14" name="Picture 13">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20261335" y="12783813"/>
            <a:ext cx="3686352" cy="677269"/>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929600" y="-34941"/>
            <a:ext cx="3480677" cy="2559540"/>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09" y="-53517"/>
            <a:ext cx="4096010" cy="2559540"/>
          </a:xfrm>
          <a:prstGeom prst="rect">
            <a:avLst/>
          </a:prstGeom>
        </p:spPr>
      </p:pic>
    </p:spTree>
    <p:extLst>
      <p:ext uri="{BB962C8B-B14F-4D97-AF65-F5344CB8AC3E}">
        <p14:creationId xmlns:p14="http://schemas.microsoft.com/office/powerpoint/2010/main" val="1221760512"/>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isoning">
            <a:extLst>
              <a:ext uri="{FF2B5EF4-FFF2-40B4-BE49-F238E27FC236}">
                <a16:creationId xmlns:a16="http://schemas.microsoft.com/office/drawing/2014/main" id="{478F04A7-6FF9-ADC7-E32D-C060FD8C93B7}"/>
              </a:ext>
            </a:extLst>
          </p:cNvPr>
          <p:cNvSpPr txBox="1"/>
          <p:nvPr/>
        </p:nvSpPr>
        <p:spPr>
          <a:xfrm>
            <a:off x="569422" y="3969341"/>
            <a:ext cx="7914178" cy="21524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pPr algn="l" rtl="0"/>
            <a:r>
              <a:rPr lang="en-IN" dirty="0"/>
              <a:t>विषाक्त उत्पाद साँस लेना</a:t>
            </a:r>
          </a:p>
        </p:txBody>
      </p:sp>
      <p:sp>
        <p:nvSpPr>
          <p:cNvPr id="3" name="Nausea and/or vomiting…">
            <a:extLst>
              <a:ext uri="{FF2B5EF4-FFF2-40B4-BE49-F238E27FC236}">
                <a16:creationId xmlns:a16="http://schemas.microsoft.com/office/drawing/2014/main" id="{0E95A16B-8235-75A3-0D91-9C2CFE5F022E}"/>
              </a:ext>
            </a:extLst>
          </p:cNvPr>
          <p:cNvSpPr txBox="1"/>
          <p:nvPr/>
        </p:nvSpPr>
        <p:spPr>
          <a:xfrm>
            <a:off x="10721595" y="6825343"/>
            <a:ext cx="12893864" cy="36770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p>
            <a:pPr marL="609600" indent="-609600" algn="l" defTabSz="1896340" rtl="0">
              <a:spcBef>
                <a:spcPts val="4000"/>
              </a:spcBef>
              <a:buSzPct val="100000"/>
              <a:buChar char="•"/>
              <a:tabLst>
                <a:tab pos="2286000" algn="l"/>
                <a:tab pos="3644900" algn="l"/>
                <a:tab pos="5029200" algn="l"/>
                <a:tab pos="6388100" algn="l"/>
              </a:tabLst>
              <a:defRPr sz="5400">
                <a:latin typeface="Open Sans"/>
                <a:ea typeface="Open Sans"/>
                <a:cs typeface="Open Sans"/>
                <a:sym typeface="Open Sans"/>
              </a:defRPr>
            </a:pPr>
            <a:r>
              <a:rPr lang="en-US" dirty="0"/>
              <a:t>वायुमार्ग, आँखों और नाक में जलन और सूजन</a:t>
            </a:r>
          </a:p>
          <a:p>
            <a:pPr marL="609600" indent="-609600" algn="l" defTabSz="1896340" rtl="0">
              <a:spcBef>
                <a:spcPts val="4000"/>
              </a:spcBef>
              <a:buSzPct val="100000"/>
              <a:buChar char="•"/>
              <a:tabLst>
                <a:tab pos="2286000" algn="l"/>
                <a:tab pos="3644900" algn="l"/>
                <a:tab pos="5029200" algn="l"/>
                <a:tab pos="6388100" algn="l"/>
              </a:tabLst>
              <a:defRPr sz="5400">
                <a:latin typeface="Open Sans"/>
                <a:ea typeface="Open Sans"/>
                <a:cs typeface="Open Sans"/>
                <a:sym typeface="Open Sans"/>
              </a:defRPr>
            </a:pPr>
            <a:r>
              <a:rPr lang="en-US" dirty="0"/>
              <a:t>श्वास की आवृत्ति और गहराई में परिवर्तन</a:t>
            </a:r>
          </a:p>
          <a:p>
            <a:pPr marL="609600" indent="-609600" algn="l" defTabSz="1896340" rtl="0">
              <a:spcBef>
                <a:spcPts val="4000"/>
              </a:spcBef>
              <a:buSzPct val="100000"/>
              <a:buChar char="•"/>
              <a:tabLst>
                <a:tab pos="2286000" algn="l"/>
                <a:tab pos="3644900" algn="l"/>
                <a:tab pos="5029200" algn="l"/>
                <a:tab pos="6388100" algn="l"/>
              </a:tabLst>
              <a:defRPr sz="5400">
                <a:latin typeface="Open Sans"/>
                <a:ea typeface="Open Sans"/>
                <a:cs typeface="Open Sans"/>
                <a:sym typeface="Open Sans"/>
              </a:defRPr>
            </a:pPr>
            <a:r>
              <a:rPr lang="en-US" dirty="0" err="1"/>
              <a:t>संभावित</a:t>
            </a:r>
            <a:r>
              <a:rPr lang="en-US" dirty="0"/>
              <a:t> </a:t>
            </a:r>
            <a:r>
              <a:rPr lang="hi-IN"/>
              <a:t>कार्डियो रेस्पिरेटरी अरेस्ट </a:t>
            </a:r>
            <a:endParaRPr lang="en-US" dirty="0"/>
          </a:p>
        </p:txBody>
      </p:sp>
      <p:sp>
        <p:nvSpPr>
          <p:cNvPr id="4" name="General signs and symptoms">
            <a:extLst>
              <a:ext uri="{FF2B5EF4-FFF2-40B4-BE49-F238E27FC236}">
                <a16:creationId xmlns:a16="http://schemas.microsoft.com/office/drawing/2014/main" id="{19596091-B8DD-FFBD-086D-7543A7181010}"/>
              </a:ext>
            </a:extLst>
          </p:cNvPr>
          <p:cNvSpPr txBox="1"/>
          <p:nvPr/>
        </p:nvSpPr>
        <p:spPr>
          <a:xfrm>
            <a:off x="833201" y="6121828"/>
            <a:ext cx="6512399" cy="92753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defTabSz="1896340">
              <a:spcBef>
                <a:spcPts val="2000"/>
              </a:spcBef>
              <a:tabLst>
                <a:tab pos="2286000" algn="l"/>
                <a:tab pos="3644900" algn="l"/>
                <a:tab pos="5029200" algn="l"/>
                <a:tab pos="6388100" algn="l"/>
              </a:tabLst>
              <a:defRPr sz="5000">
                <a:latin typeface="Open Sans Semibold"/>
                <a:ea typeface="Open Sans Semibold"/>
                <a:cs typeface="Open Sans Semibold"/>
                <a:sym typeface="Open Sans Semibold"/>
              </a:defRPr>
            </a:lvl1pPr>
          </a:lstStyle>
          <a:p>
            <a:pPr algn="l" rtl="0"/>
            <a:r>
              <a:rPr lang="en-IN" dirty="0"/>
              <a:t>संकेत और लक्षण</a:t>
            </a:r>
          </a:p>
        </p:txBody>
      </p:sp>
      <p:sp>
        <p:nvSpPr>
          <p:cNvPr id="5" name="Line">
            <a:extLst>
              <a:ext uri="{FF2B5EF4-FFF2-40B4-BE49-F238E27FC236}">
                <a16:creationId xmlns:a16="http://schemas.microsoft.com/office/drawing/2014/main" id="{537BF6AB-BDF4-CAEA-8127-EBC06C3068E0}"/>
              </a:ext>
            </a:extLst>
          </p:cNvPr>
          <p:cNvSpPr/>
          <p:nvPr/>
        </p:nvSpPr>
        <p:spPr>
          <a:xfrm>
            <a:off x="10718338" y="6227284"/>
            <a:ext cx="12900379" cy="1"/>
          </a:xfrm>
          <a:prstGeom prst="line">
            <a:avLst/>
          </a:prstGeom>
          <a:ln w="25400">
            <a:solidFill>
              <a:srgbClr val="881920"/>
            </a:solidFill>
          </a:ln>
        </p:spPr>
        <p:txBody>
          <a:bodyPr lIns="78283" tIns="78283" rIns="78283" bIns="78283"/>
          <a:lstStyle/>
          <a:p>
            <a:pPr algn="l" rtl="0"/>
            <a:endParaRPr/>
          </a:p>
        </p:txBody>
      </p:sp>
      <p:pic>
        <p:nvPicPr>
          <p:cNvPr id="6" name="Picture 5">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331824" y="12755829"/>
            <a:ext cx="3686352" cy="677269"/>
          </a:xfrm>
          <a:prstGeom prst="rect">
            <a:avLst/>
          </a:prstGeom>
        </p:spPr>
      </p:pic>
      <p:pic>
        <p:nvPicPr>
          <p:cNvPr id="7" name="Picture 6">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20153224" y="12755828"/>
            <a:ext cx="3686352" cy="677269"/>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29600" y="-34941"/>
            <a:ext cx="3480677" cy="2559540"/>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09" y="-53517"/>
            <a:ext cx="4096010" cy="2559540"/>
          </a:xfrm>
          <a:prstGeom prst="rect">
            <a:avLst/>
          </a:prstGeom>
        </p:spPr>
      </p:pic>
    </p:spTree>
    <p:extLst>
      <p:ext uri="{BB962C8B-B14F-4D97-AF65-F5344CB8AC3E}">
        <p14:creationId xmlns:p14="http://schemas.microsoft.com/office/powerpoint/2010/main" val="2744253494"/>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4EE4DE-9B45-6B81-472C-7909DD3DEE65}"/>
            </a:ext>
          </a:extLst>
        </p:cNvPr>
        <p:cNvGrpSpPr/>
        <p:nvPr/>
      </p:nvGrpSpPr>
      <p:grpSpPr>
        <a:xfrm>
          <a:off x="0" y="0"/>
          <a:ext cx="0" cy="0"/>
          <a:chOff x="0" y="0"/>
          <a:chExt cx="0" cy="0"/>
        </a:xfrm>
      </p:grpSpPr>
      <p:sp>
        <p:nvSpPr>
          <p:cNvPr id="2" name="Poisoning">
            <a:extLst>
              <a:ext uri="{FF2B5EF4-FFF2-40B4-BE49-F238E27FC236}">
                <a16:creationId xmlns:a16="http://schemas.microsoft.com/office/drawing/2014/main" id="{CA1D5CCF-ABFA-C9A6-F49D-5CAFE350440B}"/>
              </a:ext>
            </a:extLst>
          </p:cNvPr>
          <p:cNvSpPr txBox="1"/>
          <p:nvPr/>
        </p:nvSpPr>
        <p:spPr>
          <a:xfrm>
            <a:off x="467822" y="4074797"/>
            <a:ext cx="7822738" cy="21524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pPr algn="l" rtl="0"/>
            <a:r>
              <a:rPr lang="en-IN" dirty="0"/>
              <a:t>विषाक्त उत्पाद साँस लेना</a:t>
            </a:r>
          </a:p>
        </p:txBody>
      </p:sp>
      <p:sp>
        <p:nvSpPr>
          <p:cNvPr id="4" name="General signs and symptoms">
            <a:extLst>
              <a:ext uri="{FF2B5EF4-FFF2-40B4-BE49-F238E27FC236}">
                <a16:creationId xmlns:a16="http://schemas.microsoft.com/office/drawing/2014/main" id="{68AEBC83-2C2F-D441-1DBE-CC18798DD719}"/>
              </a:ext>
            </a:extLst>
          </p:cNvPr>
          <p:cNvSpPr txBox="1"/>
          <p:nvPr/>
        </p:nvSpPr>
        <p:spPr>
          <a:xfrm>
            <a:off x="874222" y="6227284"/>
            <a:ext cx="6512399" cy="9275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defTabSz="1896340">
              <a:spcBef>
                <a:spcPts val="2000"/>
              </a:spcBef>
              <a:tabLst>
                <a:tab pos="2286000" algn="l"/>
                <a:tab pos="3644900" algn="l"/>
                <a:tab pos="5029200" algn="l"/>
                <a:tab pos="6388100" algn="l"/>
              </a:tabLst>
              <a:defRPr sz="5000">
                <a:latin typeface="Open Sans Semibold"/>
                <a:ea typeface="Open Sans Semibold"/>
                <a:cs typeface="Open Sans Semibold"/>
                <a:sym typeface="Open Sans Semibold"/>
              </a:defRPr>
            </a:lvl1pPr>
          </a:lstStyle>
          <a:p>
            <a:pPr algn="l" rtl="0"/>
            <a:r>
              <a:rPr lang="en-IN" dirty="0"/>
              <a:t>संकेत और लक्षण</a:t>
            </a:r>
          </a:p>
        </p:txBody>
      </p:sp>
      <p:sp>
        <p:nvSpPr>
          <p:cNvPr id="5" name="Line">
            <a:extLst>
              <a:ext uri="{FF2B5EF4-FFF2-40B4-BE49-F238E27FC236}">
                <a16:creationId xmlns:a16="http://schemas.microsoft.com/office/drawing/2014/main" id="{BCF81456-AAA9-A098-247E-7BF18C0C3BDE}"/>
              </a:ext>
            </a:extLst>
          </p:cNvPr>
          <p:cNvSpPr/>
          <p:nvPr/>
        </p:nvSpPr>
        <p:spPr>
          <a:xfrm>
            <a:off x="10718338" y="6227284"/>
            <a:ext cx="12900379" cy="1"/>
          </a:xfrm>
          <a:prstGeom prst="line">
            <a:avLst/>
          </a:prstGeom>
          <a:ln w="25400">
            <a:solidFill>
              <a:srgbClr val="881920"/>
            </a:solidFill>
          </a:ln>
        </p:spPr>
        <p:txBody>
          <a:bodyPr lIns="78283" tIns="78283" rIns="78283" bIns="78283"/>
          <a:lstStyle/>
          <a:p>
            <a:pPr algn="l" rtl="0"/>
            <a:endParaRPr/>
          </a:p>
        </p:txBody>
      </p:sp>
      <p:sp>
        <p:nvSpPr>
          <p:cNvPr id="7" name="Normal to high blood pressure…">
            <a:extLst>
              <a:ext uri="{FF2B5EF4-FFF2-40B4-BE49-F238E27FC236}">
                <a16:creationId xmlns:a16="http://schemas.microsoft.com/office/drawing/2014/main" id="{983A7986-3D36-BF08-39AE-E7E3EE65829C}"/>
              </a:ext>
            </a:extLst>
          </p:cNvPr>
          <p:cNvSpPr txBox="1"/>
          <p:nvPr/>
        </p:nvSpPr>
        <p:spPr>
          <a:xfrm>
            <a:off x="10718338" y="6858000"/>
            <a:ext cx="12803811" cy="63649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p>
            <a:pPr marL="609600" indent="-609600" algn="l" defTabSz="1896340" rtl="0">
              <a:spcBef>
                <a:spcPts val="4000"/>
              </a:spcBef>
              <a:buSzPct val="100000"/>
              <a:buChar char="•"/>
              <a:tabLst>
                <a:tab pos="2286000" algn="l"/>
                <a:tab pos="3644900" algn="l"/>
                <a:tab pos="5029200" algn="l"/>
                <a:tab pos="6388100" algn="l"/>
              </a:tabLst>
              <a:defRPr sz="5400">
                <a:latin typeface="Open Sans"/>
                <a:ea typeface="Open Sans"/>
                <a:cs typeface="Open Sans"/>
                <a:sym typeface="Open Sans"/>
              </a:defRPr>
            </a:pPr>
            <a:r>
              <a:rPr lang="en-US" dirty="0"/>
              <a:t>झुलसे हुए नाक के बाल</a:t>
            </a:r>
          </a:p>
          <a:p>
            <a:pPr marL="609600" indent="-609600" algn="l" defTabSz="1896340" rtl="0">
              <a:spcBef>
                <a:spcPts val="4000"/>
              </a:spcBef>
              <a:buSzPct val="100000"/>
              <a:buChar char="•"/>
              <a:tabLst>
                <a:tab pos="2286000" algn="l"/>
                <a:tab pos="3644900" algn="l"/>
                <a:tab pos="5029200" algn="l"/>
                <a:tab pos="6388100" algn="l"/>
              </a:tabLst>
              <a:defRPr sz="5400">
                <a:latin typeface="Open Sans"/>
                <a:ea typeface="Open Sans"/>
                <a:cs typeface="Open Sans"/>
                <a:sym typeface="Open Sans"/>
              </a:defRPr>
            </a:pPr>
            <a:r>
              <a:rPr lang="en-US" dirty="0"/>
              <a:t>धूल भरा धूसर थूक</a:t>
            </a:r>
          </a:p>
          <a:p>
            <a:pPr marL="609600" indent="-609600" algn="l" defTabSz="1896340" rtl="0">
              <a:spcBef>
                <a:spcPts val="4000"/>
              </a:spcBef>
              <a:buSzPct val="100000"/>
              <a:buChar char="•"/>
              <a:tabLst>
                <a:tab pos="2286000" algn="l"/>
                <a:tab pos="3644900" algn="l"/>
                <a:tab pos="5029200" algn="l"/>
                <a:tab pos="6388100" algn="l"/>
              </a:tabLst>
              <a:defRPr sz="5400">
                <a:latin typeface="Open Sans"/>
                <a:ea typeface="Open Sans"/>
                <a:cs typeface="Open Sans"/>
                <a:sym typeface="Open Sans"/>
              </a:defRPr>
            </a:pPr>
            <a:r>
              <a:rPr lang="en-US" dirty="0"/>
              <a:t>घरघराहट और शोर भरी साँस लेना</a:t>
            </a:r>
          </a:p>
          <a:p>
            <a:pPr marL="609600" indent="-609600" algn="l" defTabSz="1896340" rtl="0">
              <a:spcBef>
                <a:spcPts val="4000"/>
              </a:spcBef>
              <a:buSzPct val="100000"/>
              <a:buChar char="•"/>
              <a:tabLst>
                <a:tab pos="2286000" algn="l"/>
                <a:tab pos="3644900" algn="l"/>
                <a:tab pos="5029200" algn="l"/>
                <a:tab pos="6388100" algn="l"/>
              </a:tabLst>
              <a:defRPr sz="5400">
                <a:latin typeface="Open Sans"/>
                <a:ea typeface="Open Sans"/>
                <a:cs typeface="Open Sans"/>
                <a:sym typeface="Open Sans"/>
              </a:defRPr>
            </a:pPr>
            <a:r>
              <a:rPr lang="en-US" dirty="0"/>
              <a:t>खाँसी</a:t>
            </a:r>
          </a:p>
          <a:p>
            <a:pPr marL="609600" indent="-609600" algn="l" defTabSz="1896340" rtl="0">
              <a:spcBef>
                <a:spcPts val="4000"/>
              </a:spcBef>
              <a:buSzPct val="100000"/>
              <a:buChar char="•"/>
              <a:tabLst>
                <a:tab pos="2286000" algn="l"/>
                <a:tab pos="3644900" algn="l"/>
                <a:tab pos="5029200" algn="l"/>
                <a:tab pos="6388100" algn="l"/>
              </a:tabLst>
              <a:defRPr sz="5400">
                <a:latin typeface="Open Sans"/>
                <a:ea typeface="Open Sans"/>
                <a:cs typeface="Open Sans"/>
                <a:sym typeface="Open Sans"/>
              </a:defRPr>
            </a:pPr>
            <a:r>
              <a:rPr lang="en-US" dirty="0"/>
              <a:t>स्वर बैठना</a:t>
            </a:r>
          </a:p>
        </p:txBody>
      </p:sp>
      <p:sp>
        <p:nvSpPr>
          <p:cNvPr id="8" name="Cont.">
            <a:extLst>
              <a:ext uri="{FF2B5EF4-FFF2-40B4-BE49-F238E27FC236}">
                <a16:creationId xmlns:a16="http://schemas.microsoft.com/office/drawing/2014/main" id="{3A5DAB08-7AA9-A171-89AE-4D6B9150D9C1}"/>
              </a:ext>
            </a:extLst>
          </p:cNvPr>
          <p:cNvSpPr txBox="1"/>
          <p:nvPr/>
        </p:nvSpPr>
        <p:spPr>
          <a:xfrm>
            <a:off x="10718338" y="5433196"/>
            <a:ext cx="2047634" cy="7788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90000"/>
              </a:lnSpc>
              <a:defRPr cap="all">
                <a:solidFill>
                  <a:srgbClr val="C00000"/>
                </a:solidFill>
                <a:latin typeface="Open Sans Light"/>
                <a:ea typeface="Open Sans Light"/>
                <a:cs typeface="Open Sans Light"/>
                <a:sym typeface="Open Sans Light"/>
              </a:defRPr>
            </a:lvl1pPr>
          </a:lstStyle>
          <a:p>
            <a:pPr algn="l" rtl="0"/>
            <a:r>
              <a:rPr dirty="0"/>
              <a:t>जारी</a:t>
            </a:r>
          </a:p>
        </p:txBody>
      </p:sp>
      <p:pic>
        <p:nvPicPr>
          <p:cNvPr id="9" name="Picture 8">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331824" y="12755829"/>
            <a:ext cx="3686352" cy="677269"/>
          </a:xfrm>
          <a:prstGeom prst="rect">
            <a:avLst/>
          </a:prstGeom>
        </p:spPr>
      </p:pic>
      <p:pic>
        <p:nvPicPr>
          <p:cNvPr id="10" name="Picture 9">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20697648" y="12755828"/>
            <a:ext cx="3686352" cy="677269"/>
          </a:xfrm>
          <a:prstGeom prst="rect">
            <a:avLst/>
          </a:prstGeom>
        </p:spPr>
      </p:pic>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29600" y="-34941"/>
            <a:ext cx="3480677" cy="2559540"/>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09" y="-53517"/>
            <a:ext cx="4096010" cy="2559540"/>
          </a:xfrm>
          <a:prstGeom prst="rect">
            <a:avLst/>
          </a:prstGeom>
        </p:spPr>
      </p:pic>
    </p:spTree>
    <p:extLst>
      <p:ext uri="{BB962C8B-B14F-4D97-AF65-F5344CB8AC3E}">
        <p14:creationId xmlns:p14="http://schemas.microsoft.com/office/powerpoint/2010/main" val="2858273515"/>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D2942-04E7-1CFC-7ABE-0053C7DBB747}"/>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D6B47B06-05D2-876F-B75A-5F7FE3BAFF1A}"/>
              </a:ext>
            </a:extLst>
          </p:cNvPr>
          <p:cNvSpPr/>
          <p:nvPr/>
        </p:nvSpPr>
        <p:spPr>
          <a:xfrm>
            <a:off x="8167732" y="0"/>
            <a:ext cx="16216268" cy="12373103"/>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37D7CD95-E1D4-3E89-D9E1-663B5D490FF2}"/>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3" name="Rectangle">
            <a:extLst>
              <a:ext uri="{FF2B5EF4-FFF2-40B4-BE49-F238E27FC236}">
                <a16:creationId xmlns:a16="http://schemas.microsoft.com/office/drawing/2014/main" id="{CE8A1EDB-FE2E-0A09-A035-32BD29476AA0}"/>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6735903C-78B7-463C-73B7-3F21C45A3022}"/>
              </a:ext>
            </a:extLst>
          </p:cNvPr>
          <p:cNvSpPr txBox="1"/>
          <p:nvPr/>
        </p:nvSpPr>
        <p:spPr>
          <a:xfrm>
            <a:off x="21437178" y="12813338"/>
            <a:ext cx="1626446"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16</a:t>
            </a:r>
            <a:r>
              <a:rPr b="1" dirty="0"/>
              <a:t>-</a:t>
            </a:r>
          </a:p>
        </p:txBody>
      </p:sp>
      <p:sp>
        <p:nvSpPr>
          <p:cNvPr id="115" name="Rectangle">
            <a:extLst>
              <a:ext uri="{FF2B5EF4-FFF2-40B4-BE49-F238E27FC236}">
                <a16:creationId xmlns:a16="http://schemas.microsoft.com/office/drawing/2014/main" id="{0642B372-1F31-B64D-D88F-133C519A1027}"/>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58D266C4-B8A3-3D5E-140D-B866C72BA4C0}"/>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23</a:t>
            </a:fld>
            <a:endParaRPr dirty="0"/>
          </a:p>
        </p:txBody>
      </p:sp>
      <p:pic>
        <p:nvPicPr>
          <p:cNvPr id="5" name="Picture 4">
            <a:extLst>
              <a:ext uri="{FF2B5EF4-FFF2-40B4-BE49-F238E27FC236}">
                <a16:creationId xmlns:a16="http://schemas.microsoft.com/office/drawing/2014/main" id="{6A7F51BB-0680-37FD-1185-C60451256AA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EF1CDDEB-5474-2DA5-F805-30AA92AA711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4BBB2963-6EBF-A9DC-5D81-5EC80D89B1B9}"/>
              </a:ext>
            </a:extLst>
          </p:cNvPr>
          <p:cNvSpPr txBox="1"/>
          <p:nvPr/>
        </p:nvSpPr>
        <p:spPr>
          <a:xfrm>
            <a:off x="562291" y="4445510"/>
            <a:ext cx="7113118" cy="34820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100000"/>
              </a:lnSpc>
            </a:pPr>
            <a:r>
              <a:rPr lang="en-IN" dirty="0"/>
              <a:t>विषाक्त उत्पाद साँस लेना</a:t>
            </a:r>
          </a:p>
        </p:txBody>
      </p:sp>
      <p:sp>
        <p:nvSpPr>
          <p:cNvPr id="2" name="Move the patient away from                  the contaminated area…">
            <a:extLst>
              <a:ext uri="{FF2B5EF4-FFF2-40B4-BE49-F238E27FC236}">
                <a16:creationId xmlns:a16="http://schemas.microsoft.com/office/drawing/2014/main" id="{8E075FC5-8B41-20C8-554B-EBB3A43831F3}"/>
              </a:ext>
            </a:extLst>
          </p:cNvPr>
          <p:cNvSpPr txBox="1"/>
          <p:nvPr/>
        </p:nvSpPr>
        <p:spPr>
          <a:xfrm>
            <a:off x="9181744" y="5111336"/>
            <a:ext cx="13859345" cy="77655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lstStyle/>
          <a:p>
            <a:pPr marL="889000" indent="-889000" algn="l" defTabSz="1896340" rtl="0">
              <a:spcBef>
                <a:spcPts val="4000"/>
              </a:spcBef>
              <a:buSzPct val="100000"/>
              <a:buAutoNum type="arabicParenR"/>
              <a:tabLst>
                <a:tab pos="2286000" algn="l"/>
                <a:tab pos="3644900" algn="l"/>
                <a:tab pos="5029200" algn="l"/>
                <a:tab pos="6388100" algn="l"/>
              </a:tabLst>
              <a:defRPr sz="5400">
                <a:latin typeface="Open Sans"/>
                <a:ea typeface="Open Sans"/>
                <a:cs typeface="Open Sans"/>
                <a:sym typeface="Open Sans"/>
              </a:defRPr>
            </a:pPr>
            <a:r>
              <a:rPr lang="en-US" dirty="0"/>
              <a:t>रोगी को दूषित क्षेत्र से हटा दें।</a:t>
            </a:r>
          </a:p>
          <a:p>
            <a:pPr marL="889000" indent="-889000" algn="l" defTabSz="1896340" rtl="0">
              <a:spcBef>
                <a:spcPts val="4000"/>
              </a:spcBef>
              <a:buSzPct val="100000"/>
              <a:buAutoNum type="arabicParenR"/>
              <a:tabLst>
                <a:tab pos="2286000" algn="l"/>
                <a:tab pos="3644900" algn="l"/>
                <a:tab pos="5029200" algn="l"/>
                <a:tab pos="6388100" algn="l"/>
              </a:tabLst>
              <a:defRPr sz="5400">
                <a:latin typeface="Open Sans"/>
                <a:ea typeface="Open Sans"/>
                <a:cs typeface="Open Sans"/>
                <a:sym typeface="Open Sans"/>
              </a:defRPr>
            </a:pPr>
            <a:r>
              <a:rPr lang="en-US" dirty="0"/>
              <a:t>प्रारंभिक मूल्यांकन करें और आवश्यकतानुसार बुनियादी जीवन समर्थन लागू करें।</a:t>
            </a:r>
          </a:p>
        </p:txBody>
      </p:sp>
      <p:sp>
        <p:nvSpPr>
          <p:cNvPr id="3" name="Pre-hospital Treatment">
            <a:extLst>
              <a:ext uri="{FF2B5EF4-FFF2-40B4-BE49-F238E27FC236}">
                <a16:creationId xmlns:a16="http://schemas.microsoft.com/office/drawing/2014/main" id="{12CC558F-A125-B2DA-E430-5FF385DB0778}"/>
              </a:ext>
            </a:extLst>
          </p:cNvPr>
          <p:cNvSpPr txBox="1"/>
          <p:nvPr/>
        </p:nvSpPr>
        <p:spPr>
          <a:xfrm>
            <a:off x="9181744" y="3496963"/>
            <a:ext cx="11583750" cy="12833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89235" tIns="89235" rIns="89235" bIns="89235">
            <a:normAutofit/>
          </a:bodyPr>
          <a:lstStyle>
            <a:lvl1pPr defTabSz="1896340">
              <a:spcBef>
                <a:spcPts val="2100"/>
              </a:spcBef>
              <a:tabLst>
                <a:tab pos="2286000" algn="l"/>
                <a:tab pos="3644900" algn="l"/>
                <a:tab pos="5029200" algn="l"/>
                <a:tab pos="6388100" algn="l"/>
              </a:tabLst>
              <a:defRPr sz="6400" i="1">
                <a:latin typeface="Open Sans Semibold"/>
                <a:ea typeface="Open Sans Semibold"/>
                <a:cs typeface="Open Sans Semibold"/>
                <a:sym typeface="Open Sans Semibold"/>
              </a:defRPr>
            </a:lvl1pPr>
          </a:lstStyle>
          <a:p>
            <a:pPr algn="l" rtl="0">
              <a:defRPr sz="6400" i="1">
                <a:latin typeface="Open Sans Semibold"/>
                <a:ea typeface="Open Sans Semibold"/>
                <a:cs typeface="Open Sans Semibold"/>
                <a:sym typeface="Open Sans Semibold"/>
              </a:defRPr>
            </a:pPr>
            <a:r>
              <a:rPr lang="en-IN" dirty="0"/>
              <a:t>अस्पताल पूर्व उपचार</a:t>
            </a:r>
            <a:endParaRPr lang="en-IN" sz="4800" dirty="0">
              <a:latin typeface="Open Sans Light"/>
              <a:ea typeface="Open Sans Light"/>
              <a:cs typeface="Open Sans Light"/>
              <a:sym typeface="Open Sans Light"/>
            </a:endParaRPr>
          </a:p>
        </p:txBody>
      </p:sp>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1331824" y="12755829"/>
            <a:ext cx="3686352" cy="677269"/>
          </a:xfrm>
          <a:prstGeom prst="rect">
            <a:avLst/>
          </a:prstGeom>
        </p:spPr>
      </p:pic>
      <p:pic>
        <p:nvPicPr>
          <p:cNvPr id="14" name="Picture 13">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20635824" y="12639848"/>
            <a:ext cx="3686352" cy="677269"/>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929600" y="-34941"/>
            <a:ext cx="3480677" cy="2559540"/>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09" y="-53517"/>
            <a:ext cx="4096010" cy="2559540"/>
          </a:xfrm>
          <a:prstGeom prst="rect">
            <a:avLst/>
          </a:prstGeom>
        </p:spPr>
      </p:pic>
    </p:spTree>
    <p:extLst>
      <p:ext uri="{BB962C8B-B14F-4D97-AF65-F5344CB8AC3E}">
        <p14:creationId xmlns:p14="http://schemas.microsoft.com/office/powerpoint/2010/main" val="2649468550"/>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7F13E0-AB7F-8C04-8074-3A54B9A943EC}"/>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9817132F-A49A-31E4-10FD-903213F94B79}"/>
              </a:ext>
            </a:extLst>
          </p:cNvPr>
          <p:cNvSpPr/>
          <p:nvPr/>
        </p:nvSpPr>
        <p:spPr>
          <a:xfrm>
            <a:off x="8167732" y="-1105863"/>
            <a:ext cx="16216268" cy="13716001"/>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1081F959-CC89-86BE-D1AE-44A12680855E}"/>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3" name="Rectangle">
            <a:extLst>
              <a:ext uri="{FF2B5EF4-FFF2-40B4-BE49-F238E27FC236}">
                <a16:creationId xmlns:a16="http://schemas.microsoft.com/office/drawing/2014/main" id="{8C32EE16-14AE-CF69-9651-7747B9584AE1}"/>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0D473A71-C524-FC22-DBE7-5A5BC138E22D}"/>
              </a:ext>
            </a:extLst>
          </p:cNvPr>
          <p:cNvSpPr txBox="1"/>
          <p:nvPr/>
        </p:nvSpPr>
        <p:spPr>
          <a:xfrm>
            <a:off x="21437178" y="12813338"/>
            <a:ext cx="1626446"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16</a:t>
            </a:r>
            <a:r>
              <a:rPr b="1" dirty="0"/>
              <a:t>-</a:t>
            </a:r>
          </a:p>
        </p:txBody>
      </p:sp>
      <p:sp>
        <p:nvSpPr>
          <p:cNvPr id="115" name="Rectangle">
            <a:extLst>
              <a:ext uri="{FF2B5EF4-FFF2-40B4-BE49-F238E27FC236}">
                <a16:creationId xmlns:a16="http://schemas.microsoft.com/office/drawing/2014/main" id="{44DC0200-F1BA-C213-9A32-4721B0023A84}"/>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6553FEC0-8CF4-373E-6637-E1730AB186EE}"/>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24</a:t>
            </a:fld>
            <a:endParaRPr dirty="0"/>
          </a:p>
        </p:txBody>
      </p:sp>
      <p:pic>
        <p:nvPicPr>
          <p:cNvPr id="5" name="Picture 4">
            <a:extLst>
              <a:ext uri="{FF2B5EF4-FFF2-40B4-BE49-F238E27FC236}">
                <a16:creationId xmlns:a16="http://schemas.microsoft.com/office/drawing/2014/main" id="{DF5693A4-05C9-660D-7B57-A7BE9A6E221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F1577957-5F66-306C-18EB-93715688894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6CBAB947-C5A5-8CC5-71FE-CBF33135DD3F}"/>
              </a:ext>
            </a:extLst>
          </p:cNvPr>
          <p:cNvSpPr txBox="1"/>
          <p:nvPr/>
        </p:nvSpPr>
        <p:spPr>
          <a:xfrm>
            <a:off x="311751" y="4011096"/>
            <a:ext cx="7113118" cy="34820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100000"/>
              </a:lnSpc>
            </a:pPr>
            <a:r>
              <a:rPr lang="en-IN" dirty="0"/>
              <a:t>विषाक्त उत्पाद साँस लेना</a:t>
            </a:r>
          </a:p>
        </p:txBody>
      </p:sp>
      <p:sp>
        <p:nvSpPr>
          <p:cNvPr id="2" name="Move the patient away from                  the contaminated area…">
            <a:extLst>
              <a:ext uri="{FF2B5EF4-FFF2-40B4-BE49-F238E27FC236}">
                <a16:creationId xmlns:a16="http://schemas.microsoft.com/office/drawing/2014/main" id="{8DA8212E-E560-7E87-4CB3-28298D1EC955}"/>
              </a:ext>
            </a:extLst>
          </p:cNvPr>
          <p:cNvSpPr txBox="1"/>
          <p:nvPr/>
        </p:nvSpPr>
        <p:spPr>
          <a:xfrm>
            <a:off x="8432800" y="3353453"/>
            <a:ext cx="15208337" cy="77655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lstStyle/>
          <a:p>
            <a:pPr marL="889000" indent="-889000" algn="l" defTabSz="1896340" rtl="0">
              <a:lnSpc>
                <a:spcPct val="150000"/>
              </a:lnSpc>
              <a:spcBef>
                <a:spcPts val="4000"/>
              </a:spcBef>
              <a:buSzPct val="100000"/>
              <a:buAutoNum type="arabicParenR" startAt="3"/>
              <a:tabLst>
                <a:tab pos="2286000" algn="l"/>
                <a:tab pos="3644900" algn="l"/>
                <a:tab pos="5029200" algn="l"/>
                <a:tab pos="6388100" algn="l"/>
              </a:tabLst>
              <a:defRPr sz="5400">
                <a:latin typeface="Open Sans"/>
                <a:ea typeface="Open Sans"/>
                <a:cs typeface="Open Sans"/>
                <a:sym typeface="Open Sans"/>
              </a:defRPr>
            </a:pPr>
            <a:r>
              <a:rPr lang="en-US" dirty="0"/>
              <a:t>यदि रोगी सांस ले रहा है और उसकी गर्दन या रीढ़ की हड्डी में चोट के कोई लक्षण नहीं हैं, तो रोगी को आरामदायक स्थिति में बैठाएं।</a:t>
            </a:r>
          </a:p>
          <a:p>
            <a:pPr marL="889000" indent="-889000" algn="l" defTabSz="1896340" rtl="0">
              <a:lnSpc>
                <a:spcPct val="150000"/>
              </a:lnSpc>
              <a:spcBef>
                <a:spcPts val="4000"/>
              </a:spcBef>
              <a:buSzPct val="100000"/>
              <a:buAutoNum type="arabicParenR" startAt="3"/>
              <a:tabLst>
                <a:tab pos="2286000" algn="l"/>
                <a:tab pos="3644900" algn="l"/>
                <a:tab pos="5029200" algn="l"/>
                <a:tab pos="6388100" algn="l"/>
              </a:tabLst>
              <a:defRPr sz="5400">
                <a:latin typeface="Open Sans"/>
                <a:ea typeface="Open Sans"/>
                <a:cs typeface="Open Sans"/>
                <a:sym typeface="Open Sans"/>
              </a:defRPr>
            </a:pPr>
            <a:r>
              <a:rPr lang="en-US" dirty="0"/>
              <a:t>स्थानीय प्रोटोकॉल के अनुसार ऑक्सीजन का प्रबंध करें।</a:t>
            </a:r>
          </a:p>
          <a:p>
            <a:pPr marL="889000" indent="-889000" algn="l" defTabSz="1896340" rtl="0">
              <a:lnSpc>
                <a:spcPct val="150000"/>
              </a:lnSpc>
              <a:spcBef>
                <a:spcPts val="4000"/>
              </a:spcBef>
              <a:buSzPct val="100000"/>
              <a:buAutoNum type="arabicParenR" startAt="3"/>
              <a:tabLst>
                <a:tab pos="2286000" algn="l"/>
                <a:tab pos="3644900" algn="l"/>
                <a:tab pos="5029200" algn="l"/>
                <a:tab pos="6388100" algn="l"/>
              </a:tabLst>
              <a:defRPr sz="5400">
                <a:latin typeface="Open Sans"/>
                <a:ea typeface="Open Sans"/>
                <a:cs typeface="Open Sans"/>
                <a:sym typeface="Open Sans"/>
              </a:defRPr>
            </a:pPr>
            <a:r>
              <a:rPr lang="en-US" dirty="0"/>
              <a:t>सदमे के लिए उपचार.</a:t>
            </a:r>
          </a:p>
        </p:txBody>
      </p:sp>
      <p:sp>
        <p:nvSpPr>
          <p:cNvPr id="3" name="Pre-hospital Treatment">
            <a:extLst>
              <a:ext uri="{FF2B5EF4-FFF2-40B4-BE49-F238E27FC236}">
                <a16:creationId xmlns:a16="http://schemas.microsoft.com/office/drawing/2014/main" id="{6D5688A4-E080-B5D6-13D8-FDD4C43E7056}"/>
              </a:ext>
            </a:extLst>
          </p:cNvPr>
          <p:cNvSpPr txBox="1"/>
          <p:nvPr/>
        </p:nvSpPr>
        <p:spPr>
          <a:xfrm>
            <a:off x="9181744" y="1370619"/>
            <a:ext cx="11583750" cy="12833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89235" tIns="89235" rIns="89235" bIns="89235">
            <a:normAutofit/>
          </a:bodyPr>
          <a:lstStyle>
            <a:lvl1pPr defTabSz="1896340">
              <a:spcBef>
                <a:spcPts val="2100"/>
              </a:spcBef>
              <a:tabLst>
                <a:tab pos="2286000" algn="l"/>
                <a:tab pos="3644900" algn="l"/>
                <a:tab pos="5029200" algn="l"/>
                <a:tab pos="6388100" algn="l"/>
              </a:tabLst>
              <a:defRPr sz="6400" i="1">
                <a:latin typeface="Open Sans Semibold"/>
                <a:ea typeface="Open Sans Semibold"/>
                <a:cs typeface="Open Sans Semibold"/>
                <a:sym typeface="Open Sans Semibold"/>
              </a:defRPr>
            </a:lvl1pPr>
          </a:lstStyle>
          <a:p>
            <a:pPr algn="l" rtl="0">
              <a:defRPr sz="6400" i="1">
                <a:latin typeface="Open Sans Semibold"/>
                <a:ea typeface="Open Sans Semibold"/>
                <a:cs typeface="Open Sans Semibold"/>
                <a:sym typeface="Open Sans Semibold"/>
              </a:defRPr>
            </a:pPr>
            <a:r>
              <a:rPr lang="en-IN" dirty="0"/>
              <a:t>अस्पताल पूर्व उपचार</a:t>
            </a:r>
            <a:r>
              <a:rPr lang="en-IN" sz="3600" dirty="0">
                <a:latin typeface="Open Sans Light"/>
                <a:ea typeface="Open Sans Light"/>
                <a:cs typeface="Open Sans Light"/>
                <a:sym typeface="Open Sans Light"/>
              </a:rPr>
              <a:t>  </a:t>
            </a:r>
            <a:r>
              <a:rPr lang="en-IN" sz="4800" dirty="0">
                <a:latin typeface="Open Sans Light"/>
                <a:ea typeface="Open Sans Light"/>
                <a:cs typeface="Open Sans Light"/>
                <a:sym typeface="Open Sans Light"/>
              </a:rPr>
              <a:t>(जारी)</a:t>
            </a:r>
          </a:p>
        </p:txBody>
      </p:sp>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1331824" y="12755829"/>
            <a:ext cx="3686352" cy="677269"/>
          </a:xfrm>
          <a:prstGeom prst="rect">
            <a:avLst/>
          </a:prstGeom>
        </p:spPr>
      </p:pic>
      <p:pic>
        <p:nvPicPr>
          <p:cNvPr id="14" name="Picture 13">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19954785" y="12813338"/>
            <a:ext cx="3686352" cy="677269"/>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929600" y="-34941"/>
            <a:ext cx="3480677" cy="2559540"/>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09" y="-53517"/>
            <a:ext cx="4096010" cy="2559540"/>
          </a:xfrm>
          <a:prstGeom prst="rect">
            <a:avLst/>
          </a:prstGeom>
        </p:spPr>
      </p:pic>
    </p:spTree>
    <p:extLst>
      <p:ext uri="{BB962C8B-B14F-4D97-AF65-F5344CB8AC3E}">
        <p14:creationId xmlns:p14="http://schemas.microsoft.com/office/powerpoint/2010/main" val="2204440904"/>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8EE050-67E5-6EA7-EB34-50E733864B9A}"/>
            </a:ext>
          </a:extLst>
        </p:cNvPr>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D90DCFBA-F03A-ADB7-4DD4-55FE36E7FC62}"/>
              </a:ext>
            </a:extLst>
          </p:cNvPr>
          <p:cNvSpPr txBox="1">
            <a:spLocks/>
          </p:cNvSpPr>
          <p:nvPr/>
        </p:nvSpPr>
        <p:spPr>
          <a:xfrm>
            <a:off x="450892" y="3570591"/>
            <a:ext cx="7627938" cy="5475223"/>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pPr algn="l" rtl="0"/>
            <a:endParaRPr lang="en-US" sz="4800" dirty="0"/>
          </a:p>
          <a:p>
            <a:pPr algn="l" rtl="0"/>
            <a:endParaRPr lang="en-US" sz="4800" dirty="0"/>
          </a:p>
          <a:p>
            <a:pPr algn="l" rtl="0"/>
            <a:r>
              <a:rPr lang="en-US" sz="4800" dirty="0" err="1"/>
              <a:t>अब</a:t>
            </a:r>
            <a:r>
              <a:rPr lang="en-US" sz="4800" dirty="0"/>
              <a:t> आप यह कर सकते हैं:</a:t>
            </a:r>
          </a:p>
        </p:txBody>
      </p:sp>
      <p:sp>
        <p:nvSpPr>
          <p:cNvPr id="6" name="OBJECTIVES">
            <a:extLst>
              <a:ext uri="{FF2B5EF4-FFF2-40B4-BE49-F238E27FC236}">
                <a16:creationId xmlns:a16="http://schemas.microsoft.com/office/drawing/2014/main" id="{1549828C-4637-1AD0-4A81-3EDC4198DDD0}"/>
              </a:ext>
            </a:extLst>
          </p:cNvPr>
          <p:cNvSpPr txBox="1"/>
          <p:nvPr/>
        </p:nvSpPr>
        <p:spPr>
          <a:xfrm>
            <a:off x="8661373" y="787889"/>
            <a:ext cx="3455472" cy="126609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pPr algn="l" rtl="0"/>
            <a:r>
              <a:rPr lang="en-IN" dirty="0"/>
              <a:t>समीक्षा</a:t>
            </a:r>
            <a:endParaRPr dirty="0"/>
          </a:p>
        </p:txBody>
      </p:sp>
      <p:sp>
        <p:nvSpPr>
          <p:cNvPr id="14" name="Slide Number">
            <a:extLst>
              <a:ext uri="{FF2B5EF4-FFF2-40B4-BE49-F238E27FC236}">
                <a16:creationId xmlns:a16="http://schemas.microsoft.com/office/drawing/2014/main" id="{C90AB395-0A7A-4667-A567-3BBDA585271D}"/>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t>25</a:t>
            </a:fld>
            <a:endParaRPr/>
          </a:p>
        </p:txBody>
      </p:sp>
      <p:sp>
        <p:nvSpPr>
          <p:cNvPr id="7" name="Define respiratory distress.…">
            <a:extLst>
              <a:ext uri="{FF2B5EF4-FFF2-40B4-BE49-F238E27FC236}">
                <a16:creationId xmlns:a16="http://schemas.microsoft.com/office/drawing/2014/main" id="{A2B872AD-B583-1BC5-1098-3CACE34FB88F}"/>
              </a:ext>
            </a:extLst>
          </p:cNvPr>
          <p:cNvSpPr txBox="1"/>
          <p:nvPr/>
        </p:nvSpPr>
        <p:spPr>
          <a:xfrm>
            <a:off x="11659744" y="5444384"/>
            <a:ext cx="12068230" cy="51030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dirty="0" err="1"/>
              <a:t>श्वसन</a:t>
            </a:r>
            <a:r>
              <a:rPr dirty="0"/>
              <a:t> </a:t>
            </a:r>
            <a:r>
              <a:rPr dirty="0" err="1"/>
              <a:t>संकट</a:t>
            </a:r>
            <a:r>
              <a:rPr dirty="0"/>
              <a:t> </a:t>
            </a:r>
            <a:r>
              <a:rPr dirty="0" err="1"/>
              <a:t>को</a:t>
            </a:r>
            <a:r>
              <a:rPr dirty="0"/>
              <a:t> </a:t>
            </a:r>
            <a:r>
              <a:rPr dirty="0" err="1"/>
              <a:t>परिभाषित</a:t>
            </a:r>
            <a:r>
              <a:rPr dirty="0"/>
              <a:t> </a:t>
            </a:r>
            <a:r>
              <a:rPr lang="en-US" sz="4800" dirty="0" err="1"/>
              <a:t>कर</a:t>
            </a:r>
            <a:r>
              <a:rPr lang="en-US" sz="4800" dirty="0"/>
              <a:t> </a:t>
            </a:r>
            <a:r>
              <a:rPr lang="en-US" sz="4800" dirty="0" err="1"/>
              <a:t>सकते</a:t>
            </a:r>
            <a:r>
              <a:rPr lang="en-US" sz="4800" dirty="0"/>
              <a:t> </a:t>
            </a:r>
            <a:r>
              <a:rPr lang="en-US" sz="4800" dirty="0" err="1"/>
              <a:t>हैं</a:t>
            </a:r>
            <a:r>
              <a:rPr lang="en-US" sz="4800" dirty="0"/>
              <a:t> </a:t>
            </a:r>
            <a:r>
              <a:rPr dirty="0"/>
              <a:t>।</a:t>
            </a:r>
          </a:p>
          <a:p>
            <a:pPr lvl="1" indent="0" algn="l" defTabSz="1896340" rtl="0">
              <a:spcBef>
                <a:spcPts val="1000"/>
              </a:spcBef>
              <a:tabLst>
                <a:tab pos="2286000" algn="l"/>
                <a:tab pos="3644900" algn="l"/>
                <a:tab pos="5029200" algn="l"/>
                <a:tab pos="6388100" algn="l"/>
              </a:tabLst>
              <a:defRPr sz="4800">
                <a:latin typeface="Open Sans"/>
                <a:ea typeface="Open Sans"/>
                <a:cs typeface="Open Sans"/>
                <a:sym typeface="Open Sans"/>
              </a:defRPr>
            </a:pPr>
            <a:endParaRPr dirty="0"/>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dirty="0" err="1"/>
              <a:t>श्वसन</a:t>
            </a:r>
            <a:r>
              <a:rPr dirty="0"/>
              <a:t> </a:t>
            </a:r>
            <a:r>
              <a:rPr dirty="0" err="1"/>
              <a:t>संकट</a:t>
            </a:r>
            <a:r>
              <a:rPr dirty="0"/>
              <a:t> </a:t>
            </a:r>
            <a:r>
              <a:rPr dirty="0" err="1"/>
              <a:t>के</a:t>
            </a:r>
            <a:r>
              <a:rPr dirty="0"/>
              <a:t> </a:t>
            </a:r>
            <a:r>
              <a:rPr dirty="0" err="1"/>
              <a:t>चार</a:t>
            </a:r>
            <a:r>
              <a:rPr dirty="0"/>
              <a:t> </a:t>
            </a:r>
            <a:r>
              <a:rPr dirty="0" err="1"/>
              <a:t>कारण</a:t>
            </a:r>
            <a:r>
              <a:rPr dirty="0"/>
              <a:t> </a:t>
            </a:r>
            <a:r>
              <a:rPr dirty="0" err="1"/>
              <a:t>बता</a:t>
            </a:r>
            <a:r>
              <a:rPr lang="hi-IN" dirty="0"/>
              <a:t> </a:t>
            </a:r>
            <a:r>
              <a:rPr lang="en-US" sz="4800" dirty="0" err="1"/>
              <a:t>कर</a:t>
            </a:r>
            <a:r>
              <a:rPr lang="en-US" sz="4800" dirty="0"/>
              <a:t> </a:t>
            </a:r>
            <a:r>
              <a:rPr lang="en-US" sz="4800" dirty="0" err="1"/>
              <a:t>सकते</a:t>
            </a:r>
            <a:r>
              <a:rPr lang="en-US" sz="4800" dirty="0"/>
              <a:t> </a:t>
            </a:r>
            <a:r>
              <a:rPr lang="en-US" sz="4800" dirty="0" err="1"/>
              <a:t>हैं</a:t>
            </a:r>
            <a:r>
              <a:rPr lang="en-US" sz="4800" dirty="0"/>
              <a:t> </a:t>
            </a:r>
            <a:r>
              <a:rPr dirty="0"/>
              <a:t>।</a:t>
            </a:r>
          </a:p>
          <a:p>
            <a:pPr lvl="1" indent="0" algn="l" defTabSz="1896340" rtl="0">
              <a:spcBef>
                <a:spcPts val="1000"/>
              </a:spcBef>
              <a:tabLst>
                <a:tab pos="2286000" algn="l"/>
                <a:tab pos="3644900" algn="l"/>
                <a:tab pos="5029200" algn="l"/>
                <a:tab pos="6388100" algn="l"/>
              </a:tabLst>
              <a:defRPr sz="4800">
                <a:latin typeface="Open Sans"/>
                <a:ea typeface="Open Sans"/>
                <a:cs typeface="Open Sans"/>
                <a:sym typeface="Open Sans"/>
              </a:defRPr>
            </a:pPr>
            <a:endParaRPr dirty="0"/>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dirty="0" err="1"/>
              <a:t>श्वसन</a:t>
            </a:r>
            <a:r>
              <a:rPr dirty="0"/>
              <a:t> </a:t>
            </a:r>
            <a:r>
              <a:rPr dirty="0" err="1"/>
              <a:t>संकट</a:t>
            </a:r>
            <a:r>
              <a:rPr dirty="0"/>
              <a:t> </a:t>
            </a:r>
            <a:r>
              <a:rPr dirty="0" err="1"/>
              <a:t>के</a:t>
            </a:r>
            <a:r>
              <a:rPr dirty="0"/>
              <a:t> </a:t>
            </a:r>
            <a:r>
              <a:rPr dirty="0" err="1"/>
              <a:t>सात</a:t>
            </a:r>
            <a:r>
              <a:rPr dirty="0"/>
              <a:t> </a:t>
            </a:r>
            <a:r>
              <a:rPr dirty="0" err="1"/>
              <a:t>संकेत</a:t>
            </a:r>
            <a:r>
              <a:rPr dirty="0"/>
              <a:t> </a:t>
            </a:r>
            <a:r>
              <a:rPr dirty="0" err="1"/>
              <a:t>और</a:t>
            </a:r>
            <a:r>
              <a:rPr dirty="0"/>
              <a:t> </a:t>
            </a:r>
            <a:r>
              <a:rPr dirty="0" err="1"/>
              <a:t>लक्षण</a:t>
            </a:r>
            <a:r>
              <a:rPr dirty="0"/>
              <a:t> </a:t>
            </a:r>
            <a:r>
              <a:rPr dirty="0" err="1"/>
              <a:t>सूचीबद्ध</a:t>
            </a:r>
            <a:r>
              <a:rPr dirty="0"/>
              <a:t> </a:t>
            </a:r>
            <a:r>
              <a:rPr lang="en-US" sz="4800" dirty="0" err="1"/>
              <a:t>कर</a:t>
            </a:r>
            <a:r>
              <a:rPr lang="en-US" sz="4800" dirty="0"/>
              <a:t> </a:t>
            </a:r>
            <a:r>
              <a:rPr lang="en-US" sz="4800" dirty="0" err="1"/>
              <a:t>सकते</a:t>
            </a:r>
            <a:r>
              <a:rPr lang="en-US" sz="4800" dirty="0"/>
              <a:t> </a:t>
            </a:r>
            <a:r>
              <a:rPr lang="en-US" sz="4800" dirty="0" err="1"/>
              <a:t>हैं</a:t>
            </a:r>
            <a:r>
              <a:rPr lang="en-US" sz="4800" dirty="0"/>
              <a:t> </a:t>
            </a:r>
            <a:r>
              <a:rPr dirty="0"/>
              <a:t>।</a:t>
            </a:r>
          </a:p>
        </p:txBody>
      </p:sp>
      <p:grpSp>
        <p:nvGrpSpPr>
          <p:cNvPr id="8" name="Group">
            <a:extLst>
              <a:ext uri="{FF2B5EF4-FFF2-40B4-BE49-F238E27FC236}">
                <a16:creationId xmlns:a16="http://schemas.microsoft.com/office/drawing/2014/main" id="{98C5B5CF-4B62-BC29-5209-1681A374B916}"/>
              </a:ext>
            </a:extLst>
          </p:cNvPr>
          <p:cNvGrpSpPr/>
          <p:nvPr/>
        </p:nvGrpSpPr>
        <p:grpSpPr>
          <a:xfrm>
            <a:off x="9958192" y="5169901"/>
            <a:ext cx="1219201" cy="1681958"/>
            <a:chOff x="0" y="115975"/>
            <a:chExt cx="1219200" cy="1681957"/>
          </a:xfrm>
        </p:grpSpPr>
        <p:sp>
          <p:nvSpPr>
            <p:cNvPr id="9" name="Circle">
              <a:extLst>
                <a:ext uri="{FF2B5EF4-FFF2-40B4-BE49-F238E27FC236}">
                  <a16:creationId xmlns:a16="http://schemas.microsoft.com/office/drawing/2014/main" id="{A617586C-47D5-DFF8-43FE-B9C73C1552AE}"/>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10" name="1">
              <a:extLst>
                <a:ext uri="{FF2B5EF4-FFF2-40B4-BE49-F238E27FC236}">
                  <a16:creationId xmlns:a16="http://schemas.microsoft.com/office/drawing/2014/main" id="{67CD0A18-6D2B-D930-85C4-9E227130AFB0}"/>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t>1</a:t>
              </a:r>
            </a:p>
          </p:txBody>
        </p:sp>
      </p:grpSp>
      <p:grpSp>
        <p:nvGrpSpPr>
          <p:cNvPr id="11" name="Group">
            <a:extLst>
              <a:ext uri="{FF2B5EF4-FFF2-40B4-BE49-F238E27FC236}">
                <a16:creationId xmlns:a16="http://schemas.microsoft.com/office/drawing/2014/main" id="{D95C78AD-ACEF-37B8-D979-5D81DE857C49}"/>
              </a:ext>
            </a:extLst>
          </p:cNvPr>
          <p:cNvGrpSpPr/>
          <p:nvPr/>
        </p:nvGrpSpPr>
        <p:grpSpPr>
          <a:xfrm>
            <a:off x="9958192" y="7061124"/>
            <a:ext cx="1219201" cy="1681958"/>
            <a:chOff x="0" y="115975"/>
            <a:chExt cx="1219200" cy="1681957"/>
          </a:xfrm>
        </p:grpSpPr>
        <p:sp>
          <p:nvSpPr>
            <p:cNvPr id="12" name="Circle">
              <a:extLst>
                <a:ext uri="{FF2B5EF4-FFF2-40B4-BE49-F238E27FC236}">
                  <a16:creationId xmlns:a16="http://schemas.microsoft.com/office/drawing/2014/main" id="{B825D191-C92E-7F00-DB49-B21CB86DEDB0}"/>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13" name="2">
              <a:extLst>
                <a:ext uri="{FF2B5EF4-FFF2-40B4-BE49-F238E27FC236}">
                  <a16:creationId xmlns:a16="http://schemas.microsoft.com/office/drawing/2014/main" id="{5A352504-C5D0-C6F7-B1B0-987B2BE70430}"/>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t>2</a:t>
              </a:r>
            </a:p>
          </p:txBody>
        </p:sp>
      </p:grpSp>
      <p:grpSp>
        <p:nvGrpSpPr>
          <p:cNvPr id="19" name="Group">
            <a:extLst>
              <a:ext uri="{FF2B5EF4-FFF2-40B4-BE49-F238E27FC236}">
                <a16:creationId xmlns:a16="http://schemas.microsoft.com/office/drawing/2014/main" id="{D5A79EEB-E535-7A50-30F6-A08DB5AE929E}"/>
              </a:ext>
            </a:extLst>
          </p:cNvPr>
          <p:cNvGrpSpPr/>
          <p:nvPr/>
        </p:nvGrpSpPr>
        <p:grpSpPr>
          <a:xfrm>
            <a:off x="9958192" y="9045814"/>
            <a:ext cx="1219201" cy="1681959"/>
            <a:chOff x="0" y="115975"/>
            <a:chExt cx="1219200" cy="1681957"/>
          </a:xfrm>
        </p:grpSpPr>
        <p:sp>
          <p:nvSpPr>
            <p:cNvPr id="20" name="Circle">
              <a:extLst>
                <a:ext uri="{FF2B5EF4-FFF2-40B4-BE49-F238E27FC236}">
                  <a16:creationId xmlns:a16="http://schemas.microsoft.com/office/drawing/2014/main" id="{060EC53E-0B3E-33B7-A0C6-1FDCCA4E57CB}"/>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21" name="3">
              <a:extLst>
                <a:ext uri="{FF2B5EF4-FFF2-40B4-BE49-F238E27FC236}">
                  <a16:creationId xmlns:a16="http://schemas.microsoft.com/office/drawing/2014/main" id="{E64E5963-9122-2462-F9C7-487540BEF973}"/>
                </a:ext>
              </a:extLst>
            </p:cNvPr>
            <p:cNvSpPr txBox="1"/>
            <p:nvPr/>
          </p:nvSpPr>
          <p:spPr>
            <a:xfrm>
              <a:off x="2745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t>3</a:t>
              </a:r>
            </a:p>
          </p:txBody>
        </p:sp>
      </p:grpSp>
      <p:pic>
        <p:nvPicPr>
          <p:cNvPr id="15" name="Picture 14">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331824" y="12755829"/>
            <a:ext cx="3686352" cy="677269"/>
          </a:xfrm>
          <a:prstGeom prst="rect">
            <a:avLst/>
          </a:prstGeom>
        </p:spPr>
      </p:pic>
      <p:pic>
        <p:nvPicPr>
          <p:cNvPr id="16" name="Picture 15">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20407224" y="12928401"/>
            <a:ext cx="3686352" cy="677269"/>
          </a:xfrm>
          <a:prstGeom prst="rect">
            <a:avLst/>
          </a:prstGeom>
        </p:spPr>
      </p:pic>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29600" y="-34941"/>
            <a:ext cx="3480677" cy="2559540"/>
          </a:xfrm>
          <a:prstGeom prst="rect">
            <a:avLst/>
          </a:prstGeom>
        </p:spPr>
      </p:pic>
      <p:pic>
        <p:nvPicPr>
          <p:cNvPr id="18" name="Pictur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09" y="-53517"/>
            <a:ext cx="4096010" cy="2559540"/>
          </a:xfrm>
          <a:prstGeom prst="rect">
            <a:avLst/>
          </a:prstGeom>
        </p:spPr>
      </p:pic>
    </p:spTree>
    <p:extLst>
      <p:ext uri="{BB962C8B-B14F-4D97-AF65-F5344CB8AC3E}">
        <p14:creationId xmlns:p14="http://schemas.microsoft.com/office/powerpoint/2010/main" val="1532214578"/>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605B6-7097-CCC1-A3F8-D1257B58BF6A}"/>
            </a:ext>
          </a:extLst>
        </p:cNvPr>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84D7074F-331A-17F6-E82F-8199697E7446}"/>
              </a:ext>
            </a:extLst>
          </p:cNvPr>
          <p:cNvSpPr txBox="1">
            <a:spLocks/>
          </p:cNvSpPr>
          <p:nvPr/>
        </p:nvSpPr>
        <p:spPr>
          <a:xfrm>
            <a:off x="425492" y="3782010"/>
            <a:ext cx="7627938" cy="5705011"/>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pPr algn="l" rtl="0"/>
            <a:endParaRPr lang="en-US" sz="4800" dirty="0"/>
          </a:p>
          <a:p>
            <a:pPr algn="l" rtl="0"/>
            <a:endParaRPr lang="en-US" sz="4800" dirty="0"/>
          </a:p>
          <a:p>
            <a:pPr algn="l" rtl="0"/>
            <a:r>
              <a:rPr lang="en-US" sz="4800" dirty="0" err="1"/>
              <a:t>अब</a:t>
            </a:r>
            <a:r>
              <a:rPr lang="en-US" sz="4800" dirty="0"/>
              <a:t> आप यह कर सकते हैं:</a:t>
            </a:r>
          </a:p>
        </p:txBody>
      </p:sp>
      <p:sp>
        <p:nvSpPr>
          <p:cNvPr id="6" name="OBJECTIVES">
            <a:extLst>
              <a:ext uri="{FF2B5EF4-FFF2-40B4-BE49-F238E27FC236}">
                <a16:creationId xmlns:a16="http://schemas.microsoft.com/office/drawing/2014/main" id="{500014F7-1755-6F22-232E-0A948F272F47}"/>
              </a:ext>
            </a:extLst>
          </p:cNvPr>
          <p:cNvSpPr txBox="1"/>
          <p:nvPr/>
        </p:nvSpPr>
        <p:spPr>
          <a:xfrm>
            <a:off x="8661373" y="787889"/>
            <a:ext cx="3455472" cy="126609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pPr algn="l" rtl="0"/>
            <a:r>
              <a:rPr lang="en-IN" dirty="0"/>
              <a:t>समीक्षा</a:t>
            </a:r>
          </a:p>
        </p:txBody>
      </p:sp>
      <p:sp>
        <p:nvSpPr>
          <p:cNvPr id="14" name="Slide Number">
            <a:extLst>
              <a:ext uri="{FF2B5EF4-FFF2-40B4-BE49-F238E27FC236}">
                <a16:creationId xmlns:a16="http://schemas.microsoft.com/office/drawing/2014/main" id="{6D6B1EF8-F3CC-D035-CB70-871502DB2AFA}"/>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t>26</a:t>
            </a:fld>
            <a:endParaRPr/>
          </a:p>
        </p:txBody>
      </p:sp>
      <p:sp>
        <p:nvSpPr>
          <p:cNvPr id="11" name="List five steps for pre-hospital treatment of respiratory distress.…">
            <a:extLst>
              <a:ext uri="{FF2B5EF4-FFF2-40B4-BE49-F238E27FC236}">
                <a16:creationId xmlns:a16="http://schemas.microsoft.com/office/drawing/2014/main" id="{3543C5E6-54BE-764A-2761-479D6D85594D}"/>
              </a:ext>
            </a:extLst>
          </p:cNvPr>
          <p:cNvSpPr txBox="1"/>
          <p:nvPr/>
        </p:nvSpPr>
        <p:spPr>
          <a:xfrm>
            <a:off x="11659744" y="4760577"/>
            <a:ext cx="11555214" cy="67605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p>
            <a:pPr lvl="1" indent="0" defTabSz="1896340">
              <a:tabLst>
                <a:tab pos="2286000" algn="l"/>
                <a:tab pos="3644900" algn="l"/>
                <a:tab pos="5029200" algn="l"/>
                <a:tab pos="6388100" algn="l"/>
              </a:tabLst>
              <a:defRPr sz="4800">
                <a:latin typeface="Open Sans"/>
                <a:ea typeface="Open Sans"/>
                <a:cs typeface="Open Sans"/>
                <a:sym typeface="Open Sans"/>
              </a:defRPr>
            </a:pPr>
            <a:r>
              <a:rPr dirty="0" err="1"/>
              <a:t>श्वसन</a:t>
            </a:r>
            <a:r>
              <a:rPr dirty="0"/>
              <a:t> </a:t>
            </a:r>
            <a:r>
              <a:rPr dirty="0" err="1"/>
              <a:t>संकट</a:t>
            </a:r>
            <a:r>
              <a:rPr dirty="0"/>
              <a:t> </a:t>
            </a:r>
            <a:r>
              <a:rPr dirty="0" err="1"/>
              <a:t>के</a:t>
            </a:r>
            <a:r>
              <a:rPr dirty="0"/>
              <a:t> </a:t>
            </a:r>
            <a:r>
              <a:rPr dirty="0" err="1"/>
              <a:t>अस्पताल-पूर्व</a:t>
            </a:r>
            <a:r>
              <a:rPr dirty="0"/>
              <a:t> </a:t>
            </a:r>
            <a:r>
              <a:rPr dirty="0" err="1"/>
              <a:t>उपचार</a:t>
            </a:r>
            <a:r>
              <a:rPr dirty="0"/>
              <a:t> </a:t>
            </a:r>
            <a:r>
              <a:rPr dirty="0" err="1"/>
              <a:t>के</a:t>
            </a:r>
            <a:r>
              <a:rPr dirty="0"/>
              <a:t> </a:t>
            </a:r>
            <a:r>
              <a:rPr dirty="0" err="1"/>
              <a:t>लिए</a:t>
            </a:r>
            <a:r>
              <a:rPr dirty="0"/>
              <a:t> </a:t>
            </a:r>
            <a:r>
              <a:rPr dirty="0" err="1"/>
              <a:t>पाँच</a:t>
            </a:r>
            <a:r>
              <a:rPr dirty="0"/>
              <a:t> </a:t>
            </a:r>
            <a:r>
              <a:rPr dirty="0" err="1"/>
              <a:t>चरणों</a:t>
            </a:r>
            <a:r>
              <a:rPr dirty="0"/>
              <a:t> </a:t>
            </a:r>
            <a:r>
              <a:rPr dirty="0" err="1"/>
              <a:t>की</a:t>
            </a:r>
            <a:r>
              <a:rPr dirty="0"/>
              <a:t> </a:t>
            </a:r>
            <a:r>
              <a:rPr dirty="0" err="1"/>
              <a:t>सूची</a:t>
            </a:r>
            <a:r>
              <a:rPr dirty="0"/>
              <a:t> </a:t>
            </a:r>
            <a:r>
              <a:rPr dirty="0" err="1"/>
              <a:t>बना</a:t>
            </a:r>
            <a:r>
              <a:rPr lang="hi-IN" dirty="0"/>
              <a:t> </a:t>
            </a:r>
            <a:r>
              <a:rPr lang="en-US" sz="4800" dirty="0"/>
              <a:t> </a:t>
            </a:r>
            <a:r>
              <a:rPr lang="en-US" sz="4800" dirty="0" err="1"/>
              <a:t>सकते</a:t>
            </a:r>
            <a:r>
              <a:rPr lang="en-US" sz="4800" dirty="0"/>
              <a:t> </a:t>
            </a:r>
            <a:r>
              <a:rPr lang="en-US" sz="4800" dirty="0" err="1"/>
              <a:t>हैं</a:t>
            </a:r>
            <a:r>
              <a:rPr lang="en-US" sz="4800" dirty="0"/>
              <a:t> </a:t>
            </a:r>
            <a:r>
              <a:rPr dirty="0"/>
              <a:t>।</a:t>
            </a:r>
          </a:p>
          <a:p>
            <a:pPr lvl="1" indent="0" algn="l" defTabSz="1896340" rtl="0">
              <a:tabLst>
                <a:tab pos="2286000" algn="l"/>
                <a:tab pos="3644900" algn="l"/>
                <a:tab pos="5029200" algn="l"/>
                <a:tab pos="6388100" algn="l"/>
              </a:tabLst>
              <a:defRPr sz="4800">
                <a:latin typeface="Open Sans"/>
                <a:ea typeface="Open Sans"/>
                <a:cs typeface="Open Sans"/>
                <a:sym typeface="Open Sans"/>
              </a:defRPr>
            </a:pPr>
            <a:endParaRPr dirty="0"/>
          </a:p>
          <a:p>
            <a:pPr lvl="1" indent="0" defTabSz="1896340">
              <a:tabLst>
                <a:tab pos="2286000" algn="l"/>
                <a:tab pos="3644900" algn="l"/>
                <a:tab pos="5029200" algn="l"/>
                <a:tab pos="6388100" algn="l"/>
              </a:tabLst>
              <a:defRPr sz="4800">
                <a:latin typeface="Open Sans"/>
                <a:ea typeface="Open Sans"/>
                <a:cs typeface="Open Sans"/>
                <a:sym typeface="Open Sans"/>
              </a:defRPr>
            </a:pPr>
            <a:r>
              <a:rPr dirty="0" err="1"/>
              <a:t>विषैले</a:t>
            </a:r>
            <a:r>
              <a:rPr dirty="0"/>
              <a:t> </a:t>
            </a:r>
            <a:r>
              <a:rPr dirty="0" err="1"/>
              <a:t>उत्पाद</a:t>
            </a:r>
            <a:r>
              <a:rPr dirty="0"/>
              <a:t> </a:t>
            </a:r>
            <a:r>
              <a:rPr dirty="0" err="1"/>
              <a:t>के</a:t>
            </a:r>
            <a:r>
              <a:rPr dirty="0"/>
              <a:t> </a:t>
            </a:r>
            <a:r>
              <a:rPr dirty="0" err="1"/>
              <a:t>श्वास</a:t>
            </a:r>
            <a:r>
              <a:rPr dirty="0"/>
              <a:t> </a:t>
            </a:r>
            <a:r>
              <a:rPr dirty="0" err="1"/>
              <a:t>द्वारा</a:t>
            </a:r>
            <a:r>
              <a:rPr dirty="0"/>
              <a:t> </a:t>
            </a:r>
            <a:r>
              <a:rPr dirty="0" err="1"/>
              <a:t>अंतर्ग्रहण</a:t>
            </a:r>
            <a:r>
              <a:rPr dirty="0"/>
              <a:t> </a:t>
            </a:r>
            <a:r>
              <a:rPr dirty="0" err="1"/>
              <a:t>के</a:t>
            </a:r>
            <a:r>
              <a:rPr dirty="0"/>
              <a:t> </a:t>
            </a:r>
            <a:r>
              <a:rPr dirty="0" err="1"/>
              <a:t>आठ</a:t>
            </a:r>
            <a:r>
              <a:rPr dirty="0"/>
              <a:t> </a:t>
            </a:r>
            <a:r>
              <a:rPr dirty="0" err="1"/>
              <a:t>संकेत</a:t>
            </a:r>
            <a:r>
              <a:rPr dirty="0"/>
              <a:t> </a:t>
            </a:r>
            <a:r>
              <a:rPr dirty="0" err="1"/>
              <a:t>और</a:t>
            </a:r>
            <a:r>
              <a:rPr dirty="0"/>
              <a:t> </a:t>
            </a:r>
            <a:r>
              <a:rPr dirty="0" err="1"/>
              <a:t>लक्षण</a:t>
            </a:r>
            <a:r>
              <a:rPr dirty="0"/>
              <a:t> </a:t>
            </a:r>
            <a:r>
              <a:rPr dirty="0" err="1"/>
              <a:t>सूचीबद्ध</a:t>
            </a:r>
            <a:r>
              <a:rPr dirty="0"/>
              <a:t> </a:t>
            </a:r>
            <a:r>
              <a:rPr lang="en-US" sz="4800" dirty="0" err="1"/>
              <a:t>कर</a:t>
            </a:r>
            <a:r>
              <a:rPr lang="en-US" sz="4800" dirty="0"/>
              <a:t> </a:t>
            </a:r>
            <a:r>
              <a:rPr lang="en-US" sz="4800" dirty="0" err="1"/>
              <a:t>सकते</a:t>
            </a:r>
            <a:r>
              <a:rPr lang="en-US" sz="4800" dirty="0"/>
              <a:t> </a:t>
            </a:r>
            <a:r>
              <a:rPr lang="en-US" sz="4800" dirty="0" err="1"/>
              <a:t>हैं</a:t>
            </a:r>
            <a:r>
              <a:rPr lang="en-US" sz="4800" dirty="0"/>
              <a:t> </a:t>
            </a:r>
            <a:r>
              <a:rPr dirty="0"/>
              <a:t>।</a:t>
            </a:r>
          </a:p>
          <a:p>
            <a:pPr lvl="1" indent="0" algn="l" defTabSz="1896340" rtl="0">
              <a:tabLst>
                <a:tab pos="2286000" algn="l"/>
                <a:tab pos="3644900" algn="l"/>
                <a:tab pos="5029200" algn="l"/>
                <a:tab pos="6388100" algn="l"/>
              </a:tabLst>
              <a:defRPr sz="4800">
                <a:latin typeface="Open Sans"/>
                <a:ea typeface="Open Sans"/>
                <a:cs typeface="Open Sans"/>
                <a:sym typeface="Open Sans"/>
              </a:defRPr>
            </a:pPr>
            <a:endParaRPr dirty="0"/>
          </a:p>
          <a:p>
            <a:pPr lvl="1" indent="0" defTabSz="1896340">
              <a:tabLst>
                <a:tab pos="2286000" algn="l"/>
                <a:tab pos="3644900" algn="l"/>
                <a:tab pos="5029200" algn="l"/>
                <a:tab pos="6388100" algn="l"/>
              </a:tabLst>
              <a:defRPr sz="4800">
                <a:latin typeface="Open Sans"/>
                <a:ea typeface="Open Sans"/>
                <a:cs typeface="Open Sans"/>
                <a:sym typeface="Open Sans"/>
              </a:defRPr>
            </a:pPr>
            <a:r>
              <a:rPr dirty="0" err="1"/>
              <a:t>विषाक्त</a:t>
            </a:r>
            <a:r>
              <a:rPr dirty="0"/>
              <a:t> </a:t>
            </a:r>
            <a:r>
              <a:rPr dirty="0" err="1"/>
              <a:t>उत्पाद</a:t>
            </a:r>
            <a:r>
              <a:rPr dirty="0"/>
              <a:t> </a:t>
            </a:r>
            <a:r>
              <a:rPr dirty="0" err="1"/>
              <a:t>के</a:t>
            </a:r>
            <a:r>
              <a:rPr dirty="0"/>
              <a:t> </a:t>
            </a:r>
            <a:r>
              <a:rPr dirty="0" err="1"/>
              <a:t>साँस</a:t>
            </a:r>
            <a:r>
              <a:rPr dirty="0"/>
              <a:t> </a:t>
            </a:r>
            <a:r>
              <a:rPr dirty="0" err="1"/>
              <a:t>द्वारा</a:t>
            </a:r>
            <a:r>
              <a:rPr dirty="0"/>
              <a:t> </a:t>
            </a:r>
            <a:r>
              <a:rPr dirty="0" err="1"/>
              <a:t>अंतःश्वसन</a:t>
            </a:r>
            <a:r>
              <a:rPr dirty="0"/>
              <a:t> </a:t>
            </a:r>
            <a:r>
              <a:rPr dirty="0" err="1"/>
              <a:t>के</a:t>
            </a:r>
            <a:r>
              <a:rPr dirty="0"/>
              <a:t> </a:t>
            </a:r>
            <a:r>
              <a:rPr dirty="0" err="1"/>
              <a:t>पूर्व</a:t>
            </a:r>
            <a:r>
              <a:rPr dirty="0"/>
              <a:t> </a:t>
            </a:r>
            <a:r>
              <a:rPr dirty="0" err="1"/>
              <a:t>अस्पताल</a:t>
            </a:r>
            <a:r>
              <a:rPr dirty="0"/>
              <a:t> </a:t>
            </a:r>
            <a:r>
              <a:rPr dirty="0" err="1"/>
              <a:t>उपचार</a:t>
            </a:r>
            <a:r>
              <a:rPr dirty="0"/>
              <a:t> </a:t>
            </a:r>
            <a:r>
              <a:rPr dirty="0" err="1"/>
              <a:t>के</a:t>
            </a:r>
            <a:r>
              <a:rPr dirty="0"/>
              <a:t> </a:t>
            </a:r>
            <a:r>
              <a:rPr dirty="0" err="1"/>
              <a:t>लिए</a:t>
            </a:r>
            <a:r>
              <a:rPr dirty="0"/>
              <a:t> </a:t>
            </a:r>
            <a:r>
              <a:rPr dirty="0" err="1"/>
              <a:t>पांच</a:t>
            </a:r>
            <a:r>
              <a:rPr dirty="0"/>
              <a:t> </a:t>
            </a:r>
            <a:r>
              <a:rPr dirty="0" err="1"/>
              <a:t>चरणों</a:t>
            </a:r>
            <a:r>
              <a:rPr dirty="0"/>
              <a:t> </a:t>
            </a:r>
            <a:r>
              <a:rPr dirty="0" err="1"/>
              <a:t>की</a:t>
            </a:r>
            <a:r>
              <a:rPr dirty="0"/>
              <a:t> </a:t>
            </a:r>
            <a:r>
              <a:rPr dirty="0" err="1"/>
              <a:t>सूची</a:t>
            </a:r>
            <a:r>
              <a:rPr dirty="0"/>
              <a:t> </a:t>
            </a:r>
            <a:r>
              <a:rPr dirty="0" err="1"/>
              <a:t>बना</a:t>
            </a:r>
            <a:r>
              <a:rPr lang="hi-IN" dirty="0"/>
              <a:t> </a:t>
            </a:r>
            <a:r>
              <a:rPr lang="en-US" sz="4800" dirty="0"/>
              <a:t> </a:t>
            </a:r>
            <a:r>
              <a:rPr lang="en-US" sz="4800" dirty="0" err="1"/>
              <a:t>सकते</a:t>
            </a:r>
            <a:r>
              <a:rPr lang="en-US" sz="4800" dirty="0"/>
              <a:t> </a:t>
            </a:r>
            <a:r>
              <a:rPr lang="en-US" sz="4800" dirty="0" err="1"/>
              <a:t>हैं</a:t>
            </a:r>
            <a:r>
              <a:rPr lang="en-US" sz="4800" dirty="0"/>
              <a:t> </a:t>
            </a:r>
            <a:r>
              <a:rPr dirty="0"/>
              <a:t>।</a:t>
            </a:r>
          </a:p>
        </p:txBody>
      </p:sp>
      <p:grpSp>
        <p:nvGrpSpPr>
          <p:cNvPr id="12" name="Group">
            <a:extLst>
              <a:ext uri="{FF2B5EF4-FFF2-40B4-BE49-F238E27FC236}">
                <a16:creationId xmlns:a16="http://schemas.microsoft.com/office/drawing/2014/main" id="{2FABC3A1-083F-8C83-B574-5CD390BFE4A9}"/>
              </a:ext>
            </a:extLst>
          </p:cNvPr>
          <p:cNvGrpSpPr/>
          <p:nvPr/>
        </p:nvGrpSpPr>
        <p:grpSpPr>
          <a:xfrm>
            <a:off x="9958192" y="4464394"/>
            <a:ext cx="1219201" cy="1681958"/>
            <a:chOff x="0" y="115975"/>
            <a:chExt cx="1219200" cy="1681957"/>
          </a:xfrm>
        </p:grpSpPr>
        <p:sp>
          <p:nvSpPr>
            <p:cNvPr id="13" name="Circle">
              <a:extLst>
                <a:ext uri="{FF2B5EF4-FFF2-40B4-BE49-F238E27FC236}">
                  <a16:creationId xmlns:a16="http://schemas.microsoft.com/office/drawing/2014/main" id="{AC59EFBC-AAFB-0A7E-0916-37E59931FCFD}"/>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15" name="4">
              <a:extLst>
                <a:ext uri="{FF2B5EF4-FFF2-40B4-BE49-F238E27FC236}">
                  <a16:creationId xmlns:a16="http://schemas.microsoft.com/office/drawing/2014/main" id="{C63AAB44-F2E6-1ABE-A3B9-1282E268B540}"/>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t>4</a:t>
              </a:r>
            </a:p>
          </p:txBody>
        </p:sp>
      </p:grpSp>
      <p:grpSp>
        <p:nvGrpSpPr>
          <p:cNvPr id="16" name="Group">
            <a:extLst>
              <a:ext uri="{FF2B5EF4-FFF2-40B4-BE49-F238E27FC236}">
                <a16:creationId xmlns:a16="http://schemas.microsoft.com/office/drawing/2014/main" id="{781C54B1-5615-8579-5B7B-BF0A36BEA531}"/>
              </a:ext>
            </a:extLst>
          </p:cNvPr>
          <p:cNvGrpSpPr/>
          <p:nvPr/>
        </p:nvGrpSpPr>
        <p:grpSpPr>
          <a:xfrm>
            <a:off x="9958192" y="7040116"/>
            <a:ext cx="1219201" cy="1681958"/>
            <a:chOff x="0" y="115975"/>
            <a:chExt cx="1219200" cy="1681957"/>
          </a:xfrm>
        </p:grpSpPr>
        <p:sp>
          <p:nvSpPr>
            <p:cNvPr id="17" name="Circle">
              <a:extLst>
                <a:ext uri="{FF2B5EF4-FFF2-40B4-BE49-F238E27FC236}">
                  <a16:creationId xmlns:a16="http://schemas.microsoft.com/office/drawing/2014/main" id="{57599AA1-5AD3-673E-8356-317FBA02CAC0}"/>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18" name="5">
              <a:extLst>
                <a:ext uri="{FF2B5EF4-FFF2-40B4-BE49-F238E27FC236}">
                  <a16:creationId xmlns:a16="http://schemas.microsoft.com/office/drawing/2014/main" id="{F82E3688-A574-C3EE-E545-2F821B10408A}"/>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t>5</a:t>
              </a:r>
            </a:p>
          </p:txBody>
        </p:sp>
      </p:grpSp>
      <p:grpSp>
        <p:nvGrpSpPr>
          <p:cNvPr id="19" name="Group">
            <a:extLst>
              <a:ext uri="{FF2B5EF4-FFF2-40B4-BE49-F238E27FC236}">
                <a16:creationId xmlns:a16="http://schemas.microsoft.com/office/drawing/2014/main" id="{3AFAAB85-1B5B-9AB3-88C2-71A0ACF476B6}"/>
              </a:ext>
            </a:extLst>
          </p:cNvPr>
          <p:cNvGrpSpPr/>
          <p:nvPr/>
        </p:nvGrpSpPr>
        <p:grpSpPr>
          <a:xfrm>
            <a:off x="9958192" y="9487021"/>
            <a:ext cx="1219201" cy="1681958"/>
            <a:chOff x="0" y="115975"/>
            <a:chExt cx="1219200" cy="1681957"/>
          </a:xfrm>
        </p:grpSpPr>
        <p:sp>
          <p:nvSpPr>
            <p:cNvPr id="20" name="Circle">
              <a:extLst>
                <a:ext uri="{FF2B5EF4-FFF2-40B4-BE49-F238E27FC236}">
                  <a16:creationId xmlns:a16="http://schemas.microsoft.com/office/drawing/2014/main" id="{E680D76F-708C-9B4A-9FB9-87D93C060649}"/>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21" name="6">
              <a:extLst>
                <a:ext uri="{FF2B5EF4-FFF2-40B4-BE49-F238E27FC236}">
                  <a16:creationId xmlns:a16="http://schemas.microsoft.com/office/drawing/2014/main" id="{37204BF8-380B-2696-C344-768C1DD0D7EC}"/>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t>6</a:t>
              </a:r>
            </a:p>
          </p:txBody>
        </p:sp>
      </p:grpSp>
      <p:pic>
        <p:nvPicPr>
          <p:cNvPr id="22" name="Picture 21">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331824" y="12755829"/>
            <a:ext cx="3686352" cy="677269"/>
          </a:xfrm>
          <a:prstGeom prst="rect">
            <a:avLst/>
          </a:prstGeom>
        </p:spPr>
      </p:pic>
      <p:pic>
        <p:nvPicPr>
          <p:cNvPr id="23" name="Picture 22">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20051624" y="12755828"/>
            <a:ext cx="3686352" cy="677269"/>
          </a:xfrm>
          <a:prstGeom prst="rect">
            <a:avLst/>
          </a:prstGeom>
        </p:spPr>
      </p:pic>
      <p:pic>
        <p:nvPicPr>
          <p:cNvPr id="24" name="Picture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29600" y="-34941"/>
            <a:ext cx="3480677" cy="2559540"/>
          </a:xfrm>
          <a:prstGeom prst="rect">
            <a:avLst/>
          </a:prstGeom>
        </p:spPr>
      </p:pic>
      <p:pic>
        <p:nvPicPr>
          <p:cNvPr id="25" name="Picture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09" y="-53517"/>
            <a:ext cx="4096010" cy="2559540"/>
          </a:xfrm>
          <a:prstGeom prst="rect">
            <a:avLst/>
          </a:prstGeom>
        </p:spPr>
      </p:pic>
    </p:spTree>
    <p:extLst>
      <p:ext uri="{BB962C8B-B14F-4D97-AF65-F5344CB8AC3E}">
        <p14:creationId xmlns:p14="http://schemas.microsoft.com/office/powerpoint/2010/main" val="1613467671"/>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Circle"/>
          <p:cNvSpPr/>
          <p:nvPr/>
        </p:nvSpPr>
        <p:spPr>
          <a:xfrm>
            <a:off x="-8639176" y="-8445205"/>
            <a:ext cx="19547984" cy="19547984"/>
          </a:xfrm>
          <a:prstGeom prst="ellipse">
            <a:avLst/>
          </a:prstGeom>
          <a:gradFill>
            <a:gsLst>
              <a:gs pos="0">
                <a:srgbClr val="DA751A"/>
              </a:gs>
              <a:gs pos="57570">
                <a:srgbClr val="E67C1D"/>
              </a:gs>
              <a:gs pos="100000">
                <a:srgbClr val="F28320"/>
              </a:gs>
            </a:gsLst>
            <a:lin ang="4595515"/>
          </a:gradFill>
          <a:ln w="12700">
            <a:miter lim="400000"/>
          </a:ln>
        </p:spPr>
        <p:txBody>
          <a:bodyPr lIns="78283" tIns="78283" rIns="78283" bIns="78283"/>
          <a:lstStyle/>
          <a:p>
            <a:pPr algn="l" rtl="0"/>
            <a:endParaRPr/>
          </a:p>
        </p:txBody>
      </p:sp>
      <p:pic>
        <p:nvPicPr>
          <p:cNvPr id="122" name="IMG-3642.JPG" descr="IMG-3642.JPG"/>
          <p:cNvPicPr>
            <a:picLocks noChangeAspect="1"/>
          </p:cNvPicPr>
          <p:nvPr/>
        </p:nvPicPr>
        <p:blipFill>
          <a:blip r:embed="rId2"/>
          <a:srcRect l="25406"/>
          <a:stretch>
            <a:fillRect/>
          </a:stretch>
        </p:blipFill>
        <p:spPr>
          <a:xfrm flipH="1">
            <a:off x="-2789159" y="-627962"/>
            <a:ext cx="12809302" cy="11447861"/>
          </a:xfrm>
          <a:custGeom>
            <a:avLst/>
            <a:gdLst/>
            <a:ahLst/>
            <a:cxnLst>
              <a:cxn ang="0">
                <a:pos x="wd2" y="hd2"/>
              </a:cxn>
              <a:cxn ang="5400000">
                <a:pos x="wd2" y="hd2"/>
              </a:cxn>
              <a:cxn ang="10800000">
                <a:pos x="wd2" y="hd2"/>
              </a:cxn>
              <a:cxn ang="16200000">
                <a:pos x="wd2" y="hd2"/>
              </a:cxn>
            </a:cxnLst>
            <a:rect l="0" t="0" r="r" b="b"/>
            <a:pathLst>
              <a:path w="20873" h="21600" extrusionOk="0">
                <a:moveTo>
                  <a:pt x="360" y="0"/>
                </a:moveTo>
                <a:cubicBezTo>
                  <a:pt x="-727" y="5723"/>
                  <a:pt x="646" y="11946"/>
                  <a:pt x="4490" y="16396"/>
                </a:cubicBezTo>
                <a:cubicBezTo>
                  <a:pt x="7486" y="19866"/>
                  <a:pt x="11414" y="21600"/>
                  <a:pt x="15340" y="21600"/>
                </a:cubicBezTo>
                <a:cubicBezTo>
                  <a:pt x="17219" y="21600"/>
                  <a:pt x="19096" y="21199"/>
                  <a:pt x="20873" y="20405"/>
                </a:cubicBezTo>
                <a:lnTo>
                  <a:pt x="20873" y="0"/>
                </a:lnTo>
                <a:lnTo>
                  <a:pt x="360" y="0"/>
                </a:lnTo>
                <a:close/>
              </a:path>
            </a:pathLst>
          </a:custGeom>
          <a:ln w="12700">
            <a:miter lim="400000"/>
          </a:ln>
        </p:spPr>
      </p:pic>
      <p:sp>
        <p:nvSpPr>
          <p:cNvPr id="124" name="Rectangle"/>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26" name="Rectangle"/>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27" name="Slide Number"/>
          <p:cNvSpPr txBox="1">
            <a:spLocks noGrp="1"/>
          </p:cNvSpPr>
          <p:nvPr>
            <p:ph type="sldNum" sz="quarter" idx="2"/>
          </p:nvPr>
        </p:nvSpPr>
        <p:spPr>
          <a:xfrm>
            <a:off x="22920941"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t>27</a:t>
            </a:fld>
            <a:endParaRPr/>
          </a:p>
        </p:txBody>
      </p:sp>
      <p:sp>
        <p:nvSpPr>
          <p:cNvPr id="2" name="Rectangle 1">
            <a:extLst>
              <a:ext uri="{FF2B5EF4-FFF2-40B4-BE49-F238E27FC236}">
                <a16:creationId xmlns:a16="http://schemas.microsoft.com/office/drawing/2014/main" id="{E9A6B61E-3BFB-8B6A-B54D-9BFC4C887C61}"/>
              </a:ext>
            </a:extLst>
          </p:cNvPr>
          <p:cNvSpPr/>
          <p:nvPr/>
        </p:nvSpPr>
        <p:spPr>
          <a:xfrm>
            <a:off x="11180805" y="1915775"/>
            <a:ext cx="10415032" cy="3770263"/>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rtl="0"/>
            <a:r>
              <a:rPr lang="en-US" sz="23900" b="1" cap="none" spc="0" dirty="0">
                <a:ln/>
                <a:solidFill>
                  <a:schemeClr val="accent6">
                    <a:lumMod val="75000"/>
                  </a:schemeClr>
                </a:solidFill>
                <a:effectLst/>
              </a:rPr>
              <a:t>धन्यवाद</a:t>
            </a:r>
          </a:p>
        </p:txBody>
      </p:sp>
      <p:pic>
        <p:nvPicPr>
          <p:cNvPr id="9" name="Picture 8">
            <a:extLst>
              <a:ext uri="{FF2B5EF4-FFF2-40B4-BE49-F238E27FC236}">
                <a16:creationId xmlns:a16="http://schemas.microsoft.com/office/drawing/2014/main" id="{00210A39-9C63-BE0C-A2C5-60F7D0285E14}"/>
              </a:ext>
            </a:extLst>
          </p:cNvPr>
          <p:cNvPicPr>
            <a:picLocks noChangeAspect="1"/>
          </p:cNvPicPr>
          <p:nvPr/>
        </p:nvPicPr>
        <p:blipFill>
          <a:blip r:embed="rId3" cstate="print"/>
          <a:stretch>
            <a:fillRect/>
          </a:stretch>
        </p:blipFill>
        <p:spPr>
          <a:xfrm>
            <a:off x="1331824" y="12755829"/>
            <a:ext cx="3686352" cy="677269"/>
          </a:xfrm>
          <a:prstGeom prst="rect">
            <a:avLst/>
          </a:prstGeom>
        </p:spPr>
      </p:pic>
      <p:pic>
        <p:nvPicPr>
          <p:cNvPr id="10" name="Picture 9">
            <a:extLst>
              <a:ext uri="{FF2B5EF4-FFF2-40B4-BE49-F238E27FC236}">
                <a16:creationId xmlns:a16="http://schemas.microsoft.com/office/drawing/2014/main" id="{00210A39-9C63-BE0C-A2C5-60F7D0285E14}"/>
              </a:ext>
            </a:extLst>
          </p:cNvPr>
          <p:cNvPicPr>
            <a:picLocks noChangeAspect="1"/>
          </p:cNvPicPr>
          <p:nvPr/>
        </p:nvPicPr>
        <p:blipFill>
          <a:blip r:embed="rId3" cstate="print"/>
          <a:stretch>
            <a:fillRect/>
          </a:stretch>
        </p:blipFill>
        <p:spPr>
          <a:xfrm>
            <a:off x="20242487" y="12755828"/>
            <a:ext cx="3686352" cy="677269"/>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20143" y="5493886"/>
            <a:ext cx="12611976" cy="6435418"/>
          </a:xfrm>
          <a:prstGeom prst="rect">
            <a:avLst/>
          </a:prstGeom>
        </p:spPr>
      </p:pic>
    </p:spTree>
  </p:cSld>
  <p:clrMapOvr>
    <a:masterClrMapping/>
  </p:clrMapOvr>
  <p:transition spd="med"/>
</p:sld>
</file>

<file path=ppt/theme/theme1.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571</TotalTime>
  <Words>1313</Words>
  <Application>Microsoft Office PowerPoint</Application>
  <PresentationFormat>Custom</PresentationFormat>
  <Paragraphs>185</Paragraphs>
  <Slides>27</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27</vt:i4>
      </vt:variant>
    </vt:vector>
  </HeadingPairs>
  <TitlesOfParts>
    <vt:vector size="37" baseType="lpstr">
      <vt:lpstr>Arial</vt:lpstr>
      <vt:lpstr>Arial Black</vt:lpstr>
      <vt:lpstr>Book Antiqua</vt:lpstr>
      <vt:lpstr>Calibri</vt:lpstr>
      <vt:lpstr>Courier New</vt:lpstr>
      <vt:lpstr>Open Sans</vt:lpstr>
      <vt:lpstr>Open Sans Light</vt:lpstr>
      <vt:lpstr>Open Sans Semibold</vt:lpstr>
      <vt:lpstr>Verdana</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Kamal Mehra</dc:creator>
  <cp:lastModifiedBy>TRG BR 1</cp:lastModifiedBy>
  <cp:revision>83</cp:revision>
  <dcterms:modified xsi:type="dcterms:W3CDTF">2025-12-19T11:49:22Z</dcterms:modified>
</cp:coreProperties>
</file>