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17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8703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91243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Slide Number"/>
          <p:cNvSpPr txBox="1"/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9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04869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104869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048694" name="Slide Number"/>
          <p:cNvSpPr txBox="1"/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69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9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9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104869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1048698" name="Slide Number"/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01" name="Slide Number"/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4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2097153" name="Picture 5" descr="A logo with text on it  AI-generated content may be incorrect.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1048576" name="PEER | MFR | INDIA"/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1048577" name="Rectangle"/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78" name="PPT 2 -"/>
          <p:cNvSpPr txBox="1"/>
          <p:nvPr userDrawn="1"/>
        </p:nvSpPr>
        <p:spPr>
          <a:xfrm>
            <a:off x="21437178" y="12813338"/>
            <a:ext cx="1578968" cy="601067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21</a:t>
            </a:r>
            <a:r>
              <a:rPr b="1" dirty="0"/>
              <a:t> -</a:t>
            </a:r>
          </a:p>
        </p:txBody>
      </p:sp>
      <p:sp>
        <p:nvSpPr>
          <p:cNvPr id="1048579" name="Rectangle"/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80" name="Slide Number"/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2.jpeg"/><Relationship Id="rId7" Type="http://schemas.openxmlformats.org/officeDocument/2006/relationships/image" Target="../media/image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209715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104858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83" name="PPT 2 -"/>
          <p:cNvSpPr txBox="1"/>
          <p:nvPr/>
        </p:nvSpPr>
        <p:spPr>
          <a:xfrm>
            <a:off x="22010250" y="12813338"/>
            <a:ext cx="435967" cy="601067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  -</a:t>
            </a:r>
          </a:p>
        </p:txBody>
      </p:sp>
      <p:sp>
        <p:nvSpPr>
          <p:cNvPr id="104858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  <p:sp>
        <p:nvSpPr>
          <p:cNvPr id="1048586" name="Shape"/>
          <p:cNvSpPr/>
          <p:nvPr/>
        </p:nvSpPr>
        <p:spPr>
          <a:xfrm>
            <a:off x="-103356" y="3880189"/>
            <a:ext cx="14213842" cy="3650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87" name="LESSON 2…"/>
          <p:cNvSpPr txBox="1"/>
          <p:nvPr/>
        </p:nvSpPr>
        <p:spPr>
          <a:xfrm>
            <a:off x="1200259" y="4083124"/>
            <a:ext cx="9740888" cy="2596840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algn="ctr"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400" dirty="0">
                <a:sym typeface="Open Sans"/>
              </a:rPr>
              <a:t>पाठ </a:t>
            </a:r>
            <a:r>
              <a:rPr lang="en-IN" sz="6400" dirty="0">
                <a:sym typeface="Open Sans"/>
              </a:rPr>
              <a:t>-</a:t>
            </a:r>
            <a:r>
              <a:rPr lang="hi-IN" sz="6400">
                <a:sym typeface="Open Sans"/>
              </a:rPr>
              <a:t>21</a:t>
            </a:r>
            <a:endParaRPr lang="en-US" sz="6400" dirty="0">
              <a:sym typeface="Open Sans"/>
            </a:endParaRPr>
          </a:p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lang="en-IN" sz="6400" dirty="0">
              <a:sym typeface="Open Sans"/>
            </a:endParaRPr>
          </a:p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sz="6600" dirty="0"/>
              <a:t>ट्राइएज</a:t>
            </a:r>
            <a:r>
              <a:rPr lang="hi-IN" sz="6600" dirty="0">
                <a:sym typeface="Open Sans"/>
              </a:rPr>
              <a:t> और बहु-चोट घटनाएं</a:t>
            </a:r>
            <a:endParaRPr lang="en-US" sz="6600" dirty="0"/>
          </a:p>
        </p:txBody>
      </p:sp>
      <p:sp>
        <p:nvSpPr>
          <p:cNvPr id="1048588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2097156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1048589" name="Rectangle: Rounded Corners 3"/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Black" panose="020B0A04020102020204" pitchFamily="34" charset="0"/>
                <a:sym typeface="Arial"/>
              </a:rPr>
              <a:t>              </a:t>
            </a:r>
            <a:r>
              <a:rPr kumimoji="0" lang="hi-IN" sz="4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Black" panose="020B0A04020102020204" pitchFamily="34" charset="0"/>
                <a:sym typeface="Arial"/>
              </a:rPr>
              <a:t>मेडिकल फर्स्ट रिस्पॉन्डर</a:t>
            </a:r>
            <a:endParaRPr kumimoji="0" lang="en-IN" sz="4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1048590" name="PEER | CSSR | INDIA"/>
          <p:cNvSpPr txBox="1"/>
          <p:nvPr/>
        </p:nvSpPr>
        <p:spPr>
          <a:xfrm>
            <a:off x="663350" y="1296065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FF0000"/>
                </a:solidFill>
              </a:rPr>
              <a:t>CAPF</a:t>
            </a:r>
            <a:r>
              <a:rPr dirty="0">
                <a:solidFill>
                  <a:srgbClr val="FF0000"/>
                </a:solidFill>
              </a:rPr>
              <a:t> | </a:t>
            </a:r>
            <a:r>
              <a:rPr lang="en-US" dirty="0">
                <a:solidFill>
                  <a:srgbClr val="FF0000"/>
                </a:solidFill>
              </a:rPr>
              <a:t>MFR</a:t>
            </a:r>
            <a:r>
              <a:rPr dirty="0">
                <a:solidFill>
                  <a:srgbClr val="FF0000"/>
                </a:solidFill>
              </a:rPr>
              <a:t> | INDIA</a:t>
            </a:r>
          </a:p>
        </p:txBody>
      </p:sp>
      <p:pic>
        <p:nvPicPr>
          <p:cNvPr id="209715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7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79114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8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50173" y="1283792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9" name="Rectangle 18"/>
          <p:cNvSpPr/>
          <p:nvPr/>
        </p:nvSpPr>
        <p:spPr>
          <a:xfrm>
            <a:off x="191605" y="11542759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Upon completing this lesson, you will be able to:"/>
          <p:cNvSpPr txBox="1"/>
          <p:nvPr/>
        </p:nvSpPr>
        <p:spPr>
          <a:xfrm>
            <a:off x="524104" y="3164916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>
              <a:lnSpc>
                <a:spcPct val="150000"/>
              </a:lnSpc>
            </a:pPr>
            <a:r>
              <a:rPr sz="5400" dirty="0" err="1"/>
              <a:t>इस</a:t>
            </a:r>
            <a:r>
              <a:rPr sz="5400" dirty="0"/>
              <a:t> </a:t>
            </a:r>
            <a:r>
              <a:rPr sz="5400" dirty="0" err="1"/>
              <a:t>पाठ</a:t>
            </a:r>
            <a:r>
              <a:rPr sz="5400" dirty="0"/>
              <a:t> </a:t>
            </a:r>
            <a:r>
              <a:rPr sz="5400" dirty="0" err="1"/>
              <a:t>को</a:t>
            </a:r>
            <a:r>
              <a:rPr sz="5400" dirty="0"/>
              <a:t> </a:t>
            </a:r>
            <a:r>
              <a:rPr sz="5400" dirty="0" err="1"/>
              <a:t>पूरा</a:t>
            </a:r>
            <a:r>
              <a:rPr sz="5400" dirty="0"/>
              <a:t> </a:t>
            </a:r>
            <a:r>
              <a:rPr sz="5400" dirty="0" err="1"/>
              <a:t>करने</a:t>
            </a:r>
            <a:r>
              <a:rPr sz="5400" dirty="0"/>
              <a:t> </a:t>
            </a:r>
            <a:r>
              <a:rPr sz="5400" dirty="0" err="1"/>
              <a:t>पर</a:t>
            </a:r>
            <a:r>
              <a:rPr sz="5400" dirty="0"/>
              <a:t>, </a:t>
            </a:r>
            <a:r>
              <a:rPr sz="5400" dirty="0" err="1"/>
              <a:t>आप</a:t>
            </a:r>
            <a:r>
              <a:rPr sz="5400" dirty="0"/>
              <a:t> </a:t>
            </a:r>
            <a:r>
              <a:rPr sz="5400" dirty="0" err="1"/>
              <a:t>निम्न</a:t>
            </a:r>
            <a:r>
              <a:rPr sz="5400" dirty="0"/>
              <a:t> </a:t>
            </a:r>
            <a:r>
              <a:rPr sz="5400" dirty="0" err="1"/>
              <a:t>में</a:t>
            </a:r>
            <a:r>
              <a:rPr sz="5400" dirty="0"/>
              <a:t> </a:t>
            </a:r>
            <a:r>
              <a:rPr sz="5400" dirty="0" err="1"/>
              <a:t>सक्षम</a:t>
            </a:r>
            <a:r>
              <a:rPr sz="5400" dirty="0"/>
              <a:t> </a:t>
            </a:r>
            <a:r>
              <a:rPr sz="5400" dirty="0" err="1"/>
              <a:t>होंगे</a:t>
            </a:r>
            <a:r>
              <a:rPr sz="5400" dirty="0"/>
              <a:t>:</a:t>
            </a:r>
            <a:endParaRPr lang="zh-CN" altLang="en-US" sz="5400" dirty="0"/>
          </a:p>
        </p:txBody>
      </p:sp>
      <p:sp>
        <p:nvSpPr>
          <p:cNvPr id="1048592" name="OBJECTIVES"/>
          <p:cNvSpPr txBox="1"/>
          <p:nvPr/>
        </p:nvSpPr>
        <p:spPr>
          <a:xfrm>
            <a:off x="8661373" y="787889"/>
            <a:ext cx="5426818" cy="1236066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OBJECTIVES</a:t>
            </a:r>
          </a:p>
        </p:txBody>
      </p:sp>
      <p:sp>
        <p:nvSpPr>
          <p:cNvPr id="10485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048594" name="Define Incident Command System.…"/>
          <p:cNvSpPr txBox="1"/>
          <p:nvPr/>
        </p:nvSpPr>
        <p:spPr>
          <a:xfrm>
            <a:off x="11659744" y="5444384"/>
            <a:ext cx="11941596" cy="459007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dirty="0"/>
              <a:t>इंसीडेंट कमांड सिस्टम </a:t>
            </a:r>
            <a:r>
              <a:rPr lang="x-none" dirty="0"/>
              <a:t>को परिभाषित कर</a:t>
            </a:r>
            <a:r>
              <a:rPr lang="hi-IN" dirty="0"/>
              <a:t>ने में </a:t>
            </a:r>
            <a:r>
              <a:rPr lang="x-none" dirty="0"/>
              <a:t>।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dirty="0"/>
              <a:t>इंसीडेंट कमांड सिस्टम के ईएमएस सेक्टर के पांच कार्यों की सूची बना</a:t>
            </a:r>
            <a:r>
              <a:rPr lang="hi-IN" altLang="en-US" dirty="0"/>
              <a:t>ने में </a:t>
            </a:r>
            <a:r>
              <a:rPr lang="x-none" altLang="en-US" dirty="0"/>
              <a:t>।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dirty="0"/>
              <a:t>ट्राइएज को परिभाषित कर</a:t>
            </a:r>
            <a:r>
              <a:rPr lang="hi-IN" altLang="en-US" dirty="0"/>
              <a:t>ने में </a:t>
            </a:r>
            <a:r>
              <a:rPr lang="x-none" altLang="en-US" dirty="0"/>
              <a:t>।</a:t>
            </a:r>
            <a:endParaRPr lang="zh-CN" altLang="en-US" dirty="0"/>
          </a:p>
        </p:txBody>
      </p:sp>
      <p:grpSp>
        <p:nvGrpSpPr>
          <p:cNvPr id="26" name="Group"/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1048595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596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27" name="Group"/>
          <p:cNvGrpSpPr/>
          <p:nvPr/>
        </p:nvGrpSpPr>
        <p:grpSpPr>
          <a:xfrm>
            <a:off x="9958192" y="6893909"/>
            <a:ext cx="1219201" cy="1681958"/>
            <a:chOff x="0" y="115975"/>
            <a:chExt cx="1219200" cy="1681957"/>
          </a:xfrm>
        </p:grpSpPr>
        <p:sp>
          <p:nvSpPr>
            <p:cNvPr id="104859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598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28" name="Group"/>
          <p:cNvGrpSpPr/>
          <p:nvPr/>
        </p:nvGrpSpPr>
        <p:grpSpPr>
          <a:xfrm>
            <a:off x="10021691" y="8778143"/>
            <a:ext cx="1219201" cy="1681959"/>
            <a:chOff x="0" y="115975"/>
            <a:chExt cx="1219200" cy="1681957"/>
          </a:xfrm>
        </p:grpSpPr>
        <p:sp>
          <p:nvSpPr>
            <p:cNvPr id="104859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00" name="3"/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1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7248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65177" y="1282313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OBJECTIVES"/>
          <p:cNvSpPr txBox="1"/>
          <p:nvPr/>
        </p:nvSpPr>
        <p:spPr>
          <a:xfrm>
            <a:off x="8661373" y="787889"/>
            <a:ext cx="5426818" cy="1236066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OBJECTIVES</a:t>
            </a:r>
          </a:p>
        </p:txBody>
      </p:sp>
      <p:sp>
        <p:nvSpPr>
          <p:cNvPr id="1048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048604" name="List the four categories of triage with their associated colours and briefly explain each category.…"/>
          <p:cNvSpPr txBox="1"/>
          <p:nvPr/>
        </p:nvSpPr>
        <p:spPr>
          <a:xfrm>
            <a:off x="11659744" y="4760577"/>
            <a:ext cx="11840325" cy="7544732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dirty="0"/>
              <a:t>ट्राइएज की चार श्रेणियों को उनके संबंधित रंगों के साथ सूचीबद्ध करें और प्रत्येक श्रेणी को संक्षेप में समझा</a:t>
            </a:r>
            <a:r>
              <a:rPr lang="hi-IN" dirty="0"/>
              <a:t>ने में </a:t>
            </a:r>
            <a:r>
              <a:rPr lang="x-none" dirty="0"/>
              <a:t>।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dirty="0"/>
              <a:t>तीन बेंचमार्क की सूची बना</a:t>
            </a:r>
            <a:r>
              <a:rPr lang="hi-IN" altLang="en-US" dirty="0"/>
              <a:t>ने में </a:t>
            </a:r>
            <a:r>
              <a:rPr lang="x-none" altLang="en-US" dirty="0"/>
              <a:t> 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dirty="0"/>
              <a:t>ट्राइएज की S.T.A.R.T. प्रणाली।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dirty="0"/>
              <a:t>एक नकली एकाधिक हताहत घटना को सही ढंग से ट्राइएज कर</a:t>
            </a:r>
            <a:r>
              <a:rPr lang="hi-IN" altLang="en-US" dirty="0"/>
              <a:t>ने में </a:t>
            </a:r>
            <a:r>
              <a:rPr lang="x-none" altLang="en-US" dirty="0"/>
              <a:t>।</a:t>
            </a:r>
            <a:endParaRPr lang="zh-CN" altLang="en-US" dirty="0"/>
          </a:p>
        </p:txBody>
      </p:sp>
      <p:grpSp>
        <p:nvGrpSpPr>
          <p:cNvPr id="30" name="Group"/>
          <p:cNvGrpSpPr/>
          <p:nvPr/>
        </p:nvGrpSpPr>
        <p:grpSpPr>
          <a:xfrm>
            <a:off x="9958192" y="4931520"/>
            <a:ext cx="1219201" cy="1681958"/>
            <a:chOff x="0" y="141375"/>
            <a:chExt cx="1219200" cy="1681957"/>
          </a:xfrm>
        </p:grpSpPr>
        <p:sp>
          <p:nvSpPr>
            <p:cNvPr id="1048605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06" name="4"/>
            <p:cNvSpPr txBox="1"/>
            <p:nvPr/>
          </p:nvSpPr>
          <p:spPr>
            <a:xfrm>
              <a:off x="2491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31" name="Group"/>
          <p:cNvGrpSpPr/>
          <p:nvPr/>
        </p:nvGrpSpPr>
        <p:grpSpPr>
          <a:xfrm>
            <a:off x="9958192" y="7845549"/>
            <a:ext cx="1219201" cy="1681958"/>
            <a:chOff x="0" y="141375"/>
            <a:chExt cx="1219200" cy="1681957"/>
          </a:xfrm>
        </p:grpSpPr>
        <p:sp>
          <p:nvSpPr>
            <p:cNvPr id="104860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08" name="5"/>
            <p:cNvSpPr txBox="1"/>
            <p:nvPr/>
          </p:nvSpPr>
          <p:spPr>
            <a:xfrm>
              <a:off x="2618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32" name="Group"/>
          <p:cNvGrpSpPr/>
          <p:nvPr/>
        </p:nvGrpSpPr>
        <p:grpSpPr>
          <a:xfrm>
            <a:off x="10008991" y="10042469"/>
            <a:ext cx="1219201" cy="1681958"/>
            <a:chOff x="0" y="141375"/>
            <a:chExt cx="1219200" cy="1681957"/>
          </a:xfrm>
        </p:grpSpPr>
        <p:sp>
          <p:nvSpPr>
            <p:cNvPr id="104860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10" name="6"/>
            <p:cNvSpPr txBox="1"/>
            <p:nvPr/>
          </p:nvSpPr>
          <p:spPr>
            <a:xfrm>
              <a:off x="2491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sp>
        <p:nvSpPr>
          <p:cNvPr id="1048707" name="Upon completing this lesson, you will be able to:"/>
          <p:cNvSpPr txBox="1"/>
          <p:nvPr/>
        </p:nvSpPr>
        <p:spPr>
          <a:xfrm>
            <a:off x="577892" y="2703578"/>
            <a:ext cx="7627938" cy="5848752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dirty="0"/>
          </a:p>
          <a:p>
            <a:r>
              <a:rPr dirty="0" err="1"/>
              <a:t>इस</a:t>
            </a:r>
            <a:r>
              <a:rPr dirty="0"/>
              <a:t> </a:t>
            </a:r>
            <a:r>
              <a:rPr dirty="0" err="1"/>
              <a:t>पाठ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पूरा</a:t>
            </a:r>
            <a:r>
              <a:rPr dirty="0"/>
              <a:t> </a:t>
            </a:r>
            <a:r>
              <a:rPr dirty="0" err="1"/>
              <a:t>करने</a:t>
            </a:r>
            <a:r>
              <a:rPr dirty="0"/>
              <a:t> </a:t>
            </a:r>
            <a:r>
              <a:rPr dirty="0" err="1"/>
              <a:t>पर</a:t>
            </a:r>
            <a:r>
              <a:rPr dirty="0"/>
              <a:t>, </a:t>
            </a:r>
            <a:r>
              <a:rPr dirty="0" err="1"/>
              <a:t>आप</a:t>
            </a:r>
            <a:r>
              <a:rPr dirty="0"/>
              <a:t> </a:t>
            </a:r>
            <a:r>
              <a:rPr dirty="0" err="1"/>
              <a:t>निम्न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सक्षम</a:t>
            </a:r>
            <a:r>
              <a:rPr dirty="0"/>
              <a:t> </a:t>
            </a:r>
            <a:r>
              <a:rPr dirty="0" err="1"/>
              <a:t>होंगे</a:t>
            </a:r>
            <a:r>
              <a:rPr dirty="0"/>
              <a:t>:</a:t>
            </a:r>
            <a:endParaRPr lang="zh-CN" altLang="en-US" dirty="0"/>
          </a:p>
        </p:txBody>
      </p:sp>
      <p:pic>
        <p:nvPicPr>
          <p:cNvPr id="1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9977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3812" y="12813336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Poison"/>
          <p:cNvSpPr txBox="1"/>
          <p:nvPr/>
        </p:nvSpPr>
        <p:spPr>
          <a:xfrm>
            <a:off x="913682" y="3158246"/>
            <a:ext cx="7113118" cy="2865696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x-none" altLang="en-US"/>
              <a:t>इंसीडेंट कमांड सिस्टम</a:t>
            </a:r>
            <a:endParaRPr lang="en-IN" altLang="en-US" dirty="0"/>
          </a:p>
          <a:p>
            <a:r>
              <a:rPr lang="en-IN" dirty="0"/>
              <a:t>(</a:t>
            </a:r>
            <a:r>
              <a:rPr lang="en-IN" dirty="0" err="1"/>
              <a:t>आईसीएस</a:t>
            </a:r>
            <a:r>
              <a:rPr lang="en-IN" dirty="0"/>
              <a:t>)</a:t>
            </a:r>
          </a:p>
        </p:txBody>
      </p:sp>
      <p:sp>
        <p:nvSpPr>
          <p:cNvPr id="1048613" name="Any substance that can impair or cause death of cell structure or function."/>
          <p:cNvSpPr txBox="1"/>
          <p:nvPr/>
        </p:nvSpPr>
        <p:spPr>
          <a:xfrm>
            <a:off x="8649741" y="2188029"/>
            <a:ext cx="13274901" cy="94107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x-none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लोगों और संसाधनों के प्रबंधन के लिए एक लचीली प्रणाली।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x-none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इंसीडेंट कमांड सिस्टम सिस्टम सिस्टम का एक घटक पीड़ितों के ट्राइएज, उपचार और परिवहन का ख्याल रखेगा।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x-none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आईसीएस कई प्रणालियों में कमांड है जिसका उपयोग कई हताहत घटनाओं से निपटने के लिए किया जाता है।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7930" y="1265122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81466" y="12686604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Poison"/>
          <p:cNvSpPr txBox="1"/>
          <p:nvPr/>
        </p:nvSpPr>
        <p:spPr>
          <a:xfrm>
            <a:off x="1077422" y="2587024"/>
            <a:ext cx="7113118" cy="2865696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x-none" altLang="en-US"/>
              <a:t>इंसीडेंट कमांड सिस्टम</a:t>
            </a:r>
            <a:endParaRPr lang="en-IN" altLang="en-US" dirty="0"/>
          </a:p>
          <a:p>
            <a:r>
              <a:rPr lang="en-IN" dirty="0"/>
              <a:t>(</a:t>
            </a:r>
            <a:r>
              <a:rPr lang="en-IN" dirty="0" err="1"/>
              <a:t>आईसीएस</a:t>
            </a:r>
            <a:r>
              <a:rPr lang="en-IN" dirty="0"/>
              <a:t>)</a:t>
            </a:r>
          </a:p>
        </p:txBody>
      </p:sp>
      <p:grpSp>
        <p:nvGrpSpPr>
          <p:cNvPr id="36" name="Group 3"/>
          <p:cNvGrpSpPr/>
          <p:nvPr/>
        </p:nvGrpSpPr>
        <p:grpSpPr>
          <a:xfrm>
            <a:off x="6352371" y="2063121"/>
            <a:ext cx="17135785" cy="10389603"/>
            <a:chOff x="6577655" y="1131837"/>
            <a:chExt cx="16837435" cy="11452326"/>
          </a:xfrm>
        </p:grpSpPr>
        <p:sp>
          <p:nvSpPr>
            <p:cNvPr id="1048615" name="Rounded Rectangle"/>
            <p:cNvSpPr/>
            <p:nvPr/>
          </p:nvSpPr>
          <p:spPr>
            <a:xfrm>
              <a:off x="6577655" y="1131837"/>
              <a:ext cx="16837435" cy="11452326"/>
            </a:xfrm>
            <a:prstGeom prst="roundRect">
              <a:avLst>
                <a:gd name="adj" fmla="val 2470"/>
              </a:avLst>
            </a:prstGeom>
            <a:solidFill>
              <a:srgbClr val="EAEAEA">
                <a:alpha val="50000"/>
              </a:srgbClr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1048616" name="Rounded Rectangle"/>
            <p:cNvSpPr/>
            <p:nvPr/>
          </p:nvSpPr>
          <p:spPr>
            <a:xfrm>
              <a:off x="11237498" y="3616486"/>
              <a:ext cx="11276566" cy="6193265"/>
            </a:xfrm>
            <a:prstGeom prst="roundRect">
              <a:avLst>
                <a:gd name="adj" fmla="val 3060"/>
              </a:avLst>
            </a:prstGeom>
            <a:solidFill>
              <a:schemeClr val="accent1">
                <a:alpha val="40000"/>
              </a:schemeClr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1048617" name="Rounded Rectangle"/>
            <p:cNvSpPr/>
            <p:nvPr/>
          </p:nvSpPr>
          <p:spPr>
            <a:xfrm>
              <a:off x="16911865" y="10118735"/>
              <a:ext cx="5491046" cy="2185936"/>
            </a:xfrm>
            <a:prstGeom prst="roundRect">
              <a:avLst>
                <a:gd name="adj" fmla="val 3863"/>
              </a:avLst>
            </a:prstGeom>
            <a:solidFill>
              <a:srgbClr val="FFFFFF"/>
            </a:solidFill>
            <a:ln w="63500">
              <a:solidFill>
                <a:srgbClr val="1F4E80"/>
              </a:solidFill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grpSp>
          <p:nvGrpSpPr>
            <p:cNvPr id="37" name="Group"/>
            <p:cNvGrpSpPr/>
            <p:nvPr/>
          </p:nvGrpSpPr>
          <p:grpSpPr>
            <a:xfrm>
              <a:off x="11376006" y="10819807"/>
              <a:ext cx="1270001" cy="1266129"/>
              <a:chOff x="0" y="0"/>
              <a:chExt cx="1270000" cy="1266128"/>
            </a:xfrm>
          </p:grpSpPr>
          <p:sp>
            <p:nvSpPr>
              <p:cNvPr id="1048618" name="Plus"/>
              <p:cNvSpPr/>
              <p:nvPr/>
            </p:nvSpPr>
            <p:spPr>
              <a:xfrm>
                <a:off x="273940" y="230381"/>
                <a:ext cx="753096" cy="805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0"/>
                    </a:moveTo>
                    <a:lnTo>
                      <a:pt x="16200" y="0"/>
                    </a:lnTo>
                    <a:lnTo>
                      <a:pt x="16200" y="6085"/>
                    </a:lnTo>
                    <a:lnTo>
                      <a:pt x="21600" y="6085"/>
                    </a:lnTo>
                    <a:lnTo>
                      <a:pt x="21600" y="15515"/>
                    </a:lnTo>
                    <a:lnTo>
                      <a:pt x="16200" y="1551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15515"/>
                    </a:lnTo>
                    <a:lnTo>
                      <a:pt x="0" y="15515"/>
                    </a:lnTo>
                    <a:lnTo>
                      <a:pt x="0" y="6085"/>
                    </a:lnTo>
                    <a:lnTo>
                      <a:pt x="5400" y="6085"/>
                    </a:lnTo>
                    <a:lnTo>
                      <a:pt x="5400" y="0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>
                <a:outerShdw blurRad="63500" dist="17960" dir="2700000" rotWithShape="0">
                  <a:srgbClr val="999999"/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sz="2300"/>
                </a:pPr>
                <a:endParaRPr/>
              </a:p>
            </p:txBody>
          </p:sp>
          <p:sp>
            <p:nvSpPr>
              <p:cNvPr id="1048619" name="H"/>
              <p:cNvSpPr txBox="1"/>
              <p:nvPr/>
            </p:nvSpPr>
            <p:spPr>
              <a:xfrm>
                <a:off x="495172" y="394633"/>
                <a:ext cx="417806" cy="578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lvl1pPr defTabSz="914400">
                  <a:defRPr sz="2600" b="1"/>
                </a:lvl1pPr>
              </a:lstStyle>
              <a:p>
                <a:r>
                  <a:t>H</a:t>
                </a:r>
              </a:p>
            </p:txBody>
          </p:sp>
          <p:sp>
            <p:nvSpPr>
              <p:cNvPr id="1048620" name="Circle"/>
              <p:cNvSpPr/>
              <p:nvPr/>
            </p:nvSpPr>
            <p:spPr>
              <a:xfrm>
                <a:off x="0" y="0"/>
                <a:ext cx="1270000" cy="1266129"/>
              </a:xfrm>
              <a:prstGeom prst="ellips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sz="2300"/>
                </a:pPr>
                <a:endParaRPr/>
              </a:p>
            </p:txBody>
          </p:sp>
        </p:grpSp>
        <p:pic>
          <p:nvPicPr>
            <p:cNvPr id="2097160" name="image.png" descr="image.png"/>
            <p:cNvPicPr>
              <a:picLocks noChangeAspect="1"/>
            </p:cNvPicPr>
            <p:nvPr/>
          </p:nvPicPr>
          <p:blipFill>
            <a:blip r:embed="rId2"/>
            <a:srcRect l="1562" t="8176" r="470" b="870"/>
            <a:stretch>
              <a:fillRect/>
            </a:stretch>
          </p:blipFill>
          <p:spPr>
            <a:xfrm>
              <a:off x="7319319" y="5900628"/>
              <a:ext cx="2763181" cy="975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9" extrusionOk="0">
                  <a:moveTo>
                    <a:pt x="9971" y="0"/>
                  </a:moveTo>
                  <a:cubicBezTo>
                    <a:pt x="9729" y="-1"/>
                    <a:pt x="9422" y="76"/>
                    <a:pt x="8761" y="246"/>
                  </a:cubicBezTo>
                  <a:cubicBezTo>
                    <a:pt x="7816" y="490"/>
                    <a:pt x="7615" y="665"/>
                    <a:pt x="7644" y="1187"/>
                  </a:cubicBezTo>
                  <a:cubicBezTo>
                    <a:pt x="7675" y="1721"/>
                    <a:pt x="7470" y="1846"/>
                    <a:pt x="6354" y="2013"/>
                  </a:cubicBezTo>
                  <a:cubicBezTo>
                    <a:pt x="5072" y="2204"/>
                    <a:pt x="4999" y="2267"/>
                    <a:pt x="4164" y="3893"/>
                  </a:cubicBezTo>
                  <a:cubicBezTo>
                    <a:pt x="3689" y="4817"/>
                    <a:pt x="3264" y="5742"/>
                    <a:pt x="3221" y="5940"/>
                  </a:cubicBezTo>
                  <a:cubicBezTo>
                    <a:pt x="3178" y="6139"/>
                    <a:pt x="2544" y="6426"/>
                    <a:pt x="1813" y="6582"/>
                  </a:cubicBezTo>
                  <a:cubicBezTo>
                    <a:pt x="681" y="6823"/>
                    <a:pt x="465" y="6974"/>
                    <a:pt x="336" y="7654"/>
                  </a:cubicBezTo>
                  <a:cubicBezTo>
                    <a:pt x="136" y="8718"/>
                    <a:pt x="14" y="9940"/>
                    <a:pt x="1" y="10975"/>
                  </a:cubicBezTo>
                  <a:cubicBezTo>
                    <a:pt x="-3" y="11320"/>
                    <a:pt x="6" y="11642"/>
                    <a:pt x="26" y="11933"/>
                  </a:cubicBezTo>
                  <a:cubicBezTo>
                    <a:pt x="94" y="12897"/>
                    <a:pt x="174" y="13064"/>
                    <a:pt x="544" y="13058"/>
                  </a:cubicBezTo>
                  <a:cubicBezTo>
                    <a:pt x="784" y="13054"/>
                    <a:pt x="1296" y="13198"/>
                    <a:pt x="1679" y="13374"/>
                  </a:cubicBezTo>
                  <a:cubicBezTo>
                    <a:pt x="2332" y="13674"/>
                    <a:pt x="2397" y="13814"/>
                    <a:pt x="2712" y="15571"/>
                  </a:cubicBezTo>
                  <a:cubicBezTo>
                    <a:pt x="2977" y="17046"/>
                    <a:pt x="3127" y="17470"/>
                    <a:pt x="3410" y="17504"/>
                  </a:cubicBezTo>
                  <a:cubicBezTo>
                    <a:pt x="4199" y="17600"/>
                    <a:pt x="4482" y="17364"/>
                    <a:pt x="4766" y="16397"/>
                  </a:cubicBezTo>
                  <a:cubicBezTo>
                    <a:pt x="4964" y="15722"/>
                    <a:pt x="5149" y="15455"/>
                    <a:pt x="5324" y="15606"/>
                  </a:cubicBezTo>
                  <a:cubicBezTo>
                    <a:pt x="5468" y="15731"/>
                    <a:pt x="6590" y="16129"/>
                    <a:pt x="7818" y="16485"/>
                  </a:cubicBezTo>
                  <a:cubicBezTo>
                    <a:pt x="12572" y="17863"/>
                    <a:pt x="12353" y="17751"/>
                    <a:pt x="12353" y="18901"/>
                  </a:cubicBezTo>
                  <a:cubicBezTo>
                    <a:pt x="12353" y="19237"/>
                    <a:pt x="12546" y="20027"/>
                    <a:pt x="12784" y="20659"/>
                  </a:cubicBezTo>
                  <a:lnTo>
                    <a:pt x="13141" y="21599"/>
                  </a:lnTo>
                  <a:cubicBezTo>
                    <a:pt x="14685" y="21357"/>
                    <a:pt x="14959" y="20817"/>
                    <a:pt x="15207" y="19455"/>
                  </a:cubicBezTo>
                  <a:cubicBezTo>
                    <a:pt x="15463" y="18050"/>
                    <a:pt x="16012" y="17721"/>
                    <a:pt x="17202" y="18260"/>
                  </a:cubicBezTo>
                  <a:cubicBezTo>
                    <a:pt x="17924" y="18587"/>
                    <a:pt x="18238" y="18556"/>
                    <a:pt x="18753" y="18093"/>
                  </a:cubicBezTo>
                  <a:cubicBezTo>
                    <a:pt x="19107" y="17773"/>
                    <a:pt x="19619" y="17384"/>
                    <a:pt x="19888" y="17232"/>
                  </a:cubicBezTo>
                  <a:cubicBezTo>
                    <a:pt x="20156" y="17080"/>
                    <a:pt x="20500" y="16713"/>
                    <a:pt x="20651" y="16415"/>
                  </a:cubicBezTo>
                  <a:cubicBezTo>
                    <a:pt x="20802" y="16116"/>
                    <a:pt x="21017" y="15870"/>
                    <a:pt x="21126" y="15870"/>
                  </a:cubicBezTo>
                  <a:cubicBezTo>
                    <a:pt x="21376" y="15870"/>
                    <a:pt x="21517" y="15553"/>
                    <a:pt x="21597" y="14183"/>
                  </a:cubicBezTo>
                  <a:cubicBezTo>
                    <a:pt x="21556" y="13921"/>
                    <a:pt x="21506" y="13731"/>
                    <a:pt x="21423" y="13585"/>
                  </a:cubicBezTo>
                  <a:cubicBezTo>
                    <a:pt x="21230" y="13243"/>
                    <a:pt x="21144" y="12668"/>
                    <a:pt x="21144" y="11705"/>
                  </a:cubicBezTo>
                  <a:cubicBezTo>
                    <a:pt x="21144" y="10626"/>
                    <a:pt x="21071" y="10227"/>
                    <a:pt x="20828" y="9965"/>
                  </a:cubicBezTo>
                  <a:cubicBezTo>
                    <a:pt x="20544" y="9659"/>
                    <a:pt x="18058" y="8751"/>
                    <a:pt x="15924" y="8164"/>
                  </a:cubicBezTo>
                  <a:cubicBezTo>
                    <a:pt x="15151" y="7951"/>
                    <a:pt x="15019" y="7737"/>
                    <a:pt x="13718" y="4789"/>
                  </a:cubicBezTo>
                  <a:cubicBezTo>
                    <a:pt x="12503" y="2036"/>
                    <a:pt x="12280" y="1683"/>
                    <a:pt x="11916" y="1890"/>
                  </a:cubicBezTo>
                  <a:cubicBezTo>
                    <a:pt x="11577" y="2082"/>
                    <a:pt x="11482" y="1977"/>
                    <a:pt x="11423" y="1327"/>
                  </a:cubicBezTo>
                  <a:cubicBezTo>
                    <a:pt x="11370" y="751"/>
                    <a:pt x="11190" y="456"/>
                    <a:pt x="10771" y="264"/>
                  </a:cubicBezTo>
                  <a:cubicBezTo>
                    <a:pt x="10388" y="88"/>
                    <a:pt x="10213" y="2"/>
                    <a:pt x="9971" y="0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sp>
          <p:nvSpPr>
            <p:cNvPr id="1048621" name="Collection Area…"/>
            <p:cNvSpPr txBox="1"/>
            <p:nvPr/>
          </p:nvSpPr>
          <p:spPr>
            <a:xfrm>
              <a:off x="19162396" y="10509274"/>
              <a:ext cx="3074933" cy="1532292"/>
            </a:xfrm>
            <a:prstGeom prst="rect">
              <a:avLst/>
            </a:prstGeom>
            <a:ln w="12700">
              <a:miter lim="400000"/>
            </a:ln>
          </p:spPr>
          <p:txBody>
            <a:bodyPr lIns="89235" tIns="89235" rIns="89235" bIns="89235">
              <a:normAutofit/>
            </a:bodyPr>
            <a:lstStyle/>
            <a:p>
              <a:pPr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3000"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endParaRPr dirty="0"/>
            </a:p>
          </p:txBody>
        </p:sp>
        <p:sp>
          <p:nvSpPr>
            <p:cNvPr id="1048623" name="Transportation"/>
            <p:cNvSpPr txBox="1"/>
            <p:nvPr/>
          </p:nvSpPr>
          <p:spPr>
            <a:xfrm>
              <a:off x="7236662" y="9963998"/>
              <a:ext cx="2928494" cy="69917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89235" tIns="89235" rIns="89235" bIns="89235">
              <a:normAutofit/>
            </a:bodyPr>
            <a:lstStyle>
              <a:lvl1pPr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30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endParaRPr dirty="0"/>
            </a:p>
          </p:txBody>
        </p:sp>
        <p:grpSp>
          <p:nvGrpSpPr>
            <p:cNvPr id="38" name="Group"/>
            <p:cNvGrpSpPr/>
            <p:nvPr/>
          </p:nvGrpSpPr>
          <p:grpSpPr>
            <a:xfrm>
              <a:off x="11413546" y="2322682"/>
              <a:ext cx="3743601" cy="950284"/>
              <a:chOff x="0" y="0"/>
              <a:chExt cx="3743600" cy="950282"/>
            </a:xfrm>
          </p:grpSpPr>
          <p:sp>
            <p:nvSpPr>
              <p:cNvPr id="1048625" name="Rounded Rectangle"/>
              <p:cNvSpPr/>
              <p:nvPr/>
            </p:nvSpPr>
            <p:spPr>
              <a:xfrm>
                <a:off x="0" y="0"/>
                <a:ext cx="3743601" cy="950283"/>
              </a:xfrm>
              <a:prstGeom prst="roundRect">
                <a:avLst>
                  <a:gd name="adj" fmla="val 11290"/>
                </a:avLst>
              </a:prstGeom>
              <a:noFill/>
              <a:ln w="50800" cap="flat">
                <a:solidFill>
                  <a:srgbClr val="1F4E80"/>
                </a:solidFill>
                <a:prstDash val="solid"/>
                <a:round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048626" name="Command Post"/>
              <p:cNvSpPr txBox="1"/>
              <p:nvPr/>
            </p:nvSpPr>
            <p:spPr>
              <a:xfrm>
                <a:off x="374067" y="125555"/>
                <a:ext cx="2995466" cy="6991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89235" tIns="89235" rIns="89235" bIns="89235" numCol="1" anchor="t">
                <a:normAutofit/>
              </a:bodyPr>
              <a:lstStyle>
                <a:lvl1pPr defTabSz="1896340">
                  <a:lnSpc>
                    <a:spcPct val="8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0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lvl1pPr>
              </a:lstStyle>
              <a:p>
                <a:endParaRPr dirty="0"/>
              </a:p>
            </p:txBody>
          </p:sp>
        </p:grpSp>
        <p:sp>
          <p:nvSpPr>
            <p:cNvPr id="1048629" name="Line"/>
            <p:cNvSpPr/>
            <p:nvPr/>
          </p:nvSpPr>
          <p:spPr>
            <a:xfrm flipV="1">
              <a:off x="16623763" y="6082785"/>
              <a:ext cx="2225194" cy="589319"/>
            </a:xfrm>
            <a:prstGeom prst="line">
              <a:avLst/>
            </a:prstGeom>
            <a:ln w="38100">
              <a:solidFill>
                <a:srgbClr val="000000"/>
              </a:solidFill>
              <a:headEnd type="triangle"/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pic>
          <p:nvPicPr>
            <p:cNvPr id="2097161" name="177538-OXB3DF-426.jpg" descr="177538-OXB3DF-426.jpg"/>
            <p:cNvPicPr>
              <a:picLocks noChangeAspect="1"/>
            </p:cNvPicPr>
            <p:nvPr/>
          </p:nvPicPr>
          <p:blipFill>
            <a:blip r:embed="rId3"/>
            <a:srcRect l="14766" t="38950" r="39057" b="41049"/>
            <a:stretch>
              <a:fillRect/>
            </a:stretch>
          </p:blipFill>
          <p:spPr>
            <a:xfrm>
              <a:off x="7233062" y="10846119"/>
              <a:ext cx="2935694" cy="127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90" extrusionOk="0">
                  <a:moveTo>
                    <a:pt x="397" y="0"/>
                  </a:moveTo>
                  <a:lnTo>
                    <a:pt x="295" y="303"/>
                  </a:lnTo>
                  <a:cubicBezTo>
                    <a:pt x="183" y="632"/>
                    <a:pt x="156" y="1443"/>
                    <a:pt x="245" y="1826"/>
                  </a:cubicBezTo>
                  <a:cubicBezTo>
                    <a:pt x="302" y="2072"/>
                    <a:pt x="325" y="17761"/>
                    <a:pt x="269" y="17971"/>
                  </a:cubicBezTo>
                  <a:cubicBezTo>
                    <a:pt x="251" y="18036"/>
                    <a:pt x="185" y="18086"/>
                    <a:pt x="120" y="18086"/>
                  </a:cubicBezTo>
                  <a:cubicBezTo>
                    <a:pt x="20" y="18086"/>
                    <a:pt x="0" y="18145"/>
                    <a:pt x="0" y="18429"/>
                  </a:cubicBezTo>
                  <a:lnTo>
                    <a:pt x="0" y="18766"/>
                  </a:lnTo>
                  <a:lnTo>
                    <a:pt x="733" y="18766"/>
                  </a:lnTo>
                  <a:lnTo>
                    <a:pt x="1469" y="18766"/>
                  </a:lnTo>
                  <a:lnTo>
                    <a:pt x="1586" y="19373"/>
                  </a:lnTo>
                  <a:cubicBezTo>
                    <a:pt x="1782" y="20398"/>
                    <a:pt x="2146" y="21158"/>
                    <a:pt x="2596" y="21489"/>
                  </a:cubicBezTo>
                  <a:cubicBezTo>
                    <a:pt x="2663" y="21538"/>
                    <a:pt x="3246" y="21568"/>
                    <a:pt x="3892" y="21556"/>
                  </a:cubicBezTo>
                  <a:cubicBezTo>
                    <a:pt x="5024" y="21535"/>
                    <a:pt x="5076" y="21523"/>
                    <a:pt x="5288" y="21266"/>
                  </a:cubicBezTo>
                  <a:cubicBezTo>
                    <a:pt x="5409" y="21119"/>
                    <a:pt x="5557" y="20896"/>
                    <a:pt x="5618" y="20768"/>
                  </a:cubicBezTo>
                  <a:lnTo>
                    <a:pt x="5729" y="20538"/>
                  </a:lnTo>
                  <a:lnTo>
                    <a:pt x="5840" y="20768"/>
                  </a:lnTo>
                  <a:cubicBezTo>
                    <a:pt x="5901" y="20896"/>
                    <a:pt x="6049" y="21119"/>
                    <a:pt x="6170" y="21266"/>
                  </a:cubicBezTo>
                  <a:cubicBezTo>
                    <a:pt x="6380" y="21521"/>
                    <a:pt x="6443" y="21535"/>
                    <a:pt x="7534" y="21569"/>
                  </a:cubicBezTo>
                  <a:cubicBezTo>
                    <a:pt x="8509" y="21600"/>
                    <a:pt x="8715" y="21581"/>
                    <a:pt x="8944" y="21414"/>
                  </a:cubicBezTo>
                  <a:cubicBezTo>
                    <a:pt x="9312" y="21147"/>
                    <a:pt x="9655" y="20421"/>
                    <a:pt x="9846" y="19494"/>
                  </a:cubicBezTo>
                  <a:lnTo>
                    <a:pt x="9995" y="18766"/>
                  </a:lnTo>
                  <a:lnTo>
                    <a:pt x="11461" y="18766"/>
                  </a:lnTo>
                  <a:lnTo>
                    <a:pt x="12930" y="18766"/>
                  </a:lnTo>
                  <a:lnTo>
                    <a:pt x="13085" y="19507"/>
                  </a:lnTo>
                  <a:cubicBezTo>
                    <a:pt x="13253" y="20304"/>
                    <a:pt x="13486" y="20861"/>
                    <a:pt x="13820" y="21273"/>
                  </a:cubicBezTo>
                  <a:cubicBezTo>
                    <a:pt x="14017" y="21515"/>
                    <a:pt x="14089" y="21536"/>
                    <a:pt x="14889" y="21536"/>
                  </a:cubicBezTo>
                  <a:cubicBezTo>
                    <a:pt x="15723" y="21536"/>
                    <a:pt x="15752" y="21526"/>
                    <a:pt x="15990" y="21232"/>
                  </a:cubicBezTo>
                  <a:cubicBezTo>
                    <a:pt x="16125" y="21067"/>
                    <a:pt x="16320" y="20727"/>
                    <a:pt x="16425" y="20478"/>
                  </a:cubicBezTo>
                  <a:lnTo>
                    <a:pt x="16615" y="20026"/>
                  </a:lnTo>
                  <a:lnTo>
                    <a:pt x="16860" y="20579"/>
                  </a:lnTo>
                  <a:cubicBezTo>
                    <a:pt x="17231" y="21422"/>
                    <a:pt x="17478" y="21590"/>
                    <a:pt x="18338" y="21590"/>
                  </a:cubicBezTo>
                  <a:cubicBezTo>
                    <a:pt x="19111" y="21590"/>
                    <a:pt x="19317" y="21485"/>
                    <a:pt x="19649" y="20923"/>
                  </a:cubicBezTo>
                  <a:cubicBezTo>
                    <a:pt x="19916" y="20469"/>
                    <a:pt x="20127" y="19782"/>
                    <a:pt x="20230" y="19016"/>
                  </a:cubicBezTo>
                  <a:lnTo>
                    <a:pt x="20314" y="18369"/>
                  </a:lnTo>
                  <a:lnTo>
                    <a:pt x="20919" y="18342"/>
                  </a:lnTo>
                  <a:cubicBezTo>
                    <a:pt x="21327" y="18320"/>
                    <a:pt x="21536" y="18259"/>
                    <a:pt x="21561" y="18167"/>
                  </a:cubicBezTo>
                  <a:cubicBezTo>
                    <a:pt x="21582" y="18091"/>
                    <a:pt x="21599" y="17555"/>
                    <a:pt x="21599" y="16974"/>
                  </a:cubicBezTo>
                  <a:cubicBezTo>
                    <a:pt x="21600" y="15941"/>
                    <a:pt x="21597" y="15910"/>
                    <a:pt x="21453" y="15619"/>
                  </a:cubicBezTo>
                  <a:lnTo>
                    <a:pt x="21304" y="15323"/>
                  </a:lnTo>
                  <a:lnTo>
                    <a:pt x="21304" y="13382"/>
                  </a:lnTo>
                  <a:cubicBezTo>
                    <a:pt x="21304" y="12312"/>
                    <a:pt x="21284" y="11305"/>
                    <a:pt x="21258" y="11145"/>
                  </a:cubicBezTo>
                  <a:cubicBezTo>
                    <a:pt x="21198" y="10785"/>
                    <a:pt x="21150" y="10730"/>
                    <a:pt x="20087" y="9892"/>
                  </a:cubicBezTo>
                  <a:lnTo>
                    <a:pt x="19225" y="9218"/>
                  </a:lnTo>
                  <a:lnTo>
                    <a:pt x="18992" y="8335"/>
                  </a:lnTo>
                  <a:cubicBezTo>
                    <a:pt x="18831" y="7735"/>
                    <a:pt x="18777" y="7441"/>
                    <a:pt x="18819" y="7405"/>
                  </a:cubicBezTo>
                  <a:cubicBezTo>
                    <a:pt x="18854" y="7377"/>
                    <a:pt x="19034" y="7341"/>
                    <a:pt x="19222" y="7325"/>
                  </a:cubicBezTo>
                  <a:lnTo>
                    <a:pt x="19567" y="7291"/>
                  </a:lnTo>
                  <a:lnTo>
                    <a:pt x="19582" y="5984"/>
                  </a:lnTo>
                  <a:lnTo>
                    <a:pt x="19593" y="4670"/>
                  </a:lnTo>
                  <a:lnTo>
                    <a:pt x="18822" y="4656"/>
                  </a:lnTo>
                  <a:cubicBezTo>
                    <a:pt x="18126" y="4643"/>
                    <a:pt x="18043" y="4621"/>
                    <a:pt x="17976" y="4427"/>
                  </a:cubicBezTo>
                  <a:cubicBezTo>
                    <a:pt x="17862" y="4098"/>
                    <a:pt x="17709" y="3962"/>
                    <a:pt x="17462" y="3962"/>
                  </a:cubicBezTo>
                  <a:cubicBezTo>
                    <a:pt x="17267" y="3962"/>
                    <a:pt x="17230" y="3924"/>
                    <a:pt x="17190" y="3679"/>
                  </a:cubicBezTo>
                  <a:cubicBezTo>
                    <a:pt x="17131" y="3322"/>
                    <a:pt x="17041" y="3319"/>
                    <a:pt x="16609" y="3679"/>
                  </a:cubicBezTo>
                  <a:cubicBezTo>
                    <a:pt x="16289" y="3946"/>
                    <a:pt x="16214" y="3964"/>
                    <a:pt x="15491" y="3935"/>
                  </a:cubicBezTo>
                  <a:lnTo>
                    <a:pt x="14717" y="3901"/>
                  </a:lnTo>
                  <a:lnTo>
                    <a:pt x="14702" y="3585"/>
                  </a:lnTo>
                  <a:cubicBezTo>
                    <a:pt x="14681" y="3155"/>
                    <a:pt x="14770" y="2945"/>
                    <a:pt x="14971" y="2945"/>
                  </a:cubicBezTo>
                  <a:lnTo>
                    <a:pt x="15140" y="2945"/>
                  </a:lnTo>
                  <a:lnTo>
                    <a:pt x="15123" y="2291"/>
                  </a:lnTo>
                  <a:lnTo>
                    <a:pt x="15108" y="1644"/>
                  </a:lnTo>
                  <a:lnTo>
                    <a:pt x="14912" y="1584"/>
                  </a:lnTo>
                  <a:lnTo>
                    <a:pt x="14717" y="1530"/>
                  </a:lnTo>
                  <a:lnTo>
                    <a:pt x="14702" y="910"/>
                  </a:lnTo>
                  <a:cubicBezTo>
                    <a:pt x="14694" y="570"/>
                    <a:pt x="14664" y="228"/>
                    <a:pt x="14635" y="148"/>
                  </a:cubicBezTo>
                  <a:cubicBezTo>
                    <a:pt x="14593" y="32"/>
                    <a:pt x="13194" y="0"/>
                    <a:pt x="7490" y="0"/>
                  </a:cubicBezTo>
                  <a:lnTo>
                    <a:pt x="397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39" name="Group"/>
            <p:cNvGrpSpPr/>
            <p:nvPr/>
          </p:nvGrpSpPr>
          <p:grpSpPr>
            <a:xfrm>
              <a:off x="15588028" y="2322682"/>
              <a:ext cx="3743601" cy="950284"/>
              <a:chOff x="0" y="0"/>
              <a:chExt cx="3743600" cy="950282"/>
            </a:xfrm>
          </p:grpSpPr>
          <p:sp>
            <p:nvSpPr>
              <p:cNvPr id="1048630" name="Comm."/>
              <p:cNvSpPr txBox="1"/>
              <p:nvPr/>
            </p:nvSpPr>
            <p:spPr>
              <a:xfrm>
                <a:off x="1122487" y="125555"/>
                <a:ext cx="1498627" cy="6991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89235" tIns="89235" rIns="89235" bIns="89235" numCol="1" anchor="t">
                <a:normAutofit/>
              </a:bodyPr>
              <a:lstStyle>
                <a:lvl1pPr defTabSz="1896340">
                  <a:lnSpc>
                    <a:spcPct val="8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0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lvl1pPr>
              </a:lstStyle>
              <a:p>
                <a:endParaRPr dirty="0"/>
              </a:p>
            </p:txBody>
          </p:sp>
          <p:sp>
            <p:nvSpPr>
              <p:cNvPr id="1048631" name="Rounded Rectangle"/>
              <p:cNvSpPr/>
              <p:nvPr/>
            </p:nvSpPr>
            <p:spPr>
              <a:xfrm>
                <a:off x="0" y="0"/>
                <a:ext cx="3743601" cy="950283"/>
              </a:xfrm>
              <a:prstGeom prst="roundRect">
                <a:avLst>
                  <a:gd name="adj" fmla="val 11290"/>
                </a:avLst>
              </a:prstGeom>
              <a:noFill/>
              <a:ln w="50800" cap="flat">
                <a:solidFill>
                  <a:srgbClr val="1F4E80"/>
                </a:solidFill>
                <a:prstDash val="solid"/>
                <a:round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40" name="Group"/>
            <p:cNvGrpSpPr/>
            <p:nvPr/>
          </p:nvGrpSpPr>
          <p:grpSpPr>
            <a:xfrm>
              <a:off x="18996299" y="4735684"/>
              <a:ext cx="3018816" cy="2871064"/>
              <a:chOff x="77677" y="0"/>
              <a:chExt cx="3018815" cy="2871063"/>
            </a:xfrm>
          </p:grpSpPr>
          <p:sp>
            <p:nvSpPr>
              <p:cNvPr id="1048632" name="Star"/>
              <p:cNvSpPr/>
              <p:nvPr/>
            </p:nvSpPr>
            <p:spPr>
              <a:xfrm>
                <a:off x="77677" y="0"/>
                <a:ext cx="3018816" cy="2871064"/>
              </a:xfrm>
              <a:prstGeom prst="star5">
                <a:avLst>
                  <a:gd name="adj" fmla="val 40169"/>
                  <a:gd name="hf" fmla="val 105146"/>
                  <a:gd name="vf" fmla="val 110557"/>
                </a:avLst>
              </a:prstGeom>
              <a:solidFill>
                <a:srgbClr val="FFFFFF"/>
              </a:solidFill>
              <a:ln w="63500" cap="flat">
                <a:solidFill>
                  <a:srgbClr val="1F4E80"/>
                </a:solidFill>
                <a:prstDash val="solid"/>
                <a:round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048633" name="Incident Area…"/>
              <p:cNvSpPr txBox="1"/>
              <p:nvPr/>
            </p:nvSpPr>
            <p:spPr>
              <a:xfrm>
                <a:off x="495678" y="825049"/>
                <a:ext cx="2182813" cy="170755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89235" tIns="89235" rIns="89235" bIns="89235" numCol="1" anchor="t">
                <a:normAutofit/>
              </a:bodyPr>
              <a:lstStyle/>
              <a:p>
                <a:pPr algn="ctr" defTabSz="1896340">
                  <a:lnSpc>
                    <a:spcPct val="9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2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pPr>
                <a:r>
                  <a:rPr lang="hi-IN" dirty="0"/>
                  <a:t>घटना का क्षेत्र</a:t>
                </a:r>
                <a:endParaRPr lang="en-IN" dirty="0"/>
              </a:p>
              <a:p>
                <a:pPr algn="ctr" defTabSz="1896340">
                  <a:lnSpc>
                    <a:spcPct val="9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2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pPr>
                <a:r>
                  <a:rPr lang="hi-IN" dirty="0"/>
                  <a:t>(त्रियाज</a:t>
                </a:r>
                <a:r>
                  <a:rPr dirty="0"/>
                  <a:t>)</a:t>
                </a:r>
              </a:p>
            </p:txBody>
          </p:sp>
        </p:grpSp>
        <p:grpSp>
          <p:nvGrpSpPr>
            <p:cNvPr id="41" name="Group"/>
            <p:cNvGrpSpPr/>
            <p:nvPr/>
          </p:nvGrpSpPr>
          <p:grpSpPr>
            <a:xfrm>
              <a:off x="11608927" y="6917604"/>
              <a:ext cx="5910112" cy="2562343"/>
              <a:chOff x="0" y="0"/>
              <a:chExt cx="5910110" cy="2562342"/>
            </a:xfrm>
          </p:grpSpPr>
          <p:sp>
            <p:nvSpPr>
              <p:cNvPr id="1048634" name="Rounded Rectangle"/>
              <p:cNvSpPr/>
              <p:nvPr/>
            </p:nvSpPr>
            <p:spPr>
              <a:xfrm>
                <a:off x="0" y="0"/>
                <a:ext cx="5910111" cy="2562343"/>
              </a:xfrm>
              <a:prstGeom prst="roundRect">
                <a:avLst>
                  <a:gd name="adj" fmla="val 3863"/>
                </a:avLst>
              </a:prstGeom>
              <a:solidFill>
                <a:srgbClr val="FFFFFF"/>
              </a:solidFill>
              <a:ln w="63500" cap="flat">
                <a:solidFill>
                  <a:srgbClr val="1F4E80"/>
                </a:solidFill>
                <a:prstDash val="solid"/>
                <a:round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pic>
            <p:nvPicPr>
              <p:cNvPr id="2097162" name="image.png" descr="image.png"/>
              <p:cNvPicPr>
                <a:picLocks noChangeAspect="1"/>
              </p:cNvPicPr>
              <p:nvPr/>
            </p:nvPicPr>
            <p:blipFill>
              <a:blip r:embed="rId4"/>
              <a:srcRect l="7028" t="3549" r="8310" b="2092"/>
              <a:stretch>
                <a:fillRect/>
              </a:stretch>
            </p:blipFill>
            <p:spPr>
              <a:xfrm>
                <a:off x="303939" y="341460"/>
                <a:ext cx="1879241" cy="1879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8" h="20595" extrusionOk="0">
                    <a:moveTo>
                      <a:pt x="9839" y="0"/>
                    </a:moveTo>
                    <a:cubicBezTo>
                      <a:pt x="7321" y="0"/>
                      <a:pt x="4804" y="1007"/>
                      <a:pt x="2882" y="3018"/>
                    </a:cubicBezTo>
                    <a:cubicBezTo>
                      <a:pt x="-961" y="7040"/>
                      <a:pt x="-961" y="13557"/>
                      <a:pt x="2882" y="17578"/>
                    </a:cubicBezTo>
                    <a:cubicBezTo>
                      <a:pt x="6725" y="21600"/>
                      <a:pt x="12953" y="21600"/>
                      <a:pt x="16796" y="17578"/>
                    </a:cubicBezTo>
                    <a:cubicBezTo>
                      <a:pt x="20639" y="13557"/>
                      <a:pt x="20639" y="7040"/>
                      <a:pt x="16796" y="3018"/>
                    </a:cubicBezTo>
                    <a:cubicBezTo>
                      <a:pt x="14874" y="1007"/>
                      <a:pt x="12357" y="0"/>
                      <a:pt x="9839" y="0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1048635" name="Collection and Treatment Area…"/>
              <p:cNvSpPr txBox="1"/>
              <p:nvPr/>
            </p:nvSpPr>
            <p:spPr>
              <a:xfrm>
                <a:off x="2343084" y="463010"/>
                <a:ext cx="3471038" cy="16364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89235" tIns="89235" rIns="89235" bIns="89235" numCol="1" anchor="t">
                <a:normAutofit/>
              </a:bodyPr>
              <a:lstStyle/>
              <a:p>
                <a:pPr defTabSz="1896340">
                  <a:lnSpc>
                    <a:spcPct val="9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0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pPr>
                <a:endParaRPr dirty="0"/>
              </a:p>
            </p:txBody>
          </p:sp>
        </p:grpSp>
        <p:pic>
          <p:nvPicPr>
            <p:cNvPr id="2097163" name="image.png" descr="image.png"/>
            <p:cNvPicPr>
              <a:picLocks noChangeAspect="1"/>
            </p:cNvPicPr>
            <p:nvPr/>
          </p:nvPicPr>
          <p:blipFill>
            <a:blip r:embed="rId2"/>
            <a:srcRect l="1562" t="8176" r="470" b="870"/>
            <a:stretch>
              <a:fillRect/>
            </a:stretch>
          </p:blipFill>
          <p:spPr>
            <a:xfrm>
              <a:off x="13491736" y="11259320"/>
              <a:ext cx="2763181" cy="975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9" extrusionOk="0">
                  <a:moveTo>
                    <a:pt x="9971" y="0"/>
                  </a:moveTo>
                  <a:cubicBezTo>
                    <a:pt x="9729" y="-1"/>
                    <a:pt x="9422" y="76"/>
                    <a:pt x="8761" y="246"/>
                  </a:cubicBezTo>
                  <a:cubicBezTo>
                    <a:pt x="7816" y="490"/>
                    <a:pt x="7615" y="665"/>
                    <a:pt x="7644" y="1187"/>
                  </a:cubicBezTo>
                  <a:cubicBezTo>
                    <a:pt x="7675" y="1721"/>
                    <a:pt x="7470" y="1846"/>
                    <a:pt x="6354" y="2013"/>
                  </a:cubicBezTo>
                  <a:cubicBezTo>
                    <a:pt x="5072" y="2204"/>
                    <a:pt x="4999" y="2267"/>
                    <a:pt x="4164" y="3893"/>
                  </a:cubicBezTo>
                  <a:cubicBezTo>
                    <a:pt x="3689" y="4817"/>
                    <a:pt x="3264" y="5742"/>
                    <a:pt x="3221" y="5940"/>
                  </a:cubicBezTo>
                  <a:cubicBezTo>
                    <a:pt x="3178" y="6139"/>
                    <a:pt x="2544" y="6426"/>
                    <a:pt x="1813" y="6582"/>
                  </a:cubicBezTo>
                  <a:cubicBezTo>
                    <a:pt x="681" y="6823"/>
                    <a:pt x="465" y="6974"/>
                    <a:pt x="336" y="7654"/>
                  </a:cubicBezTo>
                  <a:cubicBezTo>
                    <a:pt x="136" y="8718"/>
                    <a:pt x="14" y="9940"/>
                    <a:pt x="1" y="10975"/>
                  </a:cubicBezTo>
                  <a:cubicBezTo>
                    <a:pt x="-3" y="11320"/>
                    <a:pt x="6" y="11642"/>
                    <a:pt x="26" y="11933"/>
                  </a:cubicBezTo>
                  <a:cubicBezTo>
                    <a:pt x="94" y="12897"/>
                    <a:pt x="174" y="13064"/>
                    <a:pt x="544" y="13058"/>
                  </a:cubicBezTo>
                  <a:cubicBezTo>
                    <a:pt x="784" y="13054"/>
                    <a:pt x="1296" y="13198"/>
                    <a:pt x="1679" y="13374"/>
                  </a:cubicBezTo>
                  <a:cubicBezTo>
                    <a:pt x="2332" y="13674"/>
                    <a:pt x="2397" y="13814"/>
                    <a:pt x="2712" y="15571"/>
                  </a:cubicBezTo>
                  <a:cubicBezTo>
                    <a:pt x="2977" y="17046"/>
                    <a:pt x="3127" y="17470"/>
                    <a:pt x="3410" y="17504"/>
                  </a:cubicBezTo>
                  <a:cubicBezTo>
                    <a:pt x="4199" y="17600"/>
                    <a:pt x="4482" y="17364"/>
                    <a:pt x="4766" y="16397"/>
                  </a:cubicBezTo>
                  <a:cubicBezTo>
                    <a:pt x="4964" y="15722"/>
                    <a:pt x="5149" y="15455"/>
                    <a:pt x="5324" y="15606"/>
                  </a:cubicBezTo>
                  <a:cubicBezTo>
                    <a:pt x="5468" y="15731"/>
                    <a:pt x="6590" y="16129"/>
                    <a:pt x="7818" y="16485"/>
                  </a:cubicBezTo>
                  <a:cubicBezTo>
                    <a:pt x="12572" y="17863"/>
                    <a:pt x="12353" y="17751"/>
                    <a:pt x="12353" y="18901"/>
                  </a:cubicBezTo>
                  <a:cubicBezTo>
                    <a:pt x="12353" y="19237"/>
                    <a:pt x="12546" y="20027"/>
                    <a:pt x="12784" y="20659"/>
                  </a:cubicBezTo>
                  <a:lnTo>
                    <a:pt x="13141" y="21599"/>
                  </a:lnTo>
                  <a:cubicBezTo>
                    <a:pt x="14685" y="21357"/>
                    <a:pt x="14959" y="20817"/>
                    <a:pt x="15207" y="19455"/>
                  </a:cubicBezTo>
                  <a:cubicBezTo>
                    <a:pt x="15463" y="18050"/>
                    <a:pt x="16012" y="17721"/>
                    <a:pt x="17202" y="18260"/>
                  </a:cubicBezTo>
                  <a:cubicBezTo>
                    <a:pt x="17924" y="18587"/>
                    <a:pt x="18238" y="18556"/>
                    <a:pt x="18753" y="18093"/>
                  </a:cubicBezTo>
                  <a:cubicBezTo>
                    <a:pt x="19107" y="17773"/>
                    <a:pt x="19619" y="17384"/>
                    <a:pt x="19888" y="17232"/>
                  </a:cubicBezTo>
                  <a:cubicBezTo>
                    <a:pt x="20156" y="17080"/>
                    <a:pt x="20500" y="16713"/>
                    <a:pt x="20651" y="16415"/>
                  </a:cubicBezTo>
                  <a:cubicBezTo>
                    <a:pt x="20802" y="16116"/>
                    <a:pt x="21017" y="15870"/>
                    <a:pt x="21126" y="15870"/>
                  </a:cubicBezTo>
                  <a:cubicBezTo>
                    <a:pt x="21376" y="15870"/>
                    <a:pt x="21517" y="15553"/>
                    <a:pt x="21597" y="14183"/>
                  </a:cubicBezTo>
                  <a:cubicBezTo>
                    <a:pt x="21556" y="13921"/>
                    <a:pt x="21506" y="13731"/>
                    <a:pt x="21423" y="13585"/>
                  </a:cubicBezTo>
                  <a:cubicBezTo>
                    <a:pt x="21230" y="13243"/>
                    <a:pt x="21144" y="12668"/>
                    <a:pt x="21144" y="11705"/>
                  </a:cubicBezTo>
                  <a:cubicBezTo>
                    <a:pt x="21144" y="10626"/>
                    <a:pt x="21071" y="10227"/>
                    <a:pt x="20828" y="9965"/>
                  </a:cubicBezTo>
                  <a:cubicBezTo>
                    <a:pt x="20544" y="9659"/>
                    <a:pt x="18058" y="8751"/>
                    <a:pt x="15924" y="8164"/>
                  </a:cubicBezTo>
                  <a:cubicBezTo>
                    <a:pt x="15151" y="7951"/>
                    <a:pt x="15019" y="7737"/>
                    <a:pt x="13718" y="4789"/>
                  </a:cubicBezTo>
                  <a:cubicBezTo>
                    <a:pt x="12503" y="2036"/>
                    <a:pt x="12280" y="1683"/>
                    <a:pt x="11916" y="1890"/>
                  </a:cubicBezTo>
                  <a:cubicBezTo>
                    <a:pt x="11577" y="2082"/>
                    <a:pt x="11482" y="1977"/>
                    <a:pt x="11423" y="1327"/>
                  </a:cubicBezTo>
                  <a:cubicBezTo>
                    <a:pt x="11370" y="751"/>
                    <a:pt x="11190" y="456"/>
                    <a:pt x="10771" y="264"/>
                  </a:cubicBezTo>
                  <a:cubicBezTo>
                    <a:pt x="10388" y="88"/>
                    <a:pt x="10213" y="2"/>
                    <a:pt x="9971" y="0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42" name="Group"/>
            <p:cNvGrpSpPr/>
            <p:nvPr/>
          </p:nvGrpSpPr>
          <p:grpSpPr>
            <a:xfrm>
              <a:off x="17208504" y="10348095"/>
              <a:ext cx="1752948" cy="1778033"/>
              <a:chOff x="24258" y="0"/>
              <a:chExt cx="1752946" cy="1778032"/>
            </a:xfrm>
          </p:grpSpPr>
          <p:sp>
            <p:nvSpPr>
              <p:cNvPr id="1048636" name="Oval"/>
              <p:cNvSpPr/>
              <p:nvPr/>
            </p:nvSpPr>
            <p:spPr>
              <a:xfrm>
                <a:off x="24258" y="16"/>
                <a:ext cx="1752948" cy="1778001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pic>
            <p:nvPicPr>
              <p:cNvPr id="2097164" name="image.png" descr="image.png"/>
              <p:cNvPicPr>
                <a:picLocks/>
              </p:cNvPicPr>
              <p:nvPr/>
            </p:nvPicPr>
            <p:blipFill>
              <a:blip r:embed="rId5"/>
              <a:srcRect t="1368" r="9" b="7684"/>
              <a:stretch>
                <a:fillRect/>
              </a:stretch>
            </p:blipFill>
            <p:spPr>
              <a:xfrm>
                <a:off x="136618" y="0"/>
                <a:ext cx="1528273" cy="1778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95" extrusionOk="0">
                    <a:moveTo>
                      <a:pt x="10455" y="0"/>
                    </a:moveTo>
                    <a:cubicBezTo>
                      <a:pt x="7285" y="0"/>
                      <a:pt x="4118" y="1005"/>
                      <a:pt x="1700" y="3016"/>
                    </a:cubicBezTo>
                    <a:cubicBezTo>
                      <a:pt x="1041" y="3563"/>
                      <a:pt x="479" y="4158"/>
                      <a:pt x="0" y="4785"/>
                    </a:cubicBezTo>
                    <a:lnTo>
                      <a:pt x="0" y="15809"/>
                    </a:lnTo>
                    <a:cubicBezTo>
                      <a:pt x="479" y="16436"/>
                      <a:pt x="1041" y="17031"/>
                      <a:pt x="1700" y="17579"/>
                    </a:cubicBezTo>
                    <a:cubicBezTo>
                      <a:pt x="6537" y="21600"/>
                      <a:pt x="14379" y="21600"/>
                      <a:pt x="19216" y="17579"/>
                    </a:cubicBezTo>
                    <a:cubicBezTo>
                      <a:pt x="20226" y="16739"/>
                      <a:pt x="21012" y="15787"/>
                      <a:pt x="21600" y="14775"/>
                    </a:cubicBezTo>
                    <a:lnTo>
                      <a:pt x="21600" y="5820"/>
                    </a:lnTo>
                    <a:cubicBezTo>
                      <a:pt x="21012" y="4807"/>
                      <a:pt x="20226" y="3855"/>
                      <a:pt x="19216" y="3016"/>
                    </a:cubicBezTo>
                    <a:cubicBezTo>
                      <a:pt x="16797" y="1005"/>
                      <a:pt x="13625" y="0"/>
                      <a:pt x="10455" y="0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" name="Rectangle 1"/>
          <p:cNvSpPr/>
          <p:nvPr/>
        </p:nvSpPr>
        <p:spPr>
          <a:xfrm>
            <a:off x="6895089" y="5452720"/>
            <a:ext cx="46041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/>
              <a:t>सुरक्षा और प्रवेश नियंत्रण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2249078" y="3373541"/>
            <a:ext cx="23102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/>
              <a:t>कमांड पोस्ट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13673924" y="7347810"/>
            <a:ext cx="37160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dirty="0"/>
              <a:t>घायलों के लिए संग्रह और उपचार क्षेत्र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6798272" y="3235885"/>
            <a:ext cx="1183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/>
              <a:t>संचार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19174961" y="4493763"/>
            <a:ext cx="3198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/>
              <a:t>आंतरिक परिमाप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20075458" y="2643549"/>
            <a:ext cx="22140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/>
              <a:t>बाहरी सीमा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7357619" y="9892910"/>
            <a:ext cx="166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/>
              <a:t>परिवहन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12371066" y="10265695"/>
            <a:ext cx="43765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/>
              <a:t>लॉजिस्टिक्स और मंचन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18978559" y="10332942"/>
            <a:ext cx="34925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dirty="0"/>
              <a:t>घायल पैदल यात्रियों के लिए संग्रह क्षेत्र</a:t>
            </a:r>
            <a:endParaRPr lang="en-IN" dirty="0"/>
          </a:p>
        </p:txBody>
      </p:sp>
      <p:pic>
        <p:nvPicPr>
          <p:cNvPr id="43" name="Image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6051" y="12705013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44" name="Image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446350" y="12849654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Poison"/>
          <p:cNvSpPr txBox="1"/>
          <p:nvPr/>
        </p:nvSpPr>
        <p:spPr>
          <a:xfrm>
            <a:off x="808481" y="3347978"/>
            <a:ext cx="7113118" cy="1883766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x-none" dirty="0"/>
              <a:t>मेडिकल प्रथम उत्तरदाता की भूमिका</a:t>
            </a:r>
            <a:endParaRPr lang="en-IN" dirty="0"/>
          </a:p>
        </p:txBody>
      </p:sp>
      <p:sp>
        <p:nvSpPr>
          <p:cNvPr id="1048638" name="Any substance that can impair or cause death of cell structure or function."/>
          <p:cNvSpPr txBox="1"/>
          <p:nvPr/>
        </p:nvSpPr>
        <p:spPr>
          <a:xfrm>
            <a:off x="9106941" y="4289861"/>
            <a:ext cx="13274901" cy="775250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x-none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कमांड स्थापित करें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endParaRPr lang="zh-CN" alt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दृश्य का आकलन करें </a:t>
            </a:r>
            <a:r>
              <a:rPr lang="hi-IN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endParaRPr lang="zh-CN" alt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अतिरिक्त संसाधनों का अनुरोध करें</a:t>
            </a:r>
            <a:r>
              <a:rPr lang="hi-IN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zh-CN" alt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ट्राइएज शुरू करें</a:t>
            </a:r>
            <a:r>
              <a:rPr lang="hi-IN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endParaRPr lang="zh-CN" altLang="en-US" dirty="0"/>
          </a:p>
        </p:txBody>
      </p:sp>
      <p:pic>
        <p:nvPicPr>
          <p:cNvPr id="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7422" y="1273190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76918" y="1273190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Poison"/>
          <p:cNvSpPr txBox="1"/>
          <p:nvPr/>
        </p:nvSpPr>
        <p:spPr>
          <a:xfrm>
            <a:off x="620222" y="4388930"/>
            <a:ext cx="7113118" cy="102016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x-none" dirty="0"/>
              <a:t>दृश्य आकलन</a:t>
            </a:r>
            <a:endParaRPr lang="en-IN" dirty="0"/>
          </a:p>
        </p:txBody>
      </p:sp>
      <p:sp>
        <p:nvSpPr>
          <p:cNvPr id="1048722" name="TextBox 1048721"/>
          <p:cNvSpPr txBox="1"/>
          <p:nvPr/>
        </p:nvSpPr>
        <p:spPr>
          <a:xfrm>
            <a:off x="9055166" y="4189630"/>
            <a:ext cx="12811378" cy="794063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x-none" sz="6600" dirty="0">
                <a:solidFill>
                  <a:srgbClr val="000000"/>
                </a:solidFill>
              </a:rPr>
              <a:t>दृश्य सुरक्षा </a:t>
            </a:r>
            <a:endParaRPr lang="en-GB" sz="6000" dirty="0">
              <a:solidFill>
                <a:srgbClr val="00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sz="6000" dirty="0">
              <a:solidFill>
                <a:srgbClr val="00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x-none" sz="6600" dirty="0">
                <a:solidFill>
                  <a:srgbClr val="000000"/>
                </a:solidFill>
              </a:rPr>
              <a:t>रोगी की संख्या</a:t>
            </a:r>
            <a:endParaRPr lang="en-GB" sz="6000" dirty="0">
              <a:solidFill>
                <a:srgbClr val="00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sz="6000" dirty="0">
              <a:solidFill>
                <a:srgbClr val="00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x-none" sz="6600" dirty="0">
                <a:solidFill>
                  <a:srgbClr val="000000"/>
                </a:solidFill>
              </a:rPr>
              <a:t>निकासी की जरूरत</a:t>
            </a:r>
            <a:endParaRPr lang="en-GB" sz="6000" dirty="0">
              <a:solidFill>
                <a:srgbClr val="00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sz="6000" dirty="0">
              <a:solidFill>
                <a:srgbClr val="000000"/>
              </a:solidFill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x-none" sz="6600" dirty="0">
                <a:solidFill>
                  <a:srgbClr val="000000"/>
                </a:solidFill>
              </a:rPr>
              <a:t>आवश्यक एम्बुलेंस की अनुमानित संख्या</a:t>
            </a:r>
            <a:r>
              <a:rPr lang="hi-IN" sz="6600" dirty="0">
                <a:solidFill>
                  <a:srgbClr val="000000"/>
                </a:solidFill>
              </a:rPr>
              <a:t> I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7422" y="12678119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45859" y="12678119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Poison"/>
          <p:cNvSpPr txBox="1"/>
          <p:nvPr/>
        </p:nvSpPr>
        <p:spPr>
          <a:xfrm>
            <a:off x="916057" y="3985519"/>
            <a:ext cx="7113118" cy="1111606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x-none" sz="8000" dirty="0"/>
              <a:t>दृश्य आकलन</a:t>
            </a:r>
            <a:endParaRPr lang="en-IN" dirty="0"/>
          </a:p>
        </p:txBody>
      </p:sp>
      <p:sp>
        <p:nvSpPr>
          <p:cNvPr id="1048642" name="Any substance that can impair or cause death of cell structure or function."/>
          <p:cNvSpPr txBox="1"/>
          <p:nvPr/>
        </p:nvSpPr>
        <p:spPr>
          <a:xfrm>
            <a:off x="8910998" y="1419331"/>
            <a:ext cx="13274901" cy="1134259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0" indent="0">
              <a:buNone/>
            </a:pPr>
            <a:r>
              <a:rPr lang="x-none" alt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दृश्य सुरक्षा </a:t>
            </a:r>
            <a:endParaRPr lang="zh-CN" altLang="en-US" b="1" dirty="0"/>
          </a:p>
          <a:p>
            <a:pPr marL="0" indent="0">
              <a:buNone/>
            </a:pP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रोगी की संख्या </a:t>
            </a:r>
            <a:endParaRPr lang="zh-CN" altLang="en-US" dirty="0"/>
          </a:p>
          <a:p>
            <a:pPr marL="0" indent="0">
              <a:buNone/>
            </a:pP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निकासी की जरूरत </a:t>
            </a:r>
            <a:endParaRPr lang="zh-CN" altLang="en-US" dirty="0"/>
          </a:p>
          <a:p>
            <a:pPr marL="0" indent="0">
              <a:buNone/>
            </a:pP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आवश्यक एम्बुलेंस की अनुमानित संख्या</a:t>
            </a:r>
            <a:endParaRPr lang="zh-CN" altLang="en-US" dirty="0"/>
          </a:p>
          <a:p>
            <a:pPr marL="0" indent="0">
              <a:buNone/>
            </a:pP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आवश्यक क्षेत्रों की संख्या </a:t>
            </a:r>
            <a:endParaRPr lang="zh-CN" altLang="en-US" dirty="0"/>
          </a:p>
          <a:p>
            <a:pPr marL="0" indent="0">
              <a:buNone/>
            </a:pPr>
            <a:r>
              <a:rPr lang="x-none" alt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क्षेत्र से मंच संसाधन</a:t>
            </a:r>
            <a:endParaRPr lang="zh-CN" alt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x-none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ईएमएस प्रेषण के लिए एक प्रारंभिक दृश्य रिपोर्ट बनाएं। सारी जानकारी दें। अन्य बचावकर्मियों के लिए एमसीआई पर उचित प्रतिक्रिया देना आवश्यक है</a:t>
            </a:r>
            <a:r>
              <a:rPr lang="hi-IN" alt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</a:t>
            </a:r>
            <a:endParaRPr lang="zh-CN" altLang="en-US" dirty="0"/>
          </a:p>
        </p:txBody>
      </p:sp>
      <p:pic>
        <p:nvPicPr>
          <p:cNvPr id="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9294" y="12761923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752503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Poison"/>
          <p:cNvSpPr txBox="1"/>
          <p:nvPr/>
        </p:nvSpPr>
        <p:spPr>
          <a:xfrm>
            <a:off x="674010" y="3960295"/>
            <a:ext cx="7113118" cy="1111606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x-none" sz="8000" dirty="0"/>
              <a:t>दृश्य आकलन</a:t>
            </a:r>
            <a:endParaRPr lang="en-IN" dirty="0"/>
          </a:p>
        </p:txBody>
      </p:sp>
      <p:sp>
        <p:nvSpPr>
          <p:cNvPr id="1048644" name="Any substance that can impair or cause death of cell structure or function."/>
          <p:cNvSpPr txBox="1"/>
          <p:nvPr/>
        </p:nvSpPr>
        <p:spPr>
          <a:xfrm>
            <a:off x="7182048" y="1419331"/>
            <a:ext cx="15003851" cy="1102866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buFont typeface="Arial"/>
              <a:buChar char="•"/>
            </a:pPr>
            <a:r>
              <a:rPr lang="x-none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दृश्य सुरक्षा </a:t>
            </a:r>
            <a:endParaRPr lang="zh-CN" altLang="en-US" sz="6600" dirty="0"/>
          </a:p>
          <a:p>
            <a:pPr marL="857250" indent="-857250">
              <a:buFont typeface="Arial"/>
              <a:buChar char="•"/>
            </a:pPr>
            <a:r>
              <a:rPr lang="x-none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की संख्या </a:t>
            </a:r>
            <a:endParaRPr lang="zh-CN" altLang="en-US" sz="6600" dirty="0"/>
          </a:p>
          <a:p>
            <a:pPr marL="857250" indent="-857250">
              <a:buFont typeface="Arial"/>
              <a:buChar char="•"/>
            </a:pPr>
            <a:r>
              <a:rPr lang="x-none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निकासी की जरूरत </a:t>
            </a:r>
            <a:endParaRPr lang="zh-CN" altLang="en-US" sz="6600" dirty="0"/>
          </a:p>
          <a:p>
            <a:pPr marL="857250" indent="-857250">
              <a:buFont typeface="Arial"/>
              <a:buChar char="•"/>
            </a:pPr>
            <a:r>
              <a:rPr lang="x-none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आवश्यक एम्बुलेंस की अनुमानित संख्या</a:t>
            </a:r>
            <a:endParaRPr lang="zh-CN" altLang="en-US" sz="6600" dirty="0"/>
          </a:p>
          <a:p>
            <a:pPr marL="857250" indent="-857250">
              <a:buFont typeface="Arial"/>
              <a:buChar char="•"/>
            </a:pPr>
            <a:r>
              <a:rPr lang="x-none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आवश्यक क्षेत्रों की संख्या </a:t>
            </a:r>
            <a:endParaRPr lang="zh-CN" altLang="en-US" sz="6600" dirty="0"/>
          </a:p>
          <a:p>
            <a:pPr marL="857250" indent="-857250">
              <a:buFont typeface="Arial"/>
              <a:buChar char="•"/>
            </a:pPr>
            <a:r>
              <a:rPr lang="x-none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क्षेत्र से मंच संसाधन</a:t>
            </a:r>
            <a:endParaRPr lang="zh-CN" altLang="en-US" sz="6600" dirty="0"/>
          </a:p>
          <a:p>
            <a:pPr marL="857250" indent="-857250">
              <a:buFont typeface="Arial"/>
              <a:buChar char="•"/>
            </a:pPr>
            <a:r>
              <a:rPr lang="x-none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ईएमएस प्रेषण के लिए एक प्रारंभिक दृश्य रिपोर्ट बनाएं। सारी जानकारी दें। अन्य बचावकर्मियों के लिए एमसीआई पर उचित प्रतिक्रिया देना आवश्यक है</a:t>
            </a:r>
            <a:r>
              <a:rPr lang="hi-IN" alt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</a:t>
            </a:r>
            <a:endParaRPr lang="zh-CN" altLang="en-US" dirty="0"/>
          </a:p>
        </p:txBody>
      </p:sp>
      <p:pic>
        <p:nvPicPr>
          <p:cNvPr id="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7422" y="1265122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65122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Poison"/>
          <p:cNvSpPr txBox="1"/>
          <p:nvPr/>
        </p:nvSpPr>
        <p:spPr>
          <a:xfrm>
            <a:off x="2255899" y="3063149"/>
            <a:ext cx="7113118" cy="102016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x-none" dirty="0"/>
              <a:t>ट्राइएज</a:t>
            </a:r>
            <a:endParaRPr lang="zh-CN" altLang="en-US" dirty="0"/>
          </a:p>
        </p:txBody>
      </p:sp>
      <p:sp>
        <p:nvSpPr>
          <p:cNvPr id="1048646" name="Any substance that can impair or cause death of cell structure or function."/>
          <p:cNvSpPr txBox="1"/>
          <p:nvPr/>
        </p:nvSpPr>
        <p:spPr>
          <a:xfrm>
            <a:off x="7670845" y="3853543"/>
            <a:ext cx="14761507" cy="508857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x-none" sz="7200" dirty="0">
                <a:solidFill>
                  <a:schemeClr val="tx1"/>
                </a:solidFill>
              </a:rPr>
              <a:t> - </a:t>
            </a:r>
            <a:r>
              <a:rPr lang="x-none" altLang="x-none" sz="7200" dirty="0">
                <a:solidFill>
                  <a:schemeClr val="tx1"/>
                </a:solidFill>
              </a:rPr>
              <a:t>रोगियों को छांटने की प्रक्रिया यह निर्धारित करने के लिए कि वे किस क्रम में देखभाल प्राप्त करेंगे।</a:t>
            </a:r>
            <a:endParaRPr lang="zh-CN" altLang="en-US" dirty="0"/>
          </a:p>
        </p:txBody>
      </p:sp>
      <p:pic>
        <p:nvPicPr>
          <p:cNvPr id="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1718" y="12785696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92071" y="1278569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ounded Rectangle"/>
          <p:cNvSpPr/>
          <p:nvPr/>
        </p:nvSpPr>
        <p:spPr>
          <a:xfrm>
            <a:off x="1141903" y="3230831"/>
            <a:ext cx="10668001" cy="4318001"/>
          </a:xfrm>
          <a:prstGeom prst="roundRect">
            <a:avLst>
              <a:gd name="adj" fmla="val 2941"/>
            </a:avLst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48" name="Rounded Rectangle"/>
          <p:cNvSpPr/>
          <p:nvPr/>
        </p:nvSpPr>
        <p:spPr>
          <a:xfrm>
            <a:off x="12574810" y="3340221"/>
            <a:ext cx="10668001" cy="4318001"/>
          </a:xfrm>
          <a:prstGeom prst="roundRect">
            <a:avLst>
              <a:gd name="adj" fmla="val 2941"/>
            </a:avLst>
          </a:prstGeom>
          <a:solidFill>
            <a:srgbClr val="FDCC0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49" name="START Categories"/>
          <p:cNvSpPr txBox="1"/>
          <p:nvPr/>
        </p:nvSpPr>
        <p:spPr>
          <a:xfrm>
            <a:off x="7735836" y="815487"/>
            <a:ext cx="8912328" cy="1020166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dirty="0"/>
              <a:t>START Categories</a:t>
            </a:r>
          </a:p>
        </p:txBody>
      </p:sp>
      <p:sp>
        <p:nvSpPr>
          <p:cNvPr id="1048650" name="Rounded Rectangle"/>
          <p:cNvSpPr/>
          <p:nvPr/>
        </p:nvSpPr>
        <p:spPr>
          <a:xfrm>
            <a:off x="1141904" y="8221560"/>
            <a:ext cx="10668001" cy="4318001"/>
          </a:xfrm>
          <a:prstGeom prst="roundRect">
            <a:avLst>
              <a:gd name="adj" fmla="val 2941"/>
            </a:avLst>
          </a:prstGeom>
          <a:solidFill>
            <a:srgbClr val="25994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51" name="Rounded Rectangle"/>
          <p:cNvSpPr/>
          <p:nvPr/>
        </p:nvSpPr>
        <p:spPr>
          <a:xfrm>
            <a:off x="12574810" y="8221560"/>
            <a:ext cx="10668001" cy="4318001"/>
          </a:xfrm>
          <a:prstGeom prst="roundRect">
            <a:avLst>
              <a:gd name="adj" fmla="val 2941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52" name="Rectangle"/>
          <p:cNvSpPr/>
          <p:nvPr/>
        </p:nvSpPr>
        <p:spPr>
          <a:xfrm>
            <a:off x="1141904" y="4367688"/>
            <a:ext cx="10668001" cy="3290534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53" name="Rectangle"/>
          <p:cNvSpPr/>
          <p:nvPr/>
        </p:nvSpPr>
        <p:spPr>
          <a:xfrm>
            <a:off x="12574810" y="4367688"/>
            <a:ext cx="10668001" cy="3290534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54" name="Rectangle"/>
          <p:cNvSpPr/>
          <p:nvPr/>
        </p:nvSpPr>
        <p:spPr>
          <a:xfrm>
            <a:off x="1141904" y="9249027"/>
            <a:ext cx="10668001" cy="3290533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55" name="Rectangle"/>
          <p:cNvSpPr/>
          <p:nvPr/>
        </p:nvSpPr>
        <p:spPr>
          <a:xfrm>
            <a:off x="12574810" y="9249027"/>
            <a:ext cx="10668001" cy="3290533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56" name="Priority 1 (RED)…"/>
          <p:cNvSpPr txBox="1"/>
          <p:nvPr/>
        </p:nvSpPr>
        <p:spPr>
          <a:xfrm>
            <a:off x="1527884" y="4990804"/>
            <a:ext cx="7393184" cy="1756765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प्राथमिकता 1 (लाल) </a:t>
            </a:r>
            <a:endParaRPr lang="zh-CN" altLang="en-US"/>
          </a:p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सर्वोच्च प्राथमिकता या तत्काल</a:t>
            </a:r>
            <a:endParaRPr lang="zh-CN" altLang="en-US"/>
          </a:p>
        </p:txBody>
      </p:sp>
      <p:sp>
        <p:nvSpPr>
          <p:cNvPr id="1048657" name="Priority 2 (YELLOW)…"/>
          <p:cNvSpPr txBox="1"/>
          <p:nvPr/>
        </p:nvSpPr>
        <p:spPr>
          <a:xfrm>
            <a:off x="12807615" y="5001394"/>
            <a:ext cx="9309638" cy="1820088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प्राथमिकता 2 (पीला)</a:t>
            </a:r>
            <a:endParaRPr lang="zh-CN" altLang="en-US" dirty="0"/>
          </a:p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 दूसरी प्राथमिकता या </a:t>
            </a:r>
            <a:r>
              <a:rPr lang="hi-IN" sz="5400" dirty="0">
                <a:sym typeface="Open Sans"/>
              </a:rPr>
              <a:t>थोड़ी देर बाद</a:t>
            </a:r>
            <a:endParaRPr lang="zh-CN" altLang="en-US" dirty="0"/>
          </a:p>
        </p:txBody>
      </p:sp>
      <p:sp>
        <p:nvSpPr>
          <p:cNvPr id="1048658" name="Priority 3 (GREEN)…"/>
          <p:cNvSpPr txBox="1"/>
          <p:nvPr/>
        </p:nvSpPr>
        <p:spPr>
          <a:xfrm>
            <a:off x="2462152" y="9876209"/>
            <a:ext cx="8144866" cy="1756765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प्राथमिकता 3 (हरा)</a:t>
            </a:r>
            <a:endParaRPr lang="zh-CN" altLang="en-US"/>
          </a:p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 सबसे कम प्राथमिकता या मामूली</a:t>
            </a:r>
            <a:endParaRPr lang="zh-CN" altLang="en-US"/>
          </a:p>
        </p:txBody>
      </p:sp>
      <p:sp>
        <p:nvSpPr>
          <p:cNvPr id="1048659" name="Priority 0 (BLACK)…"/>
          <p:cNvSpPr txBox="1"/>
          <p:nvPr/>
        </p:nvSpPr>
        <p:spPr>
          <a:xfrm>
            <a:off x="14164214" y="9954494"/>
            <a:ext cx="8750300" cy="16002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प्राथमिकता 0 (काला) मृत; </a:t>
            </a:r>
            <a:endParaRPr lang="zh-CN" altLang="en-US"/>
          </a:p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कोई देखभाल की आवश्यकता नहीं है</a:t>
            </a:r>
            <a:endParaRPr lang="zh-CN" altLang="en-US"/>
          </a:p>
        </p:txBody>
      </p:sp>
      <p:sp>
        <p:nvSpPr>
          <p:cNvPr id="1048660" name="Priority 1 (RED)"/>
          <p:cNvSpPr txBox="1"/>
          <p:nvPr/>
        </p:nvSpPr>
        <p:spPr>
          <a:xfrm>
            <a:off x="1509486" y="3560192"/>
            <a:ext cx="3125936" cy="601066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3000" cap="all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Priority 1 (RED)</a:t>
            </a:r>
          </a:p>
        </p:txBody>
      </p:sp>
      <p:sp>
        <p:nvSpPr>
          <p:cNvPr id="1048661" name="Priority 2 (YELLOW)"/>
          <p:cNvSpPr txBox="1"/>
          <p:nvPr/>
        </p:nvSpPr>
        <p:spPr>
          <a:xfrm>
            <a:off x="12967718" y="3560192"/>
            <a:ext cx="3882727" cy="601066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3000" cap="all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Priority 2 (YELLOW)</a:t>
            </a:r>
          </a:p>
        </p:txBody>
      </p:sp>
      <p:sp>
        <p:nvSpPr>
          <p:cNvPr id="1048662" name="Priority 3 (GREEN)"/>
          <p:cNvSpPr txBox="1"/>
          <p:nvPr/>
        </p:nvSpPr>
        <p:spPr>
          <a:xfrm>
            <a:off x="1524326" y="8414095"/>
            <a:ext cx="3608535" cy="601067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3000" cap="all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Priority 3 (GREEN)</a:t>
            </a:r>
          </a:p>
        </p:txBody>
      </p:sp>
      <p:sp>
        <p:nvSpPr>
          <p:cNvPr id="1048663" name="Priority 0 (BLACK)"/>
          <p:cNvSpPr txBox="1"/>
          <p:nvPr/>
        </p:nvSpPr>
        <p:spPr>
          <a:xfrm>
            <a:off x="13022480" y="8414095"/>
            <a:ext cx="3622722" cy="601067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3000" cap="all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Priority 0 (BLACK)</a:t>
            </a:r>
          </a:p>
        </p:txBody>
      </p:sp>
      <p:pic>
        <p:nvPicPr>
          <p:cNvPr id="19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9070" y="12654218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0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74077" y="12906392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S.T.A.R.T.…"/>
          <p:cNvSpPr txBox="1"/>
          <p:nvPr/>
        </p:nvSpPr>
        <p:spPr>
          <a:xfrm>
            <a:off x="1151164" y="3061760"/>
            <a:ext cx="6290171" cy="2817284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S.T.A.R.T. </a:t>
            </a:r>
          </a:p>
          <a:p>
            <a: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Flow</a:t>
            </a:r>
            <a:r>
              <a:rPr lang="hi-IN" dirty="0"/>
              <a:t> </a:t>
            </a:r>
            <a:r>
              <a:rPr dirty="0"/>
              <a:t>chart</a:t>
            </a:r>
          </a:p>
        </p:txBody>
      </p:sp>
      <p:pic>
        <p:nvPicPr>
          <p:cNvPr id="2097165" name="LS21-START Flowchart.png" descr="LS21-START Flowchart.png"/>
          <p:cNvPicPr>
            <a:picLocks noChangeAspect="1"/>
          </p:cNvPicPr>
          <p:nvPr/>
        </p:nvPicPr>
        <p:blipFill>
          <a:blip r:embed="rId2"/>
          <a:srcRect l="22744" t="5312" r="17763" b="4069"/>
          <a:stretch>
            <a:fillRect/>
          </a:stretch>
        </p:blipFill>
        <p:spPr>
          <a:xfrm>
            <a:off x="6981680" y="288589"/>
            <a:ext cx="15336756" cy="131388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8989" y="12750144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92072" y="12411509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5976" y="-34941"/>
            <a:ext cx="278802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Upon completing this lesson, you will be able to:"/>
          <p:cNvSpPr txBox="1"/>
          <p:nvPr/>
        </p:nvSpPr>
        <p:spPr>
          <a:xfrm>
            <a:off x="577892" y="2703577"/>
            <a:ext cx="7627938" cy="6494211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sz="4800" dirty="0"/>
          </a:p>
          <a:p>
            <a:endParaRPr lang="en-US" sz="4800" dirty="0"/>
          </a:p>
          <a:p>
            <a:r>
              <a:rPr lang="x-none" sz="4800" dirty="0"/>
              <a:t>अब आप सक्षम हैं:</a:t>
            </a:r>
            <a:endParaRPr lang="zh-CN" altLang="en-US" dirty="0"/>
          </a:p>
        </p:txBody>
      </p:sp>
      <p:sp>
        <p:nvSpPr>
          <p:cNvPr id="1048666" name="OBJECTIVES"/>
          <p:cNvSpPr txBox="1"/>
          <p:nvPr/>
        </p:nvSpPr>
        <p:spPr>
          <a:xfrm>
            <a:off x="8661373" y="787889"/>
            <a:ext cx="2718091" cy="1266091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समीक्षा</a:t>
            </a:r>
            <a:endParaRPr dirty="0"/>
          </a:p>
        </p:txBody>
      </p:sp>
      <p:sp>
        <p:nvSpPr>
          <p:cNvPr id="10486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048668" name="Define Incident Command System.…"/>
          <p:cNvSpPr txBox="1"/>
          <p:nvPr/>
        </p:nvSpPr>
        <p:spPr>
          <a:xfrm>
            <a:off x="11659744" y="5444384"/>
            <a:ext cx="11941596" cy="459007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altLang="x-none" dirty="0"/>
              <a:t>. घटना कमांड सिस्टम को </a:t>
            </a:r>
            <a:r>
              <a:rPr lang="en-US" altLang="x-none" dirty="0" err="1"/>
              <a:t>परिभाषित</a:t>
            </a:r>
            <a:r>
              <a:rPr lang="en-US" altLang="x-none" dirty="0"/>
              <a:t> </a:t>
            </a:r>
            <a:r>
              <a:rPr lang="en-US" altLang="x-none" dirty="0" err="1"/>
              <a:t>कर</a:t>
            </a:r>
            <a:r>
              <a:rPr lang="hi-IN" altLang="x-none" dirty="0"/>
              <a:t>ने में </a:t>
            </a:r>
            <a:r>
              <a:rPr lang="en-US" altLang="x-none" dirty="0"/>
              <a:t>।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altLang="x-none" dirty="0"/>
              <a:t>. इंसीडेंट कमांड सिस्टम के ईएमएस सेक्टर के पांच कार्यों की </a:t>
            </a:r>
            <a:r>
              <a:rPr lang="en-US" altLang="x-none" dirty="0" err="1"/>
              <a:t>सूची</a:t>
            </a:r>
            <a:r>
              <a:rPr lang="en-US" altLang="x-none" dirty="0"/>
              <a:t> </a:t>
            </a:r>
            <a:r>
              <a:rPr lang="en-US" altLang="x-none" dirty="0" err="1"/>
              <a:t>बना</a:t>
            </a:r>
            <a:r>
              <a:rPr lang="hi-IN" altLang="x-none" dirty="0"/>
              <a:t>ने में </a:t>
            </a:r>
            <a:r>
              <a:rPr lang="en-US" altLang="x-none" dirty="0"/>
              <a:t>।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altLang="x-none" dirty="0"/>
              <a:t>. ट्राइएज को </a:t>
            </a:r>
            <a:r>
              <a:rPr lang="en-US" altLang="x-none" dirty="0" err="1"/>
              <a:t>परिभाषित</a:t>
            </a:r>
            <a:r>
              <a:rPr lang="en-US" altLang="x-none" dirty="0"/>
              <a:t> </a:t>
            </a:r>
            <a:r>
              <a:rPr lang="en-US" altLang="x-none" dirty="0" err="1"/>
              <a:t>कर</a:t>
            </a:r>
            <a:r>
              <a:rPr lang="hi-IN" altLang="x-none" dirty="0"/>
              <a:t>ने में </a:t>
            </a:r>
            <a:r>
              <a:rPr lang="en-US" altLang="x-none" dirty="0"/>
              <a:t>।</a:t>
            </a:r>
            <a:endParaRPr lang="zh-CN" altLang="en-US" dirty="0"/>
          </a:p>
        </p:txBody>
      </p:sp>
      <p:grpSp>
        <p:nvGrpSpPr>
          <p:cNvPr id="51" name="Group"/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104866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70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52" name="Group"/>
          <p:cNvGrpSpPr/>
          <p:nvPr/>
        </p:nvGrpSpPr>
        <p:grpSpPr>
          <a:xfrm>
            <a:off x="9958192" y="6893909"/>
            <a:ext cx="1219201" cy="1681958"/>
            <a:chOff x="0" y="115975"/>
            <a:chExt cx="1219200" cy="1681957"/>
          </a:xfrm>
        </p:grpSpPr>
        <p:sp>
          <p:nvSpPr>
            <p:cNvPr id="104867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72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53" name="Group"/>
          <p:cNvGrpSpPr/>
          <p:nvPr/>
        </p:nvGrpSpPr>
        <p:grpSpPr>
          <a:xfrm>
            <a:off x="10021691" y="8778143"/>
            <a:ext cx="1219201" cy="1681959"/>
            <a:chOff x="0" y="115975"/>
            <a:chExt cx="1219200" cy="1681957"/>
          </a:xfrm>
        </p:grpSpPr>
        <p:sp>
          <p:nvSpPr>
            <p:cNvPr id="1048673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74" name="3"/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1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6188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6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Upon completing this lesson, you will be able to:"/>
          <p:cNvSpPr txBox="1"/>
          <p:nvPr/>
        </p:nvSpPr>
        <p:spPr>
          <a:xfrm>
            <a:off x="577892" y="2703578"/>
            <a:ext cx="7627938" cy="6171482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sz="4800" dirty="0"/>
          </a:p>
          <a:p>
            <a:endParaRPr lang="en-US" sz="4800" dirty="0"/>
          </a:p>
          <a:p>
            <a:r>
              <a:rPr lang="x-none" sz="4800" dirty="0"/>
              <a:t>अब आप सक्षम हैं:</a:t>
            </a:r>
            <a:endParaRPr lang="zh-CN" altLang="en-US" dirty="0"/>
          </a:p>
        </p:txBody>
      </p:sp>
      <p:sp>
        <p:nvSpPr>
          <p:cNvPr id="1048676" name="OBJECTIVES"/>
          <p:cNvSpPr txBox="1"/>
          <p:nvPr/>
        </p:nvSpPr>
        <p:spPr>
          <a:xfrm>
            <a:off x="8661373" y="787889"/>
            <a:ext cx="2718091" cy="1266091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समीक्षा</a:t>
            </a:r>
          </a:p>
        </p:txBody>
      </p:sp>
      <p:sp>
        <p:nvSpPr>
          <p:cNvPr id="1048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048678" name="List the four categories of triage with their associated colours and briefly explain each category.…"/>
          <p:cNvSpPr txBox="1"/>
          <p:nvPr/>
        </p:nvSpPr>
        <p:spPr>
          <a:xfrm>
            <a:off x="11659744" y="4760577"/>
            <a:ext cx="12276021" cy="6067405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dirty="0"/>
              <a:t>ट्राइएज की चार श्रेणियों को उनके संबंधित रंगों के साथ सूचीबद्ध करें और प्रत्येक श्रेणी को संक्षेप में समझा</a:t>
            </a:r>
            <a:r>
              <a:rPr lang="hi-IN" dirty="0"/>
              <a:t>ने और  </a:t>
            </a:r>
            <a:r>
              <a:rPr lang="x-none" dirty="0"/>
              <a:t>।</a:t>
            </a:r>
            <a:r>
              <a:rPr lang="x-none" altLang="en-US" dirty="0"/>
              <a:t> तीन बेंचमार्क सूचीबद्ध कर</a:t>
            </a:r>
            <a:r>
              <a:rPr lang="hi-IN" altLang="en-US" dirty="0"/>
              <a:t>ने में 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dirty="0"/>
              <a:t>ट्राइएज की S.T.A.R.T. प्रणाली</a:t>
            </a:r>
            <a:r>
              <a:rPr lang="hi-IN" altLang="en-US" dirty="0"/>
              <a:t> को बर्नित करने में </a:t>
            </a:r>
            <a:r>
              <a:rPr lang="x-none" altLang="en-US" dirty="0"/>
              <a:t>।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dirty="0"/>
              <a:t>एक नकली एकाधिक हताहत घटना को सही ढंग से ट्राइएज कर</a:t>
            </a:r>
            <a:r>
              <a:rPr lang="hi-IN" altLang="en-US"/>
              <a:t>ने में </a:t>
            </a:r>
            <a:r>
              <a:rPr lang="x-none" altLang="en-US"/>
              <a:t>।</a:t>
            </a:r>
            <a:endParaRPr lang="zh-CN" altLang="en-US" dirty="0"/>
          </a:p>
        </p:txBody>
      </p:sp>
      <p:grpSp>
        <p:nvGrpSpPr>
          <p:cNvPr id="55" name="Group"/>
          <p:cNvGrpSpPr/>
          <p:nvPr/>
        </p:nvGrpSpPr>
        <p:grpSpPr>
          <a:xfrm>
            <a:off x="9958192" y="4931520"/>
            <a:ext cx="1219201" cy="1681958"/>
            <a:chOff x="0" y="141375"/>
            <a:chExt cx="1219200" cy="1681957"/>
          </a:xfrm>
        </p:grpSpPr>
        <p:sp>
          <p:nvSpPr>
            <p:cNvPr id="104867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80" name="4"/>
            <p:cNvSpPr txBox="1"/>
            <p:nvPr/>
          </p:nvSpPr>
          <p:spPr>
            <a:xfrm>
              <a:off x="2491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56" name="Group"/>
          <p:cNvGrpSpPr/>
          <p:nvPr/>
        </p:nvGrpSpPr>
        <p:grpSpPr>
          <a:xfrm>
            <a:off x="9958192" y="7845549"/>
            <a:ext cx="1219201" cy="1681958"/>
            <a:chOff x="0" y="141375"/>
            <a:chExt cx="1219200" cy="1681957"/>
          </a:xfrm>
        </p:grpSpPr>
        <p:sp>
          <p:nvSpPr>
            <p:cNvPr id="104868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82" name="5"/>
            <p:cNvSpPr txBox="1"/>
            <p:nvPr/>
          </p:nvSpPr>
          <p:spPr>
            <a:xfrm>
              <a:off x="2618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57" name="Group"/>
          <p:cNvGrpSpPr/>
          <p:nvPr/>
        </p:nvGrpSpPr>
        <p:grpSpPr>
          <a:xfrm>
            <a:off x="10008991" y="10042469"/>
            <a:ext cx="1219201" cy="1681958"/>
            <a:chOff x="0" y="141375"/>
            <a:chExt cx="1219200" cy="1681957"/>
          </a:xfrm>
        </p:grpSpPr>
        <p:sp>
          <p:nvSpPr>
            <p:cNvPr id="1048683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84" name="6"/>
            <p:cNvSpPr txBox="1"/>
            <p:nvPr/>
          </p:nvSpPr>
          <p:spPr>
            <a:xfrm>
              <a:off x="2491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1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7247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49413" y="12800575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2097166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04868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8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1048689" name="Rectangle 1"/>
          <p:cNvSpPr/>
          <p:nvPr/>
        </p:nvSpPr>
        <p:spPr>
          <a:xfrm>
            <a:off x="12475162" y="1328787"/>
            <a:ext cx="7772693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x-none" sz="16600" b="1" cap="none" spc="0" dirty="0"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  <a:endParaRPr lang="zh-CN" altLang="en-US" sz="5400" dirty="0"/>
          </a:p>
        </p:txBody>
      </p:sp>
      <p:pic>
        <p:nvPicPr>
          <p:cNvPr id="9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4958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0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47855" y="12835531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33" y="4667361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612</Words>
  <Application>Microsoft Office PowerPoint</Application>
  <PresentationFormat>Custom</PresentationFormat>
  <Paragraphs>133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10</cp:revision>
  <dcterms:created xsi:type="dcterms:W3CDTF">2025-09-26T05:44:44Z</dcterms:created>
  <dcterms:modified xsi:type="dcterms:W3CDTF">2025-12-19T11:50:26Z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23e055fa98ac4c7d9198f28e1ec68b85</vt:lpwstr>
  </property>
</Properties>
</file>