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8623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158083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11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048612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1048613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1048614" name="Slide Number"/>
          <p:cNvSpPr txBox="1"/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63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1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104861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1048618" name="Slide Number"/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21" name="Slide Number"/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4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2097153" name="Picture 5" descr="A logo with text on it  AI-generated content may be incorrect.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1048576" name="PEER | MFR | INDIA"/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1048577" name="Rectangle"/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78" name="PPT 2 -"/>
          <p:cNvSpPr txBox="1"/>
          <p:nvPr userDrawn="1"/>
        </p:nvSpPr>
        <p:spPr>
          <a:xfrm>
            <a:off x="21437178" y="12813338"/>
            <a:ext cx="1578968" cy="601067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22</a:t>
            </a:r>
            <a:r>
              <a:rPr b="1" dirty="0"/>
              <a:t> -</a:t>
            </a:r>
          </a:p>
        </p:txBody>
      </p:sp>
      <p:sp>
        <p:nvSpPr>
          <p:cNvPr id="1048579" name="Rectangle"/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0" name="Slide Number"/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400" b="1" i="0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defRPr sz="4800" b="0" i="1" u="none" strike="noStrike" cap="none" spc="0" baseline="0">
          <a:solidFill>
            <a:srgbClr val="FFFFFF"/>
          </a:solidFill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3200" b="0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209715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104858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3" name="PPT 2 -"/>
          <p:cNvSpPr txBox="1"/>
          <p:nvPr/>
        </p:nvSpPr>
        <p:spPr>
          <a:xfrm>
            <a:off x="22010250" y="12813338"/>
            <a:ext cx="435967" cy="601067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  -</a:t>
            </a:r>
          </a:p>
        </p:txBody>
      </p:sp>
      <p:sp>
        <p:nvSpPr>
          <p:cNvPr id="104858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1</a:t>
            </a:fld>
            <a:endParaRPr/>
          </a:p>
        </p:txBody>
      </p:sp>
      <p:sp>
        <p:nvSpPr>
          <p:cNvPr id="1048586" name="Shape"/>
          <p:cNvSpPr/>
          <p:nvPr/>
        </p:nvSpPr>
        <p:spPr>
          <a:xfrm>
            <a:off x="-103356" y="3880190"/>
            <a:ext cx="13772463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587" name="LESSON 2…"/>
          <p:cNvSpPr txBox="1"/>
          <p:nvPr/>
        </p:nvSpPr>
        <p:spPr>
          <a:xfrm>
            <a:off x="1200259" y="4083124"/>
            <a:ext cx="9740888" cy="1776936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algn="ctr"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dirty="0">
                <a:sym typeface="Open Sans"/>
              </a:rPr>
              <a:t>पाठ </a:t>
            </a:r>
            <a:r>
              <a:rPr lang="en-IN" sz="6400" dirty="0">
                <a:sym typeface="Open Sans"/>
              </a:rPr>
              <a:t>-</a:t>
            </a:r>
            <a:r>
              <a:rPr lang="hi-IN" sz="6400" dirty="0">
                <a:sym typeface="Open Sans"/>
              </a:rPr>
              <a:t>22</a:t>
            </a:r>
            <a:endParaRPr lang="en-IN" sz="6400" dirty="0">
              <a:sym typeface="Open Sans"/>
            </a:endParaRPr>
          </a:p>
          <a:p>
            <a:pPr algn="ctr"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dirty="0">
                <a:sym typeface="Open Sans"/>
              </a:rPr>
              <a:t>कोर्स समीक्षा</a:t>
            </a:r>
            <a:endParaRPr lang="en-IN" sz="6400" b="1" dirty="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48588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2097156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1048589" name="Rectangle: Rounded Corners 3"/>
          <p:cNvSpPr/>
          <p:nvPr/>
        </p:nvSpPr>
        <p:spPr>
          <a:xfrm>
            <a:off x="5305908" y="354061"/>
            <a:ext cx="14004068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 Black" panose="020B0A04020102020204" pitchFamily="34" charset="0"/>
                <a:sym typeface="Arial"/>
              </a:rPr>
              <a:t>              MEDICAL FIRST RESPONDER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1048590" name="PEER | CSSR | INDIA"/>
          <p:cNvSpPr txBox="1"/>
          <p:nvPr/>
        </p:nvSpPr>
        <p:spPr>
          <a:xfrm>
            <a:off x="663350" y="12960658"/>
            <a:ext cx="4642558" cy="527427"/>
          </a:xfrm>
          <a:prstGeom prst="rect">
            <a:avLst/>
          </a:prstGeom>
          <a:ln w="12700">
            <a:miter lim="400000"/>
          </a:ln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FF0000"/>
                </a:solidFill>
              </a:rPr>
              <a:t>CAPF</a:t>
            </a:r>
            <a:r>
              <a:rPr dirty="0">
                <a:solidFill>
                  <a:srgbClr val="FF0000"/>
                </a:solidFill>
              </a:rPr>
              <a:t> | </a:t>
            </a:r>
            <a:r>
              <a:rPr lang="en-US" dirty="0">
                <a:solidFill>
                  <a:srgbClr val="FF0000"/>
                </a:solidFill>
              </a:rPr>
              <a:t>MFR</a:t>
            </a:r>
            <a:r>
              <a:rPr dirty="0">
                <a:solidFill>
                  <a:srgbClr val="FF0000"/>
                </a:solidFill>
              </a:rPr>
              <a:t> | INDIA</a:t>
            </a:r>
          </a:p>
        </p:txBody>
      </p:sp>
      <p:pic>
        <p:nvPicPr>
          <p:cNvPr id="2097159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7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7778" y="1281207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8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19308" y="12754773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sp>
        <p:nvSpPr>
          <p:cNvPr id="19" name="Rectangle 18"/>
          <p:cNvSpPr/>
          <p:nvPr/>
        </p:nvSpPr>
        <p:spPr>
          <a:xfrm>
            <a:off x="191605" y="11542759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Upon completing this lesson, you will be able to:"/>
          <p:cNvSpPr txBox="1"/>
          <p:nvPr/>
        </p:nvSpPr>
        <p:spPr>
          <a:xfrm>
            <a:off x="497210" y="3564189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x-none" sz="5400" dirty="0"/>
              <a:t>इस पाठ को पूरा करने पर, आप निम्न में सक्षम होंगे:</a:t>
            </a:r>
            <a:endParaRPr lang="zh-CN" altLang="en-US" dirty="0"/>
          </a:p>
        </p:txBody>
      </p:sp>
      <p:sp>
        <p:nvSpPr>
          <p:cNvPr id="1048592" name="OBJECTIVES"/>
          <p:cNvSpPr txBox="1"/>
          <p:nvPr/>
        </p:nvSpPr>
        <p:spPr>
          <a:xfrm>
            <a:off x="8661373" y="787889"/>
            <a:ext cx="5426818" cy="1236066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OBJECTIVES</a:t>
            </a:r>
          </a:p>
        </p:txBody>
      </p:sp>
      <p:sp>
        <p:nvSpPr>
          <p:cNvPr id="10485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048594" name="To answer questions and resolve issues that were recorded in the “File” by participants.…"/>
          <p:cNvSpPr txBox="1"/>
          <p:nvPr/>
        </p:nvSpPr>
        <p:spPr>
          <a:xfrm>
            <a:off x="11659744" y="5444384"/>
            <a:ext cx="11559535" cy="5328741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/>
              <a:t>सवालों के जवाब देने और प्रतिभागियों द्वारा "फ़ाइल" में दर्ज किए गए मुद्दों को हल करने के लिए।</a:t>
            </a: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zh-CN" alt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/>
              <a:t>सबसे महत्वपूर्ण व्यावहारिक प्रक्रियाओं की समीक्षा करने के लिए जो पूरे पाठ्यक्रम में प्रदर्शित और अभ्यास किए गए थे।</a:t>
            </a:r>
            <a:endParaRPr lang="zh-CN" altLang="en-US" dirty="0"/>
          </a:p>
        </p:txBody>
      </p:sp>
      <p:grpSp>
        <p:nvGrpSpPr>
          <p:cNvPr id="14" name="Group"/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104859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596" name="1"/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5" name="Group"/>
          <p:cNvGrpSpPr/>
          <p:nvPr/>
        </p:nvGrpSpPr>
        <p:grpSpPr>
          <a:xfrm>
            <a:off x="9958192" y="8438749"/>
            <a:ext cx="1219201" cy="1681958"/>
            <a:chOff x="0" y="115975"/>
            <a:chExt cx="1219200" cy="1681957"/>
          </a:xfrm>
        </p:grpSpPr>
        <p:sp>
          <p:nvSpPr>
            <p:cNvPr id="104859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598" name="2"/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pic>
        <p:nvPicPr>
          <p:cNvPr id="12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8613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3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11389" y="1280719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Upon completing this lesson, you will be able to:"/>
          <p:cNvSpPr txBox="1"/>
          <p:nvPr/>
        </p:nvSpPr>
        <p:spPr>
          <a:xfrm>
            <a:off x="416527" y="3931134"/>
            <a:ext cx="7627938" cy="5803970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defRPr sz="4800" b="0" i="1" u="none" strike="noStrike" cap="none" spc="0" baseline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x-none" sz="5400" dirty="0"/>
              <a:t>इस पाठ को पूरा करने पर, आप निम्न में सक्षम होंगे:</a:t>
            </a:r>
            <a:endParaRPr lang="zh-CN" altLang="en-US"/>
          </a:p>
        </p:txBody>
      </p:sp>
      <p:sp>
        <p:nvSpPr>
          <p:cNvPr id="1048600" name="OBJECTIVES"/>
          <p:cNvSpPr txBox="1"/>
          <p:nvPr/>
        </p:nvSpPr>
        <p:spPr>
          <a:xfrm>
            <a:off x="8661373" y="787889"/>
            <a:ext cx="5426818" cy="1236066"/>
          </a:xfrm>
          <a:prstGeom prst="rect">
            <a:avLst/>
          </a:prstGeom>
          <a:ln w="12700">
            <a:miter lim="400000"/>
          </a:ln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OBJECTIVES</a:t>
            </a:r>
          </a:p>
        </p:txBody>
      </p:sp>
      <p:sp>
        <p:nvSpPr>
          <p:cNvPr id="10486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048602" name="To outline what is expected in…"/>
          <p:cNvSpPr txBox="1"/>
          <p:nvPr/>
        </p:nvSpPr>
        <p:spPr>
          <a:xfrm>
            <a:off x="11659744" y="5883689"/>
            <a:ext cx="10165706" cy="3851414"/>
          </a:xfrm>
          <a:prstGeom prst="rect">
            <a:avLst/>
          </a:prstGeom>
          <a:ln w="12700">
            <a:miter lim="400000"/>
          </a:ln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sz="4800" dirty="0"/>
              <a:t>यह रेखांकित करने के लिए कि क्या अपेक्षित है </a:t>
            </a:r>
            <a:endParaRPr lang="zh-CN" altLang="en-US" sz="4400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x-none" altLang="en-US" sz="4800" dirty="0"/>
              <a:t>अंतिम व्यावहारिक मूल्यांकन और मूल्यांकन के संबंध में किसी भी प्रश्न का उत्तर दे</a:t>
            </a:r>
            <a:r>
              <a:rPr lang="hi-IN" altLang="en-US" sz="4800"/>
              <a:t>ने में </a:t>
            </a:r>
            <a:r>
              <a:rPr lang="x-none" altLang="en-US" sz="4800"/>
              <a:t>।</a:t>
            </a:r>
            <a:endParaRPr lang="zh-CN" altLang="en-US" dirty="0"/>
          </a:p>
        </p:txBody>
      </p:sp>
      <p:grpSp>
        <p:nvGrpSpPr>
          <p:cNvPr id="17" name="Group"/>
          <p:cNvGrpSpPr/>
          <p:nvPr/>
        </p:nvGrpSpPr>
        <p:grpSpPr>
          <a:xfrm>
            <a:off x="9958192" y="5663706"/>
            <a:ext cx="1219201" cy="1681958"/>
            <a:chOff x="0" y="141375"/>
            <a:chExt cx="1219200" cy="1681957"/>
          </a:xfrm>
        </p:grpSpPr>
        <p:sp>
          <p:nvSpPr>
            <p:cNvPr id="1048603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48604" name="3"/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9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8613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0" name="Imag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82274" y="12813337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3630706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2097160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04860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0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486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048609" name="Rectangle 1"/>
          <p:cNvSpPr/>
          <p:nvPr/>
        </p:nvSpPr>
        <p:spPr>
          <a:xfrm>
            <a:off x="11693237" y="2074669"/>
            <a:ext cx="7335344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x-none" sz="16600" b="1" cap="none" spc="0" dirty="0"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  <a:endParaRPr lang="zh-CN" altLang="en-US" sz="5400" dirty="0"/>
          </a:p>
        </p:txBody>
      </p:sp>
      <p:pic>
        <p:nvPicPr>
          <p:cNvPr id="9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1915" y="12835531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0" name="Imag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30134" y="12835531"/>
            <a:ext cx="3686352" cy="677269"/>
          </a:xfrm>
          <a:prstGeom prst="rect">
            <a:avLst/>
          </a:prstGeom>
          <a:noFill/>
          <a:ln w="12700" cap="flat" cmpd="sng">
            <a:noFill/>
            <a:prstDash val="solid"/>
            <a:miter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306" y="-34941"/>
            <a:ext cx="3379694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3" y="4667361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131</Words>
  <Application>Microsoft Office PowerPoint</Application>
  <PresentationFormat>Custom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6</cp:revision>
  <dcterms:created xsi:type="dcterms:W3CDTF">2025-09-26T09:20:56Z</dcterms:created>
  <dcterms:modified xsi:type="dcterms:W3CDTF">2025-12-19T11:50:41Z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df047e7270bd4d769b9ea85335a0b749</vt:lpwstr>
  </property>
</Properties>
</file>