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mp4"/>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1"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52" autoAdjust="0"/>
    <p:restoredTop sz="94660"/>
  </p:normalViewPr>
  <p:slideViewPr>
    <p:cSldViewPr snapToGrid="0" showGuides="1">
      <p:cViewPr varScale="1">
        <p:scale>
          <a:sx n="105" d="100"/>
          <a:sy n="105" d="100"/>
        </p:scale>
        <p:origin x="-702" y="-90"/>
      </p:cViewPr>
      <p:guideLst>
        <p:guide orient="horz" pos="2137"/>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AF9D5-2258-4932-8FDF-0CAA767ED907}" type="datetimeFigureOut">
              <a:rPr lang="en-IN" smtClean="0"/>
              <a:pPr/>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60260-BA36-4B3B-A8B1-4E8057926F35}" type="slidenum">
              <a:rPr lang="en-IN" smtClean="0"/>
              <a:pPr/>
              <a:t>‹#›</a:t>
            </a:fld>
            <a:endParaRPr lang="en-IN"/>
          </a:p>
        </p:txBody>
      </p:sp>
    </p:spTree>
    <p:extLst>
      <p:ext uri="{BB962C8B-B14F-4D97-AF65-F5344CB8AC3E}">
        <p14:creationId xmlns="" xmlns:p14="http://schemas.microsoft.com/office/powerpoint/2010/main" val="652560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10069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34415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3263582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2013509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4258618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337500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70968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1097000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2419873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11595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pPr/>
              <a:t>‹#›</a:t>
            </a:fld>
            <a:endParaRPr lang="en-IN"/>
          </a:p>
        </p:txBody>
      </p:sp>
    </p:spTree>
    <p:extLst>
      <p:ext uri="{BB962C8B-B14F-4D97-AF65-F5344CB8AC3E}">
        <p14:creationId xmlns="" xmlns:p14="http://schemas.microsoft.com/office/powerpoint/2010/main" val="210006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85604" y="6331411"/>
            <a:ext cx="453698" cy="368646"/>
          </a:xfrm>
          <a:prstGeom prst="rect">
            <a:avLst/>
          </a:prstGeom>
        </p:spPr>
        <p:txBody>
          <a:bodyPr vert="horz" lIns="91440" tIns="45720" rIns="91440" bIns="45720" rtlCol="0" anchor="ctr"/>
          <a:lstStyle>
            <a:lvl1pPr algn="r">
              <a:defRPr sz="1200">
                <a:solidFill>
                  <a:schemeClr val="tx1">
                    <a:tint val="75000"/>
                  </a:schemeClr>
                </a:solidFill>
              </a:defRPr>
            </a:lvl1pPr>
          </a:lstStyle>
          <a:p>
            <a:fld id="{68AED0BF-B613-4EA2-A21D-6A60A5241C27}" type="slidenum">
              <a:rPr lang="en-IN" smtClean="0"/>
              <a:pPr/>
              <a:t>‹#›</a:t>
            </a:fld>
            <a:endParaRPr lang="en-IN"/>
          </a:p>
        </p:txBody>
      </p:sp>
      <p:pic>
        <p:nvPicPr>
          <p:cNvPr id="7" name="Picture 6" descr="NDRF LOGO | NDRF - National Disaster Response Force"/>
          <p:cNvPicPr/>
          <p:nvPr userDrawn="1"/>
        </p:nvPicPr>
        <p:blipFill>
          <a:blip r:embed="rId13" cstate="print">
            <a:extLst>
              <a:ext uri="{28A0092B-C50C-407E-A947-70E740481C1C}">
                <a14:useLocalDpi xmlns="" xmlns:a14="http://schemas.microsoft.com/office/drawing/2010/main" val="0"/>
              </a:ext>
            </a:extLst>
          </a:blip>
          <a:srcRect/>
          <a:stretch>
            <a:fillRect/>
          </a:stretch>
        </p:blipFill>
        <p:spPr bwMode="auto">
          <a:xfrm>
            <a:off x="0" y="0"/>
            <a:ext cx="1594485" cy="876935"/>
          </a:xfrm>
          <a:prstGeom prst="rect">
            <a:avLst/>
          </a:prstGeom>
          <a:noFill/>
          <a:ln>
            <a:noFill/>
          </a:ln>
        </p:spPr>
      </p:pic>
      <p:pic>
        <p:nvPicPr>
          <p:cNvPr id="8" name="Picture 7"/>
          <p:cNvPicPr/>
          <p:nvPr userDrawn="1"/>
        </p:nvPicPr>
        <p:blipFill>
          <a:blip r:embed="rId14" cstate="print">
            <a:extLst>
              <a:ext uri="{28A0092B-C50C-407E-A947-70E740481C1C}">
                <a14:useLocalDpi xmlns="" xmlns:a14="http://schemas.microsoft.com/office/drawing/2010/main" val="0"/>
              </a:ext>
            </a:extLst>
          </a:blip>
          <a:srcRect/>
          <a:stretch>
            <a:fillRect/>
          </a:stretch>
        </p:blipFill>
        <p:spPr bwMode="auto">
          <a:xfrm>
            <a:off x="11295497" y="5944"/>
            <a:ext cx="882650" cy="877570"/>
          </a:xfrm>
          <a:prstGeom prst="rect">
            <a:avLst/>
          </a:prstGeom>
          <a:noFill/>
        </p:spPr>
      </p:pic>
      <p:sp>
        <p:nvSpPr>
          <p:cNvPr id="9" name="PEER | CSSR | INDIA"/>
          <p:cNvSpPr txBox="1"/>
          <p:nvPr userDrawn="1"/>
        </p:nvSpPr>
        <p:spPr>
          <a:xfrm>
            <a:off x="8861367" y="6234523"/>
            <a:ext cx="2177935" cy="342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sz="1200" dirty="0"/>
              <a:t> </a:t>
            </a:r>
            <a:r>
              <a:rPr lang="en-US" sz="1200" dirty="0"/>
              <a:t>PPT-</a:t>
            </a:r>
            <a:endParaRPr sz="1200" dirty="0"/>
          </a:p>
        </p:txBody>
      </p:sp>
      <p:sp>
        <p:nvSpPr>
          <p:cNvPr id="10" name="Rectangle"/>
          <p:cNvSpPr/>
          <p:nvPr userDrawn="1"/>
        </p:nvSpPr>
        <p:spPr>
          <a:xfrm>
            <a:off x="505049" y="6587004"/>
            <a:ext cx="1600098" cy="82412"/>
          </a:xfrm>
          <a:prstGeom prst="rect">
            <a:avLst/>
          </a:prstGeom>
          <a:solidFill>
            <a:srgbClr val="C00000"/>
          </a:solidFill>
          <a:ln w="12700">
            <a:miter lim="400000"/>
          </a:ln>
        </p:spPr>
        <p:txBody>
          <a:bodyPr lIns="78283" tIns="78283" rIns="78283" bIns="78283"/>
          <a:lstStyle/>
          <a:p>
            <a:endParaRPr/>
          </a:p>
        </p:txBody>
      </p:sp>
      <p:sp>
        <p:nvSpPr>
          <p:cNvPr id="11" name="Rectangle"/>
          <p:cNvSpPr/>
          <p:nvPr userDrawn="1"/>
        </p:nvSpPr>
        <p:spPr>
          <a:xfrm>
            <a:off x="8985506" y="6617645"/>
            <a:ext cx="1600098" cy="82412"/>
          </a:xfrm>
          <a:prstGeom prst="rect">
            <a:avLst/>
          </a:prstGeom>
          <a:solidFill>
            <a:srgbClr val="C00000"/>
          </a:solidFill>
          <a:ln w="12700">
            <a:miter lim="400000"/>
          </a:ln>
        </p:spPr>
        <p:txBody>
          <a:bodyPr lIns="78283" tIns="78283" rIns="78283" bIns="78283"/>
          <a:lstStyle/>
          <a:p>
            <a:endParaRPr/>
          </a:p>
        </p:txBody>
      </p:sp>
      <p:sp>
        <p:nvSpPr>
          <p:cNvPr id="12" name="PEER | CSSR | INDIA"/>
          <p:cNvSpPr txBox="1"/>
          <p:nvPr userDrawn="1"/>
        </p:nvSpPr>
        <p:spPr>
          <a:xfrm>
            <a:off x="368530" y="6263888"/>
            <a:ext cx="2177935" cy="342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sz="1200" dirty="0"/>
              <a:t>ROPE</a:t>
            </a:r>
            <a:r>
              <a:rPr lang="en-US" sz="1200" baseline="0" dirty="0"/>
              <a:t> RESCUE</a:t>
            </a:r>
            <a:r>
              <a:rPr sz="1200" dirty="0"/>
              <a:t> | INDIA</a:t>
            </a:r>
          </a:p>
        </p:txBody>
      </p:sp>
    </p:spTree>
    <p:extLst>
      <p:ext uri="{BB962C8B-B14F-4D97-AF65-F5344CB8AC3E}">
        <p14:creationId xmlns="" xmlns:p14="http://schemas.microsoft.com/office/powerpoint/2010/main" val="1059101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7.xml"/><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24"/>
            <a:ext cx="8802977" cy="6857276"/>
          </a:xfrm>
          <a:custGeom>
            <a:avLst/>
            <a:gdLst/>
            <a:ahLst/>
            <a:cxnLst/>
            <a:rect l="l" t="t" r="r" b="b"/>
            <a:pathLst>
              <a:path w="13204465" h="10285914">
                <a:moveTo>
                  <a:pt x="0" y="0"/>
                </a:moveTo>
                <a:lnTo>
                  <a:pt x="13204465" y="0"/>
                </a:lnTo>
                <a:lnTo>
                  <a:pt x="13204465" y="10285914"/>
                </a:lnTo>
                <a:lnTo>
                  <a:pt x="0" y="10285914"/>
                </a:lnTo>
                <a:lnTo>
                  <a:pt x="0" y="0"/>
                </a:lnTo>
                <a:close/>
              </a:path>
            </a:pathLst>
          </a:custGeom>
          <a:blipFill>
            <a:blip r:embed="rId3"/>
            <a:stretch>
              <a:fillRect l="-36825" t="-8664" b="-8664"/>
            </a:stretch>
          </a:blipFill>
        </p:spPr>
      </p:sp>
      <p:grpSp>
        <p:nvGrpSpPr>
          <p:cNvPr id="3" name="Group 3"/>
          <p:cNvGrpSpPr/>
          <p:nvPr/>
        </p:nvGrpSpPr>
        <p:grpSpPr>
          <a:xfrm>
            <a:off x="7127045" y="724"/>
            <a:ext cx="5064955" cy="6857276"/>
            <a:chOff x="0" y="0"/>
            <a:chExt cx="2000970" cy="2709047"/>
          </a:xfrm>
        </p:grpSpPr>
        <p:sp>
          <p:nvSpPr>
            <p:cNvPr id="4" name="Freeform 4"/>
            <p:cNvSpPr/>
            <p:nvPr/>
          </p:nvSpPr>
          <p:spPr>
            <a:xfrm>
              <a:off x="0" y="0"/>
              <a:ext cx="2000970" cy="2709047"/>
            </a:xfrm>
            <a:custGeom>
              <a:avLst/>
              <a:gdLst/>
              <a:ahLst/>
              <a:cxnLst/>
              <a:rect l="l" t="t" r="r" b="b"/>
              <a:pathLst>
                <a:path w="2000970" h="2709047">
                  <a:moveTo>
                    <a:pt x="0" y="0"/>
                  </a:moveTo>
                  <a:lnTo>
                    <a:pt x="2000970" y="0"/>
                  </a:lnTo>
                  <a:lnTo>
                    <a:pt x="2000970" y="2709047"/>
                  </a:lnTo>
                  <a:lnTo>
                    <a:pt x="0" y="2709047"/>
                  </a:lnTo>
                  <a:close/>
                </a:path>
              </a:pathLst>
            </a:custGeom>
            <a:solidFill>
              <a:srgbClr val="F9AF77"/>
            </a:solidFill>
          </p:spPr>
        </p:sp>
        <p:sp>
          <p:nvSpPr>
            <p:cNvPr id="5" name="TextBox 5"/>
            <p:cNvSpPr txBox="1"/>
            <p:nvPr/>
          </p:nvSpPr>
          <p:spPr>
            <a:xfrm>
              <a:off x="0" y="-47625"/>
              <a:ext cx="2000970" cy="2756672"/>
            </a:xfrm>
            <a:prstGeom prst="rect">
              <a:avLst/>
            </a:prstGeom>
          </p:spPr>
          <p:txBody>
            <a:bodyPr lIns="50800" tIns="50800" rIns="50800" bIns="50800" rtlCol="0" anchor="ctr"/>
            <a:lstStyle/>
            <a:p>
              <a:pPr algn="ctr">
                <a:lnSpc>
                  <a:spcPts val="1919"/>
                </a:lnSpc>
              </a:pPr>
              <a:endParaRPr/>
            </a:p>
          </p:txBody>
        </p:sp>
      </p:grpSp>
      <p:grpSp>
        <p:nvGrpSpPr>
          <p:cNvPr id="6" name="Group 6"/>
          <p:cNvGrpSpPr/>
          <p:nvPr/>
        </p:nvGrpSpPr>
        <p:grpSpPr>
          <a:xfrm>
            <a:off x="4091729" y="2195985"/>
            <a:ext cx="7375148" cy="1357884"/>
            <a:chOff x="0" y="0"/>
            <a:chExt cx="2276280" cy="419100"/>
          </a:xfrm>
        </p:grpSpPr>
        <p:sp>
          <p:nvSpPr>
            <p:cNvPr id="7" name="Freeform 7"/>
            <p:cNvSpPr/>
            <p:nvPr/>
          </p:nvSpPr>
          <p:spPr>
            <a:xfrm>
              <a:off x="0" y="0"/>
              <a:ext cx="2276280" cy="419100"/>
            </a:xfrm>
            <a:custGeom>
              <a:avLst/>
              <a:gdLst/>
              <a:ahLst/>
              <a:cxnLst/>
              <a:rect l="l" t="t" r="r" b="b"/>
              <a:pathLst>
                <a:path w="2276280" h="419100">
                  <a:moveTo>
                    <a:pt x="13668" y="0"/>
                  </a:moveTo>
                  <a:lnTo>
                    <a:pt x="2262612" y="0"/>
                  </a:lnTo>
                  <a:cubicBezTo>
                    <a:pt x="2266237" y="0"/>
                    <a:pt x="2269714" y="1440"/>
                    <a:pt x="2272277" y="4003"/>
                  </a:cubicBezTo>
                  <a:cubicBezTo>
                    <a:pt x="2274840" y="6567"/>
                    <a:pt x="2276280" y="10043"/>
                    <a:pt x="2276280" y="13668"/>
                  </a:cubicBezTo>
                  <a:lnTo>
                    <a:pt x="2276280" y="405432"/>
                  </a:lnTo>
                  <a:cubicBezTo>
                    <a:pt x="2276280" y="409057"/>
                    <a:pt x="2274840" y="412533"/>
                    <a:pt x="2272277" y="415097"/>
                  </a:cubicBezTo>
                  <a:cubicBezTo>
                    <a:pt x="2269714" y="417660"/>
                    <a:pt x="2266237" y="419100"/>
                    <a:pt x="2262612" y="419100"/>
                  </a:cubicBezTo>
                  <a:lnTo>
                    <a:pt x="13668" y="419100"/>
                  </a:lnTo>
                  <a:cubicBezTo>
                    <a:pt x="10043" y="419100"/>
                    <a:pt x="6567" y="417660"/>
                    <a:pt x="4003" y="415097"/>
                  </a:cubicBezTo>
                  <a:cubicBezTo>
                    <a:pt x="1440" y="412533"/>
                    <a:pt x="0" y="409057"/>
                    <a:pt x="0" y="405432"/>
                  </a:cubicBezTo>
                  <a:lnTo>
                    <a:pt x="0" y="13668"/>
                  </a:lnTo>
                  <a:cubicBezTo>
                    <a:pt x="0" y="10043"/>
                    <a:pt x="1440" y="6567"/>
                    <a:pt x="4003" y="4003"/>
                  </a:cubicBezTo>
                  <a:cubicBezTo>
                    <a:pt x="6567" y="1440"/>
                    <a:pt x="10043" y="0"/>
                    <a:pt x="13668" y="0"/>
                  </a:cubicBezTo>
                  <a:close/>
                </a:path>
              </a:pathLst>
            </a:custGeom>
            <a:solidFill>
              <a:srgbClr val="B1E3FF"/>
            </a:solidFill>
          </p:spPr>
        </p:sp>
        <p:sp>
          <p:nvSpPr>
            <p:cNvPr id="8" name="TextBox 8"/>
            <p:cNvSpPr txBox="1"/>
            <p:nvPr/>
          </p:nvSpPr>
          <p:spPr>
            <a:xfrm>
              <a:off x="0" y="-47625"/>
              <a:ext cx="2276280" cy="466725"/>
            </a:xfrm>
            <a:prstGeom prst="rect">
              <a:avLst/>
            </a:prstGeom>
          </p:spPr>
          <p:txBody>
            <a:bodyPr lIns="50800" tIns="50800" rIns="50800" bIns="50800" rtlCol="0" anchor="ctr"/>
            <a:lstStyle/>
            <a:p>
              <a:pPr algn="ctr">
                <a:lnSpc>
                  <a:spcPts val="1919"/>
                </a:lnSpc>
              </a:pPr>
              <a:endParaRPr/>
            </a:p>
          </p:txBody>
        </p:sp>
      </p:grpSp>
      <p:sp>
        <p:nvSpPr>
          <p:cNvPr id="9" name="TextBox 9"/>
          <p:cNvSpPr txBox="1"/>
          <p:nvPr/>
        </p:nvSpPr>
        <p:spPr>
          <a:xfrm>
            <a:off x="3825473" y="2194969"/>
            <a:ext cx="7907662" cy="1218282"/>
          </a:xfrm>
          <a:prstGeom prst="rect">
            <a:avLst/>
          </a:prstGeom>
        </p:spPr>
        <p:txBody>
          <a:bodyPr lIns="0" tIns="0" rIns="0" bIns="0" rtlCol="0" anchor="t">
            <a:spAutoFit/>
          </a:bodyPr>
          <a:lstStyle/>
          <a:p>
            <a:pPr algn="ctr">
              <a:lnSpc>
                <a:spcPts val="9506"/>
              </a:lnSpc>
            </a:pPr>
            <a:r>
              <a:rPr lang="en-US" sz="7900" b="1" dirty="0">
                <a:solidFill>
                  <a:srgbClr val="FF0000"/>
                </a:solidFill>
                <a:latin typeface="Arial MT Pro Bold"/>
                <a:ea typeface="Arial MT Pro Bold"/>
                <a:cs typeface="Arial MT Pro Bold"/>
                <a:sym typeface="Arial MT Pro Bold"/>
              </a:rPr>
              <a:t>ROPE</a:t>
            </a:r>
            <a:r>
              <a:rPr lang="en-US" sz="7900" b="1" dirty="0">
                <a:solidFill>
                  <a:srgbClr val="FFFFFF"/>
                </a:solidFill>
                <a:latin typeface="Arial MT Pro Bold"/>
                <a:ea typeface="Arial MT Pro Bold"/>
                <a:cs typeface="Arial MT Pro Bold"/>
                <a:sym typeface="Arial MT Pro Bold"/>
              </a:rPr>
              <a:t> </a:t>
            </a:r>
            <a:r>
              <a:rPr lang="en-US" sz="7900" b="1" dirty="0">
                <a:solidFill>
                  <a:srgbClr val="000000"/>
                </a:solidFill>
                <a:latin typeface="Arial MT Pro Bold"/>
                <a:ea typeface="Arial MT Pro Bold"/>
                <a:cs typeface="Arial MT Pro Bold"/>
                <a:sym typeface="Arial MT Pro Bold"/>
              </a:rPr>
              <a:t>RESCUE</a:t>
            </a:r>
          </a:p>
        </p:txBody>
      </p:sp>
      <p:sp>
        <p:nvSpPr>
          <p:cNvPr id="10" name="TextBox 10"/>
          <p:cNvSpPr txBox="1"/>
          <p:nvPr/>
        </p:nvSpPr>
        <p:spPr>
          <a:xfrm>
            <a:off x="7557359" y="4317263"/>
            <a:ext cx="3686652" cy="961802"/>
          </a:xfrm>
          <a:prstGeom prst="rect">
            <a:avLst/>
          </a:prstGeom>
        </p:spPr>
        <p:txBody>
          <a:bodyPr lIns="0" tIns="0" rIns="0" bIns="0" rtlCol="0" anchor="t">
            <a:spAutoFit/>
          </a:bodyPr>
          <a:lstStyle/>
          <a:p>
            <a:pPr algn="ctr">
              <a:lnSpc>
                <a:spcPts val="2468"/>
              </a:lnSpc>
            </a:pPr>
            <a:r>
              <a:rPr lang="en-US" sz="2100" b="1" dirty="0" smtClean="0">
                <a:solidFill>
                  <a:srgbClr val="000000"/>
                </a:solidFill>
                <a:latin typeface="Arial MT Pro Bold"/>
                <a:ea typeface="Arial MT Pro Bold"/>
                <a:cs typeface="Arial MT Pro Bold"/>
                <a:sym typeface="Arial MT Pro Bold"/>
              </a:rPr>
              <a:t>Sh. </a:t>
            </a:r>
            <a:r>
              <a:rPr lang="en-US" sz="2100" b="1" dirty="0">
                <a:solidFill>
                  <a:srgbClr val="000000"/>
                </a:solidFill>
                <a:latin typeface="Arial MT Pro Bold"/>
                <a:ea typeface="Arial MT Pro Bold"/>
                <a:cs typeface="Arial MT Pro Bold"/>
                <a:sym typeface="Arial MT Pro Bold"/>
              </a:rPr>
              <a:t>Deepak Kumar </a:t>
            </a:r>
            <a:r>
              <a:rPr lang="en-US" sz="2100" b="1" dirty="0" err="1">
                <a:solidFill>
                  <a:srgbClr val="000000"/>
                </a:solidFill>
                <a:latin typeface="Arial MT Pro Bold"/>
                <a:ea typeface="Arial MT Pro Bold"/>
                <a:cs typeface="Arial MT Pro Bold"/>
                <a:sym typeface="Arial MT Pro Bold"/>
              </a:rPr>
              <a:t>Jaiswal</a:t>
            </a:r>
            <a:endParaRPr lang="en-US" sz="2100" b="1" dirty="0">
              <a:solidFill>
                <a:srgbClr val="000000"/>
              </a:solidFill>
              <a:latin typeface="Arial MT Pro Bold"/>
              <a:ea typeface="Arial MT Pro Bold"/>
              <a:cs typeface="Arial MT Pro Bold"/>
              <a:sym typeface="Arial MT Pro Bold"/>
            </a:endParaRPr>
          </a:p>
          <a:p>
            <a:pPr algn="ctr">
              <a:lnSpc>
                <a:spcPts val="2468"/>
              </a:lnSpc>
            </a:pPr>
            <a:r>
              <a:rPr lang="en-US" sz="2100" b="1" dirty="0" err="1">
                <a:solidFill>
                  <a:srgbClr val="000000"/>
                </a:solidFill>
                <a:latin typeface="Arial MT Pro Bold"/>
                <a:ea typeface="Arial MT Pro Bold"/>
                <a:cs typeface="Arial MT Pro Bold"/>
                <a:sym typeface="Arial MT Pro Bold"/>
              </a:rPr>
              <a:t>Asstt</a:t>
            </a:r>
            <a:r>
              <a:rPr lang="en-US" sz="2100" b="1" dirty="0">
                <a:solidFill>
                  <a:srgbClr val="000000"/>
                </a:solidFill>
                <a:latin typeface="Arial MT Pro Bold"/>
                <a:ea typeface="Arial MT Pro Bold"/>
                <a:cs typeface="Arial MT Pro Bold"/>
                <a:sym typeface="Arial MT Pro Bold"/>
              </a:rPr>
              <a:t>. Commandant </a:t>
            </a:r>
          </a:p>
          <a:p>
            <a:pPr algn="ctr">
              <a:lnSpc>
                <a:spcPts val="2468"/>
              </a:lnSpc>
            </a:pPr>
            <a:r>
              <a:rPr lang="en-US" sz="2100" b="1" dirty="0">
                <a:solidFill>
                  <a:srgbClr val="000000"/>
                </a:solidFill>
                <a:latin typeface="Arial MT Pro Bold"/>
                <a:ea typeface="Arial MT Pro Bold"/>
                <a:cs typeface="Arial MT Pro Bold"/>
                <a:sym typeface="Arial MT Pro Bold"/>
              </a:rPr>
              <a:t> 12 NDRF, </a:t>
            </a:r>
            <a:r>
              <a:rPr lang="en-US" sz="2100" b="1" dirty="0" err="1">
                <a:solidFill>
                  <a:srgbClr val="000000"/>
                </a:solidFill>
                <a:latin typeface="Arial MT Pro Bold"/>
                <a:ea typeface="Arial MT Pro Bold"/>
                <a:cs typeface="Arial MT Pro Bold"/>
                <a:sym typeface="Arial MT Pro Bold"/>
              </a:rPr>
              <a:t>Itanagar</a:t>
            </a:r>
            <a:endParaRPr lang="en-US" sz="2100" b="1" dirty="0">
              <a:solidFill>
                <a:srgbClr val="000000"/>
              </a:solidFill>
              <a:latin typeface="Arial MT Pro Bold"/>
              <a:ea typeface="Arial MT Pro Bold"/>
              <a:cs typeface="Arial MT Pro Bold"/>
              <a:sym typeface="Arial MT Pro Bold"/>
            </a:endParaRPr>
          </a:p>
        </p:txBody>
      </p:sp>
      <p:pic>
        <p:nvPicPr>
          <p:cNvPr id="11" name="Picture 10" descr="new logo PNG.png"/>
          <p:cNvPicPr>
            <a:picLocks noChangeAspect="1"/>
          </p:cNvPicPr>
          <p:nvPr/>
        </p:nvPicPr>
        <p:blipFill>
          <a:blip r:embed="rId4" cstate="print"/>
          <a:stretch>
            <a:fillRect/>
          </a:stretch>
        </p:blipFill>
        <p:spPr>
          <a:xfrm>
            <a:off x="8002054" y="307817"/>
            <a:ext cx="1377334" cy="17216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3949E984-7B31-E4A9-BE54-183EBE6F3D74}"/>
              </a:ext>
            </a:extLst>
          </p:cNvPr>
          <p:cNvSpPr txBox="1"/>
          <p:nvPr/>
        </p:nvSpPr>
        <p:spPr>
          <a:xfrm>
            <a:off x="143339" y="2756926"/>
            <a:ext cx="11905323" cy="746360"/>
          </a:xfrm>
          <a:prstGeom prst="rect">
            <a:avLst/>
          </a:prstGeom>
          <a:solidFill>
            <a:srgbClr val="FF0000"/>
          </a:solidFill>
        </p:spPr>
        <p:txBody>
          <a:bodyPr wrap="square" lIns="68580" tIns="34291" rIns="68580" bIns="34291">
            <a:spAutoFit/>
          </a:bodyPr>
          <a:lstStyle/>
          <a:p>
            <a:pPr algn="ctr"/>
            <a:r>
              <a:rPr lang="hi-IN" sz="4400" b="1">
                <a:solidFill>
                  <a:schemeClr val="bg1"/>
                </a:solidFill>
                <a:latin typeface="Open Sans Semibold"/>
              </a:rPr>
              <a:t>केस स्टडी</a:t>
            </a:r>
            <a:endParaRPr lang="en-IN" sz="4400" b="1" dirty="0">
              <a:solidFill>
                <a:schemeClr val="bg1"/>
              </a:solidFill>
              <a:latin typeface="Open Sans Semibold"/>
            </a:endParaRPr>
          </a:p>
        </p:txBody>
      </p:sp>
      <p:sp>
        <p:nvSpPr>
          <p:cNvPr id="4" name="TextBox 3">
            <a:extLst>
              <a:ext uri="{FF2B5EF4-FFF2-40B4-BE49-F238E27FC236}">
                <a16:creationId xmlns="" xmlns:a16="http://schemas.microsoft.com/office/drawing/2014/main" id="{5BE45B4C-E8FD-20A4-38D1-363B23695E49}"/>
              </a:ext>
            </a:extLst>
          </p:cNvPr>
          <p:cNvSpPr txBox="1"/>
          <p:nvPr/>
        </p:nvSpPr>
        <p:spPr>
          <a:xfrm>
            <a:off x="143339" y="4339550"/>
            <a:ext cx="11617291" cy="1569660"/>
          </a:xfrm>
          <a:prstGeom prst="rect">
            <a:avLst/>
          </a:prstGeom>
          <a:noFill/>
        </p:spPr>
        <p:txBody>
          <a:bodyPr wrap="square">
            <a:spAutoFit/>
          </a:bodyPr>
          <a:lstStyle/>
          <a:p>
            <a:pPr algn="ctr"/>
            <a:r>
              <a:rPr lang="hi-IN" sz="3200" b="1" dirty="0">
                <a:solidFill>
                  <a:srgbClr val="C00000"/>
                </a:solidFill>
                <a:latin typeface="Open Sans Semibold"/>
                <a:cs typeface="Arial" pitchFamily="34" charset="0"/>
              </a:rPr>
              <a:t>केरल के पल्लाकड़ में हिल क्लिफ बचाव अभियान
&amp;
देवघर रोपवे दुर्घटना, झारखंड</a:t>
            </a:r>
            <a:endParaRPr lang="en-IN" sz="3200" b="1" dirty="0">
              <a:solidFill>
                <a:srgbClr val="C00000"/>
              </a:solidFill>
              <a:latin typeface="Open Sans Semibold"/>
              <a:cs typeface="Arial" pitchFamily="34" charset="0"/>
            </a:endParaRPr>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96497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6432" y="2743201"/>
            <a:ext cx="3032256" cy="960120"/>
          </a:xfrm>
          <a:solidFill>
            <a:srgbClr val="FF0000"/>
          </a:solidFill>
        </p:spPr>
        <p:txBody>
          <a:bodyPr>
            <a:normAutofit/>
          </a:bodyPr>
          <a:lstStyle/>
          <a:p>
            <a:r>
              <a:rPr lang="hi-IN" b="1" dirty="0">
                <a:solidFill>
                  <a:schemeClr val="bg1"/>
                </a:solidFill>
                <a:latin typeface="Open Sans Semibold"/>
                <a:cs typeface="Times New Roman" pitchFamily="18" charset="0"/>
              </a:rPr>
              <a:t>औब्जैकटिव</a:t>
            </a:r>
            <a:endParaRPr lang="en-IN"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4590288" y="2110825"/>
            <a:ext cx="6826395" cy="3648405"/>
          </a:xfrm>
        </p:spPr>
        <p:txBody>
          <a:bodyPr>
            <a:normAutofit/>
          </a:bodyPr>
          <a:lstStyle/>
          <a:p>
            <a:pPr marL="0" indent="0">
              <a:buNone/>
            </a:pPr>
            <a:r>
              <a:rPr lang="hi-IN" b="1" dirty="0">
                <a:latin typeface="Open Sans Semibold"/>
              </a:rPr>
              <a:t>सत्र के पूरा होने पर आप इसके बारे में जान पाएंगे: -</a:t>
            </a:r>
            <a:r>
              <a:rPr lang="hi-IN" dirty="0">
                <a:latin typeface="Open Sans Semibold"/>
              </a:rPr>
              <a:t>
केरल के पलक्कड़ में हिल क्लिफ रेस्क्यू ऑपरेशन
देवघर रोपवे दुर्घटना, झारखंड</a:t>
            </a:r>
            <a:endParaRPr lang="en-IN" dirty="0">
              <a:latin typeface="Open Sans Semibold"/>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644180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D5306296-A390-67BC-3F25-060EFC9E9BEA}"/>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78E959CD-0A33-17C9-2907-4A34A312E978}"/>
              </a:ext>
            </a:extLst>
          </p:cNvPr>
          <p:cNvSpPr txBox="1"/>
          <p:nvPr/>
        </p:nvSpPr>
        <p:spPr>
          <a:xfrm>
            <a:off x="143339" y="2756926"/>
            <a:ext cx="11905323" cy="725906"/>
          </a:xfrm>
          <a:prstGeom prst="rect">
            <a:avLst/>
          </a:prstGeom>
          <a:solidFill>
            <a:srgbClr val="FF0000"/>
          </a:solidFill>
        </p:spPr>
        <p:txBody>
          <a:bodyPr wrap="square" lIns="68580" tIns="34291" rIns="68580" bIns="34291">
            <a:spAutoFit/>
          </a:bodyPr>
          <a:lstStyle/>
          <a:p>
            <a:pPr algn="ctr"/>
            <a:r>
              <a:rPr lang="hi-IN" sz="4267" b="1">
                <a:solidFill>
                  <a:schemeClr val="bg1"/>
                </a:solidFill>
                <a:latin typeface="Open Sans Semibold"/>
                <a:cs typeface="Arial" pitchFamily="34" charset="0"/>
              </a:rPr>
              <a:t>केरल के पल्लाकड़ में हिल क्लिफ बचाव अभियान</a:t>
            </a:r>
            <a:endParaRPr lang="en-IN" sz="4267" b="1" dirty="0">
              <a:solidFill>
                <a:schemeClr val="bg1"/>
              </a:solidFill>
              <a:latin typeface="Open Sans Semibold"/>
              <a:cs typeface="Arial" pitchFamily="34"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406649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567881" y="1047734"/>
            <a:ext cx="6386841" cy="4855125"/>
          </a:xfrm>
        </p:spPr>
        <p:txBody>
          <a:bodyPr>
            <a:normAutofit fontScale="90000"/>
          </a:bodyPr>
          <a:lstStyle/>
          <a:p>
            <a:r>
              <a:rPr lang="hi-IN" sz="2933" dirty="0"/>
              <a:t>1. 07.02.2022 को लगभग 1500 बजे, 23 वर्ष की आयु के बाबू एन अपने दो दोस्तों के साथ कुरुम्बाची पहाड़ी मलमपुझा, पलक्कड़ में ट्रेकिंग पर गए। </a:t>
            </a:r>
            <a:br>
              <a:rPr lang="hi-IN" sz="2933" dirty="0"/>
            </a:br>
            <a:r>
              <a:rPr lang="hi-IN" sz="2933" dirty="0"/>
              <a:t/>
            </a:r>
            <a:br>
              <a:rPr lang="hi-IN" sz="2933" dirty="0"/>
            </a:br>
            <a:r>
              <a:rPr lang="hi-IN" sz="2933" dirty="0"/>
              <a:t>2.ट्रेकिंग के दौरान बाबू एन फिसल गया और पहाड़ी से नीचे गिर गया और क्रेवास में फंस गया। </a:t>
            </a:r>
            <a:br>
              <a:rPr lang="hi-IN" sz="2933" dirty="0"/>
            </a:br>
            <a:r>
              <a:rPr lang="hi-IN" sz="2933" dirty="0"/>
              <a:t/>
            </a:r>
            <a:br>
              <a:rPr lang="hi-IN" sz="2933" dirty="0"/>
            </a:br>
            <a:r>
              <a:rPr lang="hi-IN" sz="2933" dirty="0"/>
              <a:t>3.08.02.2022 को, पलक्कड़ के जिला कलेक्टर ने एनडीआरएफ टीम से फंसे हुए व्यक्ति को बचाने का अनुरोध किया।</a:t>
            </a:r>
            <a:endParaRPr lang="en-GB" sz="2400" dirty="0">
              <a:latin typeface="Open Sans Semibold"/>
              <a:ea typeface="+mn-ea"/>
              <a:cs typeface="Times New Roman" pitchFamily="18" charset="0"/>
            </a:endParaRPr>
          </a:p>
        </p:txBody>
      </p:sp>
      <p:sp>
        <p:nvSpPr>
          <p:cNvPr id="6" name="Title 1"/>
          <p:cNvSpPr txBox="1">
            <a:spLocks/>
          </p:cNvSpPr>
          <p:nvPr/>
        </p:nvSpPr>
        <p:spPr>
          <a:xfrm>
            <a:off x="153910" y="2471597"/>
            <a:ext cx="5142368" cy="1327405"/>
          </a:xfrm>
          <a:prstGeom prst="rect">
            <a:avLst/>
          </a:prstGeom>
          <a:solidFill>
            <a:srgbClr val="FF0000"/>
          </a:solidFill>
        </p:spPr>
        <p:txBody>
          <a:bodyPr vert="horz" lIns="121920" tIns="60960" rIns="121920" bIns="60960" rtlCol="0" anchor="ctr">
            <a:noAutofit/>
          </a:bodyPr>
          <a:lstStyle/>
          <a:p>
            <a:pPr algn="ctr" defTabSz="1219170">
              <a:spcBef>
                <a:spcPct val="0"/>
              </a:spcBef>
              <a:defRPr/>
            </a:pPr>
            <a:r>
              <a:rPr lang="hi-IN" sz="4000" b="1" dirty="0">
                <a:solidFill>
                  <a:schemeClr val="bg1"/>
                </a:solidFill>
                <a:latin typeface="Open Sans Semibold"/>
                <a:ea typeface="+mj-ea"/>
                <a:cs typeface="Times New Roman" pitchFamily="18" charset="0"/>
              </a:rPr>
              <a:t>टाइम लाइन के अनुसार घटनाओं का क्रम </a:t>
            </a:r>
            <a:endParaRPr lang="en-US" sz="4000" dirty="0">
              <a:solidFill>
                <a:schemeClr val="bg1"/>
              </a:solidFill>
              <a:latin typeface="Open Sans Semibold"/>
              <a:ea typeface="+mj-ea"/>
              <a:cs typeface="Times New Roman" pitchFamily="18" charset="0"/>
            </a:endParaRPr>
          </a:p>
        </p:txBody>
      </p:sp>
      <p:sp>
        <p:nvSpPr>
          <p:cNvPr id="3" name="Content Placeholder 2"/>
          <p:cNvSpPr>
            <a:spLocks noGrp="1"/>
          </p:cNvSpPr>
          <p:nvPr>
            <p:ph idx="1"/>
          </p:nvPr>
        </p:nvSpPr>
        <p:spPr>
          <a:xfrm>
            <a:off x="14250154" y="1681959"/>
            <a:ext cx="3127280" cy="4351338"/>
          </a:xfrm>
        </p:spPr>
        <p:txBody>
          <a:bodyPr/>
          <a:lstStyle/>
          <a:p>
            <a:endParaRPr lang="en-IN" dirty="0"/>
          </a:p>
        </p:txBody>
      </p:sp>
      <p:grpSp>
        <p:nvGrpSpPr>
          <p:cNvPr id="5" name="Group 4"/>
          <p:cNvGrpSpPr/>
          <p:nvPr/>
        </p:nvGrpSpPr>
        <p:grpSpPr>
          <a:xfrm>
            <a:off x="90530" y="135802"/>
            <a:ext cx="11896258" cy="1095470"/>
            <a:chOff x="90530" y="135802"/>
            <a:chExt cx="11896258" cy="1095470"/>
          </a:xfrm>
        </p:grpSpPr>
        <p:pic>
          <p:nvPicPr>
            <p:cNvPr id="7" name="Picture 6">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8" name="Picture 7">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94191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2043" y="3276245"/>
            <a:ext cx="5487692" cy="836712"/>
          </a:xfrm>
          <a:solidFill>
            <a:srgbClr val="FF0000"/>
          </a:solidFill>
        </p:spPr>
        <p:txBody>
          <a:bodyPr>
            <a:normAutofit/>
          </a:bodyPr>
          <a:lstStyle/>
          <a:p>
            <a:pPr algn="ctr"/>
            <a:r>
              <a:rPr lang="hi-IN" sz="4000" b="1">
                <a:solidFill>
                  <a:schemeClr val="bg1"/>
                </a:solidFill>
                <a:latin typeface="Open Sans Semibold"/>
              </a:rPr>
              <a:t>पीड़ित का स्थान</a:t>
            </a:r>
            <a:endParaRPr lang="en-US" sz="4000" b="1" dirty="0">
              <a:solidFill>
                <a:schemeClr val="bg1"/>
              </a:solidFill>
              <a:latin typeface="Open Sans Semibold"/>
            </a:endParaRPr>
          </a:p>
        </p:txBody>
      </p:sp>
      <p:pic>
        <p:nvPicPr>
          <p:cNvPr id="1027" name="Picture 3"/>
          <p:cNvPicPr>
            <a:picLocks noGrp="1" noChangeAspect="1" noChangeArrowheads="1"/>
          </p:cNvPicPr>
          <p:nvPr>
            <p:ph idx="1"/>
          </p:nvPr>
        </p:nvPicPr>
        <p:blipFill>
          <a:blip r:embed="rId2">
            <a:lum bright="-6000" contrast="35000"/>
          </a:blip>
          <a:srcRect/>
          <a:stretch>
            <a:fillRect/>
          </a:stretch>
        </p:blipFill>
        <p:spPr bwMode="auto">
          <a:xfrm>
            <a:off x="5965794" y="1047745"/>
            <a:ext cx="6235301" cy="5429264"/>
          </a:xfrm>
          <a:prstGeom prst="rect">
            <a:avLst/>
          </a:prstGeom>
          <a:solidFill>
            <a:srgbClr val="92D050"/>
          </a:solidFill>
          <a:ln w="9525">
            <a:noFill/>
            <a:miter lim="800000"/>
            <a:headEnd/>
            <a:tailEnd/>
          </a:ln>
          <a:effectLst/>
        </p:spPr>
      </p:pic>
      <p:sp>
        <p:nvSpPr>
          <p:cNvPr id="7" name="Flowchart: Process 6"/>
          <p:cNvSpPr/>
          <p:nvPr/>
        </p:nvSpPr>
        <p:spPr>
          <a:xfrm>
            <a:off x="6264676" y="3952872"/>
            <a:ext cx="2293398" cy="761171"/>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a:t>पीड़ित का स्थान</a:t>
            </a:r>
            <a:endParaRPr lang="en-US" sz="2400" dirty="0">
              <a:solidFill>
                <a:srgbClr val="00B050"/>
              </a:solidFill>
            </a:endParaRPr>
          </a:p>
        </p:txBody>
      </p:sp>
      <p:sp>
        <p:nvSpPr>
          <p:cNvPr id="10" name="Down Arrow 9"/>
          <p:cNvSpPr/>
          <p:nvPr/>
        </p:nvSpPr>
        <p:spPr>
          <a:xfrm>
            <a:off x="5810248" y="1238235"/>
            <a:ext cx="285752" cy="2190765"/>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12" name="Up Arrow 11"/>
          <p:cNvSpPr/>
          <p:nvPr/>
        </p:nvSpPr>
        <p:spPr>
          <a:xfrm>
            <a:off x="7048507" y="5143512"/>
            <a:ext cx="285752" cy="14287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latin typeface="Arial" pitchFamily="34" charset="0"/>
              <a:cs typeface="Arial" pitchFamily="34" charset="0"/>
            </a:endParaRPr>
          </a:p>
        </p:txBody>
      </p:sp>
      <p:sp>
        <p:nvSpPr>
          <p:cNvPr id="11" name="Rectangle 10"/>
          <p:cNvSpPr/>
          <p:nvPr/>
        </p:nvSpPr>
        <p:spPr>
          <a:xfrm>
            <a:off x="6096000" y="1238235"/>
            <a:ext cx="1524011" cy="1143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a:t>ऊपर से 300 मीटर</a:t>
            </a:r>
            <a:endParaRPr lang="en-US" sz="2400" dirty="0"/>
          </a:p>
        </p:txBody>
      </p:sp>
      <p:sp>
        <p:nvSpPr>
          <p:cNvPr id="13" name="Rectangle 12"/>
          <p:cNvSpPr/>
          <p:nvPr/>
        </p:nvSpPr>
        <p:spPr>
          <a:xfrm>
            <a:off x="7429509" y="5810267"/>
            <a:ext cx="1714512" cy="666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a:t>आधार से 1200 मीटर</a:t>
            </a:r>
            <a:endParaRPr lang="en-US" sz="2400" dirty="0"/>
          </a:p>
        </p:txBody>
      </p:sp>
      <p:grpSp>
        <p:nvGrpSpPr>
          <p:cNvPr id="9" name="Group 8"/>
          <p:cNvGrpSpPr/>
          <p:nvPr/>
        </p:nvGrpSpPr>
        <p:grpSpPr>
          <a:xfrm>
            <a:off x="90530" y="135802"/>
            <a:ext cx="11896258" cy="1095470"/>
            <a:chOff x="90530" y="135802"/>
            <a:chExt cx="11896258" cy="1095470"/>
          </a:xfrm>
        </p:grpSpPr>
        <p:pic>
          <p:nvPicPr>
            <p:cNvPr id="14" name="Picture 1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15" name="Picture 1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645087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374167" y="1925153"/>
            <a:ext cx="5588430" cy="2601127"/>
          </a:xfrm>
        </p:spPr>
        <p:txBody>
          <a:bodyPr>
            <a:normAutofit fontScale="62500" lnSpcReduction="20000"/>
          </a:bodyPr>
          <a:lstStyle/>
          <a:p>
            <a:pPr algn="just">
              <a:lnSpc>
                <a:spcPct val="170000"/>
              </a:lnSpc>
              <a:buFont typeface="Arial" pitchFamily="34" charset="0"/>
              <a:buChar char="•"/>
            </a:pPr>
            <a:r>
              <a:rPr lang="hi-IN" sz="2933" dirty="0">
                <a:latin typeface="+mj-lt"/>
                <a:cs typeface="Times New Roman" pitchFamily="18" charset="0"/>
              </a:rPr>
              <a:t>08.02.2022 को लगभग 1206 बजे पीपीटी त्रिशूर की एक टीम जिसमें 15 कार्मिक (01 एसओ + 14 अन्य शामिल थे ) पलक्कड़ जिले के मलमपुझा में कुरुम्बाची पहाड़ी के बेस ऑफ ऑपरेशन पर पहुंची और वन रक्षक, अग्निशमन बल और नागरिक सुरक्षा के साथ 1220 बजे ऑपरेशन शुरू किया।</a:t>
            </a:r>
            <a:endParaRPr lang="en-US" dirty="0">
              <a:solidFill>
                <a:schemeClr val="tx1"/>
              </a:solidFill>
            </a:endParaRPr>
          </a:p>
        </p:txBody>
      </p:sp>
      <p:sp>
        <p:nvSpPr>
          <p:cNvPr id="6" name="Title 1">
            <a:extLst>
              <a:ext uri="{FF2B5EF4-FFF2-40B4-BE49-F238E27FC236}">
                <a16:creationId xmlns="" xmlns:a16="http://schemas.microsoft.com/office/drawing/2014/main" id="{3892585F-F788-6CEC-FD8D-1EF6FA744614}"/>
              </a:ext>
            </a:extLst>
          </p:cNvPr>
          <p:cNvSpPr txBox="1">
            <a:spLocks/>
          </p:cNvSpPr>
          <p:nvPr/>
        </p:nvSpPr>
        <p:spPr>
          <a:xfrm>
            <a:off x="153910" y="2471597"/>
            <a:ext cx="5142368" cy="1327405"/>
          </a:xfrm>
          <a:prstGeom prst="rect">
            <a:avLst/>
          </a:prstGeom>
          <a:solidFill>
            <a:srgbClr val="FF0000"/>
          </a:solidFill>
        </p:spPr>
        <p:txBody>
          <a:bodyPr vert="horz" lIns="121920" tIns="60960" rIns="121920" bIns="60960" rtlCol="0" anchor="ctr">
            <a:noAutofit/>
          </a:bodyPr>
          <a:lstStyle/>
          <a:p>
            <a:pPr algn="ctr" defTabSz="1219170">
              <a:spcBef>
                <a:spcPct val="0"/>
              </a:spcBef>
              <a:defRPr/>
            </a:pPr>
            <a:r>
              <a:rPr lang="hi-IN" sz="4000" b="1" dirty="0">
                <a:solidFill>
                  <a:schemeClr val="bg1"/>
                </a:solidFill>
                <a:latin typeface="Open Sans Semibold"/>
                <a:ea typeface="+mj-ea"/>
                <a:cs typeface="Times New Roman" pitchFamily="18" charset="0"/>
              </a:rPr>
              <a:t>टाइम लाइन के अनुसार घटनाओं का क्रम </a:t>
            </a:r>
            <a:endParaRPr lang="en-US" sz="4000" dirty="0">
              <a:solidFill>
                <a:schemeClr val="bg1"/>
              </a:solidFill>
              <a:latin typeface="Open Sans Semibold"/>
              <a:ea typeface="+mj-ea"/>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84914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43853" y="1267280"/>
            <a:ext cx="6355120" cy="4352286"/>
          </a:xfrm>
        </p:spPr>
        <p:txBody>
          <a:bodyPr>
            <a:normAutofit lnSpcReduction="10000"/>
          </a:bodyPr>
          <a:lstStyle/>
          <a:p>
            <a:pPr algn="just">
              <a:lnSpc>
                <a:spcPct val="150000"/>
              </a:lnSpc>
              <a:buFont typeface="Arial" pitchFamily="34" charset="0"/>
              <a:buChar char="•"/>
            </a:pPr>
            <a:r>
              <a:rPr lang="hi-IN" dirty="0">
                <a:latin typeface="Times New Roman" pitchFamily="18" charset="0"/>
                <a:cs typeface="Times New Roman" pitchFamily="18" charset="0"/>
              </a:rPr>
              <a:t>टीम ने </a:t>
            </a:r>
            <a:r>
              <a:rPr lang="hi-IN" dirty="0">
                <a:latin typeface="Open Sans Semibold"/>
                <a:cs typeface="Times New Roman" pitchFamily="18" charset="0"/>
              </a:rPr>
              <a:t>विक्टिम</a:t>
            </a:r>
            <a:r>
              <a:rPr lang="hi-IN" dirty="0">
                <a:latin typeface="Times New Roman" pitchFamily="18" charset="0"/>
                <a:cs typeface="Times New Roman" pitchFamily="18" charset="0"/>
              </a:rPr>
              <a:t> तक पहुंचने के लिए जंगल के रास्ते पहाड़ी की चोटी तक पहुंचने की कोशिश की, लेकिन रोशनी कम होने के कारण टीम की गति कम हो गई, टीम रात में भी लगातार चढ़ती रही और 09.02.2022 को लगभग 0500 बजे पहाड़ी की चोटी पर पहुंच गई।
 इसके अलावा, अतिरिक्त सब टीम (02 एसओ और 13 अन्य) आरआरसी त्रिशूर से लगभग 082155 बजे रवाना हुई और 0915 बजे ऑपरेशन साइट पर पहुंची।</a:t>
            </a:r>
            <a:endParaRPr lang="en-US" dirty="0">
              <a:solidFill>
                <a:schemeClr val="tx1"/>
              </a:solidFill>
              <a:latin typeface="Open Sans Semibold"/>
            </a:endParaRPr>
          </a:p>
        </p:txBody>
      </p:sp>
      <p:sp>
        <p:nvSpPr>
          <p:cNvPr id="6" name="Title 1">
            <a:extLst>
              <a:ext uri="{FF2B5EF4-FFF2-40B4-BE49-F238E27FC236}">
                <a16:creationId xmlns="" xmlns:a16="http://schemas.microsoft.com/office/drawing/2014/main" id="{7C609BB3-AF31-37D3-5422-CDC4FE7540ED}"/>
              </a:ext>
            </a:extLst>
          </p:cNvPr>
          <p:cNvSpPr txBox="1">
            <a:spLocks/>
          </p:cNvSpPr>
          <p:nvPr/>
        </p:nvSpPr>
        <p:spPr>
          <a:xfrm>
            <a:off x="153910" y="2471597"/>
            <a:ext cx="5142368" cy="1327405"/>
          </a:xfrm>
          <a:prstGeom prst="rect">
            <a:avLst/>
          </a:prstGeom>
          <a:solidFill>
            <a:srgbClr val="FF0000"/>
          </a:solidFill>
        </p:spPr>
        <p:txBody>
          <a:bodyPr vert="horz" lIns="121920" tIns="60960" rIns="121920" bIns="60960" rtlCol="0" anchor="ctr">
            <a:noAutofit/>
          </a:bodyPr>
          <a:lstStyle/>
          <a:p>
            <a:pPr algn="ctr" defTabSz="1219170">
              <a:spcBef>
                <a:spcPct val="0"/>
              </a:spcBef>
              <a:defRPr/>
            </a:pPr>
            <a:r>
              <a:rPr lang="hi-IN" sz="4000" b="1" dirty="0">
                <a:solidFill>
                  <a:schemeClr val="bg1"/>
                </a:solidFill>
                <a:latin typeface="Open Sans Semibold"/>
                <a:ea typeface="+mj-ea"/>
                <a:cs typeface="Times New Roman" pitchFamily="18" charset="0"/>
              </a:rPr>
              <a:t>टाइम लाइन के अनुसार घटनाओं का क्रम </a:t>
            </a:r>
            <a:endParaRPr lang="en-US" sz="4000" dirty="0">
              <a:solidFill>
                <a:schemeClr val="bg1"/>
              </a:solidFill>
              <a:latin typeface="Open Sans Semibold"/>
              <a:ea typeface="+mj-ea"/>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13482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64944"/>
            <a:ext cx="4714043" cy="857256"/>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टीम का रिस्पोंस</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5015884" y="1550878"/>
            <a:ext cx="6578354" cy="3222290"/>
          </a:xfrm>
        </p:spPr>
        <p:txBody>
          <a:bodyPr>
            <a:normAutofit fontScale="85000" lnSpcReduction="10000"/>
          </a:bodyPr>
          <a:lstStyle/>
          <a:p>
            <a:pPr algn="just">
              <a:lnSpc>
                <a:spcPct val="150000"/>
              </a:lnSpc>
            </a:pPr>
            <a:r>
              <a:rPr lang="hi-IN" sz="2400" dirty="0">
                <a:latin typeface="Open Sans Semibold"/>
                <a:cs typeface="Times New Roman" pitchFamily="18" charset="0"/>
              </a:rPr>
              <a:t>ऑपरेशन के बेस पर पहुंचने के बाद, टीम कमांडर ने स्थानीय अधिकारियों से मुलाकात की और घटना के बारे में जानकारी प्राप्त की।
पहले जंगल से गुजरते हुए पहाड़ी की चोटी पर पहुंचने, विक्टिम का पता लगाने और रोप रेसक्यू तकनीकों का उपयोग करके पहाड़ी की चोटी से विक्टिम तक पहुंचने और उसे वापस पहाड़ी की चोटी पर खींचने की योजना बनाई गई थी।</a:t>
            </a:r>
            <a:endParaRPr lang="en-US" sz="2400" dirty="0">
              <a:latin typeface="Open Sans Semibold"/>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424641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6995" y="923445"/>
            <a:ext cx="7395098" cy="4394279"/>
          </a:xfrm>
        </p:spPr>
        <p:txBody>
          <a:bodyPr>
            <a:normAutofit fontScale="85000" lnSpcReduction="10000"/>
          </a:bodyPr>
          <a:lstStyle/>
          <a:p>
            <a:pPr algn="just">
              <a:lnSpc>
                <a:spcPct val="150000"/>
              </a:lnSpc>
            </a:pPr>
            <a:r>
              <a:rPr lang="hi-IN" sz="2400" dirty="0">
                <a:latin typeface="Open Sans Semibold"/>
                <a:cs typeface="Times New Roman" pitchFamily="18" charset="0"/>
              </a:rPr>
              <a:t>टीम कमांडर ने टीम को दो उप टीमों में विभाजित किया, पहली टीम जिसमें 06 कर्मी शामिल थे, वन रक्षक, अग्निशमन बल के जवान और नागरिक सुरक्षा के साथ 081220 बजे घटना स्थल की ओर बढ़ी, हाथी, बाघ, कोबरा आदि जैसे जंगली जानवरों के निवास वाले जंगल से होकर गुजरती है और लगभग 090500 बजे पहाड़ी की चोटी पर पहुंच गई और शेष टीम को ऑपरेशन के आधार पर बैकअप टीम के रूप में रखा गया था।
घटना स्थल पर पहुंचने के बाद टीम ने विक्टिम का पता लगाने की कोशिश की, लेकिन उसका पता नहीं चल सका, फिर टीम ने विक्टिम का पता लगाने के लिए स्थानीय प्रशासन से ड्रोन की मांग की।</a:t>
            </a:r>
            <a:endParaRPr lang="en-US" sz="2400" dirty="0">
              <a:latin typeface="Open Sans Semibold"/>
              <a:cs typeface="Times New Roman" pitchFamily="18" charset="0"/>
            </a:endParaRPr>
          </a:p>
        </p:txBody>
      </p:sp>
      <p:sp>
        <p:nvSpPr>
          <p:cNvPr id="6" name="Title 1">
            <a:extLst>
              <a:ext uri="{FF2B5EF4-FFF2-40B4-BE49-F238E27FC236}">
                <a16:creationId xmlns="" xmlns:a16="http://schemas.microsoft.com/office/drawing/2014/main" id="{65C0C635-BCB1-B13E-F16A-832FBF74B6E1}"/>
              </a:ext>
            </a:extLst>
          </p:cNvPr>
          <p:cNvSpPr>
            <a:spLocks noGrp="1"/>
          </p:cNvSpPr>
          <p:nvPr>
            <p:ph type="title"/>
          </p:nvPr>
        </p:nvSpPr>
        <p:spPr>
          <a:xfrm>
            <a:off x="0" y="2664944"/>
            <a:ext cx="4136995" cy="857256"/>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टीम का रिस्पोंस</a:t>
            </a:r>
            <a:endParaRPr lang="en-US" sz="4000" b="1" dirty="0">
              <a:solidFill>
                <a:schemeClr val="bg1"/>
              </a:solidFill>
              <a:latin typeface="Open Sans Semibold"/>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4274675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1495" y="952484"/>
            <a:ext cx="6809173" cy="4081155"/>
          </a:xfrm>
        </p:spPr>
        <p:txBody>
          <a:bodyPr>
            <a:normAutofit fontScale="85000" lnSpcReduction="10000"/>
          </a:bodyPr>
          <a:lstStyle/>
          <a:p>
            <a:pPr algn="just">
              <a:lnSpc>
                <a:spcPct val="150000"/>
              </a:lnSpc>
            </a:pPr>
            <a:r>
              <a:rPr lang="hi-IN" sz="2400" dirty="0">
                <a:latin typeface="Open Sans Semibold"/>
                <a:cs typeface="Times New Roman" pitchFamily="18" charset="0"/>
              </a:rPr>
              <a:t>सेना की एक टीम के साथ एनडीआरएफ के 07 जवानों की एक अन्य टीम 0823 बजे ऑपरेशन बेस से शुरू हुई, जो 090730 बजे पहाड़ी की चोटी पर पहुंची।
 विक्टिम का पता लगाने के बाद एनडीआरएफ और सेना ने फंसे हुए विक्टिम को बचाने के लिए संयुक्त प्रयास किए, एंकरिंग प्वाइंट स्थापित किया, सेना के पर्वतारोही दल के 01 सदस्य रस्सी की मदद से पहाड़ी की चोटी से उतरे और पीड़ित के पास पहुंचे और सीट हार्नेस और रस्सी की मदद से उसे अपने साथ वापस खींच लिया।</a:t>
            </a:r>
            <a:endParaRPr lang="en-US" sz="2400" dirty="0">
              <a:latin typeface="Open Sans Semibold"/>
              <a:cs typeface="Times New Roman" pitchFamily="18" charset="0"/>
            </a:endParaRPr>
          </a:p>
        </p:txBody>
      </p:sp>
      <p:sp>
        <p:nvSpPr>
          <p:cNvPr id="6" name="Title 1">
            <a:extLst>
              <a:ext uri="{FF2B5EF4-FFF2-40B4-BE49-F238E27FC236}">
                <a16:creationId xmlns="" xmlns:a16="http://schemas.microsoft.com/office/drawing/2014/main" id="{24AE34B9-0F8C-309C-F4AF-57B79A3D4A95}"/>
              </a:ext>
            </a:extLst>
          </p:cNvPr>
          <p:cNvSpPr>
            <a:spLocks noGrp="1"/>
          </p:cNvSpPr>
          <p:nvPr>
            <p:ph type="title"/>
          </p:nvPr>
        </p:nvSpPr>
        <p:spPr>
          <a:xfrm>
            <a:off x="0" y="2664944"/>
            <a:ext cx="4714043" cy="857256"/>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टीम का रिस्पोंस</a:t>
            </a:r>
            <a:endParaRPr lang="en-US" sz="4000" b="1" dirty="0">
              <a:solidFill>
                <a:schemeClr val="bg1"/>
              </a:solidFill>
              <a:latin typeface="Open Sans Semibold"/>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489704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2860954"/>
            <a:ext cx="4048216" cy="1023945"/>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उपलब्धि</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4598634" y="1448896"/>
            <a:ext cx="6818050" cy="3788929"/>
          </a:xfrm>
        </p:spPr>
        <p:txBody>
          <a:bodyPr>
            <a:normAutofit fontScale="92500" lnSpcReduction="20000"/>
          </a:bodyPr>
          <a:lstStyle/>
          <a:p>
            <a:pPr algn="just">
              <a:lnSpc>
                <a:spcPct val="150000"/>
              </a:lnSpc>
            </a:pPr>
            <a:r>
              <a:rPr lang="hi-IN" sz="2400" b="1" u="sng" dirty="0">
                <a:latin typeface="Open Sans Semibold"/>
                <a:cs typeface="Times New Roman" pitchFamily="18" charset="0"/>
              </a:rPr>
              <a:t>विक्टिम  के पास पहुंचे: </a:t>
            </a:r>
            <a:r>
              <a:rPr lang="hi-IN" sz="2400" dirty="0">
                <a:latin typeface="Open Sans Semibold"/>
                <a:cs typeface="Times New Roman" pitchFamily="18" charset="0"/>
              </a:rPr>
              <a:t>090500 बजे एनडीआरएफ की टीम अन्य एजेंसियों के साथ जंगल के माध्यम से, टीम रोप रेस्क्यू उपकरण की मदद से पीड़ित के पास पहुंची।  </a:t>
            </a:r>
            <a:r>
              <a:rPr lang="hi-IN" sz="2400" b="1" u="sng" dirty="0">
                <a:latin typeface="Open Sans Semibold"/>
                <a:cs typeface="Times New Roman" pitchFamily="18" charset="0"/>
              </a:rPr>
              <a:t>
विक्टिम को बचाया : </a:t>
            </a:r>
            <a:r>
              <a:rPr lang="hi-IN" sz="2400" dirty="0">
                <a:latin typeface="Open Sans Semibold"/>
                <a:cs typeface="Times New Roman" pitchFamily="18" charset="0"/>
              </a:rPr>
              <a:t>विक्टिम  को लगभग 091010 बजे वापस पहाड़ी की चोटी पर खींच लिया गया। एनडीआरएफ की टीम ने विक्टिम को स्थिर किया और उसे कुछ भोजन-पानी दिया। विक्टिम को 091218 बजे हेलीकॉप्टर से एयरलिफ्ट किया गया और नजदीकी अस्पताल में स्थानांतरित कर दिया गया।</a:t>
            </a:r>
            <a:endParaRPr lang="en-US" dirty="0">
              <a:latin typeface="Times New Roman" pitchFamily="18" charset="0"/>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830997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5900" y="2969189"/>
            <a:ext cx="3903440" cy="1023945"/>
          </a:xfrm>
          <a:solidFill>
            <a:srgbClr val="FF0000"/>
          </a:solidFill>
        </p:spPr>
        <p:txBody>
          <a:bodyPr>
            <a:normAutofit/>
          </a:bodyPr>
          <a:lstStyle/>
          <a:p>
            <a:pPr algn="ctr"/>
            <a:r>
              <a:rPr lang="hi-IN" sz="4000" b="1">
                <a:solidFill>
                  <a:schemeClr val="bg1"/>
                </a:solidFill>
                <a:latin typeface="Open Sans Semibold"/>
                <a:cs typeface="Times New Roman" pitchFamily="18" charset="0"/>
              </a:rPr>
              <a:t>उपलब्धि</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6096000" y="2753912"/>
            <a:ext cx="5524539" cy="1693801"/>
          </a:xfrm>
        </p:spPr>
        <p:txBody>
          <a:bodyPr>
            <a:normAutofit/>
          </a:bodyPr>
          <a:lstStyle/>
          <a:p>
            <a:pPr algn="just"/>
            <a:r>
              <a:rPr lang="hi-IN" sz="2400" b="1" dirty="0">
                <a:latin typeface="Open Sans Semibold"/>
                <a:cs typeface="Times New Roman" pitchFamily="18" charset="0"/>
              </a:rPr>
              <a:t>संयुक्त अभियान: </a:t>
            </a:r>
            <a:r>
              <a:rPr lang="hi-IN" sz="2400" dirty="0">
                <a:latin typeface="Open Sans Semibold"/>
                <a:cs typeface="Times New Roman" pitchFamily="18" charset="0"/>
              </a:rPr>
              <a:t>यह एनडीआरएफ टीम का एक सफल ऑपरेशन था जिसे सेना और राज्य एजेंसियों के साथ पूरा किया गया था।</a:t>
            </a:r>
            <a:endParaRPr lang="en-US" sz="2400" dirty="0">
              <a:latin typeface="Open Sans Semibold"/>
              <a:cs typeface="Times New Roman" pitchFamily="18" charset="0"/>
            </a:endParaRPr>
          </a:p>
        </p:txBody>
      </p:sp>
      <p:sp>
        <p:nvSpPr>
          <p:cNvPr id="10242" name="AutoShape 2" descr="blob:https://web.whatsapp.com/42a4ede8-e8ba-4165-9a6f-694b0156133f"/>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680471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433" y="2911876"/>
            <a:ext cx="4781775" cy="1393793"/>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ऑपरेशन में कमियाँ/गैप्स</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5291092" y="1757780"/>
            <a:ext cx="6249880" cy="3204838"/>
          </a:xfrm>
        </p:spPr>
        <p:txBody>
          <a:bodyPr>
            <a:normAutofit lnSpcReduction="10000"/>
          </a:bodyPr>
          <a:lstStyle/>
          <a:p>
            <a:pPr algn="just"/>
            <a:r>
              <a:rPr lang="hi-IN" sz="2400" dirty="0">
                <a:latin typeface="Open Sans Semibold"/>
                <a:cs typeface="Times New Roman" pitchFamily="18" charset="0"/>
              </a:rPr>
              <a:t>यह पहला ऑपरेशन है जिसमें विक्टिम पहाड़ी की चोटी से लगभग 300 मीटर और तलहटी से 1000 मीटर से अधिक की ऊंचाई पर खड़ी पहाड़ी की क्रेवास  में फंस गया।
एनडीआरएफ की टीम के पास विक्टिम का पता लगाने के लिए ड्रोन कैमरा नहीं था।
एनडीआरएफ की टीम ने न तो इस तरह के हाई हिल रेस्क्यू ऑप्स के लिए प्रशिक्षण लिया और न ही इस तरह के ऑपरेशन का कोई अनुभव था।</a:t>
            </a:r>
            <a:endParaRPr lang="en-US" dirty="0">
              <a:latin typeface="Times New Roman" pitchFamily="18" charset="0"/>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07429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655" y="2999578"/>
            <a:ext cx="4501777" cy="785819"/>
          </a:xfrm>
          <a:solidFill>
            <a:srgbClr val="FF0000"/>
          </a:solidFill>
        </p:spPr>
        <p:txBody>
          <a:bodyPr>
            <a:normAutofit/>
          </a:bodyPr>
          <a:lstStyle/>
          <a:p>
            <a:pPr algn="ctr"/>
            <a:r>
              <a:rPr lang="hi-IN" sz="4000" b="1" dirty="0">
                <a:solidFill>
                  <a:schemeClr val="bg1"/>
                </a:solidFill>
                <a:latin typeface="Open Sans Semibold"/>
                <a:cs typeface="Times New Roman" pitchFamily="18" charset="0"/>
              </a:rPr>
              <a:t>सबक सीखा</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6096001" y="2132860"/>
            <a:ext cx="5959876" cy="2091668"/>
          </a:xfrm>
        </p:spPr>
        <p:txBody>
          <a:bodyPr>
            <a:normAutofit/>
          </a:bodyPr>
          <a:lstStyle/>
          <a:p>
            <a:pPr algn="just"/>
            <a:r>
              <a:rPr lang="hi-IN" sz="2400" dirty="0">
                <a:latin typeface="Open Sans Semibold"/>
                <a:cs typeface="Times New Roman" pitchFamily="18" charset="0"/>
              </a:rPr>
              <a:t>इस प्रकार के संचालन के लिए स्टेटिक रोप , केराबिनर और बॉडी हार्नेस अधिक प्रभावी होते हैं।
सीखा कि पहाड़ियों के पार रोप कैसे एंकर करते हैं और कैसे  उतरते और चढ़ते हैं </a:t>
            </a:r>
            <a:endParaRPr lang="en-US" sz="2400" dirty="0">
              <a:latin typeface="Open Sans Semibold"/>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79932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1479" y="2220875"/>
            <a:ext cx="5548543" cy="1208125"/>
          </a:xfrm>
          <a:solidFill>
            <a:srgbClr val="FF0000"/>
          </a:solidFill>
        </p:spPr>
        <p:txBody>
          <a:bodyPr>
            <a:normAutofit/>
          </a:bodyPr>
          <a:lstStyle/>
          <a:p>
            <a:pPr algn="ctr"/>
            <a:r>
              <a:rPr lang="hi-IN" b="1">
                <a:solidFill>
                  <a:schemeClr val="bg1"/>
                </a:solidFill>
                <a:latin typeface="Open Sans Semibold"/>
                <a:cs typeface="Times New Roman" pitchFamily="18" charset="0"/>
              </a:rPr>
              <a:t>सबक सीखा</a:t>
            </a:r>
            <a:endParaRPr lang="en-US"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6104878" y="1875408"/>
            <a:ext cx="5959875" cy="5257800"/>
          </a:xfrm>
        </p:spPr>
        <p:txBody>
          <a:bodyPr>
            <a:normAutofit/>
          </a:bodyPr>
          <a:lstStyle/>
          <a:p>
            <a:pPr algn="just"/>
            <a:r>
              <a:rPr lang="hi-IN" sz="2400" dirty="0">
                <a:latin typeface="Open Sans Semibold"/>
                <a:cs typeface="Times New Roman" pitchFamily="18" charset="0"/>
              </a:rPr>
              <a:t>सीखा कि मल्टीएजेंसी के साथ समन्वय कैसे किया जाए और इस प्रकार की घटना के मामले में प्रतिकूल स्थिति में विक्टिम को तत्काल कैसे बचाया/निकाला जाए। 
सीखा कि जंगली जानवरों वाले क्षेत्र से कैसे गुजरना है</a:t>
            </a:r>
            <a:endParaRPr lang="en-US" sz="2400" dirty="0">
              <a:latin typeface="Open Sans Semibold"/>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035157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9899" y="2963859"/>
            <a:ext cx="5214478" cy="1199767"/>
          </a:xfrm>
          <a:solidFill>
            <a:srgbClr val="FF0000"/>
          </a:solidFill>
        </p:spPr>
        <p:txBody>
          <a:bodyPr>
            <a:noAutofit/>
          </a:bodyPr>
          <a:lstStyle/>
          <a:p>
            <a:pPr algn="ctr"/>
            <a:r>
              <a:rPr lang="hi-IN" sz="4000" b="1" dirty="0">
                <a:solidFill>
                  <a:schemeClr val="bg1"/>
                </a:solidFill>
                <a:latin typeface="Open Sans Semibold"/>
                <a:cs typeface="Times New Roman" pitchFamily="18" charset="0"/>
              </a:rPr>
              <a:t>भविष्य के लिए चुनौतियाँ</a:t>
            </a:r>
            <a:endParaRPr lang="en-US" sz="4000" b="1" dirty="0">
              <a:solidFill>
                <a:schemeClr val="bg1"/>
              </a:solidFill>
              <a:latin typeface="Open Sans Semibold"/>
              <a:cs typeface="Times New Roman" pitchFamily="18" charset="0"/>
            </a:endParaRPr>
          </a:p>
        </p:txBody>
      </p:sp>
      <p:sp>
        <p:nvSpPr>
          <p:cNvPr id="3" name="Content Placeholder 2"/>
          <p:cNvSpPr>
            <a:spLocks noGrp="1"/>
          </p:cNvSpPr>
          <p:nvPr>
            <p:ph idx="1"/>
          </p:nvPr>
        </p:nvSpPr>
        <p:spPr>
          <a:xfrm>
            <a:off x="6096000" y="2487967"/>
            <a:ext cx="5817833" cy="4037045"/>
          </a:xfrm>
        </p:spPr>
        <p:txBody>
          <a:bodyPr>
            <a:normAutofit/>
          </a:bodyPr>
          <a:lstStyle/>
          <a:p>
            <a:pPr algn="just">
              <a:lnSpc>
                <a:spcPct val="150000"/>
              </a:lnSpc>
            </a:pPr>
            <a:r>
              <a:rPr lang="hi-IN" sz="2400" dirty="0">
                <a:latin typeface="Open Sans Semibold"/>
                <a:cs typeface="Times New Roman" pitchFamily="18" charset="0"/>
              </a:rPr>
              <a:t>पहाड़ी क्षेत्रों में अभियान।
ड्रोन और रोप गन की हैंडलिंग। 
इस तरह के जोखिम भरे और चुनौतीपूर्ण पर्वतीय बचाव अभियान को निष्पादित करने के लिए पर्वत बचाव का विशेष प्रशिक्षण जरूरी है </a:t>
            </a:r>
            <a:endParaRPr lang="en-US" sz="2400" dirty="0">
              <a:latin typeface="Open Sans Semibold"/>
              <a:cs typeface="Times New Roman" pitchFamily="18" charset="0"/>
            </a:endParaRPr>
          </a:p>
        </p:txBody>
      </p:sp>
      <p:sp>
        <p:nvSpPr>
          <p:cNvPr id="9218" name="AutoShape 2" descr="How To Go About A Mountaineering Course In India - Indiahikes"/>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426947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84FA2F81-5E59-F65A-B48F-EB37BEEDB278}"/>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73FFFADB-DA4F-BD29-6B90-C55936ADADCE}"/>
              </a:ext>
            </a:extLst>
          </p:cNvPr>
          <p:cNvSpPr txBox="1"/>
          <p:nvPr/>
        </p:nvSpPr>
        <p:spPr>
          <a:xfrm>
            <a:off x="143339" y="2756926"/>
            <a:ext cx="11905323" cy="807915"/>
          </a:xfrm>
          <a:prstGeom prst="rect">
            <a:avLst/>
          </a:prstGeom>
          <a:solidFill>
            <a:srgbClr val="FF0000"/>
          </a:solidFill>
        </p:spPr>
        <p:txBody>
          <a:bodyPr wrap="square" lIns="68580" tIns="34291" rIns="68580" bIns="34291">
            <a:spAutoFit/>
          </a:bodyPr>
          <a:lstStyle/>
          <a:p>
            <a:pPr algn="ctr"/>
            <a:r>
              <a:rPr lang="hi-IN" sz="4800" b="1">
                <a:solidFill>
                  <a:schemeClr val="bg1"/>
                </a:solidFill>
                <a:latin typeface="Open Sans Semibold"/>
                <a:cs typeface="Arial" pitchFamily="34" charset="0"/>
              </a:rPr>
              <a:t>देवघर रोपवे दुर्घटना, झारखंड</a:t>
            </a:r>
            <a:endParaRPr lang="en-IN" sz="4800" b="1" dirty="0">
              <a:solidFill>
                <a:schemeClr val="bg1"/>
              </a:solidFill>
              <a:latin typeface="Open Sans Semibold"/>
              <a:cs typeface="Arial" pitchFamily="34"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478110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FA4AA3-6A59-9816-C49C-5CB2343FA0B5}"/>
              </a:ext>
            </a:extLst>
          </p:cNvPr>
          <p:cNvSpPr>
            <a:spLocks noGrp="1"/>
          </p:cNvSpPr>
          <p:nvPr>
            <p:ph type="ctrTitle"/>
          </p:nvPr>
        </p:nvSpPr>
        <p:spPr/>
        <p:txBody>
          <a:bodyPr/>
          <a:lstStyle/>
          <a:p>
            <a:endParaRPr lang="en-IN"/>
          </a:p>
        </p:txBody>
      </p:sp>
      <p:sp>
        <p:nvSpPr>
          <p:cNvPr id="3" name="Subtitle 2">
            <a:extLst>
              <a:ext uri="{FF2B5EF4-FFF2-40B4-BE49-F238E27FC236}">
                <a16:creationId xmlns="" xmlns:a16="http://schemas.microsoft.com/office/drawing/2014/main" id="{CCEA10A5-684E-DC18-3B56-B33D1E354CCD}"/>
              </a:ext>
            </a:extLst>
          </p:cNvPr>
          <p:cNvSpPr>
            <a:spLocks noGrp="1"/>
          </p:cNvSpPr>
          <p:nvPr>
            <p:ph type="subTitle" idx="1"/>
          </p:nvPr>
        </p:nvSpPr>
        <p:spPr/>
        <p:txBody>
          <a:bodyPr/>
          <a:lstStyle/>
          <a:p>
            <a:endParaRPr lang="en-IN"/>
          </a:p>
        </p:txBody>
      </p:sp>
      <p:pic>
        <p:nvPicPr>
          <p:cNvPr id="5" name="Picture 4">
            <a:extLst>
              <a:ext uri="{FF2B5EF4-FFF2-40B4-BE49-F238E27FC236}">
                <a16:creationId xmlns="" xmlns:a16="http://schemas.microsoft.com/office/drawing/2014/main" id="{DD712DCB-E8FC-A512-C9F9-30D2960EADA1}"/>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 xmlns:p14="http://schemas.microsoft.com/office/powerpoint/2010/main" val="4056444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044E2A93-6C25-9F9F-ED7A-197638C79785}"/>
              </a:ext>
            </a:extLst>
          </p:cNvPr>
          <p:cNvSpPr txBox="1"/>
          <p:nvPr/>
        </p:nvSpPr>
        <p:spPr>
          <a:xfrm>
            <a:off x="143340" y="275903"/>
            <a:ext cx="11713301" cy="913007"/>
          </a:xfrm>
          <a:prstGeom prst="rect">
            <a:avLst/>
          </a:prstGeom>
          <a:noFill/>
        </p:spPr>
        <p:txBody>
          <a:bodyPr wrap="square" lIns="91440" tIns="45720" rIns="91440" bIns="45720" rtlCol="0">
            <a:spAutoFit/>
          </a:bodyPr>
          <a:lstStyle/>
          <a:p>
            <a:pPr algn="ctr"/>
            <a:r>
              <a:rPr lang="hi-IN" sz="5333" b="1">
                <a:solidFill>
                  <a:srgbClr val="FF0000"/>
                </a:solidFill>
                <a:latin typeface="Times New Roman" pitchFamily="18" charset="0"/>
                <a:ea typeface="+mj-ea"/>
                <a:cs typeface="Times New Roman" pitchFamily="18" charset="0"/>
              </a:rPr>
              <a:t>पूर्वसमीक्षा</a:t>
            </a:r>
            <a:endParaRPr lang="en-GB" sz="5333" b="1" dirty="0">
              <a:solidFill>
                <a:srgbClr val="FF0000"/>
              </a:solidFill>
              <a:latin typeface="Times New Roman" pitchFamily="18" charset="0"/>
              <a:ea typeface="+mj-ea"/>
              <a:cs typeface="Times New Roman" pitchFamily="18" charset="0"/>
            </a:endParaRPr>
          </a:p>
        </p:txBody>
      </p:sp>
      <p:sp>
        <p:nvSpPr>
          <p:cNvPr id="3" name="Title 2">
            <a:extLst>
              <a:ext uri="{FF2B5EF4-FFF2-40B4-BE49-F238E27FC236}">
                <a16:creationId xmlns="" xmlns:a16="http://schemas.microsoft.com/office/drawing/2014/main" id="{C5D10E52-6D78-C71F-BF96-E6331B72572D}"/>
              </a:ext>
            </a:extLst>
          </p:cNvPr>
          <p:cNvSpPr>
            <a:spLocks noGrp="1"/>
          </p:cNvSpPr>
          <p:nvPr>
            <p:ph type="title"/>
          </p:nvPr>
        </p:nvSpPr>
        <p:spPr>
          <a:xfrm>
            <a:off x="143340" y="2886384"/>
            <a:ext cx="2351286" cy="855629"/>
          </a:xfrm>
          <a:solidFill>
            <a:srgbClr val="FF0000"/>
          </a:solidFill>
        </p:spPr>
        <p:txBody>
          <a:bodyPr>
            <a:normAutofit fontScale="90000"/>
          </a:bodyPr>
          <a:lstStyle/>
          <a:p>
            <a:pPr algn="ctr"/>
            <a:r>
              <a:rPr lang="hi-IN" b="1">
                <a:solidFill>
                  <a:schemeClr val="bg1"/>
                </a:solidFill>
                <a:latin typeface="Open Sans Semibold"/>
                <a:cs typeface="Times New Roman" pitchFamily="18" charset="0"/>
              </a:rPr>
              <a:t>पूर्वसमीक्षा</a:t>
            </a:r>
            <a:endParaRPr lang="en-IN" b="1" dirty="0">
              <a:solidFill>
                <a:schemeClr val="bg1"/>
              </a:solidFill>
              <a:latin typeface="Open Sans Semibold"/>
              <a:cs typeface="Times New Roman" pitchFamily="18" charset="0"/>
            </a:endParaRPr>
          </a:p>
        </p:txBody>
      </p:sp>
      <p:sp>
        <p:nvSpPr>
          <p:cNvPr id="4" name="Content Placeholder 3">
            <a:extLst>
              <a:ext uri="{FF2B5EF4-FFF2-40B4-BE49-F238E27FC236}">
                <a16:creationId xmlns="" xmlns:a16="http://schemas.microsoft.com/office/drawing/2014/main" id="{63C22077-B90A-9AF5-459E-7FDACF7F8D1A}"/>
              </a:ext>
            </a:extLst>
          </p:cNvPr>
          <p:cNvSpPr>
            <a:spLocks noGrp="1"/>
          </p:cNvSpPr>
          <p:nvPr>
            <p:ph idx="1"/>
          </p:nvPr>
        </p:nvSpPr>
        <p:spPr>
          <a:xfrm>
            <a:off x="2965143" y="1604799"/>
            <a:ext cx="8753382" cy="4520794"/>
          </a:xfrm>
        </p:spPr>
        <p:txBody>
          <a:bodyPr>
            <a:noAutofit/>
          </a:bodyPr>
          <a:lstStyle/>
          <a:p>
            <a:pPr marL="0" indent="0" algn="just">
              <a:lnSpc>
                <a:spcPct val="150000"/>
              </a:lnSpc>
              <a:spcBef>
                <a:spcPct val="20000"/>
              </a:spcBef>
              <a:buNone/>
            </a:pPr>
            <a:r>
              <a:rPr lang="hi-IN" sz="2400" dirty="0">
                <a:latin typeface="Open Sans Semibold"/>
                <a:cs typeface="Times New Roman" pitchFamily="18" charset="0"/>
              </a:rPr>
              <a:t>त्रिकुट में देवघर रोपवे सेवा पवित्र शहर के सुंदर मनोरम दृश्य प्रस्तुत करती है। त्रिकुट पहाड़ी की तीन चोटियां ब्रह्मा, विष्णु और महेश की पवित्र त्रिमूर्ति का प्रतीक हैं। 
तीर्थयात्रियों को पूरे वर्ष पहाड़ी की चोटी पर ले जाने के लिए केबल कार/रोप वे का निर्माण किया गया है।
यह प्रजेंटेशन 10 से 12 अप्रैल 2022 तक 9वीं बटालियन एनडीआरएफ द्वारा किए गए दुर्घटना और बचाव कार्यों पर प्रकाश डालेगी।</a:t>
            </a:r>
            <a:endParaRPr lang="en-IN" sz="2400" dirty="0"/>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4047634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7CF8B156-1F13-7094-700F-6A00D6670400}"/>
              </a:ext>
            </a:extLst>
          </p:cNvPr>
          <p:cNvSpPr>
            <a:spLocks noGrp="1"/>
          </p:cNvSpPr>
          <p:nvPr>
            <p:ph type="title"/>
          </p:nvPr>
        </p:nvSpPr>
        <p:spPr>
          <a:xfrm>
            <a:off x="346230" y="2864429"/>
            <a:ext cx="4287914" cy="1778592"/>
          </a:xfrm>
          <a:solidFill>
            <a:srgbClr val="FF0000"/>
          </a:solidFill>
        </p:spPr>
        <p:txBody>
          <a:bodyPr>
            <a:noAutofit/>
          </a:bodyPr>
          <a:lstStyle/>
          <a:p>
            <a:pPr algn="ctr"/>
            <a:r>
              <a:rPr lang="hi-IN" sz="4000" b="1">
                <a:solidFill>
                  <a:schemeClr val="bg1"/>
                </a:solidFill>
                <a:latin typeface="Open Sans Semibold"/>
                <a:cs typeface="Times New Roman" pitchFamily="18" charset="0"/>
              </a:rPr>
              <a:t>परिचय</a:t>
            </a:r>
            <a:endParaRPr lang="en-IN" sz="5400" dirty="0">
              <a:solidFill>
                <a:schemeClr val="bg1"/>
              </a:solidFill>
              <a:latin typeface="Open Sans Semibold"/>
            </a:endParaRPr>
          </a:p>
        </p:txBody>
      </p:sp>
      <p:sp>
        <p:nvSpPr>
          <p:cNvPr id="6" name="Content Placeholder 5">
            <a:extLst>
              <a:ext uri="{FF2B5EF4-FFF2-40B4-BE49-F238E27FC236}">
                <a16:creationId xmlns="" xmlns:a16="http://schemas.microsoft.com/office/drawing/2014/main" id="{16234506-C113-E7A6-71D4-66893B824974}"/>
              </a:ext>
            </a:extLst>
          </p:cNvPr>
          <p:cNvSpPr>
            <a:spLocks noGrp="1"/>
          </p:cNvSpPr>
          <p:nvPr>
            <p:ph idx="1"/>
          </p:nvPr>
        </p:nvSpPr>
        <p:spPr>
          <a:xfrm>
            <a:off x="5095784" y="1316765"/>
            <a:ext cx="6489576" cy="4551375"/>
          </a:xfrm>
        </p:spPr>
        <p:txBody>
          <a:bodyPr>
            <a:normAutofit fontScale="85000" lnSpcReduction="20000"/>
          </a:bodyPr>
          <a:lstStyle/>
          <a:p>
            <a:pPr marL="0" indent="0">
              <a:lnSpc>
                <a:spcPct val="150000"/>
              </a:lnSpc>
              <a:buNone/>
            </a:pPr>
            <a:r>
              <a:rPr lang="hi-IN" sz="2400" dirty="0">
                <a:effectLst>
                  <a:outerShdw blurRad="38100" dist="38100" dir="2700000" algn="tl">
                    <a:srgbClr val="000000">
                      <a:alpha val="43137"/>
                    </a:srgbClr>
                  </a:outerShdw>
                </a:effectLst>
                <a:latin typeface="Open Sans Semibold"/>
                <a:cs typeface="Times New Roman" panose="02020603050405020304" pitchFamily="18" charset="0"/>
              </a:rPr>
              <a:t>10 से 12 अप्रैल 2022 तक अन्य एजेंसियों के साथ 9वीं बटालियन एनडीआरएफ, बिहार, पटना द्वारा अपनी तरह का  यह पहला बचाव अभियान चलाया गया। ऑपरेशन में निम्नलिखित पहलू शामिल थे 
घटना स्थल का स्थान और विवरण
घटनाओं का क्रम 
एक्टिवेशन और मोब्लाइजेशन (योजना और निष्पादन)
डिमोब्लाइजेशन
सबक सीखा
आगे की राह</a:t>
            </a:r>
            <a:endParaRPr lang="en-IN" dirty="0"/>
          </a:p>
        </p:txBody>
      </p:sp>
      <p:grpSp>
        <p:nvGrpSpPr>
          <p:cNvPr id="4" name="Group 3"/>
          <p:cNvGrpSpPr/>
          <p:nvPr/>
        </p:nvGrpSpPr>
        <p:grpSpPr>
          <a:xfrm>
            <a:off x="90530" y="135802"/>
            <a:ext cx="11896258" cy="1095470"/>
            <a:chOff x="90530" y="135802"/>
            <a:chExt cx="11896258" cy="1095470"/>
          </a:xfrm>
        </p:grpSpPr>
        <p:pic>
          <p:nvPicPr>
            <p:cNvPr id="7" name="Picture 6">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8" name="Picture 7">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88786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060" t="9672" r="5219" b="11056"/>
          <a:stretch/>
        </p:blipFill>
        <p:spPr>
          <a:xfrm>
            <a:off x="5051393" y="1433951"/>
            <a:ext cx="7066625" cy="4629705"/>
          </a:xfrm>
          <a:prstGeom prst="rect">
            <a:avLst/>
          </a:prstGeom>
          <a:ln>
            <a:noFill/>
          </a:ln>
          <a:effectLst>
            <a:outerShdw blurRad="190500" algn="tl" rotWithShape="0">
              <a:srgbClr val="000000">
                <a:alpha val="70000"/>
              </a:srgbClr>
            </a:outerShdw>
          </a:effectLst>
        </p:spPr>
      </p:pic>
      <p:sp>
        <p:nvSpPr>
          <p:cNvPr id="3" name="TextBox 2"/>
          <p:cNvSpPr txBox="1"/>
          <p:nvPr/>
        </p:nvSpPr>
        <p:spPr>
          <a:xfrm>
            <a:off x="98949" y="2957473"/>
            <a:ext cx="4810401" cy="707886"/>
          </a:xfrm>
          <a:prstGeom prst="rect">
            <a:avLst/>
          </a:prstGeom>
          <a:solidFill>
            <a:srgbClr val="FF0000"/>
          </a:solidFill>
        </p:spPr>
        <p:txBody>
          <a:bodyPr wrap="square" lIns="91440" tIns="45720" rIns="91440" bIns="45720" rtlCol="0">
            <a:spAutoFit/>
          </a:bodyPr>
          <a:lstStyle/>
          <a:p>
            <a:pPr algn="ctr"/>
            <a:r>
              <a:rPr lang="hi-IN" sz="4000" b="1" dirty="0">
                <a:solidFill>
                  <a:schemeClr val="bg1"/>
                </a:solidFill>
                <a:latin typeface="Open Sans Semibold"/>
                <a:ea typeface="+mj-ea"/>
                <a:cs typeface="Times New Roman" pitchFamily="18" charset="0"/>
              </a:rPr>
              <a:t>घटना स्थल का स्थान</a:t>
            </a:r>
            <a:endParaRPr lang="en-US" sz="4000" b="1" dirty="0">
              <a:solidFill>
                <a:schemeClr val="bg1"/>
              </a:solidFill>
              <a:latin typeface="Open Sans Semibold"/>
              <a:ea typeface="+mj-ea"/>
              <a:cs typeface="Times New Roman" pitchFamily="18" charset="0"/>
            </a:endParaRPr>
          </a:p>
        </p:txBody>
      </p:sp>
      <p:sp>
        <p:nvSpPr>
          <p:cNvPr id="5" name="TextBox 4"/>
          <p:cNvSpPr txBox="1"/>
          <p:nvPr/>
        </p:nvSpPr>
        <p:spPr>
          <a:xfrm flipH="1">
            <a:off x="6376459" y="2406229"/>
            <a:ext cx="2208247" cy="461665"/>
          </a:xfrm>
          <a:prstGeom prst="rect">
            <a:avLst/>
          </a:prstGeom>
          <a:noFill/>
        </p:spPr>
        <p:txBody>
          <a:bodyPr wrap="square" lIns="91440" tIns="45720" rIns="91440" bIns="45720" rtlCol="0">
            <a:spAutoFit/>
          </a:bodyPr>
          <a:lstStyle/>
          <a:p>
            <a:r>
              <a:rPr lang="en-US" sz="2400" dirty="0">
                <a:solidFill>
                  <a:srgbClr val="FF0000"/>
                </a:solidFill>
              </a:rPr>
              <a:t>TRIKUT PAHAD</a:t>
            </a:r>
            <a:endParaRPr lang="en-IN" sz="2400" dirty="0">
              <a:solidFill>
                <a:srgbClr val="FF0000"/>
              </a:solidFill>
            </a:endParaRPr>
          </a:p>
        </p:txBody>
      </p:sp>
      <p:sp>
        <p:nvSpPr>
          <p:cNvPr id="6" name="TextBox 5"/>
          <p:cNvSpPr txBox="1"/>
          <p:nvPr/>
        </p:nvSpPr>
        <p:spPr>
          <a:xfrm>
            <a:off x="8368146" y="3366654"/>
            <a:ext cx="1620983" cy="830997"/>
          </a:xfrm>
          <a:prstGeom prst="rect">
            <a:avLst/>
          </a:prstGeom>
          <a:noFill/>
        </p:spPr>
        <p:txBody>
          <a:bodyPr wrap="square" lIns="91440" tIns="45720" rIns="91440" bIns="45720" rtlCol="0">
            <a:spAutoFit/>
          </a:bodyPr>
          <a:lstStyle/>
          <a:p>
            <a:r>
              <a:rPr lang="en-US" sz="2400" dirty="0">
                <a:solidFill>
                  <a:srgbClr val="FF0000"/>
                </a:solidFill>
              </a:rPr>
              <a:t>RAVAN GUFA</a:t>
            </a:r>
            <a:endParaRPr lang="en-IN" sz="2400" dirty="0">
              <a:solidFill>
                <a:srgbClr val="FF0000"/>
              </a:solidFill>
            </a:endParaRPr>
          </a:p>
        </p:txBody>
      </p:sp>
      <p:sp>
        <p:nvSpPr>
          <p:cNvPr id="7" name="TextBox 6"/>
          <p:cNvSpPr txBox="1"/>
          <p:nvPr/>
        </p:nvSpPr>
        <p:spPr>
          <a:xfrm>
            <a:off x="9268691" y="3865414"/>
            <a:ext cx="1634836" cy="830997"/>
          </a:xfrm>
          <a:prstGeom prst="rect">
            <a:avLst/>
          </a:prstGeom>
          <a:noFill/>
        </p:spPr>
        <p:txBody>
          <a:bodyPr wrap="square" lIns="91440" tIns="45720" rIns="91440" bIns="45720" rtlCol="0">
            <a:spAutoFit/>
          </a:bodyPr>
          <a:lstStyle/>
          <a:p>
            <a:r>
              <a:rPr lang="en-US" sz="2400" dirty="0">
                <a:solidFill>
                  <a:srgbClr val="FF0000"/>
                </a:solidFill>
              </a:rPr>
              <a:t>ROPE WAY TERMINAL</a:t>
            </a:r>
            <a:endParaRPr lang="en-IN" sz="2400" dirty="0">
              <a:solidFill>
                <a:srgbClr val="FF0000"/>
              </a:solidFill>
            </a:endParaRPr>
          </a:p>
        </p:txBody>
      </p:sp>
      <p:grpSp>
        <p:nvGrpSpPr>
          <p:cNvPr id="8" name="Group 7"/>
          <p:cNvGrpSpPr/>
          <p:nvPr/>
        </p:nvGrpSpPr>
        <p:grpSpPr>
          <a:xfrm>
            <a:off x="90530" y="135802"/>
            <a:ext cx="11896258" cy="1095470"/>
            <a:chOff x="90530" y="135802"/>
            <a:chExt cx="11896258" cy="1095470"/>
          </a:xfrm>
        </p:grpSpPr>
        <p:pic>
          <p:nvPicPr>
            <p:cNvPr id="9" name="Picture 8">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10" name="Picture 9">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751859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001305" y="2424835"/>
            <a:ext cx="6190696" cy="2677656"/>
          </a:xfrm>
          <a:prstGeom prst="rect">
            <a:avLst/>
          </a:prstGeom>
          <a:noFill/>
        </p:spPr>
        <p:txBody>
          <a:bodyPr wrap="square" lIns="91440" tIns="45720" rIns="91440" bIns="45720" rtlCol="0">
            <a:spAutoFit/>
          </a:bodyPr>
          <a:lstStyle/>
          <a:p>
            <a:pPr marL="285744" indent="-285744" algn="just">
              <a:buFont typeface="Wingdings" panose="05000000000000000000" pitchFamily="2" charset="2"/>
              <a:buChar char="Ø"/>
            </a:pPr>
            <a:r>
              <a:rPr lang="hi-IN" sz="2400" dirty="0">
                <a:latin typeface="Century Gothic" panose="020B0502020202020204" pitchFamily="34" charset="0"/>
              </a:rPr>
              <a:t>स्थान: त्रिकुट पर्वत
निकटतम आरआरसी/टीपीएल: टीपीएल देवघर 
निकटतम आरआरसी/टीपीएल से दूरी: लगभग 18 किमी
भू-भाग: खड़ी ढलानों वाली पहाड़ी
जमीन से लगभग 1500 फीट। 
धार्मिक, साहसिक और प्राकृतिक सौंदर्य</a:t>
            </a:r>
            <a:endParaRPr lang="en-US" sz="2400" dirty="0">
              <a:latin typeface="Century Gothic" panose="020B0502020202020204" pitchFamily="34" charset="0"/>
            </a:endParaRPr>
          </a:p>
        </p:txBody>
      </p:sp>
      <p:sp>
        <p:nvSpPr>
          <p:cNvPr id="3" name="TextBox 2"/>
          <p:cNvSpPr txBox="1"/>
          <p:nvPr/>
        </p:nvSpPr>
        <p:spPr>
          <a:xfrm>
            <a:off x="78729" y="3293133"/>
            <a:ext cx="5590551" cy="707886"/>
          </a:xfrm>
          <a:prstGeom prst="rect">
            <a:avLst/>
          </a:prstGeom>
          <a:solidFill>
            <a:srgbClr val="FF0000"/>
          </a:solidFill>
        </p:spPr>
        <p:txBody>
          <a:bodyPr wrap="square" lIns="91440" tIns="45720" rIns="91440" bIns="45720" rtlCol="0">
            <a:spAutoFit/>
          </a:bodyPr>
          <a:lstStyle/>
          <a:p>
            <a:pPr algn="ctr"/>
            <a:r>
              <a:rPr lang="hi-IN" sz="4000" b="1" dirty="0">
                <a:solidFill>
                  <a:schemeClr val="bg1"/>
                </a:solidFill>
                <a:latin typeface="Open Sans Semibold"/>
                <a:ea typeface="+mj-ea"/>
                <a:cs typeface="Times New Roman" pitchFamily="18" charset="0"/>
              </a:rPr>
              <a:t>घटना स्थल का विवरण</a:t>
            </a:r>
            <a:endParaRPr lang="en-US" sz="4000" b="1" dirty="0">
              <a:solidFill>
                <a:schemeClr val="bg1"/>
              </a:solidFill>
              <a:latin typeface="Open Sans Semibold"/>
              <a:ea typeface="+mj-ea"/>
              <a:cs typeface="Times New Roman" pitchFamily="18" charset="0"/>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844435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5334" y="3170776"/>
            <a:ext cx="4494422" cy="707886"/>
          </a:xfrm>
          <a:prstGeom prst="rect">
            <a:avLst/>
          </a:prstGeom>
          <a:solidFill>
            <a:srgbClr val="FF0000"/>
          </a:solidFill>
        </p:spPr>
        <p:txBody>
          <a:bodyPr wrap="square" lIns="91440" tIns="45720" rIns="91440" bIns="45720" rtlCol="0">
            <a:spAutoFit/>
          </a:bodyPr>
          <a:lstStyle>
            <a:defPPr>
              <a:defRPr lang="en-US"/>
            </a:defPPr>
            <a:lvl1pPr>
              <a:defRPr sz="3200">
                <a:effectLst>
                  <a:outerShdw blurRad="38100" dist="38100" dir="2700000" algn="tl">
                    <a:srgbClr val="000000">
                      <a:alpha val="43137"/>
                    </a:srgbClr>
                  </a:outerShdw>
                </a:effectLst>
                <a:latin typeface="Arial Rounded MT Bold" panose="020F0704030504030204" pitchFamily="34" charset="0"/>
              </a:defRPr>
            </a:lvl1pPr>
          </a:lstStyle>
          <a:p>
            <a:pPr algn="ctr"/>
            <a:r>
              <a:rPr lang="hi-IN" sz="4000" b="1">
                <a:solidFill>
                  <a:schemeClr val="bg1"/>
                </a:solidFill>
                <a:latin typeface="Open Sans Semibold"/>
                <a:ea typeface="+mj-ea"/>
                <a:cs typeface="Times New Roman" pitchFamily="18" charset="0"/>
              </a:rPr>
              <a:t>घटनाओं का क्रम</a:t>
            </a:r>
            <a:endParaRPr lang="en-US" sz="4000" b="1" dirty="0">
              <a:solidFill>
                <a:schemeClr val="bg1"/>
              </a:solidFill>
              <a:latin typeface="Open Sans Semibold"/>
              <a:ea typeface="+mj-ea"/>
              <a:cs typeface="Times New Roman" pitchFamily="18" charset="0"/>
            </a:endParaRPr>
          </a:p>
        </p:txBody>
      </p:sp>
      <p:sp>
        <p:nvSpPr>
          <p:cNvPr id="3" name="TextBox 2"/>
          <p:cNvSpPr txBox="1"/>
          <p:nvPr/>
        </p:nvSpPr>
        <p:spPr>
          <a:xfrm>
            <a:off x="5015884" y="2310889"/>
            <a:ext cx="6655294" cy="2308324"/>
          </a:xfrm>
          <a:prstGeom prst="rect">
            <a:avLst/>
          </a:prstGeom>
          <a:noFill/>
        </p:spPr>
        <p:txBody>
          <a:bodyPr wrap="square" lIns="91440" tIns="45720" rIns="91440" bIns="45720" rtlCol="0">
            <a:spAutoFit/>
          </a:bodyPr>
          <a:lstStyle/>
          <a:p>
            <a:pPr marL="457189" lvl="1" algn="just">
              <a:lnSpc>
                <a:spcPct val="150000"/>
              </a:lnSpc>
            </a:pPr>
            <a:r>
              <a:rPr lang="hi-IN" sz="2400" dirty="0">
                <a:latin typeface="Open Sans Semibold"/>
              </a:rPr>
              <a:t>10.04.2022 को लगभग 1720 बजे, त्रिकुट पर्वत में रोपवे से जुड़ी घटना के संबंध में एनडीआरएफ की टीम कमांडर को एसडीएम, देवघर से एक कॉल प्राप्त हुई।</a:t>
            </a:r>
            <a:endParaRPr lang="en-US" sz="2400" dirty="0">
              <a:latin typeface="Open Sans Semibold"/>
            </a:endParaRPr>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5692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7D2657E3-9C28-4ED7-B0AE-B7881898122E}"/>
              </a:ext>
            </a:extLst>
          </p:cNvPr>
          <p:cNvSpPr/>
          <p:nvPr/>
        </p:nvSpPr>
        <p:spPr>
          <a:xfrm>
            <a:off x="1182387" y="4177915"/>
            <a:ext cx="2595582" cy="954107"/>
          </a:xfrm>
          <a:prstGeom prst="rect">
            <a:avLst/>
          </a:prstGeom>
          <a:noFill/>
        </p:spPr>
        <p:txBody>
          <a:bodyPr wrap="none" lIns="91440" tIns="45720" rIns="91440" bIns="45720">
            <a:spAutoFit/>
          </a:bodyPr>
          <a:lstStyle/>
          <a:p>
            <a:pPr algn="ctr"/>
            <a:r>
              <a:rPr lang="hi-IN" sz="2800" b="1" dirty="0">
                <a:ln w="12700">
                  <a:noFill/>
                  <a:prstDash val="solid"/>
                </a:ln>
                <a:effectLst>
                  <a:outerShdw blurRad="38100" dist="38100" dir="2700000" algn="tl">
                    <a:srgbClr val="000000">
                      <a:alpha val="43137"/>
                    </a:srgbClr>
                  </a:outerShdw>
                </a:effectLst>
              </a:rPr>
              <a:t>10 अप्रैल 2022
18:35 बजे</a:t>
            </a:r>
            <a:endParaRPr lang="en-US" sz="2800" b="1" dirty="0">
              <a:ln w="12700">
                <a:noFill/>
                <a:prstDash val="solid"/>
              </a:ln>
              <a:effectLst>
                <a:outerShdw blurRad="38100" dist="38100" dir="2700000" algn="tl">
                  <a:srgbClr val="000000">
                    <a:alpha val="43137"/>
                  </a:srgbClr>
                </a:outerShdw>
              </a:effectLst>
            </a:endParaRPr>
          </a:p>
        </p:txBody>
      </p:sp>
      <p:sp>
        <p:nvSpPr>
          <p:cNvPr id="11" name="Rectangle 10">
            <a:extLst>
              <a:ext uri="{FF2B5EF4-FFF2-40B4-BE49-F238E27FC236}">
                <a16:creationId xmlns="" xmlns:a16="http://schemas.microsoft.com/office/drawing/2014/main" id="{F130515A-5F0B-4DC1-96FA-4E5321958211}"/>
              </a:ext>
            </a:extLst>
          </p:cNvPr>
          <p:cNvSpPr/>
          <p:nvPr/>
        </p:nvSpPr>
        <p:spPr>
          <a:xfrm>
            <a:off x="115192" y="827576"/>
            <a:ext cx="4246647" cy="1754326"/>
          </a:xfrm>
          <a:prstGeom prst="rect">
            <a:avLst/>
          </a:prstGeom>
          <a:noFill/>
        </p:spPr>
        <p:txBody>
          <a:bodyPr wrap="square" lIns="91440" tIns="45720" rIns="91440" bIns="45720">
            <a:spAutoFit/>
          </a:bodyPr>
          <a:lstStyle/>
          <a:p>
            <a:pPr algn="ctr"/>
            <a:r>
              <a:rPr lang="hi-IN" sz="3600" b="1" dirty="0">
                <a:solidFill>
                  <a:srgbClr val="FF0000"/>
                </a:solidFill>
                <a:effectLst>
                  <a:outerShdw blurRad="38100" dist="38100" dir="2700000" algn="tl">
                    <a:srgbClr val="000000">
                      <a:alpha val="43137"/>
                    </a:srgbClr>
                  </a:outerShdw>
                </a:effectLst>
                <a:latin typeface="Open Sans Semibold"/>
                <a:ea typeface="+mj-ea"/>
                <a:cs typeface="Times New Roman" pitchFamily="18" charset="0"/>
              </a:rPr>
              <a:t>एक्टिवेशन और </a:t>
            </a:r>
            <a:r>
              <a:rPr lang="hi-IN" sz="3600" b="1" dirty="0">
                <a:solidFill>
                  <a:srgbClr val="FF0000"/>
                </a:solidFill>
                <a:effectLst>
                  <a:outerShdw blurRad="38100" dist="38100" dir="2700000" algn="tl">
                    <a:srgbClr val="000000">
                      <a:alpha val="43137"/>
                    </a:srgbClr>
                  </a:outerShdw>
                </a:effectLst>
                <a:latin typeface="Open Sans Semibold"/>
                <a:ea typeface="+mj-ea"/>
              </a:rPr>
              <a:t>मोब्लाइजेशन</a:t>
            </a:r>
            <a:r>
              <a:rPr lang="hi-IN" sz="3600" dirty="0">
                <a:effectLst>
                  <a:outerShdw blurRad="38100" dist="38100" dir="2700000" algn="tl">
                    <a:srgbClr val="000000">
                      <a:alpha val="43137"/>
                    </a:srgbClr>
                  </a:outerShdw>
                </a:effectLst>
                <a:latin typeface="Open Sans Semibold"/>
                <a:cs typeface="Times New Roman" panose="02020603050405020304" pitchFamily="18" charset="0"/>
              </a:rPr>
              <a:t> </a:t>
            </a:r>
            <a:r>
              <a:rPr lang="hi-IN" sz="3600" b="1" dirty="0">
                <a:solidFill>
                  <a:srgbClr val="FF0000"/>
                </a:solidFill>
                <a:effectLst>
                  <a:outerShdw blurRad="38100" dist="38100" dir="2700000" algn="tl">
                    <a:srgbClr val="000000">
                      <a:alpha val="43137"/>
                    </a:srgbClr>
                  </a:outerShdw>
                </a:effectLst>
                <a:latin typeface="Open Sans Semibold"/>
                <a:ea typeface="+mj-ea"/>
                <a:cs typeface="Times New Roman" pitchFamily="18" charset="0"/>
              </a:rPr>
              <a:t>
दिन -1</a:t>
            </a:r>
            <a:endParaRPr lang="en-US" sz="3600" b="1" dirty="0">
              <a:solidFill>
                <a:srgbClr val="FF0000"/>
              </a:solidFill>
              <a:effectLst>
                <a:outerShdw blurRad="38100" dist="38100" dir="2700000" algn="tl">
                  <a:srgbClr val="000000">
                    <a:alpha val="43137"/>
                  </a:srgbClr>
                </a:outerShdw>
              </a:effectLst>
              <a:latin typeface="Open Sans Semibold"/>
              <a:ea typeface="+mj-ea"/>
              <a:cs typeface="Times New Roman" pitchFamily="18" charset="0"/>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159784" y="0"/>
            <a:ext cx="4032217" cy="6858000"/>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10541" y="0"/>
            <a:ext cx="3748481" cy="6858000"/>
          </a:xfrm>
          <a:prstGeom prst="rect">
            <a:avLst/>
          </a:prstGeom>
          <a:ln>
            <a:noFill/>
          </a:ln>
          <a:effectLst>
            <a:outerShdw blurRad="190500" algn="tl" rotWithShape="0">
              <a:srgbClr val="000000">
                <a:alpha val="70000"/>
              </a:srgbClr>
            </a:outerShdw>
          </a:effectLst>
        </p:spPr>
      </p:pic>
      <p:grpSp>
        <p:nvGrpSpPr>
          <p:cNvPr id="6" name="Group 5"/>
          <p:cNvGrpSpPr/>
          <p:nvPr/>
        </p:nvGrpSpPr>
        <p:grpSpPr>
          <a:xfrm>
            <a:off x="90530" y="135802"/>
            <a:ext cx="11896258" cy="1095470"/>
            <a:chOff x="90530" y="135802"/>
            <a:chExt cx="11896258" cy="1095470"/>
          </a:xfrm>
        </p:grpSpPr>
        <p:pic>
          <p:nvPicPr>
            <p:cNvPr id="7" name="Picture 6">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8" name="Picture 7">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5"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493277045"/>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95310" y="914400"/>
            <a:ext cx="6860798" cy="5205912"/>
          </a:xfrm>
          <a:prstGeom prst="rect">
            <a:avLst/>
          </a:prstGeom>
        </p:spPr>
        <p:txBody>
          <a:bodyPr wrap="square" lIns="91440" tIns="45720" rIns="91440" bIns="45720">
            <a:spAutoFit/>
          </a:bodyPr>
          <a:lstStyle/>
          <a:p>
            <a:pPr marL="285744" indent="-285744" algn="just">
              <a:lnSpc>
                <a:spcPct val="150000"/>
              </a:lnSpc>
              <a:buFont typeface="Wingdings" panose="05000000000000000000" pitchFamily="2" charset="2"/>
              <a:buChar char="Ø"/>
            </a:pPr>
            <a:r>
              <a:rPr lang="hi-IN" sz="2800" dirty="0">
                <a:latin typeface="Open Sans Semibold"/>
              </a:rPr>
              <a:t>तुरंत ही अलर्ट टीम घटनास्थल पर पहुंची और लगभग 1835 बजे बचाव अभियान शुरू किया।
स्थानीय लोग बचाव कार्य में लगे हुए थे।
एनडीआरएफ टीम ने गंभीर रूप से घायल एक महिला सहित 11 लोगों को बचाया। उन्हे निकटतम सदर अस्पताल, देवघर ले जाया गया, जहां उसने दम तोड़ दिया।</a:t>
            </a:r>
            <a:endParaRPr lang="en-US" sz="2000" dirty="0">
              <a:latin typeface="Century Gothic" panose="020B0502020202020204" pitchFamily="34" charset="0"/>
            </a:endParaRPr>
          </a:p>
        </p:txBody>
      </p:sp>
      <p:pic>
        <p:nvPicPr>
          <p:cNvPr id="4" name="Picture 3"/>
          <p:cNvPicPr>
            <a:picLocks noChangeAspect="1"/>
          </p:cNvPicPr>
          <p:nvPr/>
        </p:nvPicPr>
        <p:blipFill rotWithShape="1">
          <a:blip r:embed="rId2">
            <a:extLst>
              <a:ext uri="{28A0092B-C50C-407E-A947-70E740481C1C}">
                <a14:useLocalDpi xmlns="" xmlns:a14="http://schemas.microsoft.com/office/drawing/2010/main" val="0"/>
              </a:ext>
            </a:extLst>
          </a:blip>
          <a:srcRect l="12533" t="9092" r="15867" b="-533"/>
          <a:stretch/>
        </p:blipFill>
        <p:spPr>
          <a:xfrm>
            <a:off x="7248129" y="231243"/>
            <a:ext cx="4712225" cy="5213981"/>
          </a:xfrm>
          <a:prstGeom prst="rect">
            <a:avLst/>
          </a:prstGeom>
        </p:spPr>
      </p:pic>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07073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19403" y="932723"/>
            <a:ext cx="6336704" cy="5201424"/>
          </a:xfrm>
          <a:prstGeom prst="rect">
            <a:avLst/>
          </a:prstGeom>
        </p:spPr>
        <p:txBody>
          <a:bodyPr wrap="square">
            <a:spAutoFit/>
          </a:bodyPr>
          <a:lstStyle/>
          <a:p>
            <a:pPr marL="285744" indent="-285744" algn="just">
              <a:lnSpc>
                <a:spcPct val="150000"/>
              </a:lnSpc>
              <a:buFont typeface="Wingdings" panose="05000000000000000000" pitchFamily="2" charset="2"/>
              <a:buChar char="Ø"/>
            </a:pPr>
            <a:r>
              <a:rPr lang="hi-IN" sz="3200" dirty="0">
                <a:latin typeface="Open Sans Semibold"/>
              </a:rPr>
              <a:t>केबल कारों में फंसे लोगों का पता लगाने और उन्हें आश्वस्त करने के लिए एनडीआरएफ द्वारा अंधेरे में सर्विसिंग ट्रॉली का उपयोग किया गया। ट्रॉली का उपयोग भोजन और पानी उपलब्ध कराने के लिए भी किया गया।</a:t>
            </a:r>
            <a:endParaRPr lang="en-US" sz="2400" dirty="0"/>
          </a:p>
        </p:txBody>
      </p:sp>
      <p:pic>
        <p:nvPicPr>
          <p:cNvPr id="3" name="Picture 2"/>
          <p:cNvPicPr>
            <a:picLocks noChangeAspect="1"/>
          </p:cNvPicPr>
          <p:nvPr/>
        </p:nvPicPr>
        <p:blipFill rotWithShape="1">
          <a:blip r:embed="rId2" cstate="print">
            <a:extLst>
              <a:ext uri="{28A0092B-C50C-407E-A947-70E740481C1C}">
                <a14:useLocalDpi xmlns="" xmlns:a14="http://schemas.microsoft.com/office/drawing/2010/main" val="0"/>
              </a:ext>
            </a:extLst>
          </a:blip>
          <a:srcRect l="23733"/>
          <a:stretch/>
        </p:blipFill>
        <p:spPr>
          <a:xfrm>
            <a:off x="7262042" y="1102566"/>
            <a:ext cx="4712225" cy="4150636"/>
          </a:xfrm>
          <a:prstGeom prst="rect">
            <a:avLst/>
          </a:prstGeom>
        </p:spPr>
      </p:pic>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709172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19417" y="2831977"/>
            <a:ext cx="8646851" cy="171339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000" b="1" dirty="0">
                <a:solidFill>
                  <a:schemeClr val="bg1"/>
                </a:solidFill>
                <a:effectLst>
                  <a:outerShdw blurRad="38100" dist="38100" dir="2700000" algn="tl">
                    <a:srgbClr val="000000">
                      <a:alpha val="43137"/>
                    </a:srgbClr>
                  </a:outerShdw>
                </a:effectLst>
                <a:latin typeface="Open Sans Semibold"/>
                <a:cs typeface="Times New Roman" pitchFamily="18" charset="0"/>
              </a:rPr>
              <a:t>बचाव अभियान
दिन – 2 (11</a:t>
            </a:r>
            <a:r>
              <a:rPr lang="en-US" sz="4000" b="1" dirty="0">
                <a:solidFill>
                  <a:schemeClr val="bg1"/>
                </a:solidFill>
                <a:effectLst>
                  <a:outerShdw blurRad="38100" dist="38100" dir="2700000" algn="tl">
                    <a:srgbClr val="000000">
                      <a:alpha val="43137"/>
                    </a:srgbClr>
                  </a:outerShdw>
                </a:effectLst>
                <a:latin typeface="Open Sans Semibold"/>
                <a:cs typeface="Times New Roman" pitchFamily="18" charset="0"/>
              </a:rPr>
              <a:t>TH APR 2022)</a:t>
            </a:r>
          </a:p>
        </p:txBody>
      </p:sp>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5" name="Picture 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005578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 xmlns:a16="http://schemas.microsoft.com/office/drawing/2014/main" id="{01E8A200-B3AB-4968-9129-7DEE5884EE2F}"/>
              </a:ext>
            </a:extLst>
          </p:cNvPr>
          <p:cNvSpPr>
            <a:spLocks noChangeArrowheads="1"/>
          </p:cNvSpPr>
          <p:nvPr/>
        </p:nvSpPr>
        <p:spPr bwMode="auto">
          <a:xfrm>
            <a:off x="119270" y="1577229"/>
            <a:ext cx="7354957" cy="408856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285744" indent="-285744" algn="just">
              <a:lnSpc>
                <a:spcPct val="150000"/>
              </a:lnSpc>
              <a:buFont typeface="Wingdings" panose="05000000000000000000" pitchFamily="2" charset="2"/>
              <a:buChar char="Ø"/>
            </a:pPr>
            <a:r>
              <a:rPr lang="hi-IN" sz="2000" dirty="0">
                <a:latin typeface="Century Gothic" panose="020B0502020202020204" pitchFamily="34" charset="0"/>
              </a:rPr>
              <a:t>11 अप्रैल 2022 को वाहिनी मुख्यालय पटना से एनडीआरएफ की एक अन्य टीम भी घटनास्थल पर पहुंची।
भारतीय सेना के 10 अधिकारी और 100 सैनिक और आईटीबीपी रांची के 3 अधिकारी और 50 जवान से घटनास्थल पर पहुंचे।
इस बीच, वायु सेना के 02 हेलीकॉप्टर भी हेली-रेस्क्यू के लिए देवघर हवाई अड्डे पर उतरे। 
वायु सेना द्वारा प्रारंभिक रैकी के बाद 0900 से 0940 बजे तक हेलीकॉप्टर द्वारा किया गया पहला हेली-बचाव प्रयास सफल नहीं हुआ।</a:t>
            </a:r>
            <a:endParaRPr lang="en-US" sz="2000" dirty="0">
              <a:latin typeface="Century Gothic" panose="020B0502020202020204" pitchFamily="34" charset="0"/>
            </a:endParaRPr>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99342" y="830843"/>
            <a:ext cx="4386469" cy="5478477"/>
          </a:xfrm>
          <a:prstGeom prst="rect">
            <a:avLst/>
          </a:prstGeom>
          <a:ln>
            <a:noFill/>
          </a:ln>
          <a:effectLst>
            <a:outerShdw blurRad="190500" algn="tl" rotWithShape="0">
              <a:srgbClr val="000000">
                <a:alpha val="70000"/>
              </a:srgbClr>
            </a:outerShdw>
          </a:effectLst>
        </p:spPr>
      </p:pic>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8" name="Picture 7">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736303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a:extLst>
              <a:ext uri="{FF2B5EF4-FFF2-40B4-BE49-F238E27FC236}">
                <a16:creationId xmlns="" xmlns:a16="http://schemas.microsoft.com/office/drawing/2014/main" id="{01E8A200-B3AB-4968-9129-7DEE5884EE2F}"/>
              </a:ext>
            </a:extLst>
          </p:cNvPr>
          <p:cNvSpPr>
            <a:spLocks noChangeArrowheads="1"/>
          </p:cNvSpPr>
          <p:nvPr/>
        </p:nvSpPr>
        <p:spPr bwMode="auto">
          <a:xfrm>
            <a:off x="119270" y="696292"/>
            <a:ext cx="7354957" cy="546541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285744" indent="-285744" algn="just">
              <a:lnSpc>
                <a:spcPct val="150000"/>
              </a:lnSpc>
              <a:buFont typeface="Wingdings" panose="05000000000000000000" pitchFamily="2" charset="2"/>
              <a:buChar char="Ø"/>
            </a:pPr>
            <a:r>
              <a:rPr lang="hi-IN" sz="2400" dirty="0">
                <a:latin typeface="Open Sans Semibold"/>
                <a:ea typeface="Calibri" panose="020F0502020204030204" pitchFamily="34" charset="0"/>
                <a:cs typeface="Mangal"/>
              </a:rPr>
              <a:t>रोपवे के प्रबंधक को बचाव अभियान के लिए बांस की कुर्सी का उपयोग करने का विचार आया। आईटीबीपी और एनडीआरएफ ने बांस की कुर्सी की मदद से 11 लोगों को बचाया।
एनडीआरएफ के बचावकर्मी शुरुआती 05 बचाव उड़ानों में भारतीय वायुसेना के कर्मचारियों के साथ भी रहे और उनकी सहायता की, जिसमें 07 लोगों को बचाया गया था। एक ब्रेक के बाद, लगभग 1500 बजे हवाई बचाव अभियान फिर से शुरू हुआ और शाम तक कुल 22 लोगों को बचाया गया।</a:t>
            </a:r>
            <a:endParaRPr lang="en-US" dirty="0">
              <a:latin typeface="Century Gothic" panose="020B0502020202020204" pitchFamily="34" charset="0"/>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05530" y="836712"/>
            <a:ext cx="4386469" cy="5349213"/>
          </a:xfrm>
          <a:prstGeom prst="rect">
            <a:avLst/>
          </a:prstGeom>
          <a:ln>
            <a:noFill/>
          </a:ln>
          <a:effectLst>
            <a:outerShdw blurRad="190500" algn="tl" rotWithShape="0">
              <a:srgbClr val="000000">
                <a:alpha val="70000"/>
              </a:srgbClr>
            </a:outerShdw>
          </a:effectLst>
        </p:spPr>
      </p:pic>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4"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158346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F10D058B-4EB2-FD0D-815E-4597A4A8BEC8}"/>
            </a:ext>
          </a:extLst>
        </p:cNvPr>
        <p:cNvGrpSpPr/>
        <p:nvPr/>
      </p:nvGrpSpPr>
      <p:grpSpPr>
        <a:xfrm>
          <a:off x="0" y="0"/>
          <a:ext cx="0" cy="0"/>
          <a:chOff x="0" y="0"/>
          <a:chExt cx="0" cy="0"/>
        </a:xfrm>
      </p:grpSpPr>
      <p:sp>
        <p:nvSpPr>
          <p:cNvPr id="5" name="Rectangle 4">
            <a:extLst>
              <a:ext uri="{FF2B5EF4-FFF2-40B4-BE49-F238E27FC236}">
                <a16:creationId xmlns="" xmlns:a16="http://schemas.microsoft.com/office/drawing/2014/main" id="{2EAA573F-336D-2E27-4DF7-5A4A47CE9654}"/>
              </a:ext>
            </a:extLst>
          </p:cNvPr>
          <p:cNvSpPr/>
          <p:nvPr/>
        </p:nvSpPr>
        <p:spPr>
          <a:xfrm>
            <a:off x="863418" y="2515993"/>
            <a:ext cx="10465163" cy="913007"/>
          </a:xfrm>
          <a:prstGeom prst="rect">
            <a:avLst/>
          </a:prstGeom>
          <a:solidFill>
            <a:srgbClr val="FF0000"/>
          </a:solidFill>
        </p:spPr>
        <p:txBody>
          <a:bodyPr wrap="square" lIns="91440" tIns="45720" rIns="91440" bIns="45720">
            <a:spAutoFit/>
          </a:bodyPr>
          <a:lstStyle/>
          <a:p>
            <a:pPr algn="ctr"/>
            <a:r>
              <a:rPr lang="hi-IN" sz="5333" b="1">
                <a:solidFill>
                  <a:schemeClr val="bg1"/>
                </a:solidFill>
                <a:effectLst>
                  <a:outerShdw blurRad="38100" dist="38100" dir="2700000" algn="tl">
                    <a:srgbClr val="000000">
                      <a:alpha val="43137"/>
                    </a:srgbClr>
                  </a:outerShdw>
                </a:effectLst>
                <a:latin typeface="Open Sans Semibold"/>
                <a:ea typeface="+mj-ea"/>
                <a:cs typeface="Times New Roman" pitchFamily="18" charset="0"/>
              </a:rPr>
              <a:t>बचाव अभियान दिवस -3</a:t>
            </a:r>
            <a:endParaRPr lang="en-US" sz="5333" b="1" dirty="0">
              <a:solidFill>
                <a:srgbClr val="FF0000"/>
              </a:solidFill>
              <a:effectLst>
                <a:outerShdw blurRad="38100" dist="38100" dir="2700000" algn="tl">
                  <a:srgbClr val="000000">
                    <a:alpha val="43137"/>
                  </a:srgbClr>
                </a:outerShdw>
              </a:effectLst>
              <a:latin typeface="Times New Roman" pitchFamily="18" charset="0"/>
              <a:ea typeface="+mj-ea"/>
              <a:cs typeface="Times New Roman" pitchFamily="18" charset="0"/>
            </a:endParaRPr>
          </a:p>
        </p:txBody>
      </p:sp>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993108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B8749AF0-D130-CEF6-760F-489A7E0803F8}"/>
              </a:ext>
            </a:extLst>
          </p:cNvPr>
          <p:cNvSpPr txBox="1"/>
          <p:nvPr/>
        </p:nvSpPr>
        <p:spPr>
          <a:xfrm>
            <a:off x="271809" y="1102680"/>
            <a:ext cx="11502077" cy="2801216"/>
          </a:xfrm>
          <a:prstGeom prst="rect">
            <a:avLst/>
          </a:prstGeom>
          <a:noFill/>
        </p:spPr>
        <p:txBody>
          <a:bodyPr wrap="square" lIns="91440" tIns="45720" rIns="91440" bIns="45720" rtlCol="0">
            <a:spAutoFit/>
          </a:bodyPr>
          <a:lstStyle/>
          <a:p>
            <a:pPr marL="342891" indent="-342891">
              <a:lnSpc>
                <a:spcPct val="150000"/>
              </a:lnSpc>
              <a:buFont typeface="Wingdings" panose="05000000000000000000" pitchFamily="2" charset="2"/>
              <a:buChar char="Ø"/>
            </a:pPr>
            <a:r>
              <a:rPr lang="hi-IN" sz="2400" dirty="0">
                <a:latin typeface="Open Sans Semibold"/>
                <a:cs typeface="Times New Roman" panose="02020603050405020304" pitchFamily="18" charset="0"/>
              </a:rPr>
              <a:t>एनडीआरएफ, वायुसेना, आईटीबीपी, सेना और लोकल प्रशासन का यह संयुक्त बचाव अभियान 48 घंटे तक जारी रहा।
एनडीआरएफ, वायुसेना, आईटीबीपी, सेना, रोपवे स्टाफ और जिला प्रशासन की टीमों ने रोपवे की केबल कारों में फंसे 48 यात्रियों में से 46 को बचाया। 
12 अप्रैल 2022 को, लगभग 1540 बजे, अंतिम जांच के बाद, ऑपरेशन को बंद कर दिया गया था।</a:t>
            </a:r>
            <a:endParaRPr lang="en-IN" sz="2400" dirty="0">
              <a:latin typeface="Open Sans Semibold"/>
            </a:endParaRPr>
          </a:p>
        </p:txBody>
      </p:sp>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5" name="Picture 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175683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VID20220412122042">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a:blip r:embed="rId4"/>
          <a:stretch>
            <a:fillRect/>
          </a:stretch>
        </p:blipFill>
        <p:spPr>
          <a:xfrm>
            <a:off x="620895" y="33867"/>
            <a:ext cx="10527264" cy="6171143"/>
          </a:xfrm>
          <a:prstGeom prst="rect">
            <a:avLst/>
          </a:prstGeom>
        </p:spPr>
      </p:pic>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5" name="Picture 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6"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5986983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8B626B89-7F1F-FA95-4949-36D9F0D1FFBC}"/>
              </a:ext>
            </a:extLst>
          </p:cNvPr>
          <p:cNvSpPr>
            <a:spLocks noGrp="1"/>
          </p:cNvSpPr>
          <p:nvPr>
            <p:ph type="title"/>
          </p:nvPr>
        </p:nvSpPr>
        <p:spPr>
          <a:xfrm>
            <a:off x="109492" y="2323219"/>
            <a:ext cx="4447713" cy="1864311"/>
          </a:xfrm>
          <a:solidFill>
            <a:srgbClr val="FF0000"/>
          </a:solidFill>
        </p:spPr>
        <p:txBody>
          <a:bodyPr>
            <a:normAutofit/>
          </a:bodyPr>
          <a:lstStyle/>
          <a:p>
            <a:pPr algn="ctr"/>
            <a:r>
              <a:rPr lang="hi-IN" sz="4000" b="1" dirty="0">
                <a:solidFill>
                  <a:schemeClr val="bg1"/>
                </a:solidFill>
                <a:effectLst>
                  <a:outerShdw blurRad="38100" dist="38100" dir="2700000" algn="tl">
                    <a:srgbClr val="000000">
                      <a:alpha val="43137"/>
                    </a:srgbClr>
                  </a:outerShdw>
                </a:effectLst>
                <a:latin typeface="Open Sans Semibold"/>
                <a:cs typeface="Times New Roman" pitchFamily="18" charset="0"/>
              </a:rPr>
              <a:t>सीखे गए सबक/चुनौतियाँ</a:t>
            </a:r>
            <a:endParaRPr lang="en-IN" sz="4000" dirty="0"/>
          </a:p>
        </p:txBody>
      </p:sp>
      <p:sp>
        <p:nvSpPr>
          <p:cNvPr id="4" name="Content Placeholder 3">
            <a:extLst>
              <a:ext uri="{FF2B5EF4-FFF2-40B4-BE49-F238E27FC236}">
                <a16:creationId xmlns="" xmlns:a16="http://schemas.microsoft.com/office/drawing/2014/main" id="{D0235CD4-F970-12B4-2DD1-223E3ABE1366}"/>
              </a:ext>
            </a:extLst>
          </p:cNvPr>
          <p:cNvSpPr>
            <a:spLocks noGrp="1"/>
          </p:cNvSpPr>
          <p:nvPr>
            <p:ph idx="1"/>
          </p:nvPr>
        </p:nvSpPr>
        <p:spPr>
          <a:xfrm>
            <a:off x="4967767" y="1046906"/>
            <a:ext cx="6986725" cy="4256614"/>
          </a:xfrm>
        </p:spPr>
        <p:txBody>
          <a:bodyPr>
            <a:normAutofit fontScale="92500" lnSpcReduction="10000"/>
          </a:bodyPr>
          <a:lstStyle/>
          <a:p>
            <a:pPr marL="342891" indent="-342891" algn="just">
              <a:lnSpc>
                <a:spcPct val="150000"/>
              </a:lnSpc>
              <a:buFont typeface="Wingdings" panose="05000000000000000000" pitchFamily="2" charset="2"/>
              <a:buChar char="Ø"/>
            </a:pPr>
            <a:r>
              <a:rPr lang="hi-IN" sz="2400" dirty="0">
                <a:latin typeface="Open Sans Semibold"/>
                <a:cs typeface="Times New Roman" panose="02020603050405020304" pitchFamily="18" charset="0"/>
              </a:rPr>
              <a:t>वापस भेजे जा रहे बचावकर्मियों की बड़ी संख्या (2020 और 2021 में कुल 494 कर्मियों को वापस भेजा गया) के कारण प्रशिक्षित और अनुभवी बचाव कर्मियों की कमी महसूस की गई। 
हैली स्लेदरिंग का  अपर्याप्त प्रशिक्षण।
इस प्रकार के चुनौतीपूर्ण औपरेशन के लिए शारीरिक और मानसिक दृढ़ता के अलावा उच्च स्तर के पेशेवर कौशल की आवश्यकता होती है।</a:t>
            </a:r>
            <a:endParaRPr lang="en-IN" sz="2400" dirty="0">
              <a:latin typeface="Open Sans Semibold"/>
            </a:endParaRPr>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41290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91BF0B37-12C5-DCB1-0AE7-C8BFB498DEEF}"/>
              </a:ext>
            </a:extLst>
          </p:cNvPr>
          <p:cNvSpPr>
            <a:spLocks noGrp="1"/>
          </p:cNvSpPr>
          <p:nvPr>
            <p:ph type="title"/>
          </p:nvPr>
        </p:nvSpPr>
        <p:spPr>
          <a:xfrm>
            <a:off x="115410" y="3071674"/>
            <a:ext cx="3435658" cy="1124744"/>
          </a:xfrm>
          <a:solidFill>
            <a:srgbClr val="FF0000"/>
          </a:solidFill>
        </p:spPr>
        <p:txBody>
          <a:bodyPr>
            <a:normAutofit/>
          </a:bodyPr>
          <a:lstStyle/>
          <a:p>
            <a:pPr algn="ctr"/>
            <a:r>
              <a:rPr lang="hi-IN" b="1">
                <a:solidFill>
                  <a:schemeClr val="bg1"/>
                </a:solidFill>
                <a:effectLst>
                  <a:outerShdw blurRad="38100" dist="38100" dir="2700000" algn="tl">
                    <a:srgbClr val="000000">
                      <a:alpha val="43137"/>
                    </a:srgbClr>
                  </a:outerShdw>
                </a:effectLst>
                <a:latin typeface="Open Sans Semibold"/>
                <a:cs typeface="Times New Roman" pitchFamily="18" charset="0"/>
              </a:rPr>
              <a:t>आगे की राह</a:t>
            </a:r>
            <a:endParaRPr lang="en-IN" dirty="0"/>
          </a:p>
        </p:txBody>
      </p:sp>
      <p:sp>
        <p:nvSpPr>
          <p:cNvPr id="4" name="Content Placeholder 3">
            <a:extLst>
              <a:ext uri="{FF2B5EF4-FFF2-40B4-BE49-F238E27FC236}">
                <a16:creationId xmlns="" xmlns:a16="http://schemas.microsoft.com/office/drawing/2014/main" id="{9DB8C614-75AE-FF41-CFA1-4726F31C70D3}"/>
              </a:ext>
            </a:extLst>
          </p:cNvPr>
          <p:cNvSpPr>
            <a:spLocks noGrp="1"/>
          </p:cNvSpPr>
          <p:nvPr>
            <p:ph idx="1"/>
          </p:nvPr>
        </p:nvSpPr>
        <p:spPr>
          <a:xfrm>
            <a:off x="4465468" y="1316766"/>
            <a:ext cx="7652550" cy="4860199"/>
          </a:xfrm>
        </p:spPr>
        <p:txBody>
          <a:bodyPr>
            <a:normAutofit lnSpcReduction="10000"/>
          </a:bodyPr>
          <a:lstStyle/>
          <a:p>
            <a:pPr marL="342891" indent="-342891" algn="just">
              <a:lnSpc>
                <a:spcPct val="150000"/>
              </a:lnSpc>
              <a:buFont typeface="Wingdings" panose="05000000000000000000" pitchFamily="2" charset="2"/>
              <a:buChar char="Ø"/>
            </a:pPr>
            <a:r>
              <a:rPr lang="hi-IN" sz="2400" dirty="0">
                <a:latin typeface="Open Sans Semibold"/>
                <a:cs typeface="Times New Roman" panose="02020603050405020304" pitchFamily="18" charset="0"/>
              </a:rPr>
              <a:t>इस प्रकार के ऑपरेशन के लिए मिड एयर रेस्क्यू पर प्रशिक्षण आवश्यक है।
पहाड़ी क्षेत्र की उपस्थिति पर विचार करते हुए एओआर की वर्नेबिलिटी प्रोफाइल की समीक्षा और तदानुसार आरआरसी को तैयार करना।
अन्य ऑपरेशनल एजेंसियों के साथ प्रभावी समन्वय।
ऐसी अप्रत्याशित आपदा स्थितियों के लिए कैपेसिटी बिल्डिंग पर विचार-मंथन।</a:t>
            </a:r>
            <a:endParaRPr lang="en-IN" sz="2400" dirty="0">
              <a:latin typeface="Open Sans Semibold"/>
            </a:endParaRPr>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2420328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17250" y="2844239"/>
            <a:ext cx="4802819" cy="1168468"/>
          </a:xfrm>
          <a:solidFill>
            <a:srgbClr val="FF0000"/>
          </a:solidFill>
        </p:spPr>
        <p:txBody>
          <a:bodyPr>
            <a:normAutofit/>
          </a:bodyPr>
          <a:lstStyle/>
          <a:p>
            <a:pPr algn="ctr"/>
            <a:r>
              <a:rPr lang="hi-IN" sz="5333" b="1">
                <a:solidFill>
                  <a:schemeClr val="bg1"/>
                </a:solidFill>
                <a:effectLst>
                  <a:outerShdw blurRad="38100" dist="38100" dir="2700000" algn="tl">
                    <a:srgbClr val="000000">
                      <a:alpha val="43137"/>
                    </a:srgbClr>
                  </a:outerShdw>
                </a:effectLst>
                <a:latin typeface="Open Sans Semibold"/>
                <a:cs typeface="Times New Roman" pitchFamily="18" charset="0"/>
              </a:rPr>
              <a:t>समीक्षा</a:t>
            </a:r>
            <a:endParaRPr lang="en-US" sz="5333" b="1" dirty="0">
              <a:solidFill>
                <a:schemeClr val="bg1"/>
              </a:solidFill>
              <a:effectLst>
                <a:outerShdw blurRad="38100" dist="38100" dir="2700000" algn="tl">
                  <a:srgbClr val="000000">
                    <a:alpha val="43137"/>
                  </a:srgbClr>
                </a:outerShdw>
              </a:effectLst>
              <a:latin typeface="Open Sans Semibold"/>
              <a:cs typeface="Times New Roman" pitchFamily="18" charset="0"/>
            </a:endParaRPr>
          </a:p>
        </p:txBody>
      </p:sp>
      <p:sp>
        <p:nvSpPr>
          <p:cNvPr id="3" name="Content Placeholder 2"/>
          <p:cNvSpPr>
            <a:spLocks noGrp="1"/>
          </p:cNvSpPr>
          <p:nvPr>
            <p:ph idx="1"/>
          </p:nvPr>
        </p:nvSpPr>
        <p:spPr>
          <a:xfrm>
            <a:off x="6096000" y="2225577"/>
            <a:ext cx="5815584" cy="2541732"/>
          </a:xfrm>
        </p:spPr>
        <p:txBody>
          <a:bodyPr>
            <a:normAutofit/>
          </a:bodyPr>
          <a:lstStyle/>
          <a:p>
            <a:pPr marL="110064" indent="0" algn="just">
              <a:buNone/>
            </a:pPr>
            <a:r>
              <a:rPr lang="hi-IN" sz="2400" dirty="0"/>
              <a:t>व्याख्यान पूरा होने के बाद आपने निम्नलिखित सीखा।
केरल के पलक्कड़ में हिल क्लिफ रेस्क्यू ऑपरेशन
देवघर रोपवे दुर्घटना, झारखंड</a:t>
            </a:r>
            <a:endParaRPr lang="en-US" sz="2400" dirty="0"/>
          </a:p>
        </p:txBody>
      </p:sp>
      <p:grpSp>
        <p:nvGrpSpPr>
          <p:cNvPr id="4" name="Group 3"/>
          <p:cNvGrpSpPr/>
          <p:nvPr/>
        </p:nvGrpSpPr>
        <p:grpSpPr>
          <a:xfrm>
            <a:off x="90530" y="135802"/>
            <a:ext cx="11896258" cy="1095470"/>
            <a:chOff x="90530" y="135802"/>
            <a:chExt cx="11896258" cy="1095470"/>
          </a:xfrm>
        </p:grpSpPr>
        <p:pic>
          <p:nvPicPr>
            <p:cNvPr id="5" name="Picture 4">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6" name="Picture 5">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390748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83499" y="1796819"/>
            <a:ext cx="9332416" cy="2057400"/>
          </a:xfrm>
          <a:solidFill>
            <a:srgbClr val="FF0000"/>
          </a:solidFill>
        </p:spPr>
        <p:txBody>
          <a:bodyPr>
            <a:normAutofit/>
          </a:bodyPr>
          <a:lstStyle/>
          <a:p>
            <a:pPr algn="ctr"/>
            <a:r>
              <a:rPr lang="hi-IN" b="1">
                <a:solidFill>
                  <a:schemeClr val="bg1"/>
                </a:solidFill>
                <a:effectLst>
                  <a:outerShdw blurRad="38100" dist="38100" dir="2700000" algn="tl">
                    <a:srgbClr val="000000">
                      <a:alpha val="43137"/>
                    </a:srgbClr>
                  </a:outerShdw>
                </a:effectLst>
                <a:latin typeface="Open Sans Semibold"/>
                <a:cs typeface="Times New Roman" pitchFamily="18" charset="0"/>
              </a:rPr>
              <a:t>कोई प्रश्न </a:t>
            </a:r>
            <a:r>
              <a:rPr lang="hi-IN" b="1">
                <a:solidFill>
                  <a:schemeClr val="bg1"/>
                </a:solidFill>
                <a:effectLst>
                  <a:outerShdw blurRad="38100" dist="38100" dir="2700000" algn="tl">
                    <a:srgbClr val="000000">
                      <a:alpha val="43137"/>
                    </a:srgbClr>
                  </a:outerShdw>
                </a:effectLst>
                <a:latin typeface="Open Sans Semibold"/>
              </a:rPr>
              <a:t>?</a:t>
            </a:r>
            <a:endParaRPr lang="en-US" b="1" dirty="0">
              <a:solidFill>
                <a:schemeClr val="bg1"/>
              </a:solidFill>
              <a:effectLst>
                <a:outerShdw blurRad="38100" dist="38100" dir="2700000" algn="tl">
                  <a:srgbClr val="000000">
                    <a:alpha val="43137"/>
                  </a:srgbClr>
                </a:outerShdw>
              </a:effectLst>
              <a:latin typeface="Open Sans Semibold"/>
              <a:cs typeface="Times New Roman" pitchFamily="18" charset="0"/>
            </a:endParaRPr>
          </a:p>
        </p:txBody>
      </p:sp>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5" name="Picture 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1357878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0" y="2173097"/>
            <a:ext cx="5826711" cy="2243455"/>
          </a:xfrm>
        </p:spPr>
        <p:txBody>
          <a:bodyPr>
            <a:normAutofit/>
          </a:bodyPr>
          <a:lstStyle/>
          <a:p>
            <a:pPr marL="0" indent="0" algn="just">
              <a:buNone/>
            </a:pPr>
            <a:r>
              <a:rPr lang="hi-IN" b="1" dirty="0">
                <a:latin typeface="Open Sans Semibold"/>
              </a:rPr>
              <a:t>प्रश्न: - 1 आप एक इम्प्रोवाइज ऐंकर प्रणाली का निर्माण कैसे करेंगे?
प्रश्न: - 2 रस्सी बचाव के लिए उपयोग की जाने वाली गांठों की सूची बनाएं?</a:t>
            </a:r>
            <a:endParaRPr lang="en-IN" dirty="0"/>
          </a:p>
        </p:txBody>
      </p:sp>
      <p:sp>
        <p:nvSpPr>
          <p:cNvPr id="4" name="Title 1">
            <a:extLst>
              <a:ext uri="{FF2B5EF4-FFF2-40B4-BE49-F238E27FC236}">
                <a16:creationId xmlns="" xmlns:a16="http://schemas.microsoft.com/office/drawing/2014/main" id="{063B4179-12C0-197A-CE34-E0B66CD05E14}"/>
              </a:ext>
            </a:extLst>
          </p:cNvPr>
          <p:cNvSpPr txBox="1">
            <a:spLocks noGrp="1" noChangeArrowheads="1"/>
          </p:cNvSpPr>
          <p:nvPr>
            <p:ph type="title"/>
          </p:nvPr>
        </p:nvSpPr>
        <p:spPr>
          <a:xfrm>
            <a:off x="323295" y="2841995"/>
            <a:ext cx="5491579" cy="1325563"/>
          </a:xfrm>
          <a:prstGeom prst="rect">
            <a:avLst/>
          </a:prstGeom>
          <a:solidFill>
            <a:srgbClr val="FF0000"/>
          </a:solidFill>
        </p:spPr>
        <p:txBody>
          <a:bodyPr vert="horz" lIns="121920" tIns="60960" rIns="121920" bIns="609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733" b="1">
                <a:solidFill>
                  <a:schemeClr val="bg1"/>
                </a:solidFill>
                <a:cs typeface="Times New Roman" pitchFamily="18" charset="0"/>
              </a:rPr>
              <a:t>मूल्यांकन</a:t>
            </a:r>
            <a:endParaRPr lang="en-IN" altLang="en-US" b="1" dirty="0">
              <a:solidFill>
                <a:schemeClr val="bg1"/>
              </a:solidFill>
              <a:latin typeface="Open Sans Semibold"/>
            </a:endParaRPr>
          </a:p>
        </p:txBody>
      </p:sp>
      <p:grpSp>
        <p:nvGrpSpPr>
          <p:cNvPr id="5" name="Group 4"/>
          <p:cNvGrpSpPr/>
          <p:nvPr/>
        </p:nvGrpSpPr>
        <p:grpSpPr>
          <a:xfrm>
            <a:off x="90530" y="135802"/>
            <a:ext cx="11896258" cy="1095470"/>
            <a:chOff x="90530" y="135802"/>
            <a:chExt cx="11896258" cy="1095470"/>
          </a:xfrm>
        </p:grpSpPr>
        <p:pic>
          <p:nvPicPr>
            <p:cNvPr id="6" name="Picture 5">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7" name="Picture 6">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66590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48848635-1560-40E9-9595-EB7F92CD38F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7050E301-20CF-1B51-F83D-5D68C971874D}"/>
              </a:ext>
            </a:extLst>
          </p:cNvPr>
          <p:cNvSpPr>
            <a:spLocks noGrp="1"/>
          </p:cNvSpPr>
          <p:nvPr>
            <p:ph type="title"/>
          </p:nvPr>
        </p:nvSpPr>
        <p:spPr>
          <a:xfrm>
            <a:off x="1769930" y="1903351"/>
            <a:ext cx="9332416" cy="2057400"/>
          </a:xfrm>
          <a:solidFill>
            <a:srgbClr val="FF0000"/>
          </a:solidFill>
        </p:spPr>
        <p:txBody>
          <a:bodyPr>
            <a:normAutofit/>
          </a:bodyPr>
          <a:lstStyle/>
          <a:p>
            <a:pPr algn="ctr"/>
            <a:r>
              <a:rPr lang="hi-IN" sz="8000" b="1">
                <a:solidFill>
                  <a:schemeClr val="bg1"/>
                </a:solidFill>
                <a:effectLst>
                  <a:outerShdw blurRad="38100" dist="38100" dir="2700000" algn="tl">
                    <a:srgbClr val="000000">
                      <a:alpha val="43137"/>
                    </a:srgbClr>
                  </a:outerShdw>
                </a:effectLst>
                <a:latin typeface="Open Sans Semibold"/>
                <a:cs typeface="Times New Roman" pitchFamily="18" charset="0"/>
              </a:rPr>
              <a:t>धन्यवाद</a:t>
            </a:r>
            <a:endParaRPr lang="en-US" sz="8000" b="1" dirty="0">
              <a:solidFill>
                <a:schemeClr val="bg1"/>
              </a:solidFill>
              <a:effectLst>
                <a:outerShdw blurRad="38100" dist="38100" dir="2700000" algn="tl">
                  <a:srgbClr val="000000">
                    <a:alpha val="43137"/>
                  </a:srgbClr>
                </a:outerShdw>
              </a:effectLst>
              <a:latin typeface="Open Sans Semibold"/>
              <a:cs typeface="Times New Roman" pitchFamily="18" charset="0"/>
            </a:endParaRPr>
          </a:p>
        </p:txBody>
      </p:sp>
      <p:grpSp>
        <p:nvGrpSpPr>
          <p:cNvPr id="3" name="Group 2"/>
          <p:cNvGrpSpPr/>
          <p:nvPr/>
        </p:nvGrpSpPr>
        <p:grpSpPr>
          <a:xfrm>
            <a:off x="90530" y="135802"/>
            <a:ext cx="11896258" cy="1095470"/>
            <a:chOff x="90530" y="135802"/>
            <a:chExt cx="11896258" cy="1095470"/>
          </a:xfrm>
        </p:grpSpPr>
        <p:pic>
          <p:nvPicPr>
            <p:cNvPr id="4" name="Picture 3">
              <a:extLst>
                <a:ext uri="{FF2B5EF4-FFF2-40B4-BE49-F238E27FC236}">
                  <a16:creationId xmlns="" xmlns:a16="http://schemas.microsoft.com/office/drawing/2014/main" xmlns:lc="http://schemas.openxmlformats.org/drawingml/2006/lockedCanvas" id="{AD3090FD-6B08-3911-9B2E-4298BEB3182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p:blipFill>
          <p:spPr>
            <a:xfrm>
              <a:off x="90530" y="172014"/>
              <a:ext cx="1330859" cy="928581"/>
            </a:xfrm>
            <a:prstGeom prst="rect">
              <a:avLst/>
            </a:prstGeom>
          </p:spPr>
        </p:pic>
        <p:pic>
          <p:nvPicPr>
            <p:cNvPr id="5" name="Picture 4">
              <a:extLst>
                <a:ext uri="{FF2B5EF4-FFF2-40B4-BE49-F238E27FC236}">
                  <a16:creationId xmlns="" xmlns:a16="http://schemas.microsoft.com/office/drawing/2014/main" xmlns:lc="http://schemas.openxmlformats.org/drawingml/2006/lockedCanvas" id="{FB2A9AEF-AB38-7144-38E6-1F20536B3EA5}"/>
                </a:ext>
              </a:extLst>
            </p:cNvPr>
            <p:cNvPicPr>
              <a:picLocks/>
            </p:cNvPicPr>
            <p:nvPr/>
          </p:nvPicPr>
          <p:blipFill>
            <a:blip r:embed="rId3" cstate="print">
              <a:extLst>
                <a:ext uri="{28A0092B-C50C-407E-A947-70E740481C1C}">
                  <a14:useLocalDpi xmlns="" xmlns:a14="http://schemas.microsoft.com/office/drawing/2010/main" val="0"/>
                </a:ext>
              </a:extLst>
            </a:blip>
            <a:srcRect/>
            <a:stretch/>
          </p:blipFill>
          <p:spPr>
            <a:xfrm>
              <a:off x="11021012" y="135802"/>
              <a:ext cx="965776" cy="1095470"/>
            </a:xfrm>
            <a:prstGeom prst="rect">
              <a:avLst/>
            </a:prstGeom>
          </p:spPr>
        </p:pic>
      </p:grpSp>
    </p:spTree>
    <p:extLst>
      <p:ext uri="{BB962C8B-B14F-4D97-AF65-F5344CB8AC3E}">
        <p14:creationId xmlns="" xmlns:p14="http://schemas.microsoft.com/office/powerpoint/2010/main" val="3817430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862</Words>
  <Application>Microsoft Office PowerPoint</Application>
  <PresentationFormat>Custom</PresentationFormat>
  <Paragraphs>70</Paragraphs>
  <Slides>39</Slides>
  <Notes>1</Notes>
  <HiddenSlides>0</HiddenSlides>
  <MMClips>1</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Slide 2</vt:lpstr>
      <vt:lpstr>औब्जैकटिव</vt:lpstr>
      <vt:lpstr>Slide 4</vt:lpstr>
      <vt:lpstr>1. 07.02.2022 को लगभग 1500 बजे, 23 वर्ष की आयु के बाबू एन अपने दो दोस्तों के साथ कुरुम्बाची पहाड़ी मलमपुझा, पलक्कड़ में ट्रेकिंग पर गए।   2.ट्रेकिंग के दौरान बाबू एन फिसल गया और पहाड़ी से नीचे गिर गया और क्रेवास में फंस गया।   3.08.02.2022 को, पलक्कड़ के जिला कलेक्टर ने एनडीआरएफ टीम से फंसे हुए व्यक्ति को बचाने का अनुरोध किया।</vt:lpstr>
      <vt:lpstr>पीड़ित का स्थान</vt:lpstr>
      <vt:lpstr>Slide 7</vt:lpstr>
      <vt:lpstr>Slide 8</vt:lpstr>
      <vt:lpstr>टीम का रिस्पोंस</vt:lpstr>
      <vt:lpstr>टीम का रिस्पोंस</vt:lpstr>
      <vt:lpstr>टीम का रिस्पोंस</vt:lpstr>
      <vt:lpstr>उपलब्धि</vt:lpstr>
      <vt:lpstr>उपलब्धि</vt:lpstr>
      <vt:lpstr>ऑपरेशन में कमियाँ/गैप्स</vt:lpstr>
      <vt:lpstr>सबक सीखा</vt:lpstr>
      <vt:lpstr>सबक सीखा</vt:lpstr>
      <vt:lpstr>भविष्य के लिए चुनौतियाँ</vt:lpstr>
      <vt:lpstr>Slide 18</vt:lpstr>
      <vt:lpstr>Slide 19</vt:lpstr>
      <vt:lpstr>पूर्वसमीक्षा</vt:lpstr>
      <vt:lpstr>परिचय</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सीखे गए सबक/चुनौतियाँ</vt:lpstr>
      <vt:lpstr>आगे की राह</vt:lpstr>
      <vt:lpstr>समीक्षा</vt:lpstr>
      <vt:lpstr>कोई प्रश्न ?</vt:lpstr>
      <vt:lpstr>मूल्यांकन</vt:lpstr>
      <vt:lpstr>धन्यवाद</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CREATIVITY</cp:lastModifiedBy>
  <cp:revision>78</cp:revision>
  <dcterms:created xsi:type="dcterms:W3CDTF">2025-08-21T09:31:06Z</dcterms:created>
  <dcterms:modified xsi:type="dcterms:W3CDTF">2025-12-17T06:22:28Z</dcterms:modified>
</cp:coreProperties>
</file>