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embeddedFontLst>
    <p:embeddedFont>
      <p:font typeface="Open Sans" panose="020B0606030504020204" pitchFamily="34" charset="0"/>
      <p:regular r:id="rId19"/>
      <p:bold r:id="rId20"/>
      <p:italic r:id="rId21"/>
      <p:boldItalic r:id="rId22"/>
    </p:embeddedFont>
    <p:embeddedFont>
      <p:font typeface="Open Sans SemiBold" panose="020B070603080402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06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hi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0" name="Google Shape;11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0" name="Google Shape;12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7" name="Google Shape;1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4" name="Google Shape;14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1" name="Google Shape;15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8" name="Google Shape;15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2" name="Google Shape;17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9" name="Google Shape;17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6" name="Google Shape;18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0" name="Google Shape;2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TITLE_AND_BODY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i-IN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hi-IN"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84562" y="6406669"/>
            <a:ext cx="302110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  <p:pic>
        <p:nvPicPr>
          <p:cNvPr id="21" name="Google Shape;21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1410" y="283029"/>
            <a:ext cx="1525361" cy="1039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i-I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2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-12700" y="-32004"/>
            <a:ext cx="12217400" cy="692200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hi-IN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hi-IN" sz="15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2"/>
          <p:cNvSpPr txBox="1">
            <a:spLocks noGrp="1"/>
          </p:cNvSpPr>
          <p:nvPr>
            <p:ph type="sldNum" idx="12"/>
          </p:nvPr>
        </p:nvSpPr>
        <p:spPr>
          <a:xfrm>
            <a:off x="11438930" y="6406669"/>
            <a:ext cx="193372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hi-IN"/>
              <a:t>1</a:t>
            </a:fld>
            <a:endParaRPr/>
          </a:p>
        </p:txBody>
      </p:sp>
      <p:pic>
        <p:nvPicPr>
          <p:cNvPr id="90" name="Google Shape;90;p12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24680" y="2041261"/>
            <a:ext cx="9809469" cy="242369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2"/>
          <p:cNvSpPr txBox="1"/>
          <p:nvPr/>
        </p:nvSpPr>
        <p:spPr>
          <a:xfrm>
            <a:off x="209691" y="2539280"/>
            <a:ext cx="9239109" cy="1741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hi-IN" sz="5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ग्रामीण एवं वन क्षेत्रों में वनाग्नि सुरक्षा का महत्व</a:t>
            </a:r>
            <a:endParaRPr sz="5400" b="1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2" name="Google Shape;92;p12" descr="A close-up of a logo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-13520"/>
            <a:ext cx="2084831" cy="1271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804918" y="-13520"/>
            <a:ext cx="1387082" cy="12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2"/>
          <p:cNvSpPr/>
          <p:nvPr/>
        </p:nvSpPr>
        <p:spPr>
          <a:xfrm flipH="1">
            <a:off x="5422392" y="6291892"/>
            <a:ext cx="6675014" cy="55676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hi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BY:-INSP/GD-NAGENDRA SINGH YADAV,10</a:t>
            </a:r>
            <a:r>
              <a:rPr lang="hi-IN" sz="2400" b="0" i="0" u="none" strike="noStrike" cap="none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hi-IN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NDRF</a:t>
            </a:r>
            <a:endParaRPr sz="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3180297" y="516835"/>
            <a:ext cx="4457703" cy="8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"/>
              <a:buNone/>
            </a:pPr>
            <a:r>
              <a:rPr lang="hi-IN" sz="5400" b="1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उद्देश्य</a:t>
            </a:r>
            <a:endParaRPr sz="5400" b="1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>
            <a:off x="867103" y="1382782"/>
            <a:ext cx="10357945" cy="5475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 b="1"/>
              <a:t>इस पाठ के समापन पर सभी परिचित हो जायेंगे :-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वनाग्नि के प्रभाव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अग्नि सुरक्षा को बढ़ावा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वनाग्नि रोकने की आवश्यकता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वनाग्नि रोकने की रणनीति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ग्रामीण क्षेत्रों में आग लगने के कारण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ग्रामीण क्षेत्रों में आग रोकने की रणनीति</a:t>
            </a:r>
            <a:endParaRPr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4927873" y="5742432"/>
            <a:ext cx="6026294" cy="151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54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endParaRPr sz="2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None/>
            </a:pPr>
            <a:r>
              <a:rPr lang="hi-IN" sz="48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जंगल की आग के प्रभाव</a:t>
            </a:r>
            <a:endParaRPr sz="4800" b="1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" name="Google Shape;107;p14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70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पर्यावरणीय नुक्सान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आजीविका पर प्रभाव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स्वास्थ्य संबंधी चिंताएँ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संपत्ति का नुकसान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वन्यजीवों का विस्थापन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जलवायु परिवर्तन पर प्रभाव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/>
          <p:nvPr/>
        </p:nvSpPr>
        <p:spPr>
          <a:xfrm>
            <a:off x="4083866" y="71998"/>
            <a:ext cx="8108134" cy="6786003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" name="Google Shape;113;p15"/>
          <p:cNvSpPr/>
          <p:nvPr/>
        </p:nvSpPr>
        <p:spPr>
          <a:xfrm>
            <a:off x="3772115" y="1809824"/>
            <a:ext cx="8505593" cy="3912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4" name="Google Shape;11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9863" y="5852488"/>
            <a:ext cx="641637" cy="27626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5"/>
          <p:cNvSpPr/>
          <p:nvPr/>
        </p:nvSpPr>
        <p:spPr>
          <a:xfrm>
            <a:off x="0" y="6207359"/>
            <a:ext cx="4083866" cy="650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5"/>
          <p:cNvSpPr txBox="1">
            <a:spLocks noGrp="1"/>
          </p:cNvSpPr>
          <p:nvPr>
            <p:ph type="title"/>
          </p:nvPr>
        </p:nvSpPr>
        <p:spPr>
          <a:xfrm>
            <a:off x="825500" y="1619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4800" b="1">
                <a:solidFill>
                  <a:srgbClr val="FF0000"/>
                </a:solidFill>
              </a:rPr>
              <a:t>अग्नि सुरक्षा को बढ़ावा देना</a:t>
            </a:r>
            <a:endParaRPr sz="4800" b="1">
              <a:solidFill>
                <a:srgbClr val="FF0000"/>
              </a:solidFill>
            </a:endParaRPr>
          </a:p>
        </p:txBody>
      </p:sp>
      <p:sp>
        <p:nvSpPr>
          <p:cNvPr id="117" name="Google Shape;117;p15"/>
          <p:cNvSpPr txBox="1">
            <a:spLocks noGrp="1"/>
          </p:cNvSpPr>
          <p:nvPr>
            <p:ph type="body" idx="1"/>
          </p:nvPr>
        </p:nvSpPr>
        <p:spPr>
          <a:xfrm>
            <a:off x="254000" y="1370286"/>
            <a:ext cx="11658600" cy="5487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जन-जागरूकता अभियान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74844"/>
              <a:buChar char="•"/>
            </a:pPr>
            <a:r>
              <a:rPr lang="hi-IN" sz="2600"/>
              <a:t>निवासियों को आग के खतरों, उचित अग्नि प्रबंधन तरीकों और संभावित आग के खतरों की रिपोर्टिंग के बारे में शिक्षित करना।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नियंत्रित दहन कार्यक्रम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74844"/>
              <a:buChar char="•"/>
            </a:pPr>
            <a:r>
              <a:rPr lang="hi-IN" sz="2600"/>
              <a:t>जंगलों में ईंधन (सूखी पत्तियाँ, टहनियाँ आदि) के जमाव को कम करने के लिए नियंत्रित परिस्थितियों में योजना-बद्ध और नियंत्रित तरीके से लगाई गई आग (Prescribed Burns) लागू करना।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फायरब्रेक का निर्माण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74844"/>
              <a:buChar char="•"/>
            </a:pPr>
            <a:r>
              <a:rPr lang="hi-IN" sz="2600"/>
              <a:t>आग के फैलाव को रोकने के लिए खुले क्षेत्रों का निर्माण करना।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/>
          <p:nvPr/>
        </p:nvSpPr>
        <p:spPr>
          <a:xfrm>
            <a:off x="4083866" y="71998"/>
            <a:ext cx="8108134" cy="6786003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" name="Google Shape;123;p16"/>
          <p:cNvSpPr/>
          <p:nvPr/>
        </p:nvSpPr>
        <p:spPr>
          <a:xfrm>
            <a:off x="3772115" y="1809824"/>
            <a:ext cx="8505593" cy="39127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noFill/>
          <a:ln w="50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4" name="Google Shape;124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9863" y="5852488"/>
            <a:ext cx="641637" cy="27626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6"/>
          <p:cNvSpPr/>
          <p:nvPr/>
        </p:nvSpPr>
        <p:spPr>
          <a:xfrm>
            <a:off x="0" y="6207359"/>
            <a:ext cx="4083866" cy="650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6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अग्नि सुरक्षा को बढ़ावा देना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27" name="Google Shape;127;p16"/>
          <p:cNvSpPr txBox="1">
            <a:spLocks noGrp="1"/>
          </p:cNvSpPr>
          <p:nvPr>
            <p:ph type="body" idx="1"/>
          </p:nvPr>
        </p:nvSpPr>
        <p:spPr>
          <a:xfrm>
            <a:off x="800100" y="1357586"/>
            <a:ext cx="11074400" cy="5335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बेहतर संरचना (Infrastructure)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74844"/>
              <a:buChar char="•"/>
            </a:pPr>
            <a:r>
              <a:rPr lang="hi-IN" sz="2600"/>
              <a:t>ग्रामीण क्षेत्रों में आग का पता लगाने वाली प्रणालियाँ, पहुँच मार्ग (Access Roads) और फायर हाइड्रेंट्स स्थापित करना।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सामुदायिक सहभागिता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74844"/>
              <a:buChar char="•"/>
            </a:pPr>
            <a:r>
              <a:rPr lang="hi-IN" sz="2600"/>
              <a:t>स्थानीय लोगों को अग्नि-निवारण प्रयासों में शामिल करना, जैसे स्वयंसेवी अग्निशमन दल (Volunteer Fire Brigades) का गठन।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Char char="•"/>
            </a:pPr>
            <a:r>
              <a:rPr lang="hi-IN" b="1"/>
              <a:t>अग्नि नियमों का सख़्त अनुपालन</a:t>
            </a:r>
            <a:endParaRPr/>
          </a:p>
          <a:p>
            <a:pPr marL="914400" lvl="1" indent="-3429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SzPct val="74844"/>
              <a:buChar char="•"/>
            </a:pPr>
            <a:r>
              <a:rPr lang="hi-IN" sz="2600"/>
              <a:t>वनों में खुले में आग जलाने और आग लगाने के अन्य स्रोतों से संबंधित नियमों को लागू करना और उनका कड़ाई से पालन कराना।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जंगल की आग को रोकने की आवश्यकता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33" name="Google Shape;133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Noto Sans Symbols"/>
              <a:buChar char="❖"/>
            </a:pPr>
            <a:r>
              <a:rPr lang="hi-IN"/>
              <a:t>वनाग्नि की रोकथाम के लिए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Noto Sans Symbols"/>
              <a:buChar char="❖"/>
            </a:pPr>
            <a:r>
              <a:rPr lang="hi-IN"/>
              <a:t>वन्यजीव और पारिस्थितिक तंत्र के संरक्षण के लिए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Noto Sans Symbols"/>
              <a:buChar char="❖"/>
            </a:pPr>
            <a:r>
              <a:rPr lang="hi-IN"/>
              <a:t>मानव सुरक्षा के लिए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Noto Sans Symbols"/>
              <a:buChar char="❖"/>
            </a:pPr>
            <a:r>
              <a:rPr lang="hi-IN"/>
              <a:t>संसाधनों की कमी को रोकने के लिए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Noto Sans Symbols"/>
              <a:buChar char="❖"/>
            </a:pPr>
            <a:r>
              <a:rPr lang="hi-IN"/>
              <a:t>वायु गुणवत्ता और स्वास्थ्य को बेहतर करने के लिए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Font typeface="Noto Sans Symbols"/>
              <a:buChar char="❖"/>
            </a:pPr>
            <a:r>
              <a:rPr lang="hi-IN"/>
              <a:t>सांस्कृतिक और धरोहर संरक्षण करने के लिए</a:t>
            </a:r>
            <a:endParaRPr/>
          </a:p>
          <a:p>
            <a:pPr marL="114300" lvl="0" indent="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endParaRPr/>
          </a:p>
        </p:txBody>
      </p:sp>
      <p:sp>
        <p:nvSpPr>
          <p:cNvPr id="134" name="Google Shape;13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जंगल की आग को रोकने की आवश्यकता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40" name="Google Shape;140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मृदा ह्रास और अपरदन को रोकने के लिए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जल आपूर्ति के प्रदूषण रोकने के लिए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आपातकालीन प्रतिक्रिया में कठिनाई को कम या रोकने के लिए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पर्यटन पर पड़ने वाले नकारात्मक प्रभाव को कम करने या रोकने के लिए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जलवायु परिवर्तन की तीव्रता को कम या रोकने के लिए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41" name="Google Shape;14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4800" b="1">
                <a:solidFill>
                  <a:srgbClr val="FF0000"/>
                </a:solidFill>
              </a:rPr>
              <a:t>जंगल की आग की रोकथाम के लिए रणनीतियां</a:t>
            </a:r>
            <a:endParaRPr sz="4800" b="1">
              <a:solidFill>
                <a:srgbClr val="FF0000"/>
              </a:solidFill>
            </a:endParaRPr>
          </a:p>
        </p:txBody>
      </p:sp>
      <p:sp>
        <p:nvSpPr>
          <p:cNvPr id="147" name="Google Shape;147;p19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714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फायरब्रेक और नियंत्रित दहन (Controlled Burns) करना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वन प्रबंधन प्रथाएँ लागू करना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जन-जागरूकता और शिक्षा को बढ़ावा देना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फायर वॉच प्रणालियाँ विकसित करना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भवन और अवसंरचना संबंधी नियम का ध्यान रखना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प्रारंभिक चेतावनी और संचार प्रणालियाँ विकसित करना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48" name="Google Shape;148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4800" b="1">
                <a:solidFill>
                  <a:srgbClr val="FF0000"/>
                </a:solidFill>
              </a:rPr>
              <a:t>जंगल की आग की रोकथाम के लिए रणनीतियां</a:t>
            </a:r>
            <a:endParaRPr sz="4800" b="1">
              <a:solidFill>
                <a:srgbClr val="FF0000"/>
              </a:solidFill>
            </a:endParaRPr>
          </a:p>
        </p:txBody>
      </p:sp>
      <p:sp>
        <p:nvSpPr>
          <p:cNvPr id="154" name="Google Shape;154;p20"/>
          <p:cNvSpPr txBox="1">
            <a:spLocks noGrp="1"/>
          </p:cNvSpPr>
          <p:nvPr>
            <p:ph type="body" idx="1"/>
          </p:nvPr>
        </p:nvSpPr>
        <p:spPr>
          <a:xfrm>
            <a:off x="825500" y="20669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खुले में आग जलाने का नियमन करना (Regulating open burning)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जल स्रोत और जलापूर्ति बिंदु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सामुदायिक अग्नि प्रबंधन योजनाएँ बनाना 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खतरनाक गतिविधियों पर प्रतिबंध लगाना</a:t>
            </a:r>
            <a:endParaRPr/>
          </a:p>
          <a:p>
            <a:pPr marL="457200" lvl="0" indent="-2286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55" name="Google Shape;155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ग्रामीण क्षेत्र में आग लगने के कारण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61" name="Google Shape;161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 sz="3200"/>
              <a:t>खपरैल की छतें</a:t>
            </a:r>
            <a:endParaRPr/>
          </a:p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 sz="3200"/>
              <a:t>गैस सिलेंडर विस्फोट</a:t>
            </a:r>
            <a:endParaRPr/>
          </a:p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 sz="3200"/>
              <a:t>अग्नि सुरक्षा के प्रति लापरवाही</a:t>
            </a:r>
            <a:endParaRPr/>
          </a:p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 sz="3200"/>
              <a:t>जनसंख्या की तुलना में अग्निशमन विभागों की कम संख्या</a:t>
            </a:r>
            <a:endParaRPr/>
          </a:p>
          <a:p>
            <a:pPr marL="457200" lvl="0" indent="-2286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3200"/>
          </a:p>
        </p:txBody>
      </p:sp>
      <p:sp>
        <p:nvSpPr>
          <p:cNvPr id="162" name="Google Shape;162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5400" b="1">
                <a:solidFill>
                  <a:srgbClr val="FF0000"/>
                </a:solidFill>
              </a:rPr>
              <a:t>ग्रामीण क्षेत्र में आग लगने के कारण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68" name="Google Shape;168;p22"/>
          <p:cNvSpPr txBox="1">
            <a:spLocks noGrp="1"/>
          </p:cNvSpPr>
          <p:nvPr>
            <p:ph type="body" idx="1"/>
          </p:nvPr>
        </p:nvSpPr>
        <p:spPr>
          <a:xfrm>
            <a:off x="838200" y="1683730"/>
            <a:ext cx="10515600" cy="4996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 sz="2900"/>
              <a:t>पटाखे और औद्योगिक प्रतिष्ठान</a:t>
            </a:r>
            <a:endParaRPr/>
          </a:p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 sz="2900"/>
              <a:t>लकड़ी और लट्ठों का ढेर लगाना</a:t>
            </a:r>
            <a:endParaRPr/>
          </a:p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 sz="2900"/>
              <a:t>विद्युत शॉर्ट-सर्किट</a:t>
            </a:r>
            <a:endParaRPr/>
          </a:p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 sz="2900"/>
              <a:t>सर्दियों में सूखी लकड़ियों, टहनियों, पत्तियों आदि को इकट्ठा करके जलाना अलाव (Bonfires)</a:t>
            </a:r>
            <a:endParaRPr sz="2900"/>
          </a:p>
        </p:txBody>
      </p:sp>
      <p:sp>
        <p:nvSpPr>
          <p:cNvPr id="169" name="Google Shape;16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37037"/>
              <a:buNone/>
            </a:pPr>
            <a:r>
              <a:rPr lang="hi-IN" sz="5400" b="1">
                <a:solidFill>
                  <a:srgbClr val="FF0000"/>
                </a:solidFill>
              </a:rPr>
              <a:t>ग्रामीण क्षेत्रों में आग से बचाव की रणनीति</a:t>
            </a:r>
            <a:endParaRPr sz="5400" b="1">
              <a:solidFill>
                <a:srgbClr val="FF0000"/>
              </a:solidFill>
            </a:endParaRPr>
          </a:p>
        </p:txBody>
      </p:sp>
      <p:sp>
        <p:nvSpPr>
          <p:cNvPr id="175" name="Google Shape;175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स्वयंसेवक और सामुदायिक सहायक तैयार करना</a:t>
            </a:r>
            <a:endParaRPr/>
          </a:p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स्कूलों में जन शिक्षा देना</a:t>
            </a:r>
            <a:endParaRPr/>
          </a:p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महिलाओं के लिए जन शिक्षा का प्रबंध करना</a:t>
            </a:r>
            <a:endParaRPr/>
          </a:p>
          <a:p>
            <a:pPr marL="457200" lvl="0" indent="-342900" algn="just" rtl="0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ग्रामीण क्षेत्रों में औद्योगिक अग्नि सुरक्षा को विकसित करना</a:t>
            </a:r>
            <a:endParaRPr/>
          </a:p>
        </p:txBody>
      </p:sp>
      <p:sp>
        <p:nvSpPr>
          <p:cNvPr id="176" name="Google Shape;17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4"/>
          <p:cNvSpPr txBox="1">
            <a:spLocks noGrp="1"/>
          </p:cNvSpPr>
          <p:nvPr>
            <p:ph type="title"/>
          </p:nvPr>
        </p:nvSpPr>
        <p:spPr>
          <a:xfrm>
            <a:off x="3180297" y="516835"/>
            <a:ext cx="4457703" cy="8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"/>
              <a:buNone/>
            </a:pPr>
            <a:r>
              <a:rPr lang="hi-IN" sz="5400" b="1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पाठ-समीक्षा</a:t>
            </a:r>
            <a:endParaRPr sz="5400" b="1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2" name="Google Shape;182;p24"/>
          <p:cNvSpPr txBox="1">
            <a:spLocks noGrp="1"/>
          </p:cNvSpPr>
          <p:nvPr>
            <p:ph type="body" idx="1"/>
          </p:nvPr>
        </p:nvSpPr>
        <p:spPr>
          <a:xfrm>
            <a:off x="867103" y="1382782"/>
            <a:ext cx="10357945" cy="4909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वनाग्नि के प्रभाव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अग्नि सुरक्षा को बढ़ावा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वनाग्नि रोकने की आवश्यकता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वनाग्नि रोकने की रणनीति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ग्रामीण क्षेत्रों में आग लगने के कारण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Noto Sans Symbols"/>
              <a:buChar char="❖"/>
            </a:pPr>
            <a:r>
              <a:rPr lang="hi-IN"/>
              <a:t>ग्रामीण क्षेत्रों में आग रोकने की रणनीति</a:t>
            </a:r>
            <a:endParaRPr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3" name="Google Shape;183;p24"/>
          <p:cNvSpPr txBox="1"/>
          <p:nvPr/>
        </p:nvSpPr>
        <p:spPr>
          <a:xfrm>
            <a:off x="4927873" y="5742432"/>
            <a:ext cx="6026294" cy="151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54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endParaRPr sz="2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14</a:t>
            </a:fld>
            <a:endParaRPr/>
          </a:p>
        </p:txBody>
      </p:sp>
      <p:sp>
        <p:nvSpPr>
          <p:cNvPr id="189" name="Google Shape;189;p25"/>
          <p:cNvSpPr/>
          <p:nvPr/>
        </p:nvSpPr>
        <p:spPr>
          <a:xfrm>
            <a:off x="1917616" y="618273"/>
            <a:ext cx="8356776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hi-IN" sz="8000" b="1" i="0" u="none" strike="noStrike" cap="none">
                <a:solidFill>
                  <a:srgbClr val="FF7300"/>
                </a:solidFill>
                <a:latin typeface="Arial"/>
                <a:ea typeface="Arial"/>
                <a:cs typeface="Arial"/>
                <a:sym typeface="Arial"/>
              </a:rPr>
              <a:t>कोई शक या सवाल</a:t>
            </a:r>
            <a:endParaRPr sz="8000" b="1" i="0" u="none" strike="noStrike" cap="none">
              <a:solidFill>
                <a:srgbClr val="FF73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96059" y="2365058"/>
            <a:ext cx="6999889" cy="33686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hi-IN" sz="6000" b="1">
                <a:solidFill>
                  <a:srgbClr val="FF0000"/>
                </a:solidFill>
              </a:rPr>
              <a:t>मूल्यांकन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96" name="Google Shape;196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>
                <a:solidFill>
                  <a:srgbClr val="FF0000"/>
                </a:solidFill>
              </a:rPr>
              <a:t>प्र:- जंगल की आग के कितने प्रभाव है ?</a:t>
            </a:r>
            <a:endParaRPr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>
                <a:solidFill>
                  <a:schemeClr val="dk1"/>
                </a:solidFill>
              </a:rPr>
              <a:t>उ:- 06</a:t>
            </a:r>
            <a:endParaRPr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>
                <a:solidFill>
                  <a:srgbClr val="FF0000"/>
                </a:solidFill>
              </a:rPr>
              <a:t>प्र:- किस प्रकार की अग्नि प्रणालियों में नियंत्रित दहन कार्यक्रम शामिल होता है ?</a:t>
            </a:r>
            <a:endParaRPr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hi-IN">
                <a:solidFill>
                  <a:schemeClr val="dk1"/>
                </a:solidFill>
              </a:rPr>
              <a:t>उ:- अग्नि सुरक्षा को बढ़ावा देना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97" name="Google Shape;197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hi-I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7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3" name="Google Shape;203;p27"/>
          <p:cNvSpPr txBox="1"/>
          <p:nvPr/>
        </p:nvSpPr>
        <p:spPr>
          <a:xfrm>
            <a:off x="339566" y="3230213"/>
            <a:ext cx="3724569" cy="1310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hi-IN" sz="8000" b="1" i="0" u="none" strike="noStrike" cap="none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rPr>
              <a:t>धन्यवाद</a:t>
            </a:r>
            <a:endParaRPr sz="8000" b="1" i="0" u="none" strike="noStrike" cap="none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4" name="Google Shape;204;p27"/>
          <p:cNvSpPr txBox="1"/>
          <p:nvPr/>
        </p:nvSpPr>
        <p:spPr>
          <a:xfrm>
            <a:off x="5004915" y="1311523"/>
            <a:ext cx="6781746" cy="448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457200" marR="0" lvl="0" indent="-254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None/>
            </a:pPr>
            <a:endParaRPr sz="24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5" name="Google Shape;20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493" y="6406669"/>
            <a:ext cx="641637" cy="276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14959" y="6378135"/>
            <a:ext cx="1750540" cy="348119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8" name="Google Shape;208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85232" y="314522"/>
            <a:ext cx="6035039" cy="58313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624</Words>
  <Application>Microsoft Office PowerPoint</Application>
  <PresentationFormat>Widescreen</PresentationFormat>
  <Paragraphs>99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Noto Sans Symbols</vt:lpstr>
      <vt:lpstr>Open Sans</vt:lpstr>
      <vt:lpstr>Open Sans SemiBold</vt:lpstr>
      <vt:lpstr>Calibri</vt:lpstr>
      <vt:lpstr>Arial</vt:lpstr>
      <vt:lpstr>Office Theme</vt:lpstr>
      <vt:lpstr>PowerPoint Presentation</vt:lpstr>
      <vt:lpstr>उद्देश्य</vt:lpstr>
      <vt:lpstr>जंगल की आग के प्रभाव</vt:lpstr>
      <vt:lpstr>अग्नि सुरक्षा को बढ़ावा देना</vt:lpstr>
      <vt:lpstr>अग्नि सुरक्षा को बढ़ावा देना</vt:lpstr>
      <vt:lpstr>जंगल की आग को रोकने की आवश्यकता</vt:lpstr>
      <vt:lpstr>जंगल की आग को रोकने की आवश्यकता</vt:lpstr>
      <vt:lpstr>जंगल की आग की रोकथाम के लिए रणनीतियां</vt:lpstr>
      <vt:lpstr>जंगल की आग की रोकथाम के लिए रणनीतियां</vt:lpstr>
      <vt:lpstr>ग्रामीण क्षेत्र में आग लगने के कारण</vt:lpstr>
      <vt:lpstr>ग्रामीण क्षेत्र में आग लगने के कारण</vt:lpstr>
      <vt:lpstr>ग्रामीण क्षेत्रों में आग से बचाव की रणनीति</vt:lpstr>
      <vt:lpstr>पाठ-समीक्षा</vt:lpstr>
      <vt:lpstr>PowerPoint Presentation</vt:lpstr>
      <vt:lpstr>मूल्यांकन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NDRF NDRF</dc:creator>
  <cp:lastModifiedBy>NDRF NDRF</cp:lastModifiedBy>
  <cp:revision>1</cp:revision>
  <dcterms:modified xsi:type="dcterms:W3CDTF">2026-01-05T05:13:46Z</dcterms:modified>
</cp:coreProperties>
</file>