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sldSz cx="12192000" cy="6858000"/>
  <p:notesSz cx="6858000" cy="9144000"/>
  <p:embeddedFontLst>
    <p:embeddedFont>
      <p:font typeface="Bookman Old Style" panose="02050604050505020204" pitchFamily="18" charset="0"/>
      <p:regular r:id="rId55"/>
      <p:bold r:id="rId56"/>
      <p:italic r:id="rId57"/>
      <p:boldItalic r:id="rId58"/>
    </p:embeddedFont>
    <p:embeddedFont>
      <p:font typeface="Calibri" panose="020F0502020204030204" pitchFamily="34" charset="0"/>
      <p:regular r:id="rId59"/>
      <p:bold r:id="rId60"/>
      <p:italic r:id="rId61"/>
      <p:boldItalic r:id="rId62"/>
    </p:embeddedFont>
    <p:embeddedFont>
      <p:font typeface="Comic Sans MS" panose="030F0702030302020204" pitchFamily="66" charset="0"/>
      <p:regular r:id="rId63"/>
      <p:bold r:id="rId64"/>
      <p:italic r:id="rId65"/>
      <p:boldItalic r:id="rId66"/>
    </p:embeddedFont>
    <p:embeddedFont>
      <p:font typeface="Corben" panose="020B0604020202020204" charset="0"/>
      <p:bold r:id="rId67"/>
    </p:embeddedFont>
    <p:embeddedFont>
      <p:font typeface="Open Sans" panose="020B0604020202020204" charset="0"/>
      <p:regular r:id="rId68"/>
      <p:bold r:id="rId69"/>
      <p:italic r:id="rId70"/>
      <p:boldItalic r:id="rId71"/>
    </p:embeddedFont>
    <p:embeddedFont>
      <p:font typeface="Open Sans SemiBold" panose="020B0604020202020204" charset="0"/>
      <p:regular r:id="rId72"/>
      <p:bold r:id="rId73"/>
      <p:italic r:id="rId74"/>
      <p:boldItalic r:id="rId7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63" Type="http://schemas.openxmlformats.org/officeDocument/2006/relationships/font" Target="fonts/font9.fntdata"/><Relationship Id="rId68" Type="http://schemas.openxmlformats.org/officeDocument/2006/relationships/font" Target="fonts/font14.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1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66" Type="http://schemas.openxmlformats.org/officeDocument/2006/relationships/font" Target="fonts/font12.fntdata"/><Relationship Id="rId74" Type="http://schemas.openxmlformats.org/officeDocument/2006/relationships/font" Target="fonts/font20.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openxmlformats.org/officeDocument/2006/relationships/font" Target="fonts/font11.fntdata"/><Relationship Id="rId73" Type="http://schemas.openxmlformats.org/officeDocument/2006/relationships/font" Target="fonts/font19.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font" Target="fonts/font15.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67"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8.fntdata"/><Relationship Id="rId70" Type="http://schemas.openxmlformats.org/officeDocument/2006/relationships/font" Target="fonts/font16.fntdata"/><Relationship Id="rId75"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I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IN" sz="1200">
                <a:solidFill>
                  <a:schemeClr val="dk1"/>
                </a:solidFill>
                <a:latin typeface="Arial"/>
                <a:ea typeface="Arial"/>
                <a:cs typeface="Arial"/>
                <a:sym typeface="Arial"/>
              </a:rPr>
              <a:pPr marL="0" marR="0" lvl="0" indent="0" algn="r" rtl="0">
                <a:spcBef>
                  <a:spcPts val="0"/>
                </a:spcBef>
                <a:spcAft>
                  <a:spcPts val="0"/>
                </a:spcAft>
                <a:buNone/>
              </a:pPr>
              <a:t>1</a:t>
            </a:fld>
            <a:endParaRPr sz="1200">
              <a:solidFill>
                <a:schemeClr val="dk1"/>
              </a:solidFill>
              <a:latin typeface="Arial"/>
              <a:ea typeface="Arial"/>
              <a:cs typeface="Arial"/>
              <a:sym typeface="Arial"/>
            </a:endParaRPr>
          </a:p>
        </p:txBody>
      </p:sp>
      <p:sp>
        <p:nvSpPr>
          <p:cNvPr id="91" name="Google Shape;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2" name="Google Shape;9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9</a:t>
            </a:fld>
            <a:endParaRPr/>
          </a:p>
        </p:txBody>
      </p:sp>
      <p:sp>
        <p:nvSpPr>
          <p:cNvPr id="152" name="Google Shape;1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3" name="Google Shape;1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a:t> .</a:t>
            </a:r>
            <a:endParaRPr/>
          </a:p>
        </p:txBody>
      </p:sp>
      <p:sp>
        <p:nvSpPr>
          <p:cNvPr id="197" name="Google Shape;19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2" name="Google Shape;43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6" name="Google Shape;52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4" name="Google Shape;54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2" name="Google Shape;56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IN" sz="1200">
                <a:solidFill>
                  <a:schemeClr val="dk1"/>
                </a:solidFill>
                <a:latin typeface="Calibri"/>
                <a:ea typeface="Calibri"/>
                <a:cs typeface="Calibri"/>
                <a:sym typeface="Calibri"/>
              </a:rPr>
              <a:pPr marL="0" marR="0" lvl="0" indent="0" algn="r" rtl="0">
                <a:spcBef>
                  <a:spcPts val="0"/>
                </a:spcBef>
                <a:spcAft>
                  <a:spcPts val="0"/>
                </a:spcAft>
                <a:buNone/>
              </a:pPr>
              <a:t>38</a:t>
            </a:fld>
            <a:endParaRPr sz="1200">
              <a:solidFill>
                <a:schemeClr val="dk1"/>
              </a:solidFill>
              <a:latin typeface="Calibri"/>
              <a:ea typeface="Calibri"/>
              <a:cs typeface="Calibri"/>
              <a:sym typeface="Calibri"/>
            </a:endParaRPr>
          </a:p>
        </p:txBody>
      </p:sp>
      <p:sp>
        <p:nvSpPr>
          <p:cNvPr id="571" name="Google Shape;571;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2" name="Google Shape;572;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4" name="Google Shape;58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2" name="Google Shape;592;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9" name="Google Shape;599;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6" name="Google Shape;60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3" name="Google Shape;613;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1" name="Google Shape;621;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8" name="Google Shape;62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6" name="Google Shape;636;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3" name="Google Shape;643;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latin typeface="Arial"/>
                <a:ea typeface="Arial"/>
                <a:cs typeface="Arial"/>
                <a:sym typeface="Arial"/>
              </a:rPr>
              <a:pPr marL="0" lvl="0" indent="0" algn="r" rtl="0">
                <a:spcBef>
                  <a:spcPts val="0"/>
                </a:spcBef>
                <a:spcAft>
                  <a:spcPts val="0"/>
                </a:spcAft>
                <a:buNone/>
              </a:pPr>
              <a:t>48</a:t>
            </a:fld>
            <a:endParaRPr>
              <a:latin typeface="Arial"/>
              <a:ea typeface="Arial"/>
              <a:cs typeface="Arial"/>
              <a:sym typeface="Arial"/>
            </a:endParaRPr>
          </a:p>
        </p:txBody>
      </p:sp>
      <p:sp>
        <p:nvSpPr>
          <p:cNvPr id="649" name="Google Shape;649;p48:notes"/>
          <p:cNvSpPr>
            <a:spLocks noGrp="1" noRot="1" noChangeAspect="1"/>
          </p:cNvSpPr>
          <p:nvPr>
            <p:ph type="sldImg" idx="2"/>
          </p:nvPr>
        </p:nvSpPr>
        <p:spPr>
          <a:xfrm>
            <a:off x="385763" y="714375"/>
            <a:ext cx="6086475"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dk1"/>
            </a:solidFill>
            <a:prstDash val="solid"/>
            <a:miter lim="800000"/>
            <a:headEnd type="none" w="sm" len="sm"/>
            <a:tailEnd type="none" w="sm" len="sm"/>
          </a:ln>
        </p:spPr>
      </p:sp>
      <p:sp>
        <p:nvSpPr>
          <p:cNvPr id="650" name="Google Shape;650;p48:notes"/>
          <p:cNvSpPr txBox="1">
            <a:spLocks noGrp="1"/>
          </p:cNvSpPr>
          <p:nvPr>
            <p:ph type="body" idx="1"/>
          </p:nvPr>
        </p:nvSpPr>
        <p:spPr>
          <a:xfrm>
            <a:off x="911225" y="4368800"/>
            <a:ext cx="5035550" cy="4064000"/>
          </a:xfrm>
          <a:prstGeom prst="rect">
            <a:avLst/>
          </a:prstGeom>
          <a:noFill/>
          <a:ln>
            <a:noFill/>
          </a:ln>
        </p:spPr>
        <p:txBody>
          <a:bodyPr spcFirstLastPara="1" wrap="square" lIns="77775" tIns="38100" rIns="77775" bIns="38100" anchor="t" anchorCtr="0">
            <a:noAutofit/>
          </a:bodyPr>
          <a:lstStyle/>
          <a:p>
            <a:pPr marL="292100" lvl="0" indent="-292100" algn="l" rtl="0">
              <a:spcBef>
                <a:spcPts val="0"/>
              </a:spcBef>
              <a:spcAft>
                <a:spcPts val="0"/>
              </a:spcAft>
              <a:buNone/>
            </a:pPr>
            <a:r>
              <a:rPr lang="hi-IN" b="1">
                <a:latin typeface="Arial"/>
                <a:ea typeface="Arial"/>
                <a:cs typeface="Arial"/>
                <a:sym typeface="Arial"/>
              </a:rPr>
              <a:t>a.	Preparedness is the key to effective event Command</a:t>
            </a:r>
            <a:endParaRPr/>
          </a:p>
          <a:p>
            <a:pPr marL="749300" lvl="1" indent="-342900" algn="l" rtl="0">
              <a:spcBef>
                <a:spcPts val="0"/>
              </a:spcBef>
              <a:spcAft>
                <a:spcPts val="0"/>
              </a:spcAft>
              <a:buNone/>
            </a:pPr>
            <a:r>
              <a:rPr lang="hi-IN">
                <a:latin typeface="Arial"/>
                <a:ea typeface="Arial"/>
                <a:cs typeface="Arial"/>
                <a:sym typeface="Arial"/>
              </a:rPr>
              <a:t>(1)	Preparedness is the combination of awareness, training, equipment, resources and planning.</a:t>
            </a:r>
            <a:endParaRPr/>
          </a:p>
          <a:p>
            <a:pPr marL="749300" lvl="1" indent="-342900" algn="l" rtl="0">
              <a:spcBef>
                <a:spcPts val="0"/>
              </a:spcBef>
              <a:spcAft>
                <a:spcPts val="0"/>
              </a:spcAft>
              <a:buNone/>
            </a:pPr>
            <a:r>
              <a:rPr lang="hi-IN">
                <a:latin typeface="Arial"/>
                <a:ea typeface="Arial"/>
                <a:cs typeface="Arial"/>
                <a:sym typeface="Arial"/>
              </a:rPr>
              <a:t>(2)	In order to be prepared for a WMD event, or any other major disaster, agencies need to establish multi-agency coordination systems.</a:t>
            </a:r>
            <a:endParaRPr/>
          </a:p>
          <a:p>
            <a:pPr marL="292100" lvl="0" indent="-292100" algn="l" rtl="0">
              <a:spcBef>
                <a:spcPts val="0"/>
              </a:spcBef>
              <a:spcAft>
                <a:spcPts val="0"/>
              </a:spcAft>
              <a:buNone/>
            </a:pPr>
            <a:r>
              <a:rPr lang="hi-IN" b="1">
                <a:latin typeface="Arial"/>
                <a:ea typeface="Arial"/>
                <a:cs typeface="Arial"/>
                <a:sym typeface="Arial"/>
              </a:rPr>
              <a:t>b.	Awareness</a:t>
            </a:r>
            <a:endParaRPr>
              <a:latin typeface="Arial"/>
              <a:ea typeface="Arial"/>
              <a:cs typeface="Arial"/>
              <a:sym typeface="Arial"/>
            </a:endParaRPr>
          </a:p>
          <a:p>
            <a:pPr marL="749300" lvl="1" indent="-342900" algn="l" rtl="0">
              <a:spcBef>
                <a:spcPts val="0"/>
              </a:spcBef>
              <a:spcAft>
                <a:spcPts val="0"/>
              </a:spcAft>
              <a:buNone/>
            </a:pPr>
            <a:r>
              <a:rPr lang="hi-IN">
                <a:latin typeface="Arial"/>
                <a:ea typeface="Arial"/>
                <a:cs typeface="Arial"/>
                <a:sym typeface="Arial"/>
              </a:rPr>
              <a:t>(1)	First Responders need to be aware of the dangers of 	terrorism events and Chemical, Biological, Radiological agents.</a:t>
            </a:r>
            <a:endParaRPr/>
          </a:p>
          <a:p>
            <a:pPr marL="749300" lvl="1" indent="-342900" algn="l" rtl="0">
              <a:spcBef>
                <a:spcPts val="0"/>
              </a:spcBef>
              <a:spcAft>
                <a:spcPts val="0"/>
              </a:spcAft>
              <a:buNone/>
            </a:pPr>
            <a:r>
              <a:rPr lang="hi-IN">
                <a:latin typeface="Arial"/>
                <a:ea typeface="Arial"/>
                <a:cs typeface="Arial"/>
                <a:sym typeface="Arial"/>
              </a:rPr>
              <a:t>(2)	Responders need the appropriate protective equipment against Chemical, Biological, Radiological agents. </a:t>
            </a:r>
            <a:endParaRPr/>
          </a:p>
          <a:p>
            <a:pPr marL="749300" lvl="1" indent="-342900" algn="l" rtl="0">
              <a:spcBef>
                <a:spcPts val="0"/>
              </a:spcBef>
              <a:spcAft>
                <a:spcPts val="0"/>
              </a:spcAft>
              <a:buNone/>
            </a:pPr>
            <a:r>
              <a:rPr lang="hi-IN">
                <a:latin typeface="Arial"/>
                <a:ea typeface="Arial"/>
                <a:cs typeface="Arial"/>
                <a:sym typeface="Arial"/>
              </a:rPr>
              <a:t>(3)	Responders need training in identifying initial actions in a WMD event, including gathering and reporting information. </a:t>
            </a:r>
            <a:endParaRPr/>
          </a:p>
          <a:p>
            <a:pPr marL="749300" lvl="1" indent="-342900" algn="l" rtl="0">
              <a:spcBef>
                <a:spcPts val="0"/>
              </a:spcBef>
              <a:spcAft>
                <a:spcPts val="0"/>
              </a:spcAft>
              <a:buNone/>
            </a:pPr>
            <a:r>
              <a:rPr lang="hi-IN">
                <a:latin typeface="Arial"/>
                <a:ea typeface="Arial"/>
                <a:cs typeface="Arial"/>
                <a:sym typeface="Arial"/>
              </a:rPr>
              <a:t>(4)	WMD awareness helps dispel unwarranted fears.</a:t>
            </a:r>
            <a:endParaRPr/>
          </a:p>
          <a:p>
            <a:pPr marL="292100" lvl="0" indent="-29210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4" name="Google Shape;66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1" name="Google Shape;671;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7" name="Google Shape;677;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6" name="Google Shape;686;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23" name="Google Shape;2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
          <p:cNvSpPr txBox="1">
            <a:spLocks noGrp="1"/>
          </p:cNvSpPr>
          <p:nvPr>
            <p:ph type="body" idx="1"/>
          </p:nvPr>
        </p:nvSpPr>
        <p:spPr>
          <a:xfrm>
            <a:off x="4509856" y="1100831"/>
            <a:ext cx="6843944" cy="507613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30" name="Google Shape;30;p3"/>
          <p:cNvSpPr/>
          <p:nvPr/>
        </p:nvSpPr>
        <p:spPr>
          <a:xfrm>
            <a:off x="10016836" y="6628210"/>
            <a:ext cx="922713" cy="105095"/>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1"/>
        <p:cNvGrpSpPr/>
        <p:nvPr/>
      </p:nvGrpSpPr>
      <p:grpSpPr>
        <a:xfrm>
          <a:off x="0" y="0"/>
          <a:ext cx="0" cy="0"/>
          <a:chOff x="0" y="0"/>
          <a:chExt cx="0" cy="0"/>
        </a:xfrm>
      </p:grpSpPr>
      <p:sp>
        <p:nvSpPr>
          <p:cNvPr id="32" name="Google Shape;32;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33" name="Google Shape;33;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5"/>
        <p:cNvGrpSpPr/>
        <p:nvPr/>
      </p:nvGrpSpPr>
      <p:grpSpPr>
        <a:xfrm>
          <a:off x="0" y="0"/>
          <a:ext cx="0" cy="0"/>
          <a:chOff x="0" y="0"/>
          <a:chExt cx="0" cy="0"/>
        </a:xfrm>
      </p:grpSpPr>
      <p:sp>
        <p:nvSpPr>
          <p:cNvPr id="36" name="Google Shape;36;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8" name="Google Shape;3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39" name="Google Shape;3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46" name="Google Shape;46;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8"/>
        <p:cNvGrpSpPr/>
        <p:nvPr/>
      </p:nvGrpSpPr>
      <p:grpSpPr>
        <a:xfrm>
          <a:off x="0" y="0"/>
          <a:ext cx="0" cy="0"/>
          <a:chOff x="0" y="0"/>
          <a:chExt cx="0" cy="0"/>
        </a:xfrm>
      </p:grpSpPr>
      <p:sp>
        <p:nvSpPr>
          <p:cNvPr id="49" name="Google Shape;49;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4"/>
        <p:cNvGrpSpPr/>
        <p:nvPr/>
      </p:nvGrpSpPr>
      <p:grpSpPr>
        <a:xfrm>
          <a:off x="0" y="0"/>
          <a:ext cx="0" cy="0"/>
          <a:chOff x="0" y="0"/>
          <a:chExt cx="0" cy="0"/>
        </a:xfrm>
      </p:grpSpPr>
      <p:sp>
        <p:nvSpPr>
          <p:cNvPr id="55" name="Google Shape;55;p8"/>
          <p:cNvSpPr txBox="1">
            <a:spLocks noGrp="1"/>
          </p:cNvSpPr>
          <p:nvPr>
            <p:ph type="title"/>
          </p:nvPr>
        </p:nvSpPr>
        <p:spPr>
          <a:xfrm>
            <a:off x="0" y="1430337"/>
            <a:ext cx="435535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8"/>
          <p:cNvSpPr txBox="1">
            <a:spLocks noGrp="1"/>
          </p:cNvSpPr>
          <p:nvPr>
            <p:ph type="body" idx="1"/>
          </p:nvPr>
        </p:nvSpPr>
        <p:spPr>
          <a:xfrm>
            <a:off x="4359505" y="1681163"/>
            <a:ext cx="283712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8"/>
          <p:cNvSpPr txBox="1">
            <a:spLocks noGrp="1"/>
          </p:cNvSpPr>
          <p:nvPr>
            <p:ph type="body" idx="2"/>
          </p:nvPr>
        </p:nvSpPr>
        <p:spPr>
          <a:xfrm>
            <a:off x="4363659" y="2505075"/>
            <a:ext cx="399495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8"/>
          <p:cNvSpPr txBox="1">
            <a:spLocks noGrp="1"/>
          </p:cNvSpPr>
          <p:nvPr>
            <p:ph type="body" idx="3"/>
          </p:nvPr>
        </p:nvSpPr>
        <p:spPr>
          <a:xfrm>
            <a:off x="8358610" y="1681163"/>
            <a:ext cx="299677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 name="Google Shape;59;p8"/>
          <p:cNvSpPr txBox="1">
            <a:spLocks noGrp="1"/>
          </p:cNvSpPr>
          <p:nvPr>
            <p:ph type="body" idx="4"/>
          </p:nvPr>
        </p:nvSpPr>
        <p:spPr>
          <a:xfrm>
            <a:off x="8362765" y="2505075"/>
            <a:ext cx="3719743"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61" name="Google Shape;6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6" name="Google Shape;66;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68" name="Google Shape;6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0"/>
          <p:cNvSpPr>
            <a:spLocks noGrp="1"/>
          </p:cNvSpPr>
          <p:nvPr>
            <p:ph type="pic" idx="2"/>
          </p:nvPr>
        </p:nvSpPr>
        <p:spPr>
          <a:xfrm>
            <a:off x="5183188" y="987425"/>
            <a:ext cx="6172200" cy="4873625"/>
          </a:xfrm>
          <a:prstGeom prst="rect">
            <a:avLst/>
          </a:prstGeom>
          <a:noFill/>
          <a:ln>
            <a:noFill/>
          </a:ln>
        </p:spPr>
      </p:sp>
      <p:sp>
        <p:nvSpPr>
          <p:cNvPr id="73" name="Google Shape;73;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75" name="Google Shape;75;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1"/>
          <p:cNvSpPr txBox="1">
            <a:spLocks noGrp="1"/>
          </p:cNvSpPr>
          <p:nvPr>
            <p:ph type="body" idx="1"/>
          </p:nvPr>
        </p:nvSpPr>
        <p:spPr>
          <a:xfrm rot="5400000">
            <a:off x="5393762" y="216925"/>
            <a:ext cx="5076132" cy="68439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81" name="Google Shape;8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87" name="Google Shape;8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Open Sans"/>
              <a:buNone/>
              <a:defRPr sz="4400" b="0" i="0" u="none" strike="noStrike" cap="non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09856" y="1100831"/>
            <a:ext cx="6843944" cy="5076132"/>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a:p>
        </p:txBody>
      </p:sp>
      <p:sp>
        <p:nvSpPr>
          <p:cNvPr id="12" name="Google Shape;12;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13" name="Google Shape;13;p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Open Sans"/>
                <a:ea typeface="Open Sans"/>
                <a:cs typeface="Open Sans"/>
                <a:sym typeface="Open Sans"/>
              </a:defRPr>
            </a:lvl1pPr>
            <a:lvl2pPr marL="0" marR="0" lvl="1" indent="0" algn="r" rtl="0">
              <a:spcBef>
                <a:spcPts val="0"/>
              </a:spcBef>
              <a:buNone/>
              <a:defRPr sz="1200" b="0" i="0" u="none" strike="noStrike" cap="none">
                <a:solidFill>
                  <a:srgbClr val="888888"/>
                </a:solidFill>
                <a:latin typeface="Open Sans"/>
                <a:ea typeface="Open Sans"/>
                <a:cs typeface="Open Sans"/>
                <a:sym typeface="Open Sans"/>
              </a:defRPr>
            </a:lvl2pPr>
            <a:lvl3pPr marL="0" marR="0" lvl="2" indent="0" algn="r" rtl="0">
              <a:spcBef>
                <a:spcPts val="0"/>
              </a:spcBef>
              <a:buNone/>
              <a:defRPr sz="1200" b="0" i="0" u="none" strike="noStrike" cap="none">
                <a:solidFill>
                  <a:srgbClr val="888888"/>
                </a:solidFill>
                <a:latin typeface="Open Sans"/>
                <a:ea typeface="Open Sans"/>
                <a:cs typeface="Open Sans"/>
                <a:sym typeface="Open Sans"/>
              </a:defRPr>
            </a:lvl3pPr>
            <a:lvl4pPr marL="0" marR="0" lvl="3" indent="0" algn="r" rtl="0">
              <a:spcBef>
                <a:spcPts val="0"/>
              </a:spcBef>
              <a:buNone/>
              <a:defRPr sz="1200" b="0" i="0" u="none" strike="noStrike" cap="none">
                <a:solidFill>
                  <a:srgbClr val="888888"/>
                </a:solidFill>
                <a:latin typeface="Open Sans"/>
                <a:ea typeface="Open Sans"/>
                <a:cs typeface="Open Sans"/>
                <a:sym typeface="Open Sans"/>
              </a:defRPr>
            </a:lvl4pPr>
            <a:lvl5pPr marL="0" marR="0" lvl="4" indent="0" algn="r" rtl="0">
              <a:spcBef>
                <a:spcPts val="0"/>
              </a:spcBef>
              <a:buNone/>
              <a:defRPr sz="1200" b="0" i="0" u="none" strike="noStrike" cap="none">
                <a:solidFill>
                  <a:srgbClr val="888888"/>
                </a:solidFill>
                <a:latin typeface="Open Sans"/>
                <a:ea typeface="Open Sans"/>
                <a:cs typeface="Open Sans"/>
                <a:sym typeface="Open Sans"/>
              </a:defRPr>
            </a:lvl5pPr>
            <a:lvl6pPr marL="0" marR="0" lvl="5" indent="0" algn="r" rtl="0">
              <a:spcBef>
                <a:spcPts val="0"/>
              </a:spcBef>
              <a:buNone/>
              <a:defRPr sz="1200" b="0" i="0" u="none" strike="noStrike" cap="none">
                <a:solidFill>
                  <a:srgbClr val="888888"/>
                </a:solidFill>
                <a:latin typeface="Open Sans"/>
                <a:ea typeface="Open Sans"/>
                <a:cs typeface="Open Sans"/>
                <a:sym typeface="Open Sans"/>
              </a:defRPr>
            </a:lvl6pPr>
            <a:lvl7pPr marL="0" marR="0" lvl="6" indent="0" algn="r" rtl="0">
              <a:spcBef>
                <a:spcPts val="0"/>
              </a:spcBef>
              <a:buNone/>
              <a:defRPr sz="1200" b="0" i="0" u="none" strike="noStrike" cap="none">
                <a:solidFill>
                  <a:srgbClr val="888888"/>
                </a:solidFill>
                <a:latin typeface="Open Sans"/>
                <a:ea typeface="Open Sans"/>
                <a:cs typeface="Open Sans"/>
                <a:sym typeface="Open Sans"/>
              </a:defRPr>
            </a:lvl7pPr>
            <a:lvl8pPr marL="0" marR="0" lvl="7" indent="0" algn="r" rtl="0">
              <a:spcBef>
                <a:spcPts val="0"/>
              </a:spcBef>
              <a:buNone/>
              <a:defRPr sz="1200" b="0" i="0" u="none" strike="noStrike" cap="none">
                <a:solidFill>
                  <a:srgbClr val="888888"/>
                </a:solidFill>
                <a:latin typeface="Open Sans"/>
                <a:ea typeface="Open Sans"/>
                <a:cs typeface="Open Sans"/>
                <a:sym typeface="Open Sans"/>
              </a:defRPr>
            </a:lvl8pPr>
            <a:lvl9pPr marL="0" marR="0" lvl="8" indent="0" algn="r" rtl="0">
              <a:spcBef>
                <a:spcPts val="0"/>
              </a:spcBef>
              <a:buNone/>
              <a:defRPr sz="12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14" name="Google Shape;14;p1"/>
          <p:cNvSpPr txBox="1"/>
          <p:nvPr/>
        </p:nvSpPr>
        <p:spPr>
          <a:xfrm>
            <a:off x="216130" y="6286056"/>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hi-IN" sz="1200" b="0" i="0" u="none" strike="noStrike" cap="none">
                <a:solidFill>
                  <a:srgbClr val="535353"/>
                </a:solidFill>
                <a:latin typeface="Open Sans SemiBold"/>
                <a:ea typeface="Open Sans SemiBold"/>
                <a:cs typeface="Open Sans SemiBold"/>
                <a:sym typeface="Open Sans SemiBold"/>
              </a:rPr>
              <a:t>DM | INDIA</a:t>
            </a:r>
            <a:endParaRPr/>
          </a:p>
        </p:txBody>
      </p:sp>
      <p:sp>
        <p:nvSpPr>
          <p:cNvPr id="15" name="Google Shape;15;p1"/>
          <p:cNvSpPr/>
          <p:nvPr/>
        </p:nvSpPr>
        <p:spPr>
          <a:xfrm>
            <a:off x="758297" y="6587004"/>
            <a:ext cx="1017235" cy="45719"/>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6" name="Google Shape;16;p1"/>
          <p:cNvSpPr txBox="1"/>
          <p:nvPr/>
        </p:nvSpPr>
        <p:spPr>
          <a:xfrm>
            <a:off x="10213109" y="6348343"/>
            <a:ext cx="551280"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hi-IN" sz="1200" b="0">
                <a:solidFill>
                  <a:srgbClr val="535353"/>
                </a:solidFill>
                <a:latin typeface="Open Sans"/>
                <a:ea typeface="Open Sans"/>
                <a:cs typeface="Open Sans"/>
                <a:sym typeface="Open Sans"/>
              </a:rPr>
              <a:t>PPT  -</a:t>
            </a:r>
            <a:endParaRPr/>
          </a:p>
        </p:txBody>
      </p:sp>
      <p:sp>
        <p:nvSpPr>
          <p:cNvPr id="17" name="Google Shape;17;p1"/>
          <p:cNvSpPr/>
          <p:nvPr/>
        </p:nvSpPr>
        <p:spPr>
          <a:xfrm>
            <a:off x="10262586" y="6628210"/>
            <a:ext cx="676963" cy="93265"/>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pic>
        <p:nvPicPr>
          <p:cNvPr id="18" name="Google Shape;18;p1"/>
          <p:cNvPicPr preferRelativeResize="0"/>
          <p:nvPr/>
        </p:nvPicPr>
        <p:blipFill rotWithShape="1">
          <a:blip r:embed="rId13">
            <a:alphaModFix/>
          </a:blip>
          <a:srcRect/>
          <a:stretch/>
        </p:blipFill>
        <p:spPr>
          <a:xfrm>
            <a:off x="11184" y="13020"/>
            <a:ext cx="1547495" cy="1079500"/>
          </a:xfrm>
          <a:prstGeom prst="rect">
            <a:avLst/>
          </a:prstGeom>
          <a:noFill/>
          <a:ln>
            <a:noFill/>
          </a:ln>
        </p:spPr>
      </p:pic>
      <p:pic>
        <p:nvPicPr>
          <p:cNvPr id="19" name="Google Shape;19;p1"/>
          <p:cNvPicPr preferRelativeResize="0"/>
          <p:nvPr/>
        </p:nvPicPr>
        <p:blipFill rotWithShape="1">
          <a:blip r:embed="rId14">
            <a:alphaModFix/>
          </a:blip>
          <a:srcRect/>
          <a:stretch/>
        </p:blipFill>
        <p:spPr>
          <a:xfrm>
            <a:off x="11328156" y="0"/>
            <a:ext cx="863600" cy="10795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png"/><Relationship Id="rId7"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 Id="rId9" Type="http://schemas.openxmlformats.org/officeDocument/2006/relationships/image" Target="../media/image39.jpeg"/></Relationships>
</file>

<file path=ppt/slides/_rels/slide3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6.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37.xml.rels><?xml version="1.0" encoding="UTF-8" standalone="yes"?>
<Relationships xmlns="http://schemas.openxmlformats.org/package/2006/relationships"><Relationship Id="rId3" Type="http://schemas.openxmlformats.org/officeDocument/2006/relationships/hyperlink" Target="http://chromacommunications.ca/product/isatphone-pro-satellite-phone-2/"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65.jpeg"/><Relationship Id="rId4" Type="http://schemas.openxmlformats.org/officeDocument/2006/relationships/image" Target="../media/image64.jpeg"/></Relationships>
</file>

<file path=ppt/slides/_rels/slide38.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3" Type="http://schemas.openxmlformats.org/officeDocument/2006/relationships/hyperlink" Target="http://www.iccsat.com/mobile_vsat_services.html"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image" Target="../media/image73.jpeg"/><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3"/>
          <p:cNvSpPr/>
          <p:nvPr/>
        </p:nvSpPr>
        <p:spPr>
          <a:xfrm>
            <a:off x="6858000" y="5685473"/>
            <a:ext cx="4572001" cy="480131"/>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endParaRPr sz="2800" b="1">
              <a:solidFill>
                <a:srgbClr val="7F6000"/>
              </a:solidFill>
              <a:latin typeface="Corben"/>
              <a:ea typeface="Corben"/>
              <a:cs typeface="Corben"/>
              <a:sym typeface="Corben"/>
            </a:endParaRPr>
          </a:p>
        </p:txBody>
      </p:sp>
      <p:sp>
        <p:nvSpPr>
          <p:cNvPr id="95" name="Google Shape;95;p13"/>
          <p:cNvSpPr txBox="1">
            <a:spLocks noGrp="1"/>
          </p:cNvSpPr>
          <p:nvPr>
            <p:ph type="title"/>
          </p:nvPr>
        </p:nvSpPr>
        <p:spPr>
          <a:xfrm>
            <a:off x="2088652" y="1902371"/>
            <a:ext cx="8865860" cy="213013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Open Sans"/>
              <a:buNone/>
            </a:pPr>
            <a:r>
              <a:rPr lang="en-US" u="sng" dirty="0">
                <a:solidFill>
                  <a:schemeClr val="lt1"/>
                </a:solidFill>
              </a:rPr>
              <a:t>Lesson-5</a:t>
            </a:r>
            <a:br>
              <a:rPr lang="en-US" u="sng" dirty="0">
                <a:solidFill>
                  <a:schemeClr val="lt1"/>
                </a:solidFill>
              </a:rPr>
            </a:br>
            <a:r>
              <a:rPr lang="hi-IN" u="sng" dirty="0">
                <a:solidFill>
                  <a:schemeClr val="lt1"/>
                </a:solidFill>
              </a:rPr>
              <a:t>एनडीआरएफ का परिचय और आपदा में इसकी भूमिका</a:t>
            </a:r>
            <a:endParaRPr u="sng" dirty="0">
              <a:solidFill>
                <a:schemeClr val="lt1"/>
              </a:solidFill>
            </a:endParaRPr>
          </a:p>
        </p:txBody>
      </p:sp>
      <p:sp>
        <p:nvSpPr>
          <p:cNvPr id="96" name="Google Shape;96;p1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a:t>
            </a:fld>
            <a:endParaRPr/>
          </a:p>
        </p:txBody>
      </p:sp>
      <p:graphicFrame>
        <p:nvGraphicFramePr>
          <p:cNvPr id="5" name="Table 4"/>
          <p:cNvGraphicFramePr>
            <a:graphicFrameLocks noGrp="1"/>
          </p:cNvGraphicFramePr>
          <p:nvPr>
            <p:extLst>
              <p:ext uri="{D42A27DB-BD31-4B8C-83A1-F6EECF244321}">
                <p14:modId xmlns:p14="http://schemas.microsoft.com/office/powerpoint/2010/main" val="1494732899"/>
              </p:ext>
            </p:extLst>
          </p:nvPr>
        </p:nvGraphicFramePr>
        <p:xfrm>
          <a:off x="6167901" y="5390140"/>
          <a:ext cx="4684053" cy="548640"/>
        </p:xfrm>
        <a:graphic>
          <a:graphicData uri="http://schemas.openxmlformats.org/drawingml/2006/table">
            <a:tbl>
              <a:tblPr/>
              <a:tblGrid>
                <a:gridCol w="4684053">
                  <a:extLst>
                    <a:ext uri="{9D8B030D-6E8A-4147-A177-3AD203B41FA5}">
                      <a16:colId xmlns:a16="http://schemas.microsoft.com/office/drawing/2014/main" val="20000"/>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a:solidFill>
                            <a:srgbClr val="FF0000"/>
                          </a:solidFill>
                          <a:effectLst>
                            <a:glow rad="63500">
                              <a:schemeClr val="accent1">
                                <a:satMod val="175000"/>
                                <a:alpha val="40000"/>
                              </a:schemeClr>
                            </a:glow>
                          </a:effectLst>
                          <a:latin typeface="+mn-lt"/>
                        </a:rPr>
                        <a:t> Dy. </a:t>
                      </a:r>
                      <a:r>
                        <a:rPr lang="en-US" sz="1800" b="1" i="0" u="none" strike="noStrike" dirty="0">
                          <a:solidFill>
                            <a:srgbClr val="FF0000"/>
                          </a:solidFill>
                          <a:effectLst>
                            <a:glow rad="63500">
                              <a:schemeClr val="accent1">
                                <a:satMod val="175000"/>
                                <a:alpha val="40000"/>
                              </a:schemeClr>
                            </a:glow>
                          </a:effectLst>
                          <a:latin typeface="+mn-lt"/>
                        </a:rPr>
                        <a:t>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0"/>
                  </a:ext>
                </a:extLst>
              </a:tr>
            </a:tbl>
          </a:graphicData>
        </a:graphic>
      </p:graphicFrame>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2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304801" y="2766218"/>
            <a:ext cx="3505202"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000"/>
              <a:buFont typeface="Open Sans"/>
              <a:buNone/>
            </a:pPr>
            <a:r>
              <a:rPr lang="hi-IN" sz="4000" b="1" u="sng">
                <a:solidFill>
                  <a:schemeClr val="lt1"/>
                </a:solidFill>
              </a:rPr>
              <a:t>उद्देश्य</a:t>
            </a:r>
            <a:endParaRPr sz="4000" b="1" u="sng">
              <a:solidFill>
                <a:schemeClr val="lt1"/>
              </a:solidFill>
              <a:latin typeface="Open Sans"/>
              <a:ea typeface="Open Sans"/>
              <a:cs typeface="Open Sans"/>
              <a:sym typeface="Open Sans"/>
            </a:endParaRPr>
          </a:p>
        </p:txBody>
      </p:sp>
      <p:sp>
        <p:nvSpPr>
          <p:cNvPr id="102" name="Google Shape;102;p14"/>
          <p:cNvSpPr txBox="1">
            <a:spLocks noGrp="1"/>
          </p:cNvSpPr>
          <p:nvPr>
            <p:ph type="body" idx="1"/>
          </p:nvPr>
        </p:nvSpPr>
        <p:spPr>
          <a:xfrm>
            <a:off x="4334256" y="1292468"/>
            <a:ext cx="7857744" cy="4413739"/>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3200"/>
              <a:buNone/>
            </a:pPr>
            <a:r>
              <a:rPr lang="hi-IN" sz="3200"/>
              <a:t>इस पाठ को पूरा करने के बाद, आप सक्षम हो जाएंगे :</a:t>
            </a:r>
            <a:endParaRPr/>
          </a:p>
          <a:p>
            <a:pPr marL="0" lvl="0" indent="0" algn="l" rtl="0">
              <a:lnSpc>
                <a:spcPct val="90000"/>
              </a:lnSpc>
              <a:spcBef>
                <a:spcPts val="1000"/>
              </a:spcBef>
              <a:spcAft>
                <a:spcPts val="0"/>
              </a:spcAft>
              <a:buClr>
                <a:schemeClr val="dk1"/>
              </a:buClr>
              <a:buSzPts val="3200"/>
              <a:buNone/>
            </a:pPr>
            <a:endParaRPr sz="3200"/>
          </a:p>
          <a:p>
            <a:pPr marL="0" lvl="0" indent="-203200" algn="l" rtl="0">
              <a:lnSpc>
                <a:spcPct val="90000"/>
              </a:lnSpc>
              <a:spcBef>
                <a:spcPts val="1000"/>
              </a:spcBef>
              <a:spcAft>
                <a:spcPts val="0"/>
              </a:spcAft>
              <a:buClr>
                <a:schemeClr val="dk1"/>
              </a:buClr>
              <a:buSzPts val="3200"/>
              <a:buChar char="•"/>
            </a:pPr>
            <a:r>
              <a:rPr lang="hi-IN" sz="3200"/>
              <a:t>एनडीआरएफ का परिचय। </a:t>
            </a:r>
            <a:endParaRPr sz="3200"/>
          </a:p>
          <a:p>
            <a:pPr marL="0" lvl="0" indent="-203200" algn="l" rtl="0">
              <a:lnSpc>
                <a:spcPct val="90000"/>
              </a:lnSpc>
              <a:spcBef>
                <a:spcPts val="1000"/>
              </a:spcBef>
              <a:spcAft>
                <a:spcPts val="0"/>
              </a:spcAft>
              <a:buClr>
                <a:schemeClr val="dk1"/>
              </a:buClr>
              <a:buSzPts val="3200"/>
              <a:buChar char="•"/>
            </a:pPr>
            <a:r>
              <a:rPr lang="hi-IN" sz="3200"/>
              <a:t>आपदा में इसकी भूमिका।</a:t>
            </a:r>
            <a:endParaRPr sz="3200"/>
          </a:p>
          <a:p>
            <a:pPr marL="228600" lvl="0" indent="-50800" algn="l" rtl="0">
              <a:lnSpc>
                <a:spcPct val="90000"/>
              </a:lnSpc>
              <a:spcBef>
                <a:spcPts val="1000"/>
              </a:spcBef>
              <a:spcAft>
                <a:spcPts val="0"/>
              </a:spcAft>
              <a:buClr>
                <a:schemeClr val="dk1"/>
              </a:buClr>
              <a:buSzPts val="2800"/>
              <a:buNone/>
            </a:pPr>
            <a:endParaRPr/>
          </a:p>
        </p:txBody>
      </p:sp>
      <p:sp>
        <p:nvSpPr>
          <p:cNvPr id="103" name="Google Shape;103;p1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5"/>
          <p:cNvSpPr txBox="1"/>
          <p:nvPr/>
        </p:nvSpPr>
        <p:spPr>
          <a:xfrm>
            <a:off x="250371" y="1183402"/>
            <a:ext cx="11756573" cy="4862870"/>
          </a:xfrm>
          <a:prstGeom prst="rect">
            <a:avLst/>
          </a:prstGeom>
          <a:solidFill>
            <a:schemeClr val="lt2"/>
          </a:solid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आपदाओं के कारण भारत सरकार को एक आपदा प्रबंधन योजना तैयार करनी पड़ी और देश में आपदाओं से निपटने के लिए एक संस्थागत तंत्र स्थापित करना पड़ा।</a:t>
            </a:r>
            <a:endParaRPr sz="2800">
              <a:solidFill>
                <a:schemeClr val="dk1"/>
              </a:solidFill>
              <a:latin typeface="Open Sans"/>
              <a:ea typeface="Open Sans"/>
              <a:cs typeface="Open Sans"/>
              <a:sym typeface="Open Sans"/>
            </a:endParaRPr>
          </a:p>
          <a:p>
            <a:pPr marL="457200" marR="0" lvl="0" indent="-457200" algn="just" rtl="0">
              <a:spcBef>
                <a:spcPts val="120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 26 दिसंबर 2005 को संसद द्वारा आपदा प्रबंधन अधिनियम पारित किया गया था। </a:t>
            </a:r>
            <a:endParaRPr sz="2800">
              <a:solidFill>
                <a:schemeClr val="dk1"/>
              </a:solidFill>
              <a:latin typeface="Open Sans"/>
              <a:ea typeface="Open Sans"/>
              <a:cs typeface="Open Sans"/>
              <a:sym typeface="Open Sans"/>
            </a:endParaRPr>
          </a:p>
          <a:p>
            <a:pPr marL="457200" marR="0" lvl="0" indent="-457200" algn="just" rtl="0">
              <a:spcBef>
                <a:spcPts val="120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आपदा प्रबंधन अधिनियम के अध्याय-VIII, धारा-44(1) में किसी संकटपूर्ण स्थिति या आपदा के लिए विशेषज्ञ प्रतिक्रिया के उद्देश्य से राष्ट्रीय आपदा मोचन बल के गठन का प्रावधान है।</a:t>
            </a:r>
            <a:endParaRPr sz="2800">
              <a:solidFill>
                <a:schemeClr val="dk1"/>
              </a:solidFill>
              <a:latin typeface="Open Sans"/>
              <a:ea typeface="Open Sans"/>
              <a:cs typeface="Open Sans"/>
              <a:sym typeface="Open Sans"/>
            </a:endParaRPr>
          </a:p>
          <a:p>
            <a:pPr marL="457200" marR="0" lvl="0" indent="-457200" algn="just" rtl="0">
              <a:spcBef>
                <a:spcPts val="120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 राष्ट्रीय आपदा मोचन बल (एनडीआरएफ) का गठन आपदा प्रबंधन अधिनियम, 2005 के अधिनियमन के बाद 19 जनवरी 2006 को किया गया था। अपनी स्थापना के बाद से, इसकी प्रारंभिक 8 बटालियनों से बढ़कर आज 16 बटालियन हो गई हैं।</a:t>
            </a:r>
            <a:endParaRPr sz="2800">
              <a:solidFill>
                <a:schemeClr val="dk1"/>
              </a:solidFill>
              <a:latin typeface="Open Sans"/>
              <a:ea typeface="Open Sans"/>
              <a:cs typeface="Open Sans"/>
              <a:sym typeface="Open Sans"/>
            </a:endParaRPr>
          </a:p>
        </p:txBody>
      </p:sp>
      <p:sp>
        <p:nvSpPr>
          <p:cNvPr id="110" name="Google Shape;110;p1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6"/>
          <p:cNvSpPr txBox="1"/>
          <p:nvPr/>
        </p:nvSpPr>
        <p:spPr>
          <a:xfrm>
            <a:off x="3593861" y="1388313"/>
            <a:ext cx="8431910" cy="5206362"/>
          </a:xfrm>
          <a:prstGeom prst="rect">
            <a:avLst/>
          </a:prstGeom>
          <a:solidFill>
            <a:schemeClr val="lt2"/>
          </a:solid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hi-IN" sz="2800">
                <a:solidFill>
                  <a:schemeClr val="dk1"/>
                </a:solidFill>
                <a:latin typeface="Open Sans"/>
                <a:ea typeface="Open Sans"/>
                <a:cs typeface="Open Sans"/>
                <a:sym typeface="Open Sans"/>
              </a:rPr>
              <a:t>वर्तमान में, इसकी उपस्थिति 28 क्षेत्रीय प्रतिक्रिया केंद्रों (आरआरसी) और 24 सामरिक पूर्व-स्थिति निर्धारण स्थानों (टीपीएल) सहित 68 स्थानों पर है। एनडीआरएफ की प्रत्येक बटालियन में 18 विशिष्ट खोज और बचाव (एसएआर) दल होते हैं जो आत्मनिर्भर होते हैं और जिनमें इंजीनियर, तकनीशियन, इलेक्ट्रीशियन, डॉग स्क्वॉड और चिकित्सा/अर्ध-चिकित्सा कर्मी जैसे विशेषज्ञ होते हैं। बल की स्वीकृत संख्या 18,556 है।</a:t>
            </a:r>
            <a:endParaRPr sz="2800">
              <a:solidFill>
                <a:schemeClr val="dk1"/>
              </a:solidFill>
              <a:latin typeface="Open Sans"/>
              <a:ea typeface="Open Sans"/>
              <a:cs typeface="Open Sans"/>
              <a:sym typeface="Open Sans"/>
            </a:endParaRPr>
          </a:p>
        </p:txBody>
      </p:sp>
      <p:sp>
        <p:nvSpPr>
          <p:cNvPr id="117" name="Google Shape;117;p16"/>
          <p:cNvSpPr txBox="1"/>
          <p:nvPr/>
        </p:nvSpPr>
        <p:spPr>
          <a:xfrm>
            <a:off x="166229" y="2417736"/>
            <a:ext cx="3301701" cy="1338873"/>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Open Sans"/>
              <a:buNone/>
            </a:pPr>
            <a:r>
              <a:rPr lang="hi-IN" sz="4400" b="1" u="sng">
                <a:solidFill>
                  <a:schemeClr val="lt1"/>
                </a:solidFill>
                <a:latin typeface="Open Sans"/>
                <a:ea typeface="Open Sans"/>
                <a:cs typeface="Open Sans"/>
                <a:sym typeface="Open Sans"/>
              </a:rPr>
              <a:t>एनडीआरएफ का गठन</a:t>
            </a:r>
            <a:endParaRPr sz="4400" b="1" u="sng">
              <a:solidFill>
                <a:schemeClr val="lt1"/>
              </a:solidFill>
              <a:latin typeface="Open Sans"/>
              <a:ea typeface="Open Sans"/>
              <a:cs typeface="Open Sans"/>
              <a:sym typeface="Open Sans"/>
            </a:endParaRPr>
          </a:p>
        </p:txBody>
      </p:sp>
      <p:sp>
        <p:nvSpPr>
          <p:cNvPr id="118" name="Google Shape;118;p1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p:nvPr/>
        </p:nvSpPr>
        <p:spPr>
          <a:xfrm>
            <a:off x="3355731" y="843725"/>
            <a:ext cx="8836269" cy="6014275"/>
          </a:xfrm>
          <a:prstGeom prst="rect">
            <a:avLst/>
          </a:prstGeom>
          <a:solidFill>
            <a:schemeClr val="lt2"/>
          </a:solidFill>
          <a:ln>
            <a:noFill/>
          </a:ln>
        </p:spPr>
        <p:txBody>
          <a:bodyPr spcFirstLastPara="1" wrap="square" lIns="91425" tIns="45700" rIns="91425" bIns="45700" anchor="t" anchorCtr="0">
            <a:spAutoFit/>
          </a:bodyPr>
          <a:lstStyle/>
          <a:p>
            <a:pPr marL="342900" marR="0" lvl="0" indent="-342900" algn="just" rtl="0">
              <a:lnSpc>
                <a:spcPct val="200000"/>
              </a:lnSpc>
              <a:spcBef>
                <a:spcPts val="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अपनी स्थापना के बाद से, एनडीआरएफ ने 12,000 से ज़्यादा ऑपरेशन चलाए हैं, 1,58,000 से ज़्यादा लोगों को बचाया है और विभिन्न आपदाओं के दौरान 8.5 लाख से ज़्यादा लोगों को सुरक्षित स्थानों पर पहुँचाया है। </a:t>
            </a:r>
            <a:endParaRPr sz="2800">
              <a:solidFill>
                <a:schemeClr val="dk1"/>
              </a:solidFill>
              <a:latin typeface="Open Sans"/>
              <a:ea typeface="Open Sans"/>
              <a:cs typeface="Open Sans"/>
              <a:sym typeface="Open Sans"/>
            </a:endParaRPr>
          </a:p>
          <a:p>
            <a:pPr marL="342900" marR="0" lvl="0" indent="-342900" algn="just" rtl="0">
              <a:lnSpc>
                <a:spcPct val="200000"/>
              </a:lnSpc>
              <a:spcBef>
                <a:spcPts val="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इसने 13,000 से ज़्यादा सामुदायिक जागरूकता कार्यक्रम (CAP) और लगभग 8000 स्कूल सुरक्षा कार्यक्रम (SSP) भी चलाए हैं, जिनसे 93 लाख से ज़्यादा छात्र लाभान्वित हुए हैं।</a:t>
            </a:r>
            <a:r>
              <a:rPr lang="hi-IN" sz="2800" b="0" i="0">
                <a:solidFill>
                  <a:srgbClr val="000000"/>
                </a:solidFill>
                <a:latin typeface="Open Sans"/>
                <a:ea typeface="Open Sans"/>
                <a:cs typeface="Open Sans"/>
                <a:sym typeface="Open Sans"/>
              </a:rPr>
              <a:t>.</a:t>
            </a:r>
            <a:endParaRPr sz="2800">
              <a:solidFill>
                <a:schemeClr val="dk1"/>
              </a:solidFill>
              <a:latin typeface="Open Sans"/>
              <a:ea typeface="Open Sans"/>
              <a:cs typeface="Open Sans"/>
              <a:sym typeface="Open Sans"/>
            </a:endParaRPr>
          </a:p>
        </p:txBody>
      </p:sp>
      <p:sp>
        <p:nvSpPr>
          <p:cNvPr id="125" name="Google Shape;125;p17"/>
          <p:cNvSpPr txBox="1"/>
          <p:nvPr/>
        </p:nvSpPr>
        <p:spPr>
          <a:xfrm>
            <a:off x="91439" y="2216258"/>
            <a:ext cx="3195873" cy="152023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Open Sans"/>
              <a:buNone/>
            </a:pPr>
            <a:r>
              <a:rPr lang="hi-IN" sz="4400" b="1" u="sng">
                <a:solidFill>
                  <a:schemeClr val="lt1"/>
                </a:solidFill>
                <a:latin typeface="Open Sans"/>
                <a:ea typeface="Open Sans"/>
                <a:cs typeface="Open Sans"/>
                <a:sym typeface="Open Sans"/>
              </a:rPr>
              <a:t>एनडीआरएफ का गठन</a:t>
            </a:r>
            <a:endParaRPr sz="4400" b="1" u="sng">
              <a:solidFill>
                <a:schemeClr val="lt1"/>
              </a:solidFill>
              <a:latin typeface="Open Sans"/>
              <a:ea typeface="Open Sans"/>
              <a:cs typeface="Open Sans"/>
              <a:sym typeface="Open Sans"/>
            </a:endParaRPr>
          </a:p>
        </p:txBody>
      </p:sp>
      <p:sp>
        <p:nvSpPr>
          <p:cNvPr id="126" name="Google Shape;126;p1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18"/>
          <p:cNvPicPr preferRelativeResize="0"/>
          <p:nvPr/>
        </p:nvPicPr>
        <p:blipFill rotWithShape="1">
          <a:blip r:embed="rId3">
            <a:alphaModFix/>
          </a:blip>
          <a:srcRect/>
          <a:stretch/>
        </p:blipFill>
        <p:spPr>
          <a:xfrm>
            <a:off x="642257" y="1142999"/>
            <a:ext cx="11059886" cy="4686301"/>
          </a:xfrm>
          <a:prstGeom prst="rect">
            <a:avLst/>
          </a:prstGeom>
          <a:noFill/>
          <a:ln>
            <a:noFill/>
          </a:ln>
        </p:spPr>
      </p:pic>
      <p:sp>
        <p:nvSpPr>
          <p:cNvPr id="132" name="Google Shape;132;p1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6</a:t>
            </a:fld>
            <a:endParaRPr/>
          </a:p>
        </p:txBody>
      </p:sp>
      <p:sp>
        <p:nvSpPr>
          <p:cNvPr id="4" name="Rectangle 3">
            <a:extLst>
              <a:ext uri="{FF2B5EF4-FFF2-40B4-BE49-F238E27FC236}">
                <a16:creationId xmlns:a16="http://schemas.microsoft.com/office/drawing/2014/main" id="{8CD26C30-07D6-4EDF-ACA5-82EFFBE8B07B}"/>
              </a:ext>
            </a:extLst>
          </p:cNvPr>
          <p:cNvSpPr/>
          <p:nvPr/>
        </p:nvSpPr>
        <p:spPr>
          <a:xfrm>
            <a:off x="6351028" y="5635107"/>
            <a:ext cx="1363665" cy="295176"/>
          </a:xfrm>
          <a:prstGeom prst="rect">
            <a:avLst/>
          </a:prstGeom>
          <a:solidFill>
            <a:srgbClr val="7030A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solidFill>
                  <a:schemeClr val="bg1"/>
                </a:solidFill>
                <a:latin typeface="Calibri" panose="020F0502020204030204" pitchFamily="34" charset="0"/>
                <a:cs typeface="Calibri" panose="020F0502020204030204" pitchFamily="34" charset="0"/>
              </a:rPr>
              <a:t>RRC 4 - Tirunelveli</a:t>
            </a:r>
            <a:endParaRPr lang="en-IN" sz="1200" b="1" dirty="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p:nvPr/>
        </p:nvSpPr>
        <p:spPr>
          <a:xfrm>
            <a:off x="616449" y="2778982"/>
            <a:ext cx="3758286" cy="1446550"/>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Open Sans"/>
                <a:ea typeface="Open Sans"/>
                <a:cs typeface="Open Sans"/>
                <a:sym typeface="Open Sans"/>
              </a:rPr>
              <a:t>एनडीआरएफ: संरचना</a:t>
            </a:r>
            <a:endParaRPr sz="4400" b="1" u="sng">
              <a:solidFill>
                <a:schemeClr val="lt1"/>
              </a:solidFill>
              <a:latin typeface="Open Sans"/>
              <a:ea typeface="Open Sans"/>
              <a:cs typeface="Open Sans"/>
              <a:sym typeface="Open Sans"/>
            </a:endParaRPr>
          </a:p>
        </p:txBody>
      </p:sp>
      <p:sp>
        <p:nvSpPr>
          <p:cNvPr id="139" name="Google Shape;139;p19"/>
          <p:cNvSpPr/>
          <p:nvPr/>
        </p:nvSpPr>
        <p:spPr>
          <a:xfrm>
            <a:off x="4881966" y="1164134"/>
            <a:ext cx="7098224" cy="5693866"/>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hi-IN" sz="2800">
                <a:solidFill>
                  <a:schemeClr val="dk1"/>
                </a:solidFill>
                <a:latin typeface="Open Sans"/>
                <a:ea typeface="Open Sans"/>
                <a:cs typeface="Open Sans"/>
                <a:sym typeface="Open Sans"/>
              </a:rPr>
              <a:t>एनडीआरएफ महानिदेशक के नेतृत्व में – </a:t>
            </a:r>
            <a:endParaRPr sz="2800">
              <a:solidFill>
                <a:schemeClr val="dk1"/>
              </a:solidFill>
              <a:latin typeface="Open Sans"/>
              <a:ea typeface="Open Sans"/>
              <a:cs typeface="Open Sans"/>
              <a:sym typeface="Open Sans"/>
            </a:endParaRPr>
          </a:p>
          <a:p>
            <a:pPr marL="0" marR="0" lvl="0" indent="0" algn="l" rtl="0">
              <a:lnSpc>
                <a:spcPct val="150000"/>
              </a:lnSpc>
              <a:spcBef>
                <a:spcPts val="0"/>
              </a:spcBef>
              <a:spcAft>
                <a:spcPts val="0"/>
              </a:spcAft>
              <a:buNone/>
            </a:pPr>
            <a:r>
              <a:rPr lang="hi-IN" sz="2800">
                <a:solidFill>
                  <a:schemeClr val="dk1"/>
                </a:solidFill>
                <a:latin typeface="Open Sans"/>
                <a:ea typeface="Open Sans"/>
                <a:cs typeface="Open Sans"/>
                <a:sym typeface="Open Sans"/>
              </a:rPr>
              <a:t>श्री पीयूष आनंद (आईपीएस)</a:t>
            </a:r>
            <a:endParaRPr/>
          </a:p>
          <a:p>
            <a:pPr marL="0" marR="0" lvl="0" indent="0" algn="l" rtl="0">
              <a:spcBef>
                <a:spcPts val="0"/>
              </a:spcBef>
              <a:spcAft>
                <a:spcPts val="0"/>
              </a:spcAft>
              <a:buNone/>
            </a:pPr>
            <a:endParaRPr sz="2800">
              <a:solidFill>
                <a:schemeClr val="dk1"/>
              </a:solidFill>
              <a:latin typeface="Open Sans"/>
              <a:ea typeface="Open Sans"/>
              <a:cs typeface="Open Sans"/>
              <a:sym typeface="Open Sans"/>
            </a:endParaRPr>
          </a:p>
          <a:p>
            <a:pPr marL="342900" marR="0" lvl="0" indent="-342900" algn="l" rtl="0">
              <a:lnSpc>
                <a:spcPct val="15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डिप्टी इंस्पेक्टर जनरल के नेतृत्व में सेक्टर-</a:t>
            </a:r>
            <a:endParaRPr sz="2800">
              <a:solidFill>
                <a:schemeClr val="dk1"/>
              </a:solidFill>
              <a:latin typeface="Open Sans"/>
              <a:ea typeface="Open Sans"/>
              <a:cs typeface="Open Sans"/>
              <a:sym typeface="Open Sans"/>
            </a:endParaRPr>
          </a:p>
          <a:p>
            <a:pPr marL="4171950" marR="0" lvl="8" indent="-514350" algn="l" rtl="0">
              <a:lnSpc>
                <a:spcPct val="150000"/>
              </a:lnSpc>
              <a:spcBef>
                <a:spcPts val="0"/>
              </a:spcBef>
              <a:spcAft>
                <a:spcPts val="0"/>
              </a:spcAft>
              <a:buClr>
                <a:schemeClr val="dk1"/>
              </a:buClr>
              <a:buSzPts val="2800"/>
              <a:buFont typeface="Open Sans"/>
              <a:buAutoNum type="romanUcPeriod"/>
            </a:pPr>
            <a:r>
              <a:rPr lang="hi-IN" sz="2800" b="0" i="0" u="none" strike="noStrike" cap="none">
                <a:solidFill>
                  <a:schemeClr val="dk1"/>
                </a:solidFill>
                <a:latin typeface="Open Sans"/>
                <a:ea typeface="Open Sans"/>
                <a:cs typeface="Open Sans"/>
                <a:sym typeface="Open Sans"/>
              </a:rPr>
              <a:t>पूर्व एवं उत्तर-पूर्व सेक्टर</a:t>
            </a:r>
            <a:endParaRPr sz="2800" b="0" i="0" u="none" strike="noStrike" cap="none">
              <a:solidFill>
                <a:schemeClr val="dk1"/>
              </a:solidFill>
              <a:latin typeface="Open Sans"/>
              <a:ea typeface="Open Sans"/>
              <a:cs typeface="Open Sans"/>
              <a:sym typeface="Open Sans"/>
            </a:endParaRPr>
          </a:p>
          <a:p>
            <a:pPr marL="4171950" marR="0" lvl="8" indent="-514350" algn="l" rtl="0">
              <a:lnSpc>
                <a:spcPct val="150000"/>
              </a:lnSpc>
              <a:spcBef>
                <a:spcPts val="0"/>
              </a:spcBef>
              <a:spcAft>
                <a:spcPts val="0"/>
              </a:spcAft>
              <a:buClr>
                <a:schemeClr val="dk1"/>
              </a:buClr>
              <a:buSzPts val="2800"/>
              <a:buFont typeface="Open Sans"/>
              <a:buAutoNum type="romanUcPeriod"/>
            </a:pPr>
            <a:r>
              <a:rPr lang="hi-IN" sz="2800" b="0" i="0" u="none" strike="noStrike" cap="none">
                <a:solidFill>
                  <a:schemeClr val="dk1"/>
                </a:solidFill>
                <a:latin typeface="Open Sans"/>
                <a:ea typeface="Open Sans"/>
                <a:cs typeface="Open Sans"/>
                <a:sym typeface="Open Sans"/>
              </a:rPr>
              <a:t>उत्तर-पश्चिम सेक्टर</a:t>
            </a:r>
            <a:endParaRPr sz="2800" b="0" i="0" u="none" strike="noStrike" cap="none">
              <a:solidFill>
                <a:schemeClr val="dk1"/>
              </a:solidFill>
              <a:latin typeface="Open Sans"/>
              <a:ea typeface="Open Sans"/>
              <a:cs typeface="Open Sans"/>
              <a:sym typeface="Open Sans"/>
            </a:endParaRPr>
          </a:p>
          <a:p>
            <a:pPr marL="4171950" marR="0" lvl="8" indent="-514350" algn="l" rtl="0">
              <a:lnSpc>
                <a:spcPct val="150000"/>
              </a:lnSpc>
              <a:spcBef>
                <a:spcPts val="0"/>
              </a:spcBef>
              <a:spcAft>
                <a:spcPts val="0"/>
              </a:spcAft>
              <a:buClr>
                <a:schemeClr val="dk1"/>
              </a:buClr>
              <a:buSzPts val="2800"/>
              <a:buFont typeface="Open Sans"/>
              <a:buAutoNum type="romanUcPeriod"/>
            </a:pPr>
            <a:r>
              <a:rPr lang="hi-IN" sz="2800" b="0" i="0" u="none" strike="noStrike" cap="none">
                <a:solidFill>
                  <a:schemeClr val="dk1"/>
                </a:solidFill>
                <a:latin typeface="Open Sans"/>
                <a:ea typeface="Open Sans"/>
                <a:cs typeface="Open Sans"/>
                <a:sym typeface="Open Sans"/>
              </a:rPr>
              <a:t>दक्षिण सेक्टर</a:t>
            </a:r>
            <a:endParaRPr sz="2800" b="0" i="0" u="none" strike="noStrike" cap="none">
              <a:solidFill>
                <a:schemeClr val="dk1"/>
              </a:solidFill>
              <a:latin typeface="Open Sans"/>
              <a:ea typeface="Open Sans"/>
              <a:cs typeface="Open Sans"/>
              <a:sym typeface="Open Sans"/>
            </a:endParaRPr>
          </a:p>
          <a:p>
            <a:pPr marL="342900" marR="0" lvl="0" indent="-342900" algn="l" rtl="0">
              <a:lnSpc>
                <a:spcPct val="15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कमांडेंट के नेतृत्व में 16 बटालियन </a:t>
            </a:r>
            <a:endParaRPr sz="3200">
              <a:solidFill>
                <a:schemeClr val="dk1"/>
              </a:solidFill>
              <a:latin typeface="Open Sans"/>
              <a:ea typeface="Open Sans"/>
              <a:cs typeface="Open Sans"/>
              <a:sym typeface="Open Sans"/>
            </a:endParaRPr>
          </a:p>
        </p:txBody>
      </p:sp>
      <p:sp>
        <p:nvSpPr>
          <p:cNvPr id="140" name="Google Shape;140;p19"/>
          <p:cNvSpPr/>
          <p:nvPr/>
        </p:nvSpPr>
        <p:spPr>
          <a:xfrm>
            <a:off x="2114017" y="3522147"/>
            <a:ext cx="175740"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pic>
        <p:nvPicPr>
          <p:cNvPr id="141" name="Google Shape;141;p19" descr="A logo with text on it&#10;&#10;AI-generated content may be incorrect."/>
          <p:cNvPicPr preferRelativeResize="0"/>
          <p:nvPr/>
        </p:nvPicPr>
        <p:blipFill rotWithShape="1">
          <a:blip r:embed="rId3">
            <a:alphaModFix/>
          </a:blip>
          <a:srcRect/>
          <a:stretch/>
        </p:blipFill>
        <p:spPr>
          <a:xfrm>
            <a:off x="261094" y="84081"/>
            <a:ext cx="996825" cy="936104"/>
          </a:xfrm>
          <a:prstGeom prst="rect">
            <a:avLst/>
          </a:prstGeom>
          <a:noFill/>
          <a:ln>
            <a:noFill/>
          </a:ln>
        </p:spPr>
      </p:pic>
      <p:pic>
        <p:nvPicPr>
          <p:cNvPr id="142" name="Google Shape;142;p19" descr="C:\Users\Acer\Downloads\WhatsApp Image 2025-09-04 at 17.24.38 (3).jpeg"/>
          <p:cNvPicPr preferRelativeResize="0"/>
          <p:nvPr/>
        </p:nvPicPr>
        <p:blipFill rotWithShape="1">
          <a:blip r:embed="rId4">
            <a:alphaModFix/>
          </a:blip>
          <a:srcRect/>
          <a:stretch/>
        </p:blipFill>
        <p:spPr>
          <a:xfrm>
            <a:off x="11060892" y="90653"/>
            <a:ext cx="1027550" cy="1001540"/>
          </a:xfrm>
          <a:prstGeom prst="rect">
            <a:avLst/>
          </a:prstGeom>
          <a:noFill/>
          <a:ln>
            <a:noFill/>
          </a:ln>
        </p:spPr>
      </p:pic>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0"/>
          <p:cNvSpPr/>
          <p:nvPr/>
        </p:nvSpPr>
        <p:spPr>
          <a:xfrm>
            <a:off x="4462272" y="1555046"/>
            <a:ext cx="7653528" cy="4152675"/>
          </a:xfrm>
          <a:prstGeom prst="rect">
            <a:avLst/>
          </a:prstGeom>
          <a:solidFill>
            <a:schemeClr val="lt2"/>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914400" marR="0" lvl="0" indent="-914400" algn="just" rtl="0">
              <a:lnSpc>
                <a:spcPct val="150000"/>
              </a:lnSpc>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प्रत्येक बटालियन में 1149 कर्मियों की अधिकृत क्षमता है। </a:t>
            </a:r>
            <a:endParaRPr sz="2400">
              <a:solidFill>
                <a:schemeClr val="dk1"/>
              </a:solidFill>
              <a:latin typeface="Open Sans"/>
              <a:ea typeface="Open Sans"/>
              <a:cs typeface="Open Sans"/>
              <a:sym typeface="Open Sans"/>
            </a:endParaRPr>
          </a:p>
          <a:p>
            <a:pPr marL="914400" marR="0" lvl="0" indent="-914400" algn="just" rtl="0">
              <a:lnSpc>
                <a:spcPct val="150000"/>
              </a:lnSpc>
              <a:spcBef>
                <a:spcPts val="180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प्रत्येक बटालियन में 6 टुकड़ियाँ और प्रत्येक टुकड़ी में 3 विशेषज्ञ दल होते हैं। आपदाओं और सी.बी.आर.एन. आपात स्थितियों से निपटने के लिए चिकित्सा, तकनीकी, इंजीनियरिंग और डॉग स्क्वायड सदस्यों सहित कुल 18 विशेषज्ञ दल होते हैं।</a:t>
            </a:r>
            <a:endParaRPr sz="2400">
              <a:solidFill>
                <a:schemeClr val="dk1"/>
              </a:solidFill>
              <a:latin typeface="Open Sans"/>
              <a:ea typeface="Open Sans"/>
              <a:cs typeface="Open Sans"/>
              <a:sym typeface="Open Sans"/>
            </a:endParaRPr>
          </a:p>
        </p:txBody>
      </p:sp>
      <p:sp>
        <p:nvSpPr>
          <p:cNvPr id="148" name="Google Shape;148;p2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8</a:t>
            </a:fld>
            <a:endParaRPr/>
          </a:p>
        </p:txBody>
      </p:sp>
      <p:sp>
        <p:nvSpPr>
          <p:cNvPr id="149" name="Google Shape;149;p20"/>
          <p:cNvSpPr/>
          <p:nvPr/>
        </p:nvSpPr>
        <p:spPr>
          <a:xfrm>
            <a:off x="79972" y="3125875"/>
            <a:ext cx="4254640" cy="1446550"/>
          </a:xfrm>
          <a:prstGeom prst="rect">
            <a:avLst/>
          </a:prstGeom>
          <a:solidFill>
            <a:srgbClr val="C0000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Open Sans"/>
                <a:ea typeface="Open Sans"/>
                <a:cs typeface="Open Sans"/>
                <a:sym typeface="Open Sans"/>
              </a:rPr>
              <a:t>एनडीआरएफ: संरचना</a:t>
            </a:r>
            <a:endParaRPr sz="4400" b="1" u="sng">
              <a:solidFill>
                <a:schemeClr val="lt1"/>
              </a:solidFill>
              <a:latin typeface="Open Sans"/>
              <a:ea typeface="Open Sans"/>
              <a:cs typeface="Open Sans"/>
              <a:sym typeface="Open Sans"/>
            </a:endParaRP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1"/>
          <p:cNvSpPr/>
          <p:nvPr/>
        </p:nvSpPr>
        <p:spPr>
          <a:xfrm>
            <a:off x="4952999" y="387459"/>
            <a:ext cx="2904641" cy="1080980"/>
          </a:xfrm>
          <a:prstGeom prst="roundRect">
            <a:avLst>
              <a:gd name="adj" fmla="val 16667"/>
            </a:avLst>
          </a:prstGeom>
          <a:solidFill>
            <a:srgbClr val="00B050"/>
          </a:solidFill>
          <a:ln w="9525" cap="flat" cmpd="sng">
            <a:solidFill>
              <a:srgbClr val="00FF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2400" b="1">
                <a:solidFill>
                  <a:schemeClr val="lt1"/>
                </a:solidFill>
                <a:latin typeface="Open Sans"/>
                <a:ea typeface="Open Sans"/>
                <a:cs typeface="Open Sans"/>
                <a:sym typeface="Open Sans"/>
              </a:rPr>
              <a:t>      टीम कमांडर </a:t>
            </a:r>
            <a:endParaRPr sz="2400" b="1">
              <a:solidFill>
                <a:schemeClr val="lt1"/>
              </a:solidFill>
              <a:latin typeface="Open Sans"/>
              <a:ea typeface="Open Sans"/>
              <a:cs typeface="Open Sans"/>
              <a:sym typeface="Open Sans"/>
            </a:endParaRPr>
          </a:p>
          <a:p>
            <a:pPr marL="0" marR="0" lvl="0" indent="0" algn="ctr" rtl="0">
              <a:spcBef>
                <a:spcPts val="1200"/>
              </a:spcBef>
              <a:spcAft>
                <a:spcPts val="0"/>
              </a:spcAft>
              <a:buNone/>
            </a:pPr>
            <a:r>
              <a:rPr lang="hi-IN" sz="2400" b="1">
                <a:solidFill>
                  <a:schemeClr val="lt1"/>
                </a:solidFill>
                <a:latin typeface="Open Sans"/>
                <a:ea typeface="Open Sans"/>
                <a:cs typeface="Open Sans"/>
                <a:sym typeface="Open Sans"/>
              </a:rPr>
              <a:t>(निरीक्षक)</a:t>
            </a:r>
            <a:endParaRPr sz="2400" b="1">
              <a:solidFill>
                <a:schemeClr val="lt1"/>
              </a:solidFill>
              <a:latin typeface="Open Sans"/>
              <a:ea typeface="Open Sans"/>
              <a:cs typeface="Open Sans"/>
              <a:sym typeface="Open Sans"/>
            </a:endParaRPr>
          </a:p>
        </p:txBody>
      </p:sp>
      <p:sp>
        <p:nvSpPr>
          <p:cNvPr id="156" name="Google Shape;156;p21"/>
          <p:cNvSpPr/>
          <p:nvPr/>
        </p:nvSpPr>
        <p:spPr>
          <a:xfrm>
            <a:off x="1487837" y="2592388"/>
            <a:ext cx="1122013" cy="98772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l" rtl="0">
              <a:spcBef>
                <a:spcPts val="0"/>
              </a:spcBef>
              <a:spcAft>
                <a:spcPts val="0"/>
              </a:spcAft>
              <a:buNone/>
            </a:pPr>
            <a:endParaRPr sz="1500" b="1">
              <a:solidFill>
                <a:schemeClr val="dk1"/>
              </a:solidFill>
              <a:latin typeface="Open Sans"/>
              <a:ea typeface="Open Sans"/>
              <a:cs typeface="Open Sans"/>
              <a:sym typeface="Open Sans"/>
            </a:endParaRPr>
          </a:p>
          <a:p>
            <a:pPr marL="0" marR="0" lvl="0" indent="0" algn="ctr" rtl="0">
              <a:spcBef>
                <a:spcPts val="0"/>
              </a:spcBef>
              <a:spcAft>
                <a:spcPts val="0"/>
              </a:spcAft>
              <a:buNone/>
            </a:pPr>
            <a:r>
              <a:rPr lang="hi-IN" sz="1800" b="1">
                <a:solidFill>
                  <a:schemeClr val="dk1"/>
                </a:solidFill>
                <a:latin typeface="Open Sans"/>
                <a:ea typeface="Open Sans"/>
                <a:cs typeface="Open Sans"/>
                <a:sym typeface="Open Sans"/>
              </a:rPr>
              <a:t>तकनीकी </a:t>
            </a:r>
            <a:endParaRPr sz="1800" b="1">
              <a:solidFill>
                <a:schemeClr val="dk1"/>
              </a:solidFill>
              <a:latin typeface="Open Sans"/>
              <a:ea typeface="Open Sans"/>
              <a:cs typeface="Open Sans"/>
              <a:sym typeface="Open Sans"/>
            </a:endParaRPr>
          </a:p>
          <a:p>
            <a:pPr marL="0" marR="0" lvl="0" indent="0" algn="ctr" rtl="0">
              <a:spcBef>
                <a:spcPts val="0"/>
              </a:spcBef>
              <a:spcAft>
                <a:spcPts val="0"/>
              </a:spcAft>
              <a:buNone/>
            </a:pPr>
            <a:r>
              <a:rPr lang="hi-IN" sz="1800" b="1">
                <a:solidFill>
                  <a:schemeClr val="dk1"/>
                </a:solidFill>
                <a:latin typeface="Open Sans"/>
                <a:ea typeface="Open Sans"/>
                <a:cs typeface="Open Sans"/>
                <a:sym typeface="Open Sans"/>
              </a:rPr>
              <a:t>समर्थन</a:t>
            </a:r>
            <a:endParaRPr sz="1800" b="1">
              <a:solidFill>
                <a:schemeClr val="dk1"/>
              </a:solidFill>
              <a:latin typeface="Open Sans"/>
              <a:ea typeface="Open Sans"/>
              <a:cs typeface="Open Sans"/>
              <a:sym typeface="Open Sans"/>
            </a:endParaRPr>
          </a:p>
          <a:p>
            <a:pPr marL="0" marR="0" lvl="0" indent="0" algn="ctr" rtl="0">
              <a:spcBef>
                <a:spcPts val="0"/>
              </a:spcBef>
              <a:spcAft>
                <a:spcPts val="0"/>
              </a:spcAft>
              <a:buNone/>
            </a:pPr>
            <a:r>
              <a:rPr lang="hi-IN" sz="1600" b="1">
                <a:solidFill>
                  <a:srgbClr val="1505E1"/>
                </a:solidFill>
                <a:latin typeface="Open Sans"/>
                <a:ea typeface="Open Sans"/>
                <a:cs typeface="Open Sans"/>
                <a:sym typeface="Open Sans"/>
              </a:rPr>
              <a:t>(6)</a:t>
            </a:r>
            <a:r>
              <a:rPr lang="hi-IN" sz="2400" b="1">
                <a:solidFill>
                  <a:srgbClr val="1505E1"/>
                </a:solidFill>
                <a:latin typeface="Open Sans"/>
                <a:ea typeface="Open Sans"/>
                <a:cs typeface="Open Sans"/>
                <a:sym typeface="Open Sans"/>
              </a:rPr>
              <a:t> </a:t>
            </a:r>
            <a:endParaRPr/>
          </a:p>
          <a:p>
            <a:pPr marL="0" marR="0" lvl="0" indent="0" algn="l" rtl="0">
              <a:spcBef>
                <a:spcPts val="650"/>
              </a:spcBef>
              <a:spcAft>
                <a:spcPts val="0"/>
              </a:spcAft>
              <a:buNone/>
            </a:pPr>
            <a:r>
              <a:rPr lang="hi-IN" sz="1300" b="1">
                <a:solidFill>
                  <a:schemeClr val="dk1"/>
                </a:solidFill>
                <a:latin typeface="Open Sans"/>
                <a:ea typeface="Open Sans"/>
                <a:cs typeface="Open Sans"/>
                <a:sym typeface="Open Sans"/>
              </a:rPr>
              <a:t> </a:t>
            </a:r>
            <a:endParaRPr sz="1900" b="1">
              <a:solidFill>
                <a:schemeClr val="dk1"/>
              </a:solidFill>
              <a:latin typeface="Open Sans"/>
              <a:ea typeface="Open Sans"/>
              <a:cs typeface="Open Sans"/>
              <a:sym typeface="Open Sans"/>
            </a:endParaRPr>
          </a:p>
        </p:txBody>
      </p:sp>
      <p:sp>
        <p:nvSpPr>
          <p:cNvPr id="157" name="Google Shape;157;p21"/>
          <p:cNvSpPr/>
          <p:nvPr/>
        </p:nvSpPr>
        <p:spPr>
          <a:xfrm>
            <a:off x="5257799" y="1522115"/>
            <a:ext cx="2599841" cy="884535"/>
          </a:xfrm>
          <a:prstGeom prst="roundRect">
            <a:avLst>
              <a:gd name="adj" fmla="val 16667"/>
            </a:avLst>
          </a:prstGeom>
          <a:solidFill>
            <a:srgbClr val="FF9900"/>
          </a:solidFill>
          <a:ln w="9525" cap="flat" cmpd="sng">
            <a:solidFill>
              <a:srgbClr val="00FF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1800" b="1" dirty="0">
                <a:solidFill>
                  <a:schemeClr val="dk1"/>
                </a:solidFill>
                <a:latin typeface="Open Sans"/>
                <a:ea typeface="Open Sans"/>
                <a:cs typeface="Open Sans"/>
                <a:sym typeface="Open Sans"/>
              </a:rPr>
              <a:t>2 आईसी/ऑपरेशन अधिकारी</a:t>
            </a:r>
            <a:endParaRPr sz="1800" b="1" dirty="0">
              <a:solidFill>
                <a:schemeClr val="dk1"/>
              </a:solidFill>
              <a:latin typeface="Open Sans"/>
              <a:ea typeface="Open Sans"/>
              <a:cs typeface="Open Sans"/>
              <a:sym typeface="Open Sans"/>
            </a:endParaRPr>
          </a:p>
          <a:p>
            <a:pPr marL="0" marR="0" lvl="0" indent="0" algn="ctr" rtl="0">
              <a:spcBef>
                <a:spcPts val="900"/>
              </a:spcBef>
              <a:spcAft>
                <a:spcPts val="0"/>
              </a:spcAft>
              <a:buNone/>
            </a:pPr>
            <a:r>
              <a:rPr lang="hi-IN" sz="1800" b="1" dirty="0">
                <a:solidFill>
                  <a:schemeClr val="dk1"/>
                </a:solidFill>
                <a:latin typeface="Open Sans"/>
                <a:ea typeface="Open Sans"/>
                <a:cs typeface="Open Sans"/>
                <a:sym typeface="Open Sans"/>
              </a:rPr>
              <a:t> (सब इंस्पेक्टर)</a:t>
            </a:r>
            <a:endParaRPr sz="2000" b="1" dirty="0">
              <a:solidFill>
                <a:schemeClr val="dk1"/>
              </a:solidFill>
              <a:latin typeface="Open Sans"/>
              <a:ea typeface="Open Sans"/>
              <a:cs typeface="Open Sans"/>
              <a:sym typeface="Open Sans"/>
            </a:endParaRPr>
          </a:p>
        </p:txBody>
      </p:sp>
      <p:sp>
        <p:nvSpPr>
          <p:cNvPr id="158" name="Google Shape;158;p21"/>
          <p:cNvSpPr/>
          <p:nvPr/>
        </p:nvSpPr>
        <p:spPr>
          <a:xfrm>
            <a:off x="2743200" y="2571749"/>
            <a:ext cx="1009650" cy="930867"/>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600">
              <a:solidFill>
                <a:schemeClr val="dk1"/>
              </a:solidFill>
              <a:latin typeface="Open Sans"/>
              <a:ea typeface="Open Sans"/>
              <a:cs typeface="Open Sans"/>
              <a:sym typeface="Open Sans"/>
            </a:endParaRPr>
          </a:p>
          <a:p>
            <a:pPr marL="0" marR="0" lvl="0" indent="0" algn="ctr" rtl="0">
              <a:spcBef>
                <a:spcPts val="900"/>
              </a:spcBef>
              <a:spcAft>
                <a:spcPts val="0"/>
              </a:spcAft>
              <a:buNone/>
            </a:pPr>
            <a:r>
              <a:rPr lang="hi-IN" sz="1800" b="1">
                <a:solidFill>
                  <a:schemeClr val="dk1"/>
                </a:solidFill>
                <a:latin typeface="Open Sans"/>
                <a:ea typeface="Open Sans"/>
                <a:cs typeface="Open Sans"/>
                <a:sym typeface="Open Sans"/>
              </a:rPr>
              <a:t>टीम ए</a:t>
            </a:r>
            <a:endParaRPr sz="1800" b="1">
              <a:solidFill>
                <a:schemeClr val="dk1"/>
              </a:solidFill>
              <a:latin typeface="Open Sans"/>
              <a:ea typeface="Open Sans"/>
              <a:cs typeface="Open Sans"/>
              <a:sym typeface="Open Sans"/>
            </a:endParaRPr>
          </a:p>
          <a:p>
            <a:pPr marL="0" marR="0" lvl="0" indent="0" algn="ctr" rtl="0">
              <a:spcBef>
                <a:spcPts val="800"/>
              </a:spcBef>
              <a:spcAft>
                <a:spcPts val="0"/>
              </a:spcAft>
              <a:buNone/>
            </a:pPr>
            <a:r>
              <a:rPr lang="hi-IN" sz="1600" b="1">
                <a:solidFill>
                  <a:srgbClr val="1505E1"/>
                </a:solidFill>
                <a:latin typeface="Open Sans"/>
                <a:ea typeface="Open Sans"/>
                <a:cs typeface="Open Sans"/>
                <a:sym typeface="Open Sans"/>
              </a:rPr>
              <a:t>(6) </a:t>
            </a:r>
            <a:endParaRPr sz="1500" b="1">
              <a:solidFill>
                <a:srgbClr val="1505E1"/>
              </a:solidFill>
              <a:latin typeface="Open Sans"/>
              <a:ea typeface="Open Sans"/>
              <a:cs typeface="Open Sans"/>
              <a:sym typeface="Open Sans"/>
            </a:endParaRPr>
          </a:p>
          <a:p>
            <a:pPr marL="0" marR="0" lvl="0" indent="0" algn="l" rtl="0">
              <a:spcBef>
                <a:spcPts val="750"/>
              </a:spcBef>
              <a:spcAft>
                <a:spcPts val="0"/>
              </a:spcAft>
              <a:buNone/>
            </a:pPr>
            <a:endParaRPr sz="1500" b="1">
              <a:solidFill>
                <a:srgbClr val="FFFF00"/>
              </a:solidFill>
              <a:latin typeface="Open Sans"/>
              <a:ea typeface="Open Sans"/>
              <a:cs typeface="Open Sans"/>
              <a:sym typeface="Open Sans"/>
            </a:endParaRPr>
          </a:p>
        </p:txBody>
      </p:sp>
      <p:sp>
        <p:nvSpPr>
          <p:cNvPr id="159" name="Google Shape;159;p21"/>
          <p:cNvSpPr/>
          <p:nvPr/>
        </p:nvSpPr>
        <p:spPr>
          <a:xfrm>
            <a:off x="3886200" y="2571750"/>
            <a:ext cx="1009650" cy="1008358"/>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l" rtl="0">
              <a:spcBef>
                <a:spcPts val="0"/>
              </a:spcBef>
              <a:spcAft>
                <a:spcPts val="0"/>
              </a:spcAft>
              <a:buNone/>
            </a:pPr>
            <a:r>
              <a:rPr lang="hi-IN" sz="1900" b="1">
                <a:solidFill>
                  <a:schemeClr val="dk1"/>
                </a:solidFill>
                <a:latin typeface="Open Sans"/>
                <a:ea typeface="Open Sans"/>
                <a:cs typeface="Open Sans"/>
                <a:sym typeface="Open Sans"/>
              </a:rPr>
              <a:t> </a:t>
            </a:r>
            <a:endParaRPr/>
          </a:p>
          <a:p>
            <a:pPr marL="0" marR="0" lvl="0" indent="0" algn="ctr" rtl="0">
              <a:spcBef>
                <a:spcPts val="1000"/>
              </a:spcBef>
              <a:spcAft>
                <a:spcPts val="0"/>
              </a:spcAft>
              <a:buNone/>
            </a:pPr>
            <a:r>
              <a:rPr lang="hi-IN" sz="2000" b="1">
                <a:solidFill>
                  <a:srgbClr val="FF3300"/>
                </a:solidFill>
                <a:latin typeface="Open Sans"/>
                <a:ea typeface="Open Sans"/>
                <a:cs typeface="Open Sans"/>
                <a:sym typeface="Open Sans"/>
              </a:rPr>
              <a:t> </a:t>
            </a:r>
            <a:endParaRPr/>
          </a:p>
          <a:p>
            <a:pPr marL="0" marR="0" lvl="0" indent="0" algn="ctr" rtl="0">
              <a:spcBef>
                <a:spcPts val="900"/>
              </a:spcBef>
              <a:spcAft>
                <a:spcPts val="0"/>
              </a:spcAft>
              <a:buNone/>
            </a:pPr>
            <a:r>
              <a:rPr lang="hi-IN" sz="1800" b="1">
                <a:solidFill>
                  <a:schemeClr val="dk1"/>
                </a:solidFill>
                <a:latin typeface="Open Sans"/>
                <a:ea typeface="Open Sans"/>
                <a:cs typeface="Open Sans"/>
                <a:sym typeface="Open Sans"/>
              </a:rPr>
              <a:t>टीम बी</a:t>
            </a:r>
            <a:endParaRPr sz="1600" b="1">
              <a:solidFill>
                <a:srgbClr val="C00000"/>
              </a:solidFill>
              <a:latin typeface="Open Sans"/>
              <a:ea typeface="Open Sans"/>
              <a:cs typeface="Open Sans"/>
              <a:sym typeface="Open Sans"/>
            </a:endParaRPr>
          </a:p>
          <a:p>
            <a:pPr marL="0" marR="0" lvl="0" indent="0" algn="ctr" rtl="0">
              <a:spcBef>
                <a:spcPts val="700"/>
              </a:spcBef>
              <a:spcAft>
                <a:spcPts val="0"/>
              </a:spcAft>
              <a:buNone/>
            </a:pPr>
            <a:r>
              <a:rPr lang="hi-IN" sz="1400" b="1">
                <a:solidFill>
                  <a:srgbClr val="1505E1"/>
                </a:solidFill>
                <a:latin typeface="Open Sans"/>
                <a:ea typeface="Open Sans"/>
                <a:cs typeface="Open Sans"/>
                <a:sym typeface="Open Sans"/>
              </a:rPr>
              <a:t>(6)</a:t>
            </a:r>
            <a:endParaRPr/>
          </a:p>
          <a:p>
            <a:pPr marL="0" marR="0" lvl="0" indent="0" algn="l" rtl="0">
              <a:spcBef>
                <a:spcPts val="650"/>
              </a:spcBef>
              <a:spcAft>
                <a:spcPts val="0"/>
              </a:spcAft>
              <a:buNone/>
            </a:pPr>
            <a:endParaRPr sz="1300" b="1">
              <a:solidFill>
                <a:srgbClr val="FFFF00"/>
              </a:solidFill>
              <a:latin typeface="Open Sans"/>
              <a:ea typeface="Open Sans"/>
              <a:cs typeface="Open Sans"/>
              <a:sym typeface="Open Sans"/>
            </a:endParaRPr>
          </a:p>
          <a:p>
            <a:pPr marL="0" marR="0" lvl="0" indent="0" algn="l" rtl="0">
              <a:spcBef>
                <a:spcPts val="950"/>
              </a:spcBef>
              <a:spcAft>
                <a:spcPts val="0"/>
              </a:spcAft>
              <a:buNone/>
            </a:pPr>
            <a:endParaRPr sz="1900" b="1">
              <a:solidFill>
                <a:srgbClr val="FFFF00"/>
              </a:solidFill>
              <a:latin typeface="Open Sans"/>
              <a:ea typeface="Open Sans"/>
              <a:cs typeface="Open Sans"/>
              <a:sym typeface="Open Sans"/>
            </a:endParaRPr>
          </a:p>
        </p:txBody>
      </p:sp>
      <p:sp>
        <p:nvSpPr>
          <p:cNvPr id="160" name="Google Shape;160;p21"/>
          <p:cNvSpPr/>
          <p:nvPr/>
        </p:nvSpPr>
        <p:spPr>
          <a:xfrm>
            <a:off x="5105400" y="2571749"/>
            <a:ext cx="1009650" cy="1054853"/>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l" rtl="0">
              <a:spcBef>
                <a:spcPts val="0"/>
              </a:spcBef>
              <a:spcAft>
                <a:spcPts val="0"/>
              </a:spcAft>
              <a:buNone/>
            </a:pPr>
            <a:endParaRPr sz="1300" b="1">
              <a:solidFill>
                <a:schemeClr val="dk1"/>
              </a:solidFill>
              <a:latin typeface="Open Sans"/>
              <a:ea typeface="Open Sans"/>
              <a:cs typeface="Open Sans"/>
              <a:sym typeface="Open Sans"/>
            </a:endParaRPr>
          </a:p>
          <a:p>
            <a:pPr marL="0" marR="0" lvl="0" indent="0" algn="ctr" rtl="0">
              <a:spcBef>
                <a:spcPts val="800"/>
              </a:spcBef>
              <a:spcAft>
                <a:spcPts val="0"/>
              </a:spcAft>
              <a:buNone/>
            </a:pPr>
            <a:endParaRPr sz="1600">
              <a:solidFill>
                <a:schemeClr val="dk1"/>
              </a:solidFill>
              <a:latin typeface="Open Sans"/>
              <a:ea typeface="Open Sans"/>
              <a:cs typeface="Open Sans"/>
              <a:sym typeface="Open Sans"/>
            </a:endParaRPr>
          </a:p>
          <a:p>
            <a:pPr marL="0" marR="0" lvl="0" indent="0" algn="ctr" rtl="0">
              <a:spcBef>
                <a:spcPts val="900"/>
              </a:spcBef>
              <a:spcAft>
                <a:spcPts val="0"/>
              </a:spcAft>
              <a:buNone/>
            </a:pPr>
            <a:r>
              <a:rPr lang="hi-IN" sz="1800" b="1">
                <a:solidFill>
                  <a:schemeClr val="dk1"/>
                </a:solidFill>
                <a:latin typeface="Open Sans"/>
                <a:ea typeface="Open Sans"/>
                <a:cs typeface="Open Sans"/>
                <a:sym typeface="Open Sans"/>
              </a:rPr>
              <a:t>टीम सी</a:t>
            </a:r>
            <a:endParaRPr sz="1800" b="1">
              <a:solidFill>
                <a:schemeClr val="dk1"/>
              </a:solidFill>
              <a:latin typeface="Open Sans"/>
              <a:ea typeface="Open Sans"/>
              <a:cs typeface="Open Sans"/>
              <a:sym typeface="Open Sans"/>
            </a:endParaRPr>
          </a:p>
          <a:p>
            <a:pPr marL="0" marR="0" lvl="0" indent="0" algn="ctr" rtl="0">
              <a:spcBef>
                <a:spcPts val="950"/>
              </a:spcBef>
              <a:spcAft>
                <a:spcPts val="0"/>
              </a:spcAft>
              <a:buNone/>
            </a:pPr>
            <a:r>
              <a:rPr lang="hi-IN" sz="1400" b="1">
                <a:solidFill>
                  <a:srgbClr val="1505E1"/>
                </a:solidFill>
                <a:latin typeface="Open Sans"/>
                <a:ea typeface="Open Sans"/>
                <a:cs typeface="Open Sans"/>
                <a:sym typeface="Open Sans"/>
              </a:rPr>
              <a:t>       (6)</a:t>
            </a:r>
            <a:r>
              <a:rPr lang="hi-IN" sz="1300" b="1">
                <a:solidFill>
                  <a:srgbClr val="FFFF00"/>
                </a:solidFill>
                <a:latin typeface="Open Sans"/>
                <a:ea typeface="Open Sans"/>
                <a:cs typeface="Open Sans"/>
                <a:sym typeface="Open Sans"/>
              </a:rPr>
              <a:t>	</a:t>
            </a:r>
            <a:r>
              <a:rPr lang="hi-IN" sz="1900" b="1">
                <a:solidFill>
                  <a:schemeClr val="dk1"/>
                </a:solidFill>
                <a:latin typeface="Open Sans"/>
                <a:ea typeface="Open Sans"/>
                <a:cs typeface="Open Sans"/>
                <a:sym typeface="Open Sans"/>
              </a:rPr>
              <a:t> </a:t>
            </a:r>
            <a:endParaRPr/>
          </a:p>
          <a:p>
            <a:pPr marL="0" marR="0" lvl="0" indent="0" algn="l" rtl="0">
              <a:spcBef>
                <a:spcPts val="950"/>
              </a:spcBef>
              <a:spcAft>
                <a:spcPts val="0"/>
              </a:spcAft>
              <a:buNone/>
            </a:pPr>
            <a:r>
              <a:rPr lang="hi-IN" sz="1900" b="1">
                <a:solidFill>
                  <a:schemeClr val="dk1"/>
                </a:solidFill>
                <a:latin typeface="Open Sans"/>
                <a:ea typeface="Open Sans"/>
                <a:cs typeface="Open Sans"/>
                <a:sym typeface="Open Sans"/>
              </a:rPr>
              <a:t> </a:t>
            </a:r>
            <a:endParaRPr/>
          </a:p>
        </p:txBody>
      </p:sp>
      <p:sp>
        <p:nvSpPr>
          <p:cNvPr id="161" name="Google Shape;161;p21"/>
          <p:cNvSpPr/>
          <p:nvPr/>
        </p:nvSpPr>
        <p:spPr>
          <a:xfrm>
            <a:off x="6977063" y="2571749"/>
            <a:ext cx="1009650" cy="946365"/>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2400" b="1">
                <a:solidFill>
                  <a:schemeClr val="dk1"/>
                </a:solidFill>
                <a:latin typeface="Open Sans"/>
                <a:ea typeface="Open Sans"/>
                <a:cs typeface="Open Sans"/>
                <a:sym typeface="Open Sans"/>
              </a:rPr>
              <a:t>टीम डी</a:t>
            </a:r>
            <a:endParaRPr sz="2400" b="1">
              <a:solidFill>
                <a:schemeClr val="dk1"/>
              </a:solidFill>
              <a:latin typeface="Open Sans"/>
              <a:ea typeface="Open Sans"/>
              <a:cs typeface="Open Sans"/>
              <a:sym typeface="Open Sans"/>
            </a:endParaRPr>
          </a:p>
          <a:p>
            <a:pPr marL="0" marR="0" lvl="0" indent="0" algn="ctr" rtl="0">
              <a:spcBef>
                <a:spcPts val="1000"/>
              </a:spcBef>
              <a:spcAft>
                <a:spcPts val="0"/>
              </a:spcAft>
              <a:buNone/>
            </a:pPr>
            <a:r>
              <a:rPr lang="hi-IN" sz="1400" b="1">
                <a:solidFill>
                  <a:srgbClr val="1505E1"/>
                </a:solidFill>
                <a:latin typeface="Open Sans"/>
                <a:ea typeface="Open Sans"/>
                <a:cs typeface="Open Sans"/>
                <a:sym typeface="Open Sans"/>
              </a:rPr>
              <a:t>(6)</a:t>
            </a:r>
            <a:r>
              <a:rPr lang="hi-IN" sz="2000" b="1">
                <a:solidFill>
                  <a:srgbClr val="1505E1"/>
                </a:solidFill>
                <a:latin typeface="Open Sans"/>
                <a:ea typeface="Open Sans"/>
                <a:cs typeface="Open Sans"/>
                <a:sym typeface="Open Sans"/>
              </a:rPr>
              <a:t> </a:t>
            </a:r>
            <a:endParaRPr/>
          </a:p>
        </p:txBody>
      </p:sp>
      <p:sp>
        <p:nvSpPr>
          <p:cNvPr id="162" name="Google Shape;162;p21"/>
          <p:cNvSpPr/>
          <p:nvPr/>
        </p:nvSpPr>
        <p:spPr>
          <a:xfrm>
            <a:off x="8153400" y="2571750"/>
            <a:ext cx="1099088" cy="85725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1900" b="1">
                <a:solidFill>
                  <a:schemeClr val="dk1"/>
                </a:solidFill>
                <a:latin typeface="Open Sans"/>
                <a:ea typeface="Open Sans"/>
                <a:cs typeface="Open Sans"/>
                <a:sym typeface="Open Sans"/>
              </a:rPr>
              <a:t> </a:t>
            </a:r>
            <a:r>
              <a:rPr lang="hi-IN" sz="1800" b="1">
                <a:solidFill>
                  <a:schemeClr val="dk1"/>
                </a:solidFill>
                <a:latin typeface="Open Sans"/>
                <a:ea typeface="Open Sans"/>
                <a:cs typeface="Open Sans"/>
                <a:sym typeface="Open Sans"/>
              </a:rPr>
              <a:t>डॉग स्क्वाड </a:t>
            </a:r>
            <a:endParaRPr sz="1800" b="1">
              <a:solidFill>
                <a:schemeClr val="dk1"/>
              </a:solidFill>
              <a:latin typeface="Open Sans"/>
              <a:ea typeface="Open Sans"/>
              <a:cs typeface="Open Sans"/>
              <a:sym typeface="Open Sans"/>
            </a:endParaRPr>
          </a:p>
          <a:p>
            <a:pPr marL="0" marR="0" lvl="0" indent="0" algn="ctr" rtl="0">
              <a:spcBef>
                <a:spcPts val="0"/>
              </a:spcBef>
              <a:spcAft>
                <a:spcPts val="0"/>
              </a:spcAft>
              <a:buNone/>
            </a:pPr>
            <a:r>
              <a:rPr lang="hi-IN" sz="1400" b="1">
                <a:solidFill>
                  <a:srgbClr val="1505E1"/>
                </a:solidFill>
                <a:latin typeface="Open Sans"/>
                <a:ea typeface="Open Sans"/>
                <a:cs typeface="Open Sans"/>
                <a:sym typeface="Open Sans"/>
              </a:rPr>
              <a:t>(3)</a:t>
            </a:r>
            <a:endParaRPr/>
          </a:p>
        </p:txBody>
      </p:sp>
      <p:sp>
        <p:nvSpPr>
          <p:cNvPr id="163" name="Google Shape;163;p21"/>
          <p:cNvSpPr/>
          <p:nvPr/>
        </p:nvSpPr>
        <p:spPr>
          <a:xfrm>
            <a:off x="9334499" y="2571749"/>
            <a:ext cx="1591801" cy="1039355"/>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1900" b="1">
                <a:solidFill>
                  <a:srgbClr val="C00000"/>
                </a:solidFill>
                <a:latin typeface="Open Sans"/>
                <a:ea typeface="Open Sans"/>
                <a:cs typeface="Open Sans"/>
                <a:sym typeface="Open Sans"/>
              </a:rPr>
              <a:t> </a:t>
            </a:r>
            <a:r>
              <a:rPr lang="hi-IN" sz="1800" b="1">
                <a:solidFill>
                  <a:schemeClr val="dk1"/>
                </a:solidFill>
                <a:latin typeface="Open Sans"/>
                <a:ea typeface="Open Sans"/>
                <a:cs typeface="Open Sans"/>
                <a:sym typeface="Open Sans"/>
              </a:rPr>
              <a:t>चिकित्सा सहायता </a:t>
            </a:r>
            <a:endParaRPr sz="1800" b="1">
              <a:solidFill>
                <a:schemeClr val="dk1"/>
              </a:solidFill>
              <a:latin typeface="Open Sans"/>
              <a:ea typeface="Open Sans"/>
              <a:cs typeface="Open Sans"/>
              <a:sym typeface="Open Sans"/>
            </a:endParaRPr>
          </a:p>
          <a:p>
            <a:pPr marL="0" marR="0" lvl="0" indent="0" algn="ctr" rtl="0">
              <a:spcBef>
                <a:spcPts val="0"/>
              </a:spcBef>
              <a:spcAft>
                <a:spcPts val="0"/>
              </a:spcAft>
              <a:buNone/>
            </a:pPr>
            <a:r>
              <a:rPr lang="hi-IN" sz="1800" b="1">
                <a:solidFill>
                  <a:schemeClr val="dk1"/>
                </a:solidFill>
                <a:latin typeface="Open Sans"/>
                <a:ea typeface="Open Sans"/>
                <a:cs typeface="Open Sans"/>
                <a:sym typeface="Open Sans"/>
              </a:rPr>
              <a:t>टीम </a:t>
            </a:r>
            <a:endParaRPr sz="1800" b="1">
              <a:solidFill>
                <a:schemeClr val="dk1"/>
              </a:solidFill>
              <a:latin typeface="Open Sans"/>
              <a:ea typeface="Open Sans"/>
              <a:cs typeface="Open Sans"/>
              <a:sym typeface="Open Sans"/>
            </a:endParaRPr>
          </a:p>
          <a:p>
            <a:pPr marL="0" marR="0" lvl="0" indent="0" algn="ctr" rtl="0">
              <a:spcBef>
                <a:spcPts val="0"/>
              </a:spcBef>
              <a:spcAft>
                <a:spcPts val="0"/>
              </a:spcAft>
              <a:buNone/>
            </a:pPr>
            <a:r>
              <a:rPr lang="hi-IN" sz="1400" b="1">
                <a:solidFill>
                  <a:srgbClr val="1505E1"/>
                </a:solidFill>
                <a:latin typeface="Open Sans"/>
                <a:ea typeface="Open Sans"/>
                <a:cs typeface="Open Sans"/>
                <a:sym typeface="Open Sans"/>
              </a:rPr>
              <a:t>(2)</a:t>
            </a:r>
            <a:endParaRPr/>
          </a:p>
        </p:txBody>
      </p:sp>
      <p:sp>
        <p:nvSpPr>
          <p:cNvPr id="164" name="Google Shape;164;p21"/>
          <p:cNvSpPr/>
          <p:nvPr/>
        </p:nvSpPr>
        <p:spPr>
          <a:xfrm>
            <a:off x="6036590" y="4175502"/>
            <a:ext cx="1009650" cy="914400"/>
          </a:xfrm>
          <a:prstGeom prst="roundRect">
            <a:avLst>
              <a:gd name="adj" fmla="val 16667"/>
            </a:avLst>
          </a:prstGeom>
          <a:solidFill>
            <a:srgbClr val="666699"/>
          </a:solidFill>
          <a:ln w="9525" cap="flat" cmpd="sng">
            <a:solidFill>
              <a:srgbClr val="00FF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1800" b="1">
                <a:solidFill>
                  <a:schemeClr val="dk1"/>
                </a:solidFill>
                <a:latin typeface="Open Sans"/>
                <a:ea typeface="Open Sans"/>
                <a:cs typeface="Open Sans"/>
                <a:sym typeface="Open Sans"/>
              </a:rPr>
              <a:t> </a:t>
            </a:r>
            <a:r>
              <a:rPr lang="hi-IN" sz="1200" b="1">
                <a:solidFill>
                  <a:schemeClr val="dk1"/>
                </a:solidFill>
                <a:latin typeface="Open Sans"/>
                <a:ea typeface="Open Sans"/>
                <a:cs typeface="Open Sans"/>
                <a:sym typeface="Open Sans"/>
              </a:rPr>
              <a:t>प्रशासनिक </a:t>
            </a:r>
            <a:endParaRPr sz="1200" b="1">
              <a:solidFill>
                <a:schemeClr val="dk1"/>
              </a:solidFill>
              <a:latin typeface="Open Sans"/>
              <a:ea typeface="Open Sans"/>
              <a:cs typeface="Open Sans"/>
              <a:sym typeface="Open Sans"/>
            </a:endParaRPr>
          </a:p>
          <a:p>
            <a:pPr marL="0" marR="0" lvl="0" indent="0" algn="ctr" rtl="0">
              <a:spcBef>
                <a:spcPts val="0"/>
              </a:spcBef>
              <a:spcAft>
                <a:spcPts val="0"/>
              </a:spcAft>
              <a:buNone/>
            </a:pPr>
            <a:r>
              <a:rPr lang="hi-IN" sz="1200" b="1">
                <a:solidFill>
                  <a:schemeClr val="dk1"/>
                </a:solidFill>
                <a:latin typeface="Open Sans"/>
                <a:ea typeface="Open Sans"/>
                <a:cs typeface="Open Sans"/>
                <a:sym typeface="Open Sans"/>
              </a:rPr>
              <a:t>सहायता टीम </a:t>
            </a:r>
            <a:endParaRPr sz="1200" b="1">
              <a:solidFill>
                <a:schemeClr val="dk1"/>
              </a:solidFill>
              <a:latin typeface="Open Sans"/>
              <a:ea typeface="Open Sans"/>
              <a:cs typeface="Open Sans"/>
              <a:sym typeface="Open Sans"/>
            </a:endParaRPr>
          </a:p>
          <a:p>
            <a:pPr marL="0" marR="0" lvl="0" indent="0" algn="ctr" rtl="0">
              <a:spcBef>
                <a:spcPts val="0"/>
              </a:spcBef>
              <a:spcAft>
                <a:spcPts val="0"/>
              </a:spcAft>
              <a:buNone/>
            </a:pPr>
            <a:r>
              <a:rPr lang="hi-IN" sz="1200" b="1">
                <a:solidFill>
                  <a:schemeClr val="dk1"/>
                </a:solidFill>
                <a:latin typeface="Open Sans"/>
                <a:ea typeface="Open Sans"/>
                <a:cs typeface="Open Sans"/>
                <a:sym typeface="Open Sans"/>
              </a:rPr>
              <a:t>(7)</a:t>
            </a:r>
            <a:endParaRPr sz="1800" b="1">
              <a:solidFill>
                <a:srgbClr val="99FF66"/>
              </a:solidFill>
              <a:latin typeface="Open Sans"/>
              <a:ea typeface="Open Sans"/>
              <a:cs typeface="Open Sans"/>
              <a:sym typeface="Open Sans"/>
            </a:endParaRPr>
          </a:p>
        </p:txBody>
      </p:sp>
      <p:sp>
        <p:nvSpPr>
          <p:cNvPr id="165" name="Google Shape;165;p21"/>
          <p:cNvSpPr txBox="1"/>
          <p:nvPr/>
        </p:nvSpPr>
        <p:spPr>
          <a:xfrm>
            <a:off x="1363851" y="4026440"/>
            <a:ext cx="1393555" cy="1600438"/>
          </a:xfrm>
          <a:prstGeom prst="rect">
            <a:avLst/>
          </a:prstGeom>
          <a:noFill/>
          <a:ln w="28575" cap="flat" cmpd="sng">
            <a:solidFill>
              <a:srgbClr val="FF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400" b="1">
                <a:solidFill>
                  <a:schemeClr val="dk1"/>
                </a:solidFill>
                <a:latin typeface="Open Sans"/>
                <a:ea typeface="Open Sans"/>
                <a:cs typeface="Open Sans"/>
                <a:sym typeface="Open Sans"/>
              </a:rPr>
              <a:t>2 संचार (एसआई+एसी)</a:t>
            </a:r>
            <a:endParaRPr sz="1400" b="1">
              <a:solidFill>
                <a:schemeClr val="dk1"/>
              </a:solidFill>
              <a:latin typeface="Open Sans"/>
              <a:ea typeface="Open Sans"/>
              <a:cs typeface="Open Sans"/>
              <a:sym typeface="Open Sans"/>
            </a:endParaRPr>
          </a:p>
          <a:p>
            <a:pPr marL="0" marR="0" lvl="0" indent="0" algn="l" rtl="0">
              <a:spcBef>
                <a:spcPts val="0"/>
              </a:spcBef>
              <a:spcAft>
                <a:spcPts val="0"/>
              </a:spcAft>
              <a:buNone/>
            </a:pPr>
            <a:r>
              <a:rPr lang="hi-IN" sz="1400" b="1">
                <a:solidFill>
                  <a:schemeClr val="dk1"/>
                </a:solidFill>
                <a:latin typeface="Open Sans"/>
                <a:ea typeface="Open Sans"/>
                <a:cs typeface="Open Sans"/>
                <a:sym typeface="Open Sans"/>
              </a:rPr>
              <a:t> 2 संरचना इंजीनियर (एसआई) </a:t>
            </a:r>
            <a:endParaRPr sz="1400" b="1">
              <a:solidFill>
                <a:schemeClr val="dk1"/>
              </a:solidFill>
              <a:latin typeface="Open Sans"/>
              <a:ea typeface="Open Sans"/>
              <a:cs typeface="Open Sans"/>
              <a:sym typeface="Open Sans"/>
            </a:endParaRPr>
          </a:p>
          <a:p>
            <a:pPr marL="0" marR="0" lvl="0" indent="0" algn="l" rtl="0">
              <a:spcBef>
                <a:spcPts val="0"/>
              </a:spcBef>
              <a:spcAft>
                <a:spcPts val="0"/>
              </a:spcAft>
              <a:buNone/>
            </a:pPr>
            <a:r>
              <a:rPr lang="hi-IN" sz="1400" b="1">
                <a:solidFill>
                  <a:schemeClr val="dk1"/>
                </a:solidFill>
                <a:latin typeface="Open Sans"/>
                <a:ea typeface="Open Sans"/>
                <a:cs typeface="Open Sans"/>
                <a:sym typeface="Open Sans"/>
              </a:rPr>
              <a:t>1 तकनीशियन </a:t>
            </a:r>
            <a:endParaRPr sz="1400" b="1">
              <a:solidFill>
                <a:schemeClr val="dk1"/>
              </a:solidFill>
              <a:latin typeface="Open Sans"/>
              <a:ea typeface="Open Sans"/>
              <a:cs typeface="Open Sans"/>
              <a:sym typeface="Open Sans"/>
            </a:endParaRPr>
          </a:p>
          <a:p>
            <a:pPr marL="0" marR="0" lvl="0" indent="0" algn="l" rtl="0">
              <a:spcBef>
                <a:spcPts val="0"/>
              </a:spcBef>
              <a:spcAft>
                <a:spcPts val="0"/>
              </a:spcAft>
              <a:buNone/>
            </a:pPr>
            <a:r>
              <a:rPr lang="hi-IN" sz="1400" b="1">
                <a:solidFill>
                  <a:schemeClr val="dk1"/>
                </a:solidFill>
                <a:latin typeface="Open Sans"/>
                <a:ea typeface="Open Sans"/>
                <a:cs typeface="Open Sans"/>
                <a:sym typeface="Open Sans"/>
              </a:rPr>
              <a:t>1 इलेक्ट्रीशियन</a:t>
            </a:r>
            <a:endParaRPr sz="1400" b="1">
              <a:solidFill>
                <a:srgbClr val="000000"/>
              </a:solidFill>
              <a:latin typeface="Open Sans"/>
              <a:ea typeface="Open Sans"/>
              <a:cs typeface="Open Sans"/>
              <a:sym typeface="Open Sans"/>
            </a:endParaRPr>
          </a:p>
        </p:txBody>
      </p:sp>
      <p:sp>
        <p:nvSpPr>
          <p:cNvPr id="166" name="Google Shape;166;p21"/>
          <p:cNvSpPr txBox="1"/>
          <p:nvPr/>
        </p:nvSpPr>
        <p:spPr>
          <a:xfrm>
            <a:off x="2851688" y="4209080"/>
            <a:ext cx="1034512" cy="828392"/>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400" b="1" dirty="0">
                <a:solidFill>
                  <a:schemeClr val="dk1"/>
                </a:solidFill>
                <a:latin typeface="Open Sans"/>
                <a:ea typeface="Open Sans"/>
                <a:cs typeface="Open Sans"/>
                <a:sym typeface="Open Sans"/>
              </a:rPr>
              <a:t>1 एसआई </a:t>
            </a:r>
            <a:endParaRPr sz="1400" b="1" dirty="0">
              <a:solidFill>
                <a:schemeClr val="dk1"/>
              </a:solidFill>
              <a:latin typeface="Open Sans"/>
              <a:ea typeface="Open Sans"/>
              <a:cs typeface="Open Sans"/>
              <a:sym typeface="Open Sans"/>
            </a:endParaRPr>
          </a:p>
          <a:p>
            <a:pPr marL="0" marR="0" lvl="0" indent="0" algn="l" rtl="0">
              <a:spcBef>
                <a:spcPts val="700"/>
              </a:spcBef>
              <a:spcAft>
                <a:spcPts val="0"/>
              </a:spcAft>
              <a:buNone/>
            </a:pPr>
            <a:r>
              <a:rPr lang="hi-IN" sz="1400" b="1" dirty="0">
                <a:solidFill>
                  <a:schemeClr val="dk1"/>
                </a:solidFill>
                <a:latin typeface="Open Sans"/>
                <a:ea typeface="Open Sans"/>
                <a:cs typeface="Open Sans"/>
                <a:sym typeface="Open Sans"/>
              </a:rPr>
              <a:t>5 सीटी/जीडी</a:t>
            </a:r>
            <a:endParaRPr sz="1400" b="1" dirty="0">
              <a:solidFill>
                <a:srgbClr val="000000"/>
              </a:solidFill>
              <a:latin typeface="Open Sans"/>
              <a:ea typeface="Open Sans"/>
              <a:cs typeface="Open Sans"/>
              <a:sym typeface="Open Sans"/>
            </a:endParaRPr>
          </a:p>
        </p:txBody>
      </p:sp>
      <p:sp>
        <p:nvSpPr>
          <p:cNvPr id="167" name="Google Shape;167;p21"/>
          <p:cNvSpPr txBox="1"/>
          <p:nvPr/>
        </p:nvSpPr>
        <p:spPr>
          <a:xfrm>
            <a:off x="4038601" y="4051300"/>
            <a:ext cx="982850" cy="461665"/>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200">
                <a:solidFill>
                  <a:schemeClr val="dk1"/>
                </a:solidFill>
                <a:latin typeface="Open Sans"/>
                <a:ea typeface="Open Sans"/>
                <a:cs typeface="Open Sans"/>
                <a:sym typeface="Open Sans"/>
              </a:rPr>
              <a:t>1एचसी/जीडी 5 सीटी/जीडी</a:t>
            </a:r>
            <a:endParaRPr sz="1200" b="1">
              <a:solidFill>
                <a:srgbClr val="000000"/>
              </a:solidFill>
              <a:latin typeface="Open Sans"/>
              <a:ea typeface="Open Sans"/>
              <a:cs typeface="Open Sans"/>
              <a:sym typeface="Open Sans"/>
            </a:endParaRPr>
          </a:p>
        </p:txBody>
      </p:sp>
      <p:sp>
        <p:nvSpPr>
          <p:cNvPr id="168" name="Google Shape;168;p21"/>
          <p:cNvSpPr txBox="1"/>
          <p:nvPr/>
        </p:nvSpPr>
        <p:spPr>
          <a:xfrm>
            <a:off x="5064918" y="4038599"/>
            <a:ext cx="886430" cy="907900"/>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200" b="1" dirty="0">
                <a:solidFill>
                  <a:schemeClr val="dk1"/>
                </a:solidFill>
                <a:latin typeface="Open Sans"/>
                <a:ea typeface="Open Sans"/>
                <a:cs typeface="Open Sans"/>
                <a:sym typeface="Open Sans"/>
              </a:rPr>
              <a:t>1 एसआई </a:t>
            </a:r>
            <a:endParaRPr sz="1200" b="1" dirty="0">
              <a:solidFill>
                <a:schemeClr val="dk1"/>
              </a:solidFill>
              <a:latin typeface="Open Sans"/>
              <a:ea typeface="Open Sans"/>
              <a:cs typeface="Open Sans"/>
              <a:sym typeface="Open Sans"/>
            </a:endParaRPr>
          </a:p>
          <a:p>
            <a:pPr marL="0" marR="0" lvl="0" indent="0" algn="l" rtl="0">
              <a:spcBef>
                <a:spcPts val="600"/>
              </a:spcBef>
              <a:spcAft>
                <a:spcPts val="0"/>
              </a:spcAft>
              <a:buNone/>
            </a:pPr>
            <a:r>
              <a:rPr lang="hi-IN" sz="1200" b="1" dirty="0">
                <a:solidFill>
                  <a:schemeClr val="dk1"/>
                </a:solidFill>
                <a:latin typeface="Open Sans"/>
                <a:ea typeface="Open Sans"/>
                <a:cs typeface="Open Sans"/>
                <a:sym typeface="Open Sans"/>
              </a:rPr>
              <a:t>5 सीटी/जीडी</a:t>
            </a:r>
            <a:endParaRPr sz="1200" b="1" dirty="0">
              <a:solidFill>
                <a:srgbClr val="000000"/>
              </a:solidFill>
              <a:latin typeface="Open Sans"/>
              <a:ea typeface="Open Sans"/>
              <a:cs typeface="Open Sans"/>
              <a:sym typeface="Open Sans"/>
            </a:endParaRPr>
          </a:p>
        </p:txBody>
      </p:sp>
      <p:sp>
        <p:nvSpPr>
          <p:cNvPr id="169" name="Google Shape;169;p21"/>
          <p:cNvSpPr txBox="1"/>
          <p:nvPr/>
        </p:nvSpPr>
        <p:spPr>
          <a:xfrm>
            <a:off x="7082726" y="4051301"/>
            <a:ext cx="975426" cy="461665"/>
          </a:xfrm>
          <a:prstGeom prst="rect">
            <a:avLst/>
          </a:prstGeom>
          <a:solidFill>
            <a:srgbClr val="B3C6E7"/>
          </a:solid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200">
                <a:solidFill>
                  <a:schemeClr val="dk1"/>
                </a:solidFill>
                <a:latin typeface="Open Sans"/>
                <a:ea typeface="Open Sans"/>
                <a:cs typeface="Open Sans"/>
                <a:sym typeface="Open Sans"/>
              </a:rPr>
              <a:t>1एचसी/जीडी 5 सीटी/जीडी</a:t>
            </a:r>
            <a:endParaRPr sz="1200" b="1">
              <a:solidFill>
                <a:srgbClr val="000000"/>
              </a:solidFill>
              <a:latin typeface="Open Sans"/>
              <a:ea typeface="Open Sans"/>
              <a:cs typeface="Open Sans"/>
              <a:sym typeface="Open Sans"/>
            </a:endParaRPr>
          </a:p>
        </p:txBody>
      </p:sp>
      <p:sp>
        <p:nvSpPr>
          <p:cNvPr id="170" name="Google Shape;170;p21"/>
          <p:cNvSpPr txBox="1"/>
          <p:nvPr/>
        </p:nvSpPr>
        <p:spPr>
          <a:xfrm>
            <a:off x="8289925" y="4051300"/>
            <a:ext cx="1009647" cy="954067"/>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400" b="1" dirty="0">
                <a:solidFill>
                  <a:schemeClr val="dk1"/>
                </a:solidFill>
                <a:latin typeface="Open Sans"/>
                <a:ea typeface="Open Sans"/>
                <a:cs typeface="Open Sans"/>
                <a:sym typeface="Open Sans"/>
              </a:rPr>
              <a:t>3 सीटी/डॉग हैंडलर (कुत्ते 02 </a:t>
            </a:r>
            <a:endParaRPr sz="1400" b="1" dirty="0">
              <a:solidFill>
                <a:srgbClr val="000000"/>
              </a:solidFill>
              <a:latin typeface="Open Sans"/>
              <a:ea typeface="Open Sans"/>
              <a:cs typeface="Open Sans"/>
              <a:sym typeface="Open Sans"/>
            </a:endParaRPr>
          </a:p>
        </p:txBody>
      </p:sp>
      <p:sp>
        <p:nvSpPr>
          <p:cNvPr id="171" name="Google Shape;171;p21"/>
          <p:cNvSpPr txBox="1"/>
          <p:nvPr/>
        </p:nvSpPr>
        <p:spPr>
          <a:xfrm>
            <a:off x="9572410" y="4020303"/>
            <a:ext cx="1353895" cy="523220"/>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400" b="1">
                <a:solidFill>
                  <a:schemeClr val="dk1"/>
                </a:solidFill>
                <a:latin typeface="Open Sans"/>
                <a:ea typeface="Open Sans"/>
                <a:cs typeface="Open Sans"/>
                <a:sym typeface="Open Sans"/>
              </a:rPr>
              <a:t>1 पैरामेडिक 1 नर्सिंग असिस्टेंट</a:t>
            </a:r>
            <a:endParaRPr sz="900" b="1">
              <a:solidFill>
                <a:srgbClr val="000000"/>
              </a:solidFill>
              <a:latin typeface="Open Sans"/>
              <a:ea typeface="Open Sans"/>
              <a:cs typeface="Open Sans"/>
              <a:sym typeface="Open Sans"/>
            </a:endParaRPr>
          </a:p>
        </p:txBody>
      </p:sp>
      <p:sp>
        <p:nvSpPr>
          <p:cNvPr id="172" name="Google Shape;172;p21"/>
          <p:cNvSpPr txBox="1"/>
          <p:nvPr/>
        </p:nvSpPr>
        <p:spPr>
          <a:xfrm>
            <a:off x="5257801" y="5486401"/>
            <a:ext cx="2754823" cy="738664"/>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400" b="1">
                <a:solidFill>
                  <a:schemeClr val="dk1"/>
                </a:solidFill>
                <a:latin typeface="Open Sans"/>
                <a:ea typeface="Open Sans"/>
                <a:cs typeface="Open Sans"/>
                <a:sym typeface="Open Sans"/>
              </a:rPr>
              <a:t>1 एचसी/जीडी 2 सहायक कर्मचारी (1 अनुयायी/1 कांस्टेबल) 4 सुरक्षाकर्मी (1 एचसी/3 कांस्टेबल*)</a:t>
            </a:r>
            <a:endParaRPr sz="1400" b="1">
              <a:solidFill>
                <a:srgbClr val="000000"/>
              </a:solidFill>
              <a:latin typeface="Open Sans"/>
              <a:ea typeface="Open Sans"/>
              <a:cs typeface="Open Sans"/>
              <a:sym typeface="Open Sans"/>
            </a:endParaRPr>
          </a:p>
        </p:txBody>
      </p:sp>
      <p:cxnSp>
        <p:nvCxnSpPr>
          <p:cNvPr id="173" name="Google Shape;173;p21"/>
          <p:cNvCxnSpPr/>
          <p:nvPr/>
        </p:nvCxnSpPr>
        <p:spPr>
          <a:xfrm>
            <a:off x="6400800" y="1514475"/>
            <a:ext cx="0" cy="304800"/>
          </a:xfrm>
          <a:prstGeom prst="straightConnector1">
            <a:avLst/>
          </a:prstGeom>
          <a:noFill/>
          <a:ln w="9525" cap="flat" cmpd="sng">
            <a:solidFill>
              <a:srgbClr val="FF0000"/>
            </a:solidFill>
            <a:prstDash val="solid"/>
            <a:round/>
            <a:headEnd type="none" w="med" len="med"/>
            <a:tailEnd type="none" w="med" len="med"/>
          </a:ln>
        </p:spPr>
      </p:cxnSp>
      <p:cxnSp>
        <p:nvCxnSpPr>
          <p:cNvPr id="174" name="Google Shape;174;p21"/>
          <p:cNvCxnSpPr/>
          <p:nvPr/>
        </p:nvCxnSpPr>
        <p:spPr>
          <a:xfrm>
            <a:off x="6400800" y="2419350"/>
            <a:ext cx="0" cy="1752600"/>
          </a:xfrm>
          <a:prstGeom prst="straightConnector1">
            <a:avLst/>
          </a:prstGeom>
          <a:noFill/>
          <a:ln w="9525" cap="flat" cmpd="sng">
            <a:solidFill>
              <a:srgbClr val="FF0000"/>
            </a:solidFill>
            <a:prstDash val="solid"/>
            <a:round/>
            <a:headEnd type="none" w="med" len="med"/>
            <a:tailEnd type="none" w="med" len="med"/>
          </a:ln>
        </p:spPr>
      </p:cxnSp>
      <p:cxnSp>
        <p:nvCxnSpPr>
          <p:cNvPr id="175" name="Google Shape;175;p21"/>
          <p:cNvCxnSpPr/>
          <p:nvPr/>
        </p:nvCxnSpPr>
        <p:spPr>
          <a:xfrm>
            <a:off x="2057400" y="2476500"/>
            <a:ext cx="7848600" cy="0"/>
          </a:xfrm>
          <a:prstGeom prst="straightConnector1">
            <a:avLst/>
          </a:prstGeom>
          <a:noFill/>
          <a:ln w="9525" cap="flat" cmpd="sng">
            <a:solidFill>
              <a:srgbClr val="FF0000"/>
            </a:solidFill>
            <a:prstDash val="solid"/>
            <a:round/>
            <a:headEnd type="none" w="med" len="med"/>
            <a:tailEnd type="none" w="med" len="med"/>
          </a:ln>
        </p:spPr>
      </p:cxnSp>
      <p:cxnSp>
        <p:nvCxnSpPr>
          <p:cNvPr id="176" name="Google Shape;176;p21"/>
          <p:cNvCxnSpPr/>
          <p:nvPr/>
        </p:nvCxnSpPr>
        <p:spPr>
          <a:xfrm>
            <a:off x="20574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7" name="Google Shape;177;p21"/>
          <p:cNvCxnSpPr/>
          <p:nvPr/>
        </p:nvCxnSpPr>
        <p:spPr>
          <a:xfrm>
            <a:off x="32766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8" name="Google Shape;178;p21"/>
          <p:cNvCxnSpPr/>
          <p:nvPr/>
        </p:nvCxnSpPr>
        <p:spPr>
          <a:xfrm>
            <a:off x="43434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9" name="Google Shape;179;p21"/>
          <p:cNvCxnSpPr/>
          <p:nvPr/>
        </p:nvCxnSpPr>
        <p:spPr>
          <a:xfrm>
            <a:off x="55626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80" name="Google Shape;180;p21"/>
          <p:cNvCxnSpPr/>
          <p:nvPr/>
        </p:nvCxnSpPr>
        <p:spPr>
          <a:xfrm>
            <a:off x="73914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81" name="Google Shape;181;p21"/>
          <p:cNvCxnSpPr/>
          <p:nvPr/>
        </p:nvCxnSpPr>
        <p:spPr>
          <a:xfrm>
            <a:off x="86868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82" name="Google Shape;182;p21"/>
          <p:cNvCxnSpPr/>
          <p:nvPr/>
        </p:nvCxnSpPr>
        <p:spPr>
          <a:xfrm>
            <a:off x="9901238" y="2495550"/>
            <a:ext cx="0" cy="76200"/>
          </a:xfrm>
          <a:prstGeom prst="straightConnector1">
            <a:avLst/>
          </a:prstGeom>
          <a:noFill/>
          <a:ln w="9525" cap="flat" cmpd="sng">
            <a:solidFill>
              <a:srgbClr val="C00000"/>
            </a:solidFill>
            <a:prstDash val="solid"/>
            <a:round/>
            <a:headEnd type="none" w="med" len="med"/>
            <a:tailEnd type="none" w="med" len="med"/>
          </a:ln>
        </p:spPr>
      </p:cxnSp>
      <p:sp>
        <p:nvSpPr>
          <p:cNvPr id="183" name="Google Shape;183;p21"/>
          <p:cNvSpPr txBox="1"/>
          <p:nvPr/>
        </p:nvSpPr>
        <p:spPr>
          <a:xfrm>
            <a:off x="2457450" y="6400801"/>
            <a:ext cx="7620000" cy="461665"/>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hi-IN" sz="2400" b="1" u="sng">
                <a:solidFill>
                  <a:schemeClr val="dk1"/>
                </a:solidFill>
                <a:latin typeface="Open Sans"/>
                <a:ea typeface="Open Sans"/>
                <a:cs typeface="Open Sans"/>
                <a:sym typeface="Open Sans"/>
              </a:rPr>
              <a:t>Total strength : 44 + 03 Drivers</a:t>
            </a:r>
            <a:endParaRPr/>
          </a:p>
        </p:txBody>
      </p:sp>
      <p:sp>
        <p:nvSpPr>
          <p:cNvPr id="184" name="Google Shape;184;p21"/>
          <p:cNvSpPr/>
          <p:nvPr/>
        </p:nvSpPr>
        <p:spPr>
          <a:xfrm>
            <a:off x="1994115" y="3568485"/>
            <a:ext cx="76200" cy="4572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5" name="Google Shape;185;p21"/>
          <p:cNvSpPr/>
          <p:nvPr/>
        </p:nvSpPr>
        <p:spPr>
          <a:xfrm>
            <a:off x="3230105" y="3568485"/>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6" name="Google Shape;186;p21"/>
          <p:cNvSpPr/>
          <p:nvPr/>
        </p:nvSpPr>
        <p:spPr>
          <a:xfrm>
            <a:off x="4510006" y="3611104"/>
            <a:ext cx="61993" cy="427495"/>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7" name="Google Shape;187;p21"/>
          <p:cNvSpPr/>
          <p:nvPr/>
        </p:nvSpPr>
        <p:spPr>
          <a:xfrm>
            <a:off x="5516880" y="3580108"/>
            <a:ext cx="45719" cy="458492"/>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8" name="Google Shape;188;p21"/>
          <p:cNvSpPr/>
          <p:nvPr/>
        </p:nvSpPr>
        <p:spPr>
          <a:xfrm>
            <a:off x="7620000" y="3429000"/>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9" name="Google Shape;189;p21"/>
          <p:cNvSpPr/>
          <p:nvPr/>
        </p:nvSpPr>
        <p:spPr>
          <a:xfrm>
            <a:off x="8610600" y="3429000"/>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90" name="Google Shape;190;p21"/>
          <p:cNvSpPr/>
          <p:nvPr/>
        </p:nvSpPr>
        <p:spPr>
          <a:xfrm>
            <a:off x="10124268" y="3459997"/>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91" name="Google Shape;191;p21"/>
          <p:cNvSpPr/>
          <p:nvPr/>
        </p:nvSpPr>
        <p:spPr>
          <a:xfrm>
            <a:off x="6400800" y="5105400"/>
            <a:ext cx="76200" cy="3810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92" name="Google Shape;192;p21"/>
          <p:cNvSpPr/>
          <p:nvPr/>
        </p:nvSpPr>
        <p:spPr>
          <a:xfrm>
            <a:off x="1639593" y="821411"/>
            <a:ext cx="3235325" cy="1200329"/>
          </a:xfrm>
          <a:prstGeom prst="rect">
            <a:avLst/>
          </a:prstGeom>
          <a:solidFill>
            <a:srgbClr val="9CC2E5"/>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एनडीआरएफ यूनिट: 1149 कार्मिक </a:t>
            </a:r>
            <a:endParaRPr sz="2400">
              <a:solidFill>
                <a:schemeClr val="dk1"/>
              </a:solidFill>
              <a:latin typeface="Open Sans"/>
              <a:ea typeface="Open Sans"/>
              <a:cs typeface="Open Sans"/>
              <a:sym typeface="Open Sans"/>
            </a:endParaRPr>
          </a:p>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कुल टीमें : 18</a:t>
            </a:r>
            <a:endParaRPr sz="2400" b="1">
              <a:solidFill>
                <a:srgbClr val="002060"/>
              </a:solidFill>
              <a:latin typeface="Open Sans"/>
              <a:ea typeface="Open Sans"/>
              <a:cs typeface="Open Sans"/>
              <a:sym typeface="Open Sans"/>
            </a:endParaRPr>
          </a:p>
        </p:txBody>
      </p:sp>
      <p:sp>
        <p:nvSpPr>
          <p:cNvPr id="193" name="Google Shape;193;p2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9</a:t>
            </a:fld>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2"/>
          <p:cNvSpPr txBox="1"/>
          <p:nvPr/>
        </p:nvSpPr>
        <p:spPr>
          <a:xfrm>
            <a:off x="4837176" y="1537424"/>
            <a:ext cx="7129154" cy="3724096"/>
          </a:xfrm>
          <a:prstGeom prst="rect">
            <a:avLst/>
          </a:prstGeom>
          <a:solidFill>
            <a:schemeClr val="lt2"/>
          </a:solidFill>
          <a:ln w="9525" cap="flat" cmpd="sng">
            <a:solidFill>
              <a:srgbClr val="00FF00"/>
            </a:solidFill>
            <a:prstDash val="solid"/>
            <a:round/>
            <a:headEnd type="none" w="sm" len="sm"/>
            <a:tailEnd type="none" w="sm" len="sm"/>
          </a:ln>
        </p:spPr>
        <p:txBody>
          <a:bodyPr spcFirstLastPara="1" wrap="square" lIns="91425" tIns="45700" rIns="91425" bIns="45700" anchor="t" anchorCtr="0">
            <a:spAutoFit/>
          </a:bodyPr>
          <a:lstStyle/>
          <a:p>
            <a:pPr marL="0" marR="0" lvl="0" indent="-228600" algn="just" rtl="0">
              <a:lnSpc>
                <a:spcPct val="150000"/>
              </a:lnSpc>
              <a:spcBef>
                <a:spcPts val="0"/>
              </a:spcBef>
              <a:spcAft>
                <a:spcPts val="0"/>
              </a:spcAft>
              <a:buClr>
                <a:schemeClr val="dk1"/>
              </a:buClr>
              <a:buSzPts val="3600"/>
              <a:buFont typeface="Noto Sans Symbols"/>
              <a:buChar char="❑"/>
            </a:pPr>
            <a:r>
              <a:rPr lang="hi-IN" sz="3600">
                <a:solidFill>
                  <a:schemeClr val="dk1"/>
                </a:solidFill>
                <a:latin typeface="Open Sans"/>
                <a:ea typeface="Open Sans"/>
                <a:cs typeface="Open Sans"/>
                <a:sym typeface="Open Sans"/>
              </a:rPr>
              <a:t>किसी भी आपदा से संबंधित ऑपरेशन कार्य के लिए तैयार।  </a:t>
            </a:r>
            <a:endParaRPr sz="3600">
              <a:solidFill>
                <a:schemeClr val="dk1"/>
              </a:solidFill>
              <a:latin typeface="Open Sans"/>
              <a:ea typeface="Open Sans"/>
              <a:cs typeface="Open Sans"/>
              <a:sym typeface="Open Sans"/>
            </a:endParaRPr>
          </a:p>
          <a:p>
            <a:pPr marL="0" marR="0" lvl="0" indent="-228600" algn="just" rtl="0">
              <a:lnSpc>
                <a:spcPct val="150000"/>
              </a:lnSpc>
              <a:spcBef>
                <a:spcPts val="1200"/>
              </a:spcBef>
              <a:spcAft>
                <a:spcPts val="0"/>
              </a:spcAft>
              <a:buClr>
                <a:schemeClr val="dk1"/>
              </a:buClr>
              <a:buSzPts val="3600"/>
              <a:buFont typeface="Noto Sans Symbols"/>
              <a:buChar char="❑"/>
            </a:pPr>
            <a:r>
              <a:rPr lang="hi-IN" sz="3600">
                <a:solidFill>
                  <a:schemeClr val="dk1"/>
                </a:solidFill>
                <a:latin typeface="Open Sans"/>
                <a:ea typeface="Open Sans"/>
                <a:cs typeface="Open Sans"/>
                <a:sym typeface="Open Sans"/>
              </a:rPr>
              <a:t>ऑन व्हील्स: अलर्ट टीम / क्यूआरटी </a:t>
            </a:r>
            <a:endParaRPr sz="3600">
              <a:solidFill>
                <a:schemeClr val="dk1"/>
              </a:solidFill>
              <a:latin typeface="Open Sans"/>
              <a:ea typeface="Open Sans"/>
              <a:cs typeface="Open Sans"/>
              <a:sym typeface="Open Sans"/>
            </a:endParaRPr>
          </a:p>
          <a:p>
            <a:pPr marL="0" marR="0" lvl="0" indent="-228600" algn="just" rtl="0">
              <a:lnSpc>
                <a:spcPct val="150000"/>
              </a:lnSpc>
              <a:spcBef>
                <a:spcPts val="1200"/>
              </a:spcBef>
              <a:spcAft>
                <a:spcPts val="0"/>
              </a:spcAft>
              <a:buClr>
                <a:schemeClr val="dk1"/>
              </a:buClr>
              <a:buSzPts val="3600"/>
              <a:buFont typeface="Noto Sans Symbols"/>
              <a:buChar char="❑"/>
            </a:pPr>
            <a:r>
              <a:rPr lang="hi-IN" sz="3600">
                <a:solidFill>
                  <a:schemeClr val="dk1"/>
                </a:solidFill>
                <a:latin typeface="Open Sans"/>
                <a:ea typeface="Open Sans"/>
                <a:cs typeface="Open Sans"/>
                <a:sym typeface="Open Sans"/>
              </a:rPr>
              <a:t>प्रतिक्रिया समय: 20 मिनट के भीतर</a:t>
            </a:r>
            <a:endParaRPr sz="3600" b="1">
              <a:solidFill>
                <a:schemeClr val="dk1"/>
              </a:solidFill>
              <a:latin typeface="Open Sans"/>
              <a:ea typeface="Open Sans"/>
              <a:cs typeface="Open Sans"/>
              <a:sym typeface="Open Sans"/>
            </a:endParaRPr>
          </a:p>
        </p:txBody>
      </p:sp>
      <p:sp>
        <p:nvSpPr>
          <p:cNvPr id="200" name="Google Shape;200;p22"/>
          <p:cNvSpPr/>
          <p:nvPr/>
        </p:nvSpPr>
        <p:spPr>
          <a:xfrm>
            <a:off x="225670" y="2696226"/>
            <a:ext cx="4116772" cy="769441"/>
          </a:xfrm>
          <a:prstGeom prst="rect">
            <a:avLst/>
          </a:prstGeom>
          <a:solidFill>
            <a:srgbClr val="C0000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Open Sans"/>
                <a:ea typeface="Open Sans"/>
                <a:cs typeface="Open Sans"/>
                <a:sym typeface="Open Sans"/>
              </a:rPr>
              <a:t>परिचालन तैयारी</a:t>
            </a:r>
            <a:endParaRPr sz="4400" b="1" u="sng">
              <a:solidFill>
                <a:schemeClr val="lt1"/>
              </a:solidFill>
              <a:latin typeface="Open Sans"/>
              <a:ea typeface="Open Sans"/>
              <a:cs typeface="Open Sans"/>
              <a:sym typeface="Open Sans"/>
            </a:endParaRPr>
          </a:p>
        </p:txBody>
      </p:sp>
      <p:sp>
        <p:nvSpPr>
          <p:cNvPr id="201" name="Google Shape;201;p2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10</a:t>
            </a:fld>
            <a:endParaRP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3"/>
          <p:cNvSpPr txBox="1"/>
          <p:nvPr/>
        </p:nvSpPr>
        <p:spPr>
          <a:xfrm>
            <a:off x="3982915" y="1583110"/>
            <a:ext cx="7636271" cy="4678204"/>
          </a:xfrm>
          <a:prstGeom prst="rect">
            <a:avLst/>
          </a:prstGeom>
          <a:solidFill>
            <a:schemeClr val="lt1"/>
          </a:solidFill>
          <a:ln w="9525" cap="flat" cmpd="sng">
            <a:solidFill>
              <a:srgbClr val="00FF00"/>
            </a:solidFill>
            <a:prstDash val="solid"/>
            <a:miter lim="800000"/>
            <a:headEnd type="none" w="sm" len="sm"/>
            <a:tailEnd type="none" w="sm" len="sm"/>
          </a:ln>
        </p:spPr>
        <p:txBody>
          <a:bodyPr spcFirstLastPara="1" wrap="square" lIns="91425" tIns="45700" rIns="91425" bIns="45700" anchor="b" anchorCtr="0">
            <a:spAutoFit/>
          </a:bodyPr>
          <a:lstStyle/>
          <a:p>
            <a:pPr marL="0" marR="0" lvl="0" indent="0" algn="just" rtl="0">
              <a:spcBef>
                <a:spcPts val="0"/>
              </a:spcBef>
              <a:spcAft>
                <a:spcPts val="0"/>
              </a:spcAft>
              <a:buNone/>
            </a:pPr>
            <a:r>
              <a:rPr lang="hi-IN" sz="2800" b="1">
                <a:solidFill>
                  <a:srgbClr val="002060"/>
                </a:solidFill>
                <a:latin typeface="Open Sans"/>
                <a:ea typeface="Open Sans"/>
                <a:cs typeface="Open Sans"/>
                <a:sym typeface="Open Sans"/>
              </a:rPr>
              <a:t>	</a:t>
            </a:r>
            <a:r>
              <a:rPr lang="hi-IN" sz="2400">
                <a:solidFill>
                  <a:schemeClr val="dk1"/>
                </a:solidFill>
                <a:latin typeface="Open Sans"/>
                <a:ea typeface="Open Sans"/>
                <a:cs typeface="Open Sans"/>
                <a:sym typeface="Open Sans"/>
              </a:rPr>
              <a:t>                      </a:t>
            </a:r>
            <a:r>
              <a:rPr lang="hi-IN" sz="2800">
                <a:solidFill>
                  <a:schemeClr val="dk1"/>
                </a:solidFill>
                <a:latin typeface="Open Sans"/>
                <a:ea typeface="Open Sans"/>
                <a:cs typeface="Open Sans"/>
                <a:sym typeface="Open Sans"/>
              </a:rPr>
              <a:t>आपदा-पूर्व </a:t>
            </a:r>
            <a:endParaRPr sz="2800">
              <a:solidFill>
                <a:schemeClr val="dk1"/>
              </a:solidFill>
              <a:latin typeface="Open Sans"/>
              <a:ea typeface="Open Sans"/>
              <a:cs typeface="Open Sans"/>
              <a:sym typeface="Open Sans"/>
            </a:endParaRPr>
          </a:p>
          <a:p>
            <a:pPr marL="0" marR="0" lvl="0" indent="-177800" algn="just" rtl="0">
              <a:spcBef>
                <a:spcPts val="140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नियमित एवं गहन प्रशिक्षण। </a:t>
            </a:r>
            <a:endParaRPr sz="2800">
              <a:solidFill>
                <a:schemeClr val="dk1"/>
              </a:solidFill>
              <a:latin typeface="Open Sans"/>
              <a:ea typeface="Open Sans"/>
              <a:cs typeface="Open Sans"/>
              <a:sym typeface="Open Sans"/>
            </a:endParaRPr>
          </a:p>
          <a:p>
            <a:pPr marL="0" marR="0" lvl="0" indent="-177800" algn="just" rtl="0">
              <a:spcBef>
                <a:spcPts val="140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ए.ओ.आर. का नियमित परिचय। </a:t>
            </a:r>
            <a:endParaRPr sz="2800">
              <a:solidFill>
                <a:schemeClr val="dk1"/>
              </a:solidFill>
              <a:latin typeface="Open Sans"/>
              <a:ea typeface="Open Sans"/>
              <a:cs typeface="Open Sans"/>
              <a:sym typeface="Open Sans"/>
            </a:endParaRPr>
          </a:p>
          <a:p>
            <a:pPr marL="0" marR="0" lvl="0" indent="-177800" algn="just" rtl="0">
              <a:spcBef>
                <a:spcPts val="140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विभिन्न हितधारकों के साथ संयुक्त अभ्यास करना। </a:t>
            </a:r>
            <a:endParaRPr sz="2800">
              <a:solidFill>
                <a:schemeClr val="dk1"/>
              </a:solidFill>
              <a:latin typeface="Open Sans"/>
              <a:ea typeface="Open Sans"/>
              <a:cs typeface="Open Sans"/>
              <a:sym typeface="Open Sans"/>
            </a:endParaRPr>
          </a:p>
          <a:p>
            <a:pPr marL="0" marR="0" lvl="0" indent="-177800" algn="just" rtl="0">
              <a:spcBef>
                <a:spcPts val="140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उत्तरदायित्व वाले क्षेत्र में सामुदायिक जागरूकता एवं विधालय सुरक्षा कार्यक्रम चलाना। </a:t>
            </a:r>
            <a:endParaRPr sz="2800">
              <a:solidFill>
                <a:schemeClr val="dk1"/>
              </a:solidFill>
              <a:latin typeface="Open Sans"/>
              <a:ea typeface="Open Sans"/>
              <a:cs typeface="Open Sans"/>
              <a:sym typeface="Open Sans"/>
            </a:endParaRPr>
          </a:p>
          <a:p>
            <a:pPr marL="0" marR="0" lvl="0" indent="-177800" algn="just" rtl="0">
              <a:spcBef>
                <a:spcPts val="160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एसडीआरएफ एवं अन्य हितधारकों को प्रशिक्षित करना।</a:t>
            </a:r>
            <a:r>
              <a:rPr lang="hi-IN" sz="3200">
                <a:solidFill>
                  <a:schemeClr val="dk1"/>
                </a:solidFill>
                <a:latin typeface="Open Sans"/>
                <a:ea typeface="Open Sans"/>
                <a:cs typeface="Open Sans"/>
                <a:sym typeface="Open Sans"/>
              </a:rPr>
              <a:t>.</a:t>
            </a:r>
            <a:endParaRPr/>
          </a:p>
        </p:txBody>
      </p:sp>
      <p:sp>
        <p:nvSpPr>
          <p:cNvPr id="207" name="Google Shape;207;p23"/>
          <p:cNvSpPr/>
          <p:nvPr/>
        </p:nvSpPr>
        <p:spPr>
          <a:xfrm>
            <a:off x="-1" y="3105044"/>
            <a:ext cx="3763109" cy="1446550"/>
          </a:xfrm>
          <a:prstGeom prst="rect">
            <a:avLst/>
          </a:prstGeom>
          <a:solidFill>
            <a:srgbClr val="FF000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Open Sans"/>
                <a:ea typeface="Open Sans"/>
                <a:cs typeface="Open Sans"/>
                <a:sym typeface="Open Sans"/>
              </a:rPr>
              <a:t>एनडीआरएफ की भूमिका</a:t>
            </a:r>
            <a:endParaRPr sz="4400" b="1" u="sng">
              <a:solidFill>
                <a:schemeClr val="lt1"/>
              </a:solidFill>
              <a:latin typeface="Open Sans"/>
              <a:ea typeface="Open Sans"/>
              <a:cs typeface="Open Sans"/>
              <a:sym typeface="Open Sans"/>
            </a:endParaRPr>
          </a:p>
        </p:txBody>
      </p:sp>
      <p:sp>
        <p:nvSpPr>
          <p:cNvPr id="208" name="Google Shape;208;p2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11</a:t>
            </a:fld>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12</a:t>
            </a:fld>
            <a:endParaRPr/>
          </a:p>
        </p:txBody>
      </p:sp>
      <p:sp>
        <p:nvSpPr>
          <p:cNvPr id="214" name="Google Shape;214;p24"/>
          <p:cNvSpPr/>
          <p:nvPr/>
        </p:nvSpPr>
        <p:spPr>
          <a:xfrm>
            <a:off x="1516382" y="2664069"/>
            <a:ext cx="9144000" cy="1768446"/>
          </a:xfrm>
          <a:prstGeom prst="rect">
            <a:avLst/>
          </a:prstGeom>
          <a:solidFill>
            <a:srgbClr val="C00000"/>
          </a:solidFill>
          <a:ln w="28575" cap="flat" cmpd="sng">
            <a:solidFill>
              <a:srgbClr val="00B050"/>
            </a:solidFill>
            <a:prstDash val="solid"/>
            <a:round/>
            <a:headEnd type="none" w="sm" len="sm"/>
            <a:tailEnd type="none" w="sm" len="sm"/>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Comic Sans MS"/>
                <a:ea typeface="Comic Sans MS"/>
                <a:cs typeface="Comic Sans MS"/>
                <a:sym typeface="Comic Sans MS"/>
              </a:rPr>
              <a:t> </a:t>
            </a:r>
            <a:r>
              <a:rPr lang="hi-IN" sz="4800" b="1" u="sng">
                <a:solidFill>
                  <a:schemeClr val="lt1"/>
                </a:solidFill>
                <a:latin typeface="Open Sans"/>
                <a:ea typeface="Open Sans"/>
                <a:cs typeface="Open Sans"/>
                <a:sym typeface="Open Sans"/>
              </a:rPr>
              <a:t>रेलवे के साथ ट्रेन दुर्घटना पर </a:t>
            </a:r>
            <a:endParaRPr sz="4800" b="1" u="sng">
              <a:solidFill>
                <a:schemeClr val="lt1"/>
              </a:solidFill>
              <a:latin typeface="Open Sans"/>
              <a:ea typeface="Open Sans"/>
              <a:cs typeface="Open Sans"/>
              <a:sym typeface="Open Sans"/>
            </a:endParaRPr>
          </a:p>
          <a:p>
            <a:pPr marL="0" marR="0" lvl="0" indent="0" algn="ctr" rtl="0">
              <a:spcBef>
                <a:spcPts val="0"/>
              </a:spcBef>
              <a:spcAft>
                <a:spcPts val="0"/>
              </a:spcAft>
              <a:buNone/>
            </a:pPr>
            <a:r>
              <a:rPr lang="hi-IN" sz="4800" b="1" u="sng">
                <a:solidFill>
                  <a:schemeClr val="lt1"/>
                </a:solidFill>
                <a:latin typeface="Open Sans"/>
                <a:ea typeface="Open Sans"/>
                <a:cs typeface="Open Sans"/>
                <a:sym typeface="Open Sans"/>
              </a:rPr>
              <a:t>अभ्यास</a:t>
            </a:r>
            <a:endParaRPr sz="6000" b="1" u="sng">
              <a:solidFill>
                <a:schemeClr val="lt1"/>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25"/>
          <p:cNvPicPr preferRelativeResize="0"/>
          <p:nvPr/>
        </p:nvPicPr>
        <p:blipFill rotWithShape="1">
          <a:blip r:embed="rId3">
            <a:alphaModFix/>
          </a:blip>
          <a:srcRect/>
          <a:stretch/>
        </p:blipFill>
        <p:spPr>
          <a:xfrm>
            <a:off x="6088382" y="3789040"/>
            <a:ext cx="4572000" cy="2948928"/>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20" name="Google Shape;220;p25" descr="D:\ALL FOLDER\Inspr Ajit\Monthly activity DO\Monthly activity DO Dec 2016\Rly Mock Exercise CKP\Photo\IMG-20161202-WA0434.jpg"/>
          <p:cNvPicPr preferRelativeResize="0"/>
          <p:nvPr/>
        </p:nvPicPr>
        <p:blipFill rotWithShape="1">
          <a:blip r:embed="rId4">
            <a:alphaModFix/>
          </a:blip>
          <a:srcRect/>
          <a:stretch/>
        </p:blipFill>
        <p:spPr>
          <a:xfrm>
            <a:off x="6023992" y="692697"/>
            <a:ext cx="4572000" cy="2930953"/>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21" name="Google Shape;221;p25"/>
          <p:cNvPicPr preferRelativeResize="0"/>
          <p:nvPr/>
        </p:nvPicPr>
        <p:blipFill rotWithShape="1">
          <a:blip r:embed="rId5">
            <a:alphaModFix/>
          </a:blip>
          <a:srcRect/>
          <a:stretch/>
        </p:blipFill>
        <p:spPr>
          <a:xfrm>
            <a:off x="1559497" y="3789040"/>
            <a:ext cx="4465673" cy="2928316"/>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22" name="Google Shape;222;p25"/>
          <p:cNvPicPr preferRelativeResize="0"/>
          <p:nvPr/>
        </p:nvPicPr>
        <p:blipFill rotWithShape="1">
          <a:blip r:embed="rId6">
            <a:alphaModFix/>
          </a:blip>
          <a:srcRect/>
          <a:stretch/>
        </p:blipFill>
        <p:spPr>
          <a:xfrm>
            <a:off x="1631504" y="711415"/>
            <a:ext cx="4305232" cy="2870154"/>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223" name="Google Shape;223;p2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13</a:t>
            </a:fld>
            <a:endParaRP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14</a:t>
            </a:fld>
            <a:endParaRPr/>
          </a:p>
        </p:txBody>
      </p:sp>
      <p:sp>
        <p:nvSpPr>
          <p:cNvPr id="229" name="Google Shape;229;p26"/>
          <p:cNvSpPr txBox="1">
            <a:spLocks noGrp="1"/>
          </p:cNvSpPr>
          <p:nvPr>
            <p:ph type="body" idx="1"/>
          </p:nvPr>
        </p:nvSpPr>
        <p:spPr>
          <a:xfrm>
            <a:off x="2318731" y="2138767"/>
            <a:ext cx="8115300" cy="2231756"/>
          </a:xfrm>
          <a:prstGeom prst="rect">
            <a:avLst/>
          </a:prstGeom>
          <a:solidFill>
            <a:srgbClr val="C00000"/>
          </a:solidFill>
          <a:ln w="28575" cap="flat" cmpd="sng">
            <a:solidFill>
              <a:srgbClr val="00B050"/>
            </a:solidFill>
            <a:prstDash val="solid"/>
            <a:round/>
            <a:headEnd type="none" w="sm" len="sm"/>
            <a:tailEnd type="none" w="sm" len="sm"/>
          </a:ln>
          <a:effectLst>
            <a:outerShdw blurRad="107950" dist="12700" dir="5400000" algn="ctr">
              <a:srgbClr val="000000"/>
            </a:outerShdw>
          </a:effectLst>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800"/>
              <a:buNone/>
            </a:pPr>
            <a:r>
              <a:rPr lang="hi-IN" sz="4800" b="1" u="sng">
                <a:solidFill>
                  <a:schemeClr val="lt1"/>
                </a:solidFill>
              </a:rPr>
              <a:t>MAH इकाइयों के साथ </a:t>
            </a:r>
            <a:endParaRPr sz="4800" b="1" u="sng">
              <a:solidFill>
                <a:schemeClr val="lt1"/>
              </a:solidFill>
            </a:endParaRPr>
          </a:p>
          <a:p>
            <a:pPr marL="0" lvl="0" indent="0" algn="ctr" rtl="0">
              <a:lnSpc>
                <a:spcPct val="90000"/>
              </a:lnSpc>
              <a:spcBef>
                <a:spcPts val="1000"/>
              </a:spcBef>
              <a:spcAft>
                <a:spcPts val="0"/>
              </a:spcAft>
              <a:buClr>
                <a:schemeClr val="lt1"/>
              </a:buClr>
              <a:buSzPts val="4800"/>
              <a:buNone/>
            </a:pPr>
            <a:r>
              <a:rPr lang="hi-IN" sz="4800" b="1" u="sng">
                <a:solidFill>
                  <a:schemeClr val="lt1"/>
                </a:solidFill>
              </a:rPr>
              <a:t> अभ्यास</a:t>
            </a:r>
            <a:endParaRPr sz="4800" b="1" u="sng">
              <a:solidFill>
                <a:schemeClr val="lt1"/>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Google Shape;234;p27" descr="D:\ALL FOLDER\Inspr Ajit\Monthly activity DO\Monthly activity DO Dec 2016\Hero Cycle Bihta\Photo\IMG_0249.JPG"/>
          <p:cNvPicPr preferRelativeResize="0"/>
          <p:nvPr/>
        </p:nvPicPr>
        <p:blipFill rotWithShape="1">
          <a:blip r:embed="rId3">
            <a:alphaModFix/>
          </a:blip>
          <a:srcRect/>
          <a:stretch/>
        </p:blipFill>
        <p:spPr>
          <a:xfrm>
            <a:off x="1631504" y="692697"/>
            <a:ext cx="4383458" cy="2770973"/>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35" name="Google Shape;235;p27" descr="D:\ALL FOLDER\Inspr Ajit\Monthly activity DO\Monthly activity DO Dec 2016\Hero Cycle Bihta\Photo\IMG_0252.JPG"/>
          <p:cNvPicPr preferRelativeResize="0"/>
          <p:nvPr/>
        </p:nvPicPr>
        <p:blipFill rotWithShape="1">
          <a:blip r:embed="rId4">
            <a:alphaModFix/>
          </a:blip>
          <a:srcRect/>
          <a:stretch/>
        </p:blipFill>
        <p:spPr>
          <a:xfrm>
            <a:off x="6194326" y="692697"/>
            <a:ext cx="4383905" cy="2770972"/>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36" name="Google Shape;236;p27" descr="D:\ALL FOLDER\Inspr Ajit\Monthly activity DO\Monthly activity DO Dec 2016\Hero Cycle Bihta\Photo\IMG_0274.JPG"/>
          <p:cNvPicPr preferRelativeResize="0"/>
          <p:nvPr/>
        </p:nvPicPr>
        <p:blipFill rotWithShape="1">
          <a:blip r:embed="rId5">
            <a:alphaModFix/>
          </a:blip>
          <a:srcRect/>
          <a:stretch/>
        </p:blipFill>
        <p:spPr>
          <a:xfrm>
            <a:off x="1631505" y="3812946"/>
            <a:ext cx="4383457" cy="2712399"/>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37" name="Google Shape;237;p27" descr="F:\Year 2016\December\Mock Drill Barauni Ref  14Dec 16\Barauni Mock Drill 14Dec 16\IMG-20161214-WA0032.jpg"/>
          <p:cNvPicPr preferRelativeResize="0"/>
          <p:nvPr/>
        </p:nvPicPr>
        <p:blipFill rotWithShape="1">
          <a:blip r:embed="rId6">
            <a:alphaModFix/>
          </a:blip>
          <a:srcRect/>
          <a:stretch/>
        </p:blipFill>
        <p:spPr>
          <a:xfrm>
            <a:off x="6194325" y="3812946"/>
            <a:ext cx="4383906" cy="2712399"/>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238" name="Google Shape;238;p2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15</a:t>
            </a:fld>
            <a:endParaRPr/>
          </a:p>
        </p:txBody>
      </p:sp>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8"/>
          <p:cNvSpPr/>
          <p:nvPr/>
        </p:nvSpPr>
        <p:spPr>
          <a:xfrm>
            <a:off x="185980" y="1122042"/>
            <a:ext cx="12006020" cy="4616648"/>
          </a:xfrm>
          <a:prstGeom prst="rect">
            <a:avLst/>
          </a:prstGeom>
          <a:solidFill>
            <a:schemeClr val="lt2"/>
          </a:solidFill>
          <a:ln w="9525" cap="flat" cmpd="sng">
            <a:solidFill>
              <a:srgbClr val="00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hi-IN" sz="3600">
                <a:solidFill>
                  <a:schemeClr val="dk1"/>
                </a:solidFill>
                <a:latin typeface="Open Sans"/>
                <a:ea typeface="Open Sans"/>
                <a:cs typeface="Open Sans"/>
                <a:sym typeface="Open Sans"/>
              </a:rPr>
              <a:t>आपदा के दौरान </a:t>
            </a:r>
            <a:endParaRPr sz="3600">
              <a:solidFill>
                <a:schemeClr val="dk1"/>
              </a:solidFill>
              <a:latin typeface="Open Sans"/>
              <a:ea typeface="Open Sans"/>
              <a:cs typeface="Open Sans"/>
              <a:sym typeface="Open Sans"/>
            </a:endParaRPr>
          </a:p>
          <a:p>
            <a:pPr marL="0" marR="0" lvl="0" indent="-203200" algn="just" rtl="0">
              <a:lnSpc>
                <a:spcPct val="150000"/>
              </a:lnSpc>
              <a:spcBef>
                <a:spcPts val="0"/>
              </a:spcBef>
              <a:spcAft>
                <a:spcPts val="0"/>
              </a:spcAft>
              <a:buClr>
                <a:schemeClr val="dk1"/>
              </a:buClr>
              <a:buSzPts val="3200"/>
              <a:buFont typeface="Arial"/>
              <a:buChar char="•"/>
            </a:pPr>
            <a:r>
              <a:rPr lang="hi-IN" sz="3200">
                <a:solidFill>
                  <a:schemeClr val="dk1"/>
                </a:solidFill>
                <a:latin typeface="Open Sans"/>
                <a:ea typeface="Open Sans"/>
                <a:cs typeface="Open Sans"/>
                <a:sym typeface="Open Sans"/>
              </a:rPr>
              <a:t>स्तर-III आपदा पर सक्रिय तैनाती। </a:t>
            </a:r>
            <a:endParaRPr sz="3200">
              <a:solidFill>
                <a:schemeClr val="dk1"/>
              </a:solidFill>
              <a:latin typeface="Open Sans"/>
              <a:ea typeface="Open Sans"/>
              <a:cs typeface="Open Sans"/>
              <a:sym typeface="Open Sans"/>
            </a:endParaRPr>
          </a:p>
          <a:p>
            <a:pPr marL="0" marR="0" lvl="0" indent="-203200" algn="just" rtl="0">
              <a:lnSpc>
                <a:spcPct val="150000"/>
              </a:lnSpc>
              <a:spcBef>
                <a:spcPts val="0"/>
              </a:spcBef>
              <a:spcAft>
                <a:spcPts val="0"/>
              </a:spcAft>
              <a:buClr>
                <a:schemeClr val="dk1"/>
              </a:buClr>
              <a:buSzPts val="3200"/>
              <a:buFont typeface="Arial"/>
              <a:buChar char="•"/>
            </a:pPr>
            <a:r>
              <a:rPr lang="hi-IN" sz="3200">
                <a:solidFill>
                  <a:schemeClr val="dk1"/>
                </a:solidFill>
                <a:latin typeface="Open Sans"/>
                <a:ea typeface="Open Sans"/>
                <a:cs typeface="Open Sans"/>
                <a:sym typeface="Open Sans"/>
              </a:rPr>
              <a:t>पीड़ितों की खोज और बचाव के दौरान उच्च तकनीक-विशेषज्ञ प्रतिक्रिया 		प्रदान करना।</a:t>
            </a:r>
            <a:endParaRPr sz="3200">
              <a:solidFill>
                <a:schemeClr val="dk1"/>
              </a:solidFill>
              <a:latin typeface="Open Sans"/>
              <a:ea typeface="Open Sans"/>
              <a:cs typeface="Open Sans"/>
              <a:sym typeface="Open Sans"/>
            </a:endParaRPr>
          </a:p>
          <a:p>
            <a:pPr marL="0" marR="0" lvl="0" indent="-203200" algn="just" rtl="0">
              <a:lnSpc>
                <a:spcPct val="150000"/>
              </a:lnSpc>
              <a:spcBef>
                <a:spcPts val="0"/>
              </a:spcBef>
              <a:spcAft>
                <a:spcPts val="0"/>
              </a:spcAft>
              <a:buClr>
                <a:schemeClr val="dk1"/>
              </a:buClr>
              <a:buSzPts val="3200"/>
              <a:buFont typeface="Arial"/>
              <a:buChar char="•"/>
            </a:pPr>
            <a:r>
              <a:rPr lang="hi-IN" sz="3200">
                <a:solidFill>
                  <a:schemeClr val="dk1"/>
                </a:solidFill>
                <a:latin typeface="Open Sans"/>
                <a:ea typeface="Open Sans"/>
                <a:cs typeface="Open Sans"/>
                <a:sym typeface="Open Sans"/>
              </a:rPr>
              <a:t> प्रभावित क्षेत्रों में उपलब्ध कर्मियों और सामग्री के साथ तत्काल राहत प्रदान    		 करना ।</a:t>
            </a:r>
            <a:endParaRPr sz="3200">
              <a:solidFill>
                <a:schemeClr val="dk1"/>
              </a:solidFill>
              <a:latin typeface="Open Sans"/>
              <a:ea typeface="Open Sans"/>
              <a:cs typeface="Open Sans"/>
              <a:sym typeface="Open Sans"/>
            </a:endParaRPr>
          </a:p>
        </p:txBody>
      </p:sp>
      <p:sp>
        <p:nvSpPr>
          <p:cNvPr id="244" name="Google Shape;244;p2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16</a:t>
            </a:fld>
            <a:endParaRP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9"/>
          <p:cNvSpPr/>
          <p:nvPr/>
        </p:nvSpPr>
        <p:spPr>
          <a:xfrm>
            <a:off x="1828800" y="1169378"/>
            <a:ext cx="8610600" cy="2215991"/>
          </a:xfrm>
          <a:prstGeom prst="rect">
            <a:avLst/>
          </a:prstGeom>
          <a:solidFill>
            <a:schemeClr val="lt2"/>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hi-IN" sz="3600">
                <a:solidFill>
                  <a:schemeClr val="dk1"/>
                </a:solidFill>
                <a:latin typeface="Open Sans"/>
                <a:ea typeface="Open Sans"/>
                <a:cs typeface="Open Sans"/>
                <a:sym typeface="Open Sans"/>
              </a:rPr>
              <a:t>आपदा के बाद </a:t>
            </a:r>
            <a:endParaRPr sz="3600">
              <a:solidFill>
                <a:schemeClr val="dk1"/>
              </a:solidFill>
              <a:latin typeface="Open Sans"/>
              <a:ea typeface="Open Sans"/>
              <a:cs typeface="Open Sans"/>
              <a:sym typeface="Open Sans"/>
            </a:endParaRPr>
          </a:p>
          <a:p>
            <a:pPr marL="0" marR="0" lvl="0" indent="-177800" algn="just" rtl="0">
              <a:lnSpc>
                <a:spcPct val="15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आपदाग्रस्त क्षेत्रों में सामान्य स्थिति बहाल करने और उसे बनाए रखने में राज्यों की सहायता करना।</a:t>
            </a:r>
            <a:endParaRPr sz="2800">
              <a:solidFill>
                <a:schemeClr val="dk1"/>
              </a:solidFill>
              <a:latin typeface="Open Sans"/>
              <a:ea typeface="Open Sans"/>
              <a:cs typeface="Open Sans"/>
              <a:sym typeface="Open Sans"/>
            </a:endParaRPr>
          </a:p>
        </p:txBody>
      </p:sp>
      <p:pic>
        <p:nvPicPr>
          <p:cNvPr id="250" name="Google Shape;250;p29" descr="Image8"/>
          <p:cNvPicPr preferRelativeResize="0"/>
          <p:nvPr/>
        </p:nvPicPr>
        <p:blipFill rotWithShape="1">
          <a:blip r:embed="rId3">
            <a:alphaModFix/>
          </a:blip>
          <a:srcRect/>
          <a:stretch/>
        </p:blipFill>
        <p:spPr>
          <a:xfrm>
            <a:off x="4953000" y="3505200"/>
            <a:ext cx="2136531" cy="2057400"/>
          </a:xfrm>
          <a:prstGeom prst="rect">
            <a:avLst/>
          </a:prstGeom>
          <a:noFill/>
          <a:ln>
            <a:noFill/>
          </a:ln>
        </p:spPr>
      </p:pic>
      <p:pic>
        <p:nvPicPr>
          <p:cNvPr id="251" name="Google Shape;251;p29" descr="ph 20"/>
          <p:cNvPicPr preferRelativeResize="0"/>
          <p:nvPr/>
        </p:nvPicPr>
        <p:blipFill rotWithShape="1">
          <a:blip r:embed="rId4">
            <a:alphaModFix/>
          </a:blip>
          <a:srcRect/>
          <a:stretch/>
        </p:blipFill>
        <p:spPr>
          <a:xfrm>
            <a:off x="1905000" y="3505200"/>
            <a:ext cx="2362200" cy="2133600"/>
          </a:xfrm>
          <a:prstGeom prst="rect">
            <a:avLst/>
          </a:prstGeom>
          <a:noFill/>
          <a:ln w="9525" cap="flat" cmpd="sng">
            <a:solidFill>
              <a:srgbClr val="CC3300"/>
            </a:solidFill>
            <a:prstDash val="solid"/>
            <a:miter lim="800000"/>
            <a:headEnd type="none" w="sm" len="sm"/>
            <a:tailEnd type="none" w="sm" len="sm"/>
          </a:ln>
        </p:spPr>
      </p:pic>
      <p:pic>
        <p:nvPicPr>
          <p:cNvPr id="252" name="Google Shape;252;p29" descr="t17"/>
          <p:cNvPicPr preferRelativeResize="0"/>
          <p:nvPr/>
        </p:nvPicPr>
        <p:blipFill rotWithShape="1">
          <a:blip r:embed="rId5">
            <a:alphaModFix/>
          </a:blip>
          <a:srcRect/>
          <a:stretch/>
        </p:blipFill>
        <p:spPr>
          <a:xfrm>
            <a:off x="7772400" y="3505201"/>
            <a:ext cx="2133600" cy="1969477"/>
          </a:xfrm>
          <a:prstGeom prst="rect">
            <a:avLst/>
          </a:prstGeom>
          <a:noFill/>
          <a:ln w="9525" cap="flat" cmpd="sng">
            <a:solidFill>
              <a:srgbClr val="CC3300"/>
            </a:solidFill>
            <a:prstDash val="solid"/>
            <a:miter lim="800000"/>
            <a:headEnd type="none" w="sm" len="sm"/>
            <a:tailEnd type="none" w="sm" len="sm"/>
          </a:ln>
        </p:spPr>
      </p:pic>
      <p:sp>
        <p:nvSpPr>
          <p:cNvPr id="253" name="Google Shape;253;p29"/>
          <p:cNvSpPr/>
          <p:nvPr/>
        </p:nvSpPr>
        <p:spPr>
          <a:xfrm>
            <a:off x="4049735" y="5867401"/>
            <a:ext cx="3884397"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3200">
                <a:solidFill>
                  <a:schemeClr val="dk1"/>
                </a:solidFill>
                <a:latin typeface="Open Sans"/>
                <a:ea typeface="Open Sans"/>
                <a:cs typeface="Open Sans"/>
                <a:sym typeface="Open Sans"/>
              </a:rPr>
              <a:t>पुनर्वास और पुनर्निर्माण</a:t>
            </a:r>
            <a:endParaRPr sz="3200">
              <a:solidFill>
                <a:schemeClr val="dk1"/>
              </a:solidFill>
              <a:latin typeface="Open Sans"/>
              <a:ea typeface="Open Sans"/>
              <a:cs typeface="Open Sans"/>
              <a:sym typeface="Open Sans"/>
            </a:endParaRPr>
          </a:p>
        </p:txBody>
      </p:sp>
      <p:sp>
        <p:nvSpPr>
          <p:cNvPr id="254" name="Google Shape;254;p2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17</a:t>
            </a:fld>
            <a:endParaRPr/>
          </a:p>
        </p:txBody>
      </p:sp>
    </p:spTree>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0"/>
          <p:cNvSpPr txBox="1">
            <a:spLocks noGrp="1"/>
          </p:cNvSpPr>
          <p:nvPr>
            <p:ph type="ctrTitle"/>
          </p:nvPr>
        </p:nvSpPr>
        <p:spPr>
          <a:xfrm>
            <a:off x="1981200" y="304800"/>
            <a:ext cx="8382000" cy="10668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FF0000"/>
              </a:buClr>
              <a:buSzPct val="100000"/>
              <a:buFont typeface="Open Sans"/>
              <a:buNone/>
            </a:pP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endParaRPr sz="2800">
              <a:solidFill>
                <a:srgbClr val="3E536F"/>
              </a:solidFill>
            </a:endParaRPr>
          </a:p>
        </p:txBody>
      </p:sp>
      <p:sp>
        <p:nvSpPr>
          <p:cNvPr id="260" name="Google Shape;260;p30"/>
          <p:cNvSpPr txBox="1">
            <a:spLocks noGrp="1"/>
          </p:cNvSpPr>
          <p:nvPr>
            <p:ph type="subTitle" idx="1"/>
          </p:nvPr>
        </p:nvSpPr>
        <p:spPr>
          <a:xfrm>
            <a:off x="4096512" y="1256440"/>
            <a:ext cx="8095488" cy="4415940"/>
          </a:xfrm>
          <a:prstGeom prst="rect">
            <a:avLst/>
          </a:prstGeom>
          <a:solidFill>
            <a:schemeClr val="lt2"/>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579438" lvl="0" indent="-579438" algn="just" rtl="0">
              <a:lnSpc>
                <a:spcPct val="120000"/>
              </a:lnSpc>
              <a:spcBef>
                <a:spcPts val="0"/>
              </a:spcBef>
              <a:spcAft>
                <a:spcPts val="0"/>
              </a:spcAft>
              <a:buClr>
                <a:schemeClr val="dk1"/>
              </a:buClr>
              <a:buSzPts val="2800"/>
              <a:buFont typeface="Noto Sans Symbols"/>
              <a:buChar char="❖"/>
            </a:pPr>
            <a:r>
              <a:rPr lang="hi-IN" sz="2800"/>
              <a:t>बाढ़ बचाव, सीएसएसआर और सी.बी.आर.एन. कार्यों में सक्षम।</a:t>
            </a:r>
            <a:endParaRPr sz="2800"/>
          </a:p>
          <a:p>
            <a:pPr marL="579438" lvl="0" indent="-579438" algn="just" rtl="0">
              <a:lnSpc>
                <a:spcPct val="120000"/>
              </a:lnSpc>
              <a:spcBef>
                <a:spcPts val="1400"/>
              </a:spcBef>
              <a:spcAft>
                <a:spcPts val="0"/>
              </a:spcAft>
              <a:buClr>
                <a:schemeClr val="dk1"/>
              </a:buClr>
              <a:buSzPts val="2800"/>
              <a:buFont typeface="Noto Sans Symbols"/>
              <a:buChar char="❖"/>
            </a:pPr>
            <a:r>
              <a:rPr lang="hi-IN" sz="2800"/>
              <a:t> पशु आपदा प्रबंधन में सक्षम। </a:t>
            </a:r>
            <a:endParaRPr sz="2800"/>
          </a:p>
          <a:p>
            <a:pPr marL="579438" lvl="0" indent="-579438" algn="just" rtl="0">
              <a:lnSpc>
                <a:spcPct val="120000"/>
              </a:lnSpc>
              <a:spcBef>
                <a:spcPts val="1400"/>
              </a:spcBef>
              <a:spcAft>
                <a:spcPts val="0"/>
              </a:spcAft>
              <a:buClr>
                <a:schemeClr val="dk1"/>
              </a:buClr>
              <a:buSzPts val="2800"/>
              <a:buFont typeface="Noto Sans Symbols"/>
              <a:buChar char="❖"/>
            </a:pPr>
            <a:r>
              <a:rPr lang="hi-IN" sz="2800"/>
              <a:t>किसी भी जलवायु परिस्थिति में आपदा संबंधी किसी भी ऑपरेशन को अंजाम देने में सक्षम। </a:t>
            </a:r>
            <a:endParaRPr sz="2800"/>
          </a:p>
          <a:p>
            <a:pPr marL="579438" lvl="0" indent="-579438" algn="just" rtl="0">
              <a:lnSpc>
                <a:spcPct val="120000"/>
              </a:lnSpc>
              <a:spcBef>
                <a:spcPts val="1400"/>
              </a:spcBef>
              <a:spcAft>
                <a:spcPts val="0"/>
              </a:spcAft>
              <a:buClr>
                <a:schemeClr val="dk1"/>
              </a:buClr>
              <a:buSzPts val="2800"/>
              <a:buFont typeface="Noto Sans Symbols"/>
              <a:buChar char="❖"/>
            </a:pPr>
            <a:r>
              <a:rPr lang="hi-IN" sz="2800"/>
              <a:t>निरंतर और दीर्घकालिक बचाव अभियान चलाने में सक्षम।</a:t>
            </a:r>
            <a:endParaRPr sz="3200"/>
          </a:p>
        </p:txBody>
      </p:sp>
      <p:sp>
        <p:nvSpPr>
          <p:cNvPr id="261" name="Google Shape;261;p3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18</a:t>
            </a:fld>
            <a:endParaRPr/>
          </a:p>
        </p:txBody>
      </p:sp>
      <p:sp>
        <p:nvSpPr>
          <p:cNvPr id="262" name="Google Shape;262;p30"/>
          <p:cNvSpPr/>
          <p:nvPr/>
        </p:nvSpPr>
        <p:spPr>
          <a:xfrm>
            <a:off x="201478" y="3168986"/>
            <a:ext cx="3760177" cy="1323439"/>
          </a:xfrm>
          <a:prstGeom prst="rect">
            <a:avLst/>
          </a:prstGeom>
          <a:solidFill>
            <a:srgbClr val="C0000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u="sng">
                <a:solidFill>
                  <a:schemeClr val="lt1"/>
                </a:solidFill>
                <a:latin typeface="Open Sans"/>
                <a:ea typeface="Open Sans"/>
                <a:cs typeface="Open Sans"/>
                <a:sym typeface="Open Sans"/>
              </a:rPr>
              <a:t>क्षमताएँ: एनडीआरएफ</a:t>
            </a:r>
            <a:endParaRPr sz="4000" b="1" u="sng">
              <a:solidFill>
                <a:schemeClr val="lt1"/>
              </a:solidFill>
              <a:latin typeface="Open Sans"/>
              <a:ea typeface="Open Sans"/>
              <a:cs typeface="Open Sans"/>
              <a:sym typeface="Open Sans"/>
            </a:endParaRPr>
          </a:p>
        </p:txBody>
      </p:sp>
    </p:spTree>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1"/>
          <p:cNvSpPr txBox="1">
            <a:spLocks noGrp="1"/>
          </p:cNvSpPr>
          <p:nvPr>
            <p:ph type="body" idx="1"/>
          </p:nvPr>
        </p:nvSpPr>
        <p:spPr>
          <a:xfrm>
            <a:off x="4361688" y="1417354"/>
            <a:ext cx="7830312" cy="5184924"/>
          </a:xfrm>
          <a:prstGeom prst="rect">
            <a:avLst/>
          </a:prstGeom>
          <a:solidFill>
            <a:schemeClr val="lt2"/>
          </a:solidFill>
          <a:ln>
            <a:noFill/>
          </a:ln>
        </p:spPr>
        <p:txBody>
          <a:bodyPr spcFirstLastPara="1" wrap="square" lIns="91425" tIns="45700" rIns="91425" bIns="45700" anchor="t" anchorCtr="0">
            <a:normAutofit/>
          </a:bodyPr>
          <a:lstStyle/>
          <a:p>
            <a:pPr marL="579438" lvl="0" indent="-579438" algn="just" rtl="0">
              <a:lnSpc>
                <a:spcPct val="120000"/>
              </a:lnSpc>
              <a:spcBef>
                <a:spcPts val="0"/>
              </a:spcBef>
              <a:spcAft>
                <a:spcPts val="0"/>
              </a:spcAft>
              <a:buClr>
                <a:schemeClr val="dk1"/>
              </a:buClr>
              <a:buSzPts val="3200"/>
              <a:buFont typeface="Noto Sans Symbols"/>
              <a:buChar char="❖"/>
            </a:pPr>
            <a:r>
              <a:rPr lang="hi-IN" sz="3200"/>
              <a:t>सैनिकों द्वारा कौशल के उच्च मानक बनाए रखना। </a:t>
            </a:r>
            <a:endParaRPr sz="3200"/>
          </a:p>
          <a:p>
            <a:pPr marL="579438" lvl="0" indent="-579438" algn="just" rtl="0">
              <a:lnSpc>
                <a:spcPct val="120000"/>
              </a:lnSpc>
              <a:spcBef>
                <a:spcPts val="1600"/>
              </a:spcBef>
              <a:spcAft>
                <a:spcPts val="0"/>
              </a:spcAft>
              <a:buClr>
                <a:schemeClr val="dk1"/>
              </a:buClr>
              <a:buSzPts val="3200"/>
              <a:buFont typeface="Noto Sans Symbols"/>
              <a:buChar char="❖"/>
            </a:pPr>
            <a:r>
              <a:rPr lang="hi-IN" sz="3200"/>
              <a:t>अत्यधिक विशिष्ट उपकरणों की उपलब्धता।</a:t>
            </a:r>
            <a:endParaRPr sz="3200"/>
          </a:p>
          <a:p>
            <a:pPr marL="579438" lvl="0" indent="-579438" algn="just" rtl="0">
              <a:lnSpc>
                <a:spcPct val="120000"/>
              </a:lnSpc>
              <a:spcBef>
                <a:spcPts val="1600"/>
              </a:spcBef>
              <a:spcAft>
                <a:spcPts val="0"/>
              </a:spcAft>
              <a:buClr>
                <a:schemeClr val="dk1"/>
              </a:buClr>
              <a:buSzPts val="3200"/>
              <a:buFont typeface="Noto Sans Symbols"/>
              <a:buChar char="❖"/>
            </a:pPr>
            <a:r>
              <a:rPr lang="hi-IN" sz="3200"/>
              <a:t> उच्च गतिशीलता।</a:t>
            </a:r>
            <a:endParaRPr sz="3200"/>
          </a:p>
          <a:p>
            <a:pPr marL="579438" lvl="0" indent="-579438" algn="just" rtl="0">
              <a:lnSpc>
                <a:spcPct val="120000"/>
              </a:lnSpc>
              <a:spcBef>
                <a:spcPts val="1600"/>
              </a:spcBef>
              <a:spcAft>
                <a:spcPts val="0"/>
              </a:spcAft>
              <a:buClr>
                <a:schemeClr val="dk1"/>
              </a:buClr>
              <a:buSzPts val="3200"/>
              <a:buFont typeface="Noto Sans Symbols"/>
              <a:buChar char="❖"/>
            </a:pPr>
            <a:r>
              <a:rPr lang="hi-IN" sz="3200"/>
              <a:t> देश के भीतर और अंतर्राष्ट्रीय स्तर पर भी आपदा प्रतिक्रिया अभियान चलाने में सक्षम।</a:t>
            </a:r>
            <a:endParaRPr sz="3200"/>
          </a:p>
          <a:p>
            <a:pPr marL="579438" lvl="0" indent="-401638" algn="just" rtl="0">
              <a:lnSpc>
                <a:spcPct val="120000"/>
              </a:lnSpc>
              <a:spcBef>
                <a:spcPts val="1400"/>
              </a:spcBef>
              <a:spcAft>
                <a:spcPts val="0"/>
              </a:spcAft>
              <a:buClr>
                <a:schemeClr val="dk1"/>
              </a:buClr>
              <a:buSzPts val="2800"/>
              <a:buFont typeface="Noto Sans Symbols"/>
              <a:buNone/>
            </a:pPr>
            <a:endParaRPr b="1">
              <a:solidFill>
                <a:srgbClr val="002060"/>
              </a:solidFill>
            </a:endParaRPr>
          </a:p>
          <a:p>
            <a:pPr marL="579438" lvl="0" indent="-401638" algn="just" rtl="0">
              <a:lnSpc>
                <a:spcPct val="90000"/>
              </a:lnSpc>
              <a:spcBef>
                <a:spcPts val="1400"/>
              </a:spcBef>
              <a:spcAft>
                <a:spcPts val="0"/>
              </a:spcAft>
              <a:buClr>
                <a:schemeClr val="dk1"/>
              </a:buClr>
              <a:buSzPts val="2800"/>
              <a:buNone/>
            </a:pPr>
            <a:endParaRPr b="1"/>
          </a:p>
          <a:p>
            <a:pPr marL="228600" lvl="0" indent="-50800" algn="l" rtl="0">
              <a:lnSpc>
                <a:spcPct val="90000"/>
              </a:lnSpc>
              <a:spcBef>
                <a:spcPts val="1000"/>
              </a:spcBef>
              <a:spcAft>
                <a:spcPts val="0"/>
              </a:spcAft>
              <a:buClr>
                <a:schemeClr val="dk1"/>
              </a:buClr>
              <a:buSzPts val="2800"/>
              <a:buNone/>
            </a:pPr>
            <a:endParaRPr>
              <a:solidFill>
                <a:schemeClr val="lt1"/>
              </a:solidFill>
            </a:endParaRPr>
          </a:p>
          <a:p>
            <a:pPr marL="228600" lvl="0" indent="-50800" algn="l" rtl="0">
              <a:lnSpc>
                <a:spcPct val="90000"/>
              </a:lnSpc>
              <a:spcBef>
                <a:spcPts val="1000"/>
              </a:spcBef>
              <a:spcAft>
                <a:spcPts val="0"/>
              </a:spcAft>
              <a:buClr>
                <a:schemeClr val="dk1"/>
              </a:buClr>
              <a:buSzPts val="2800"/>
              <a:buNone/>
            </a:pPr>
            <a:endParaRPr/>
          </a:p>
        </p:txBody>
      </p:sp>
      <p:sp>
        <p:nvSpPr>
          <p:cNvPr id="268" name="Google Shape;268;p3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19</a:t>
            </a:fld>
            <a:endParaRPr/>
          </a:p>
        </p:txBody>
      </p:sp>
      <p:sp>
        <p:nvSpPr>
          <p:cNvPr id="269" name="Google Shape;269;p31"/>
          <p:cNvSpPr/>
          <p:nvPr/>
        </p:nvSpPr>
        <p:spPr>
          <a:xfrm>
            <a:off x="196337" y="2669843"/>
            <a:ext cx="3760177" cy="1446550"/>
          </a:xfrm>
          <a:prstGeom prst="rect">
            <a:avLst/>
          </a:prstGeom>
          <a:solidFill>
            <a:srgbClr val="C0000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Open Sans"/>
                <a:ea typeface="Open Sans"/>
                <a:cs typeface="Open Sans"/>
                <a:sym typeface="Open Sans"/>
              </a:rPr>
              <a:t>क्षमताएँ: एनडीआरएफ</a:t>
            </a:r>
            <a:endParaRPr sz="4400" b="1" u="sng">
              <a:solidFill>
                <a:schemeClr val="lt1"/>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2"/>
          <p:cNvSpPr txBox="1">
            <a:spLocks noGrp="1"/>
          </p:cNvSpPr>
          <p:nvPr>
            <p:ph type="title"/>
          </p:nvPr>
        </p:nvSpPr>
        <p:spPr>
          <a:xfrm>
            <a:off x="383931" y="2670048"/>
            <a:ext cx="4250062" cy="1797581"/>
          </a:xfrm>
          <a:prstGeom prst="rect">
            <a:avLst/>
          </a:prstGeom>
          <a:solidFill>
            <a:srgbClr val="C00000"/>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5400"/>
              <a:buFont typeface="Times New Roman"/>
              <a:buNone/>
            </a:pPr>
            <a:r>
              <a:rPr lang="hi-IN" sz="5400" u="sng">
                <a:solidFill>
                  <a:schemeClr val="lt1"/>
                </a:solidFill>
                <a:latin typeface="Times New Roman"/>
                <a:ea typeface="Times New Roman"/>
                <a:cs typeface="Times New Roman"/>
                <a:sym typeface="Times New Roman"/>
              </a:rPr>
              <a:t> </a:t>
            </a:r>
            <a:r>
              <a:rPr lang="hi-IN" sz="4800" b="1" u="sng">
                <a:solidFill>
                  <a:schemeClr val="lt1"/>
                </a:solidFill>
              </a:rPr>
              <a:t>घटना प्रतिक्रिया प्रणाली</a:t>
            </a:r>
            <a:endParaRPr sz="4800" b="1" u="sng">
              <a:solidFill>
                <a:schemeClr val="lt1"/>
              </a:solidFill>
            </a:endParaRPr>
          </a:p>
        </p:txBody>
      </p:sp>
      <p:sp>
        <p:nvSpPr>
          <p:cNvPr id="275" name="Google Shape;275;p32"/>
          <p:cNvSpPr txBox="1">
            <a:spLocks noGrp="1"/>
          </p:cNvSpPr>
          <p:nvPr>
            <p:ph type="body" idx="1"/>
          </p:nvPr>
        </p:nvSpPr>
        <p:spPr>
          <a:xfrm>
            <a:off x="4911030" y="1146868"/>
            <a:ext cx="6796455" cy="4412683"/>
          </a:xfrm>
          <a:prstGeom prst="rect">
            <a:avLst/>
          </a:prstGeom>
          <a:solidFill>
            <a:schemeClr val="lt2"/>
          </a:solidFill>
          <a:ln>
            <a:noFill/>
          </a:ln>
        </p:spPr>
        <p:txBody>
          <a:bodyPr spcFirstLastPara="1" wrap="square" lIns="91425" tIns="45700" rIns="91425" bIns="45700" anchor="t" anchorCtr="0">
            <a:noAutofit/>
          </a:bodyPr>
          <a:lstStyle/>
          <a:p>
            <a:pPr marL="0" lvl="0" indent="0" algn="just" rtl="0">
              <a:lnSpc>
                <a:spcPct val="150000"/>
              </a:lnSpc>
              <a:spcBef>
                <a:spcPts val="0"/>
              </a:spcBef>
              <a:spcAft>
                <a:spcPts val="0"/>
              </a:spcAft>
              <a:buClr>
                <a:schemeClr val="dk1"/>
              </a:buClr>
              <a:buSzPts val="2800"/>
              <a:buNone/>
            </a:pPr>
            <a:r>
              <a:rPr lang="hi-IN">
                <a:latin typeface="Arial"/>
                <a:ea typeface="Arial"/>
                <a:cs typeface="Arial"/>
                <a:sym typeface="Arial"/>
              </a:rPr>
              <a:t>“</a:t>
            </a:r>
            <a:r>
              <a:rPr lang="hi-IN"/>
              <a:t>घटना प्रतिक्रिया प्रणाली एक मानकीकृत, घटनास्थल पर, सभी खतरों से निपटने वाली घटना प्रबंधन अवधारणा है जिसका उपयोग किसी घटना या नियोजित घटना के लिए, घटना से संबंधित घोषित उद्देश्यों को प्रभावी ढंग से पूरा करने के लिए किया जा सकता है।”</a:t>
            </a:r>
            <a:endParaRPr/>
          </a:p>
          <a:p>
            <a:pPr marL="0" lvl="0" indent="0" algn="just" rtl="0">
              <a:lnSpc>
                <a:spcPct val="150000"/>
              </a:lnSpc>
              <a:spcBef>
                <a:spcPts val="1000"/>
              </a:spcBef>
              <a:spcAft>
                <a:spcPts val="0"/>
              </a:spcAft>
              <a:buClr>
                <a:schemeClr val="dk1"/>
              </a:buClr>
              <a:buSzPts val="2800"/>
              <a:buNone/>
            </a:pPr>
            <a:endParaRPr/>
          </a:p>
        </p:txBody>
      </p:sp>
      <p:sp>
        <p:nvSpPr>
          <p:cNvPr id="276" name="Google Shape;276;p3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3"/>
          <p:cNvSpPr txBox="1"/>
          <p:nvPr/>
        </p:nvSpPr>
        <p:spPr>
          <a:xfrm>
            <a:off x="235058" y="1062520"/>
            <a:ext cx="11577234" cy="5262979"/>
          </a:xfrm>
          <a:prstGeom prst="rect">
            <a:avLst/>
          </a:prstGeom>
          <a:solidFill>
            <a:schemeClr val="lt2"/>
          </a:solidFill>
          <a:ln>
            <a:noFill/>
          </a:ln>
        </p:spPr>
        <p:txBody>
          <a:bodyPr spcFirstLastPara="1" wrap="square" lIns="91425" tIns="45700" rIns="91425" bIns="45700" anchor="t" anchorCtr="0">
            <a:spAutoFit/>
          </a:bodyPr>
          <a:lstStyle/>
          <a:p>
            <a:pPr marL="342900" marR="0" lvl="0" indent="-342900" algn="just" rtl="0">
              <a:lnSpc>
                <a:spcPct val="150000"/>
              </a:lnSpc>
              <a:spcBef>
                <a:spcPts val="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आईआरएस प्रणाली भूमिकाओं और जिम्मेदारियों की स्पष्टता, संसाधनों और सूचना प्रबंधन के प्रभावी उपयोग, साथ ही भाग लेने वाले विभागों/संगठनों के समन्वय को सुनिश्चित करके एक व्यवस्थित प्रतिक्रिया को बढ़ावा देती है।</a:t>
            </a:r>
            <a:endParaRPr sz="2800">
              <a:solidFill>
                <a:schemeClr val="dk1"/>
              </a:solidFill>
              <a:latin typeface="Open Sans"/>
              <a:ea typeface="Open Sans"/>
              <a:cs typeface="Open Sans"/>
              <a:sym typeface="Open Sans"/>
            </a:endParaRPr>
          </a:p>
          <a:p>
            <a:pPr marL="342900" marR="0" lvl="0" indent="-165100" algn="just" rtl="0">
              <a:lnSpc>
                <a:spcPct val="150000"/>
              </a:lnSpc>
              <a:spcBef>
                <a:spcPts val="0"/>
              </a:spcBef>
              <a:spcAft>
                <a:spcPts val="0"/>
              </a:spcAft>
              <a:buClr>
                <a:schemeClr val="dk1"/>
              </a:buClr>
              <a:buSzPts val="2800"/>
              <a:buFont typeface="Arial"/>
              <a:buNone/>
            </a:pPr>
            <a:endParaRPr sz="2800">
              <a:solidFill>
                <a:schemeClr val="dk1"/>
              </a:solidFill>
              <a:latin typeface="Open Sans"/>
              <a:ea typeface="Open Sans"/>
              <a:cs typeface="Open Sans"/>
              <a:sym typeface="Open Sans"/>
            </a:endParaRPr>
          </a:p>
          <a:p>
            <a:pPr marL="342900" marR="0" lvl="0" indent="-342900" algn="just" rtl="0">
              <a:lnSpc>
                <a:spcPct val="150000"/>
              </a:lnSpc>
              <a:spcBef>
                <a:spcPts val="0"/>
              </a:spcBef>
              <a:spcAft>
                <a:spcPts val="0"/>
              </a:spcAft>
              <a:buNone/>
            </a:pPr>
            <a:r>
              <a:rPr lang="hi-IN" sz="2800">
                <a:solidFill>
                  <a:schemeClr val="dk1"/>
                </a:solidFill>
                <a:latin typeface="Open Sans"/>
                <a:ea typeface="Open Sans"/>
                <a:cs typeface="Open Sans"/>
                <a:sym typeface="Open Sans"/>
              </a:rPr>
              <a:t> • यह इष्टतम नियंत्रण अवधि के साथ कमान की एकता वाली पदानुक्रमित और मॉड्यूलर संरचना प्रदान करती है, जो प्रत्येक हितधारक के लिए पूर्वनिर्धारित भूमिकाओं के साथ एकीकृत कमान संरचना में विश्वास करती है जिससे अधिकारियों की जिम्मेदारी और जवाबदेही सुनिश्चित होती है।</a:t>
            </a:r>
            <a:endParaRPr sz="2800">
              <a:solidFill>
                <a:schemeClr val="dk1"/>
              </a:solidFill>
              <a:latin typeface="Open Sans"/>
              <a:ea typeface="Open Sans"/>
              <a:cs typeface="Open Sans"/>
              <a:sym typeface="Open Sans"/>
            </a:endParaRPr>
          </a:p>
        </p:txBody>
      </p:sp>
      <p:sp>
        <p:nvSpPr>
          <p:cNvPr id="282" name="Google Shape;282;p3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4"/>
          <p:cNvSpPr txBox="1"/>
          <p:nvPr/>
        </p:nvSpPr>
        <p:spPr>
          <a:xfrm>
            <a:off x="140504" y="2809453"/>
            <a:ext cx="1595305" cy="1938992"/>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chemeClr val="lt1"/>
                </a:solidFill>
                <a:latin typeface="Open Sans"/>
                <a:ea typeface="Open Sans"/>
                <a:cs typeface="Open Sans"/>
                <a:sym typeface="Open Sans"/>
              </a:rPr>
              <a:t>आई</a:t>
            </a:r>
            <a:endParaRPr sz="4000" b="1">
              <a:solidFill>
                <a:schemeClr val="lt1"/>
              </a:solidFill>
              <a:latin typeface="Open Sans"/>
              <a:ea typeface="Open Sans"/>
              <a:cs typeface="Open Sans"/>
              <a:sym typeface="Open Sans"/>
            </a:endParaRPr>
          </a:p>
          <a:p>
            <a:pPr marL="0" marR="0" lvl="0" indent="0" algn="ctr" rtl="0">
              <a:spcBef>
                <a:spcPts val="0"/>
              </a:spcBef>
              <a:spcAft>
                <a:spcPts val="0"/>
              </a:spcAft>
              <a:buNone/>
            </a:pPr>
            <a:r>
              <a:rPr lang="hi-IN" sz="4000" b="1">
                <a:solidFill>
                  <a:schemeClr val="lt1"/>
                </a:solidFill>
                <a:latin typeface="Open Sans"/>
                <a:ea typeface="Open Sans"/>
                <a:cs typeface="Open Sans"/>
                <a:sym typeface="Open Sans"/>
              </a:rPr>
              <a:t>आर</a:t>
            </a:r>
            <a:endParaRPr sz="4000" b="1">
              <a:solidFill>
                <a:schemeClr val="lt1"/>
              </a:solidFill>
              <a:latin typeface="Open Sans"/>
              <a:ea typeface="Open Sans"/>
              <a:cs typeface="Open Sans"/>
              <a:sym typeface="Open Sans"/>
            </a:endParaRPr>
          </a:p>
          <a:p>
            <a:pPr marL="0" marR="0" lvl="0" indent="0" algn="ctr" rtl="0">
              <a:spcBef>
                <a:spcPts val="0"/>
              </a:spcBef>
              <a:spcAft>
                <a:spcPts val="0"/>
              </a:spcAft>
              <a:buNone/>
            </a:pPr>
            <a:r>
              <a:rPr lang="hi-IN" sz="4000" b="1">
                <a:solidFill>
                  <a:schemeClr val="lt1"/>
                </a:solidFill>
                <a:latin typeface="Open Sans"/>
                <a:ea typeface="Open Sans"/>
                <a:cs typeface="Open Sans"/>
                <a:sym typeface="Open Sans"/>
              </a:rPr>
              <a:t>एस</a:t>
            </a:r>
            <a:endParaRPr sz="4000" b="1">
              <a:solidFill>
                <a:schemeClr val="lt1"/>
              </a:solidFill>
              <a:latin typeface="Open Sans"/>
              <a:ea typeface="Open Sans"/>
              <a:cs typeface="Open Sans"/>
              <a:sym typeface="Open Sans"/>
            </a:endParaRPr>
          </a:p>
        </p:txBody>
      </p:sp>
      <p:cxnSp>
        <p:nvCxnSpPr>
          <p:cNvPr id="288" name="Google Shape;288;p34"/>
          <p:cNvCxnSpPr/>
          <p:nvPr/>
        </p:nvCxnSpPr>
        <p:spPr>
          <a:xfrm>
            <a:off x="3041900" y="1279243"/>
            <a:ext cx="0" cy="470002"/>
          </a:xfrm>
          <a:prstGeom prst="straightConnector1">
            <a:avLst/>
          </a:prstGeom>
          <a:noFill/>
          <a:ln w="28575" cap="flat" cmpd="sng">
            <a:solidFill>
              <a:schemeClr val="dk1"/>
            </a:solidFill>
            <a:prstDash val="solid"/>
            <a:miter lim="800000"/>
            <a:headEnd type="none" w="sm" len="sm"/>
            <a:tailEnd type="stealth" w="med" len="med"/>
          </a:ln>
        </p:spPr>
      </p:cxnSp>
      <p:sp>
        <p:nvSpPr>
          <p:cNvPr id="289" name="Google Shape;289;p34"/>
          <p:cNvSpPr/>
          <p:nvPr/>
        </p:nvSpPr>
        <p:spPr>
          <a:xfrm>
            <a:off x="4568951" y="2360067"/>
            <a:ext cx="3206805" cy="582211"/>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0475" tIns="44450" rIns="90475" bIns="44450" anchor="t" anchorCtr="0">
            <a:noAutofit/>
          </a:bodyPr>
          <a:lstStyle/>
          <a:p>
            <a:pPr marL="0" marR="0" lvl="0" indent="0" algn="ctr" rtl="0">
              <a:spcBef>
                <a:spcPts val="0"/>
              </a:spcBef>
              <a:spcAft>
                <a:spcPts val="0"/>
              </a:spcAft>
              <a:buNone/>
            </a:pPr>
            <a:r>
              <a:rPr lang="hi-IN" sz="3200">
                <a:solidFill>
                  <a:schemeClr val="dk1"/>
                </a:solidFill>
                <a:latin typeface="Open Sans"/>
                <a:ea typeface="Open Sans"/>
                <a:cs typeface="Open Sans"/>
                <a:sym typeface="Open Sans"/>
              </a:rPr>
              <a:t>घटना कमांडर</a:t>
            </a:r>
            <a:endParaRPr sz="3200" b="1">
              <a:solidFill>
                <a:schemeClr val="dk1"/>
              </a:solidFill>
              <a:latin typeface="Open Sans"/>
              <a:ea typeface="Open Sans"/>
              <a:cs typeface="Open Sans"/>
              <a:sym typeface="Open Sans"/>
            </a:endParaRPr>
          </a:p>
        </p:txBody>
      </p:sp>
      <p:sp>
        <p:nvSpPr>
          <p:cNvPr id="290" name="Google Shape;290;p34"/>
          <p:cNvSpPr/>
          <p:nvPr/>
        </p:nvSpPr>
        <p:spPr>
          <a:xfrm>
            <a:off x="8386576" y="2512770"/>
            <a:ext cx="1679755" cy="518030"/>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डिप्टी</a:t>
            </a:r>
            <a:endParaRPr sz="2800" b="1">
              <a:solidFill>
                <a:schemeClr val="dk1"/>
              </a:solidFill>
              <a:latin typeface="Open Sans"/>
              <a:ea typeface="Open Sans"/>
              <a:cs typeface="Open Sans"/>
              <a:sym typeface="Open Sans"/>
            </a:endParaRPr>
          </a:p>
        </p:txBody>
      </p:sp>
      <p:cxnSp>
        <p:nvCxnSpPr>
          <p:cNvPr id="291" name="Google Shape;291;p34"/>
          <p:cNvCxnSpPr/>
          <p:nvPr/>
        </p:nvCxnSpPr>
        <p:spPr>
          <a:xfrm>
            <a:off x="7775755" y="2818180"/>
            <a:ext cx="610820" cy="0"/>
          </a:xfrm>
          <a:prstGeom prst="straightConnector1">
            <a:avLst/>
          </a:prstGeom>
          <a:noFill/>
          <a:ln w="28575" cap="flat" cmpd="sng">
            <a:solidFill>
              <a:schemeClr val="dk1"/>
            </a:solidFill>
            <a:prstDash val="solid"/>
            <a:miter lim="800000"/>
            <a:headEnd type="none" w="sm" len="sm"/>
            <a:tailEnd type="stealth" w="med" len="med"/>
          </a:ln>
        </p:spPr>
      </p:cxnSp>
      <p:cxnSp>
        <p:nvCxnSpPr>
          <p:cNvPr id="292" name="Google Shape;292;p34"/>
          <p:cNvCxnSpPr/>
          <p:nvPr/>
        </p:nvCxnSpPr>
        <p:spPr>
          <a:xfrm>
            <a:off x="6401410" y="5566871"/>
            <a:ext cx="0" cy="152705"/>
          </a:xfrm>
          <a:prstGeom prst="straightConnector1">
            <a:avLst/>
          </a:prstGeom>
          <a:noFill/>
          <a:ln w="28575" cap="flat" cmpd="sng">
            <a:solidFill>
              <a:schemeClr val="dk1"/>
            </a:solidFill>
            <a:prstDash val="solid"/>
            <a:miter lim="800000"/>
            <a:headEnd type="none" w="sm" len="sm"/>
            <a:tailEnd type="stealth" w="med" len="med"/>
          </a:ln>
        </p:spPr>
      </p:cxnSp>
      <p:sp>
        <p:nvSpPr>
          <p:cNvPr id="293" name="Google Shape;293;p34"/>
          <p:cNvSpPr/>
          <p:nvPr/>
        </p:nvSpPr>
        <p:spPr>
          <a:xfrm>
            <a:off x="2278376" y="3674497"/>
            <a:ext cx="3054099" cy="823438"/>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सूचना अधिकारी</a:t>
            </a:r>
            <a:endParaRPr sz="2800" b="1">
              <a:solidFill>
                <a:schemeClr val="dk1"/>
              </a:solidFill>
              <a:latin typeface="Open Sans"/>
              <a:ea typeface="Open Sans"/>
              <a:cs typeface="Open Sans"/>
              <a:sym typeface="Open Sans"/>
            </a:endParaRPr>
          </a:p>
        </p:txBody>
      </p:sp>
      <p:sp>
        <p:nvSpPr>
          <p:cNvPr id="294" name="Google Shape;294;p34"/>
          <p:cNvSpPr/>
          <p:nvPr/>
        </p:nvSpPr>
        <p:spPr>
          <a:xfrm>
            <a:off x="2278377" y="4650641"/>
            <a:ext cx="3054099" cy="67073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सुरक्षा अधिकारी</a:t>
            </a:r>
            <a:endParaRPr sz="2800" b="1">
              <a:solidFill>
                <a:schemeClr val="dk1"/>
              </a:solidFill>
              <a:latin typeface="Open Sans"/>
              <a:ea typeface="Open Sans"/>
              <a:cs typeface="Open Sans"/>
              <a:sym typeface="Open Sans"/>
            </a:endParaRPr>
          </a:p>
        </p:txBody>
      </p:sp>
      <p:cxnSp>
        <p:nvCxnSpPr>
          <p:cNvPr id="295" name="Google Shape;295;p34"/>
          <p:cNvCxnSpPr/>
          <p:nvPr/>
        </p:nvCxnSpPr>
        <p:spPr>
          <a:xfrm>
            <a:off x="5332476" y="4039820"/>
            <a:ext cx="763525" cy="0"/>
          </a:xfrm>
          <a:prstGeom prst="straightConnector1">
            <a:avLst/>
          </a:prstGeom>
          <a:noFill/>
          <a:ln w="28575" cap="flat" cmpd="sng">
            <a:solidFill>
              <a:schemeClr val="dk1"/>
            </a:solidFill>
            <a:prstDash val="solid"/>
            <a:miter lim="800000"/>
            <a:headEnd type="none" w="sm" len="sm"/>
            <a:tailEnd type="stealth" w="med" len="med"/>
          </a:ln>
        </p:spPr>
      </p:cxnSp>
      <p:sp>
        <p:nvSpPr>
          <p:cNvPr id="296" name="Google Shape;296;p34"/>
          <p:cNvSpPr/>
          <p:nvPr/>
        </p:nvSpPr>
        <p:spPr>
          <a:xfrm>
            <a:off x="7012231" y="3887115"/>
            <a:ext cx="3206805" cy="447602"/>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संपर्क अधिकारी</a:t>
            </a:r>
            <a:endParaRPr sz="2800" b="1">
              <a:solidFill>
                <a:schemeClr val="dk1"/>
              </a:solidFill>
              <a:latin typeface="Open Sans"/>
              <a:ea typeface="Open Sans"/>
              <a:cs typeface="Open Sans"/>
              <a:sym typeface="Open Sans"/>
            </a:endParaRPr>
          </a:p>
        </p:txBody>
      </p:sp>
      <p:cxnSp>
        <p:nvCxnSpPr>
          <p:cNvPr id="297" name="Google Shape;297;p34"/>
          <p:cNvCxnSpPr/>
          <p:nvPr/>
        </p:nvCxnSpPr>
        <p:spPr>
          <a:xfrm>
            <a:off x="6096000" y="4192525"/>
            <a:ext cx="916230" cy="0"/>
          </a:xfrm>
          <a:prstGeom prst="straightConnector1">
            <a:avLst/>
          </a:prstGeom>
          <a:noFill/>
          <a:ln w="28575" cap="flat" cmpd="sng">
            <a:solidFill>
              <a:schemeClr val="dk1"/>
            </a:solidFill>
            <a:prstDash val="solid"/>
            <a:miter lim="800000"/>
            <a:headEnd type="none" w="sm" len="sm"/>
            <a:tailEnd type="stealth" w="med" len="med"/>
          </a:ln>
        </p:spPr>
      </p:cxnSp>
      <p:cxnSp>
        <p:nvCxnSpPr>
          <p:cNvPr id="298" name="Google Shape;298;p34"/>
          <p:cNvCxnSpPr/>
          <p:nvPr/>
        </p:nvCxnSpPr>
        <p:spPr>
          <a:xfrm>
            <a:off x="3805426" y="5513198"/>
            <a:ext cx="5191971" cy="0"/>
          </a:xfrm>
          <a:prstGeom prst="straightConnector1">
            <a:avLst/>
          </a:prstGeom>
          <a:noFill/>
          <a:ln w="28575" cap="flat" cmpd="sng">
            <a:solidFill>
              <a:schemeClr val="dk1"/>
            </a:solidFill>
            <a:prstDash val="solid"/>
            <a:round/>
            <a:headEnd type="none" w="med" len="med"/>
            <a:tailEnd type="none" w="med" len="med"/>
          </a:ln>
        </p:spPr>
      </p:cxnSp>
      <p:cxnSp>
        <p:nvCxnSpPr>
          <p:cNvPr id="299" name="Google Shape;299;p34"/>
          <p:cNvCxnSpPr/>
          <p:nvPr/>
        </p:nvCxnSpPr>
        <p:spPr>
          <a:xfrm>
            <a:off x="3805425" y="5513199"/>
            <a:ext cx="0" cy="228295"/>
          </a:xfrm>
          <a:prstGeom prst="straightConnector1">
            <a:avLst/>
          </a:prstGeom>
          <a:noFill/>
          <a:ln w="28575" cap="flat" cmpd="sng">
            <a:solidFill>
              <a:schemeClr val="dk1"/>
            </a:solidFill>
            <a:prstDash val="solid"/>
            <a:miter lim="800000"/>
            <a:headEnd type="none" w="sm" len="sm"/>
            <a:tailEnd type="stealth" w="med" len="med"/>
          </a:ln>
        </p:spPr>
      </p:cxnSp>
      <p:cxnSp>
        <p:nvCxnSpPr>
          <p:cNvPr id="300" name="Google Shape;300;p34"/>
          <p:cNvCxnSpPr/>
          <p:nvPr/>
        </p:nvCxnSpPr>
        <p:spPr>
          <a:xfrm flipH="1">
            <a:off x="8997395" y="5491281"/>
            <a:ext cx="1588" cy="228295"/>
          </a:xfrm>
          <a:prstGeom prst="straightConnector1">
            <a:avLst/>
          </a:prstGeom>
          <a:noFill/>
          <a:ln w="28575" cap="flat" cmpd="sng">
            <a:solidFill>
              <a:schemeClr val="dk1"/>
            </a:solidFill>
            <a:prstDash val="solid"/>
            <a:miter lim="800000"/>
            <a:headEnd type="none" w="sm" len="sm"/>
            <a:tailEnd type="stealth" w="med" len="med"/>
          </a:ln>
        </p:spPr>
      </p:cxnSp>
      <p:cxnSp>
        <p:nvCxnSpPr>
          <p:cNvPr id="301" name="Google Shape;301;p34"/>
          <p:cNvCxnSpPr/>
          <p:nvPr/>
        </p:nvCxnSpPr>
        <p:spPr>
          <a:xfrm>
            <a:off x="1820261" y="5872280"/>
            <a:ext cx="763525" cy="0"/>
          </a:xfrm>
          <a:prstGeom prst="straightConnector1">
            <a:avLst/>
          </a:prstGeom>
          <a:noFill/>
          <a:ln w="28575" cap="flat" cmpd="sng">
            <a:solidFill>
              <a:schemeClr val="dk1"/>
            </a:solidFill>
            <a:prstDash val="solid"/>
            <a:miter lim="800000"/>
            <a:headEnd type="none" w="sm" len="sm"/>
            <a:tailEnd type="stealth" w="med" len="med"/>
          </a:ln>
        </p:spPr>
      </p:cxnSp>
      <p:sp>
        <p:nvSpPr>
          <p:cNvPr id="302" name="Google Shape;302;p34"/>
          <p:cNvSpPr/>
          <p:nvPr/>
        </p:nvSpPr>
        <p:spPr>
          <a:xfrm>
            <a:off x="2583786" y="5741493"/>
            <a:ext cx="2290575" cy="894313"/>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संचालन अनुभाग</a:t>
            </a:r>
            <a:endParaRPr sz="2800" b="1">
              <a:solidFill>
                <a:schemeClr val="dk1"/>
              </a:solidFill>
              <a:latin typeface="Open Sans"/>
              <a:ea typeface="Open Sans"/>
              <a:cs typeface="Open Sans"/>
              <a:sym typeface="Open Sans"/>
            </a:endParaRPr>
          </a:p>
        </p:txBody>
      </p:sp>
      <p:sp>
        <p:nvSpPr>
          <p:cNvPr id="303" name="Google Shape;303;p34"/>
          <p:cNvSpPr/>
          <p:nvPr/>
        </p:nvSpPr>
        <p:spPr>
          <a:xfrm>
            <a:off x="5332475" y="5756991"/>
            <a:ext cx="2137870" cy="894312"/>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योजना अनुभाग</a:t>
            </a:r>
            <a:endParaRPr sz="2800" b="1">
              <a:solidFill>
                <a:schemeClr val="dk1"/>
              </a:solidFill>
              <a:latin typeface="Open Sans"/>
              <a:ea typeface="Open Sans"/>
              <a:cs typeface="Open Sans"/>
              <a:sym typeface="Open Sans"/>
            </a:endParaRPr>
          </a:p>
        </p:txBody>
      </p:sp>
      <p:sp>
        <p:nvSpPr>
          <p:cNvPr id="304" name="Google Shape;304;p34"/>
          <p:cNvSpPr/>
          <p:nvPr/>
        </p:nvSpPr>
        <p:spPr>
          <a:xfrm>
            <a:off x="7775755" y="5741493"/>
            <a:ext cx="2137870" cy="894312"/>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तार्किक अनुभाग</a:t>
            </a:r>
            <a:endParaRPr sz="2800" b="1">
              <a:solidFill>
                <a:schemeClr val="dk1"/>
              </a:solidFill>
              <a:latin typeface="Open Sans"/>
              <a:ea typeface="Open Sans"/>
              <a:cs typeface="Open Sans"/>
              <a:sym typeface="Open Sans"/>
            </a:endParaRPr>
          </a:p>
        </p:txBody>
      </p:sp>
      <p:sp>
        <p:nvSpPr>
          <p:cNvPr id="305" name="Google Shape;305;p34"/>
          <p:cNvSpPr/>
          <p:nvPr/>
        </p:nvSpPr>
        <p:spPr>
          <a:xfrm>
            <a:off x="4721655" y="833016"/>
            <a:ext cx="3206805" cy="1074653"/>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0475" tIns="44450" rIns="90475" bIns="44450" anchor="t" anchorCtr="0">
            <a:noAutofit/>
          </a:bodyPr>
          <a:lstStyle/>
          <a:p>
            <a:pPr marL="0" marR="0" lvl="0" indent="0" algn="ctr" rtl="0">
              <a:spcBef>
                <a:spcPts val="0"/>
              </a:spcBef>
              <a:spcAft>
                <a:spcPts val="0"/>
              </a:spcAft>
              <a:buNone/>
            </a:pPr>
            <a:r>
              <a:rPr lang="hi-IN" sz="3200">
                <a:solidFill>
                  <a:schemeClr val="dk1"/>
                </a:solidFill>
                <a:latin typeface="Open Sans"/>
                <a:ea typeface="Open Sans"/>
                <a:cs typeface="Open Sans"/>
                <a:sym typeface="Open Sans"/>
              </a:rPr>
              <a:t>जिम्मेदार अधिकारी</a:t>
            </a:r>
            <a:endParaRPr sz="3200" b="1">
              <a:solidFill>
                <a:schemeClr val="dk1"/>
              </a:solidFill>
              <a:latin typeface="Open Sans"/>
              <a:ea typeface="Open Sans"/>
              <a:cs typeface="Open Sans"/>
              <a:sym typeface="Open Sans"/>
            </a:endParaRPr>
          </a:p>
        </p:txBody>
      </p:sp>
      <p:sp>
        <p:nvSpPr>
          <p:cNvPr id="306" name="Google Shape;306;p34"/>
          <p:cNvSpPr/>
          <p:nvPr/>
        </p:nvSpPr>
        <p:spPr>
          <a:xfrm>
            <a:off x="1972966" y="1568906"/>
            <a:ext cx="2443281" cy="1074653"/>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नोडल अधिकारी (वायु संचालन)</a:t>
            </a:r>
            <a:r>
              <a:rPr lang="hi-IN" sz="2800" b="1">
                <a:solidFill>
                  <a:schemeClr val="dk1"/>
                </a:solidFill>
                <a:latin typeface="Open Sans"/>
                <a:ea typeface="Open Sans"/>
                <a:cs typeface="Open Sans"/>
                <a:sym typeface="Open Sans"/>
              </a:rPr>
              <a:t>)</a:t>
            </a:r>
            <a:endParaRPr/>
          </a:p>
        </p:txBody>
      </p:sp>
      <p:cxnSp>
        <p:nvCxnSpPr>
          <p:cNvPr id="307" name="Google Shape;307;p34"/>
          <p:cNvCxnSpPr/>
          <p:nvPr/>
        </p:nvCxnSpPr>
        <p:spPr>
          <a:xfrm>
            <a:off x="4416246" y="2054655"/>
            <a:ext cx="1679755" cy="0"/>
          </a:xfrm>
          <a:prstGeom prst="straightConnector1">
            <a:avLst/>
          </a:prstGeom>
          <a:noFill/>
          <a:ln w="28575" cap="flat" cmpd="sng">
            <a:solidFill>
              <a:schemeClr val="dk1"/>
            </a:solidFill>
            <a:prstDash val="solid"/>
            <a:miter lim="800000"/>
            <a:headEnd type="none" w="sm" len="sm"/>
            <a:tailEnd type="stealth" w="med" len="med"/>
          </a:ln>
        </p:spPr>
      </p:cxnSp>
      <p:cxnSp>
        <p:nvCxnSpPr>
          <p:cNvPr id="308" name="Google Shape;308;p34"/>
          <p:cNvCxnSpPr/>
          <p:nvPr/>
        </p:nvCxnSpPr>
        <p:spPr>
          <a:xfrm>
            <a:off x="3041900" y="1279243"/>
            <a:ext cx="1679755" cy="0"/>
          </a:xfrm>
          <a:prstGeom prst="straightConnector1">
            <a:avLst/>
          </a:prstGeom>
          <a:noFill/>
          <a:ln w="28575" cap="flat" cmpd="sng">
            <a:solidFill>
              <a:schemeClr val="dk1"/>
            </a:solidFill>
            <a:prstDash val="solid"/>
            <a:miter lim="800000"/>
            <a:headEnd type="none" w="sm" len="sm"/>
            <a:tailEnd type="none" w="sm" len="sm"/>
          </a:ln>
        </p:spPr>
      </p:cxnSp>
      <p:cxnSp>
        <p:nvCxnSpPr>
          <p:cNvPr id="309" name="Google Shape;309;p34"/>
          <p:cNvCxnSpPr/>
          <p:nvPr/>
        </p:nvCxnSpPr>
        <p:spPr>
          <a:xfrm>
            <a:off x="6096000" y="3429000"/>
            <a:ext cx="0" cy="2137870"/>
          </a:xfrm>
          <a:prstGeom prst="straightConnector1">
            <a:avLst/>
          </a:prstGeom>
          <a:noFill/>
          <a:ln w="28575" cap="flat" cmpd="sng">
            <a:solidFill>
              <a:schemeClr val="dk1"/>
            </a:solidFill>
            <a:prstDash val="solid"/>
            <a:miter lim="800000"/>
            <a:headEnd type="none" w="sm" len="sm"/>
            <a:tailEnd type="none" w="sm" len="sm"/>
          </a:ln>
        </p:spPr>
      </p:cxnSp>
      <p:cxnSp>
        <p:nvCxnSpPr>
          <p:cNvPr id="310" name="Google Shape;310;p34"/>
          <p:cNvCxnSpPr/>
          <p:nvPr/>
        </p:nvCxnSpPr>
        <p:spPr>
          <a:xfrm>
            <a:off x="6096000" y="1901951"/>
            <a:ext cx="0" cy="458115"/>
          </a:xfrm>
          <a:prstGeom prst="straightConnector1">
            <a:avLst/>
          </a:prstGeom>
          <a:noFill/>
          <a:ln w="28575" cap="flat" cmpd="sng">
            <a:solidFill>
              <a:schemeClr val="dk1"/>
            </a:solidFill>
            <a:prstDash val="solid"/>
            <a:miter lim="800000"/>
            <a:headEnd type="none" w="sm" len="sm"/>
            <a:tailEnd type="stealth" w="med" len="med"/>
          </a:ln>
        </p:spPr>
      </p:cxnSp>
      <p:cxnSp>
        <p:nvCxnSpPr>
          <p:cNvPr id="311" name="Google Shape;311;p34"/>
          <p:cNvCxnSpPr/>
          <p:nvPr/>
        </p:nvCxnSpPr>
        <p:spPr>
          <a:xfrm>
            <a:off x="1820260" y="2207360"/>
            <a:ext cx="0" cy="3664920"/>
          </a:xfrm>
          <a:prstGeom prst="straightConnector1">
            <a:avLst/>
          </a:prstGeom>
          <a:noFill/>
          <a:ln w="28575" cap="flat" cmpd="sng">
            <a:solidFill>
              <a:schemeClr val="dk1"/>
            </a:solidFill>
            <a:prstDash val="solid"/>
            <a:miter lim="800000"/>
            <a:headEnd type="none" w="sm" len="sm"/>
            <a:tailEnd type="none" w="sm" len="sm"/>
          </a:ln>
        </p:spPr>
      </p:cxnSp>
      <p:cxnSp>
        <p:nvCxnSpPr>
          <p:cNvPr id="312" name="Google Shape;312;p34"/>
          <p:cNvCxnSpPr/>
          <p:nvPr/>
        </p:nvCxnSpPr>
        <p:spPr>
          <a:xfrm>
            <a:off x="1820261" y="2207360"/>
            <a:ext cx="152705" cy="0"/>
          </a:xfrm>
          <a:prstGeom prst="straightConnector1">
            <a:avLst/>
          </a:prstGeom>
          <a:noFill/>
          <a:ln w="28575" cap="flat" cmpd="sng">
            <a:solidFill>
              <a:schemeClr val="dk1"/>
            </a:solidFill>
            <a:prstDash val="solid"/>
            <a:miter lim="800000"/>
            <a:headEnd type="none" w="sm" len="sm"/>
            <a:tailEnd type="none" w="sm" len="sm"/>
          </a:ln>
        </p:spPr>
      </p:cxnSp>
      <p:cxnSp>
        <p:nvCxnSpPr>
          <p:cNvPr id="313" name="Google Shape;313;p34"/>
          <p:cNvCxnSpPr/>
          <p:nvPr/>
        </p:nvCxnSpPr>
        <p:spPr>
          <a:xfrm>
            <a:off x="5332476" y="4956050"/>
            <a:ext cx="763525" cy="0"/>
          </a:xfrm>
          <a:prstGeom prst="straightConnector1">
            <a:avLst/>
          </a:prstGeom>
          <a:noFill/>
          <a:ln w="28575" cap="flat" cmpd="sng">
            <a:solidFill>
              <a:schemeClr val="dk1"/>
            </a:solidFill>
            <a:prstDash val="solid"/>
            <a:miter lim="800000"/>
            <a:headEnd type="none" w="sm" len="sm"/>
            <a:tailEnd type="stealth" w="med" len="med"/>
          </a:ln>
        </p:spPr>
      </p:cxnSp>
      <p:sp>
        <p:nvSpPr>
          <p:cNvPr id="314" name="Google Shape;314;p3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35"/>
          <p:cNvSpPr/>
          <p:nvPr/>
        </p:nvSpPr>
        <p:spPr>
          <a:xfrm>
            <a:off x="4416245" y="985721"/>
            <a:ext cx="3359510" cy="916231"/>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3200">
                <a:solidFill>
                  <a:schemeClr val="dk1"/>
                </a:solidFill>
                <a:latin typeface="Open Sans"/>
                <a:ea typeface="Open Sans"/>
                <a:cs typeface="Open Sans"/>
                <a:sym typeface="Open Sans"/>
              </a:rPr>
              <a:t>संचालन अनुभाग</a:t>
            </a:r>
            <a:endParaRPr sz="3200" b="1">
              <a:solidFill>
                <a:schemeClr val="dk1"/>
              </a:solidFill>
              <a:latin typeface="Open Sans"/>
              <a:ea typeface="Open Sans"/>
              <a:cs typeface="Open Sans"/>
              <a:sym typeface="Open Sans"/>
            </a:endParaRPr>
          </a:p>
        </p:txBody>
      </p:sp>
      <p:cxnSp>
        <p:nvCxnSpPr>
          <p:cNvPr id="320" name="Google Shape;320;p35"/>
          <p:cNvCxnSpPr/>
          <p:nvPr/>
        </p:nvCxnSpPr>
        <p:spPr>
          <a:xfrm rot="10800000">
            <a:off x="4416246" y="2360065"/>
            <a:ext cx="1679754" cy="0"/>
          </a:xfrm>
          <a:prstGeom prst="straightConnector1">
            <a:avLst/>
          </a:prstGeom>
          <a:noFill/>
          <a:ln w="28575" cap="flat" cmpd="sng">
            <a:solidFill>
              <a:schemeClr val="dk1"/>
            </a:solidFill>
            <a:prstDash val="solid"/>
            <a:miter lim="800000"/>
            <a:headEnd type="none" w="sm" len="sm"/>
            <a:tailEnd type="stealth" w="med" len="med"/>
          </a:ln>
        </p:spPr>
      </p:cxnSp>
      <p:sp>
        <p:nvSpPr>
          <p:cNvPr id="321" name="Google Shape;321;p35"/>
          <p:cNvSpPr/>
          <p:nvPr/>
        </p:nvSpPr>
        <p:spPr>
          <a:xfrm>
            <a:off x="2125671" y="2060708"/>
            <a:ext cx="2590559" cy="604767"/>
          </a:xfrm>
          <a:prstGeom prst="rect">
            <a:avLst/>
          </a:prstGeom>
          <a:solidFill>
            <a:srgbClr val="DDEAF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स्टेज का जगह</a:t>
            </a:r>
            <a:endParaRPr sz="2800" b="1">
              <a:solidFill>
                <a:schemeClr val="dk1"/>
              </a:solidFill>
              <a:latin typeface="Open Sans"/>
              <a:ea typeface="Open Sans"/>
              <a:cs typeface="Open Sans"/>
              <a:sym typeface="Open Sans"/>
            </a:endParaRPr>
          </a:p>
        </p:txBody>
      </p:sp>
      <p:cxnSp>
        <p:nvCxnSpPr>
          <p:cNvPr id="322" name="Google Shape;322;p35"/>
          <p:cNvCxnSpPr/>
          <p:nvPr/>
        </p:nvCxnSpPr>
        <p:spPr>
          <a:xfrm>
            <a:off x="3652721" y="2818180"/>
            <a:ext cx="5039265" cy="0"/>
          </a:xfrm>
          <a:prstGeom prst="straightConnector1">
            <a:avLst/>
          </a:prstGeom>
          <a:noFill/>
          <a:ln w="28575" cap="flat" cmpd="sng">
            <a:solidFill>
              <a:schemeClr val="dk1"/>
            </a:solidFill>
            <a:prstDash val="solid"/>
            <a:round/>
            <a:headEnd type="none" w="med" len="med"/>
            <a:tailEnd type="none" w="med" len="med"/>
          </a:ln>
        </p:spPr>
      </p:cxnSp>
      <p:cxnSp>
        <p:nvCxnSpPr>
          <p:cNvPr id="323" name="Google Shape;323;p35"/>
          <p:cNvCxnSpPr/>
          <p:nvPr/>
        </p:nvCxnSpPr>
        <p:spPr>
          <a:xfrm>
            <a:off x="8691985" y="2818180"/>
            <a:ext cx="0" cy="305410"/>
          </a:xfrm>
          <a:prstGeom prst="straightConnector1">
            <a:avLst/>
          </a:prstGeom>
          <a:noFill/>
          <a:ln w="28575" cap="flat" cmpd="sng">
            <a:solidFill>
              <a:schemeClr val="dk1"/>
            </a:solidFill>
            <a:prstDash val="solid"/>
            <a:miter lim="800000"/>
            <a:headEnd type="none" w="sm" len="sm"/>
            <a:tailEnd type="stealth" w="med" len="med"/>
          </a:ln>
        </p:spPr>
      </p:cxnSp>
      <p:cxnSp>
        <p:nvCxnSpPr>
          <p:cNvPr id="324" name="Google Shape;324;p35"/>
          <p:cNvCxnSpPr/>
          <p:nvPr/>
        </p:nvCxnSpPr>
        <p:spPr>
          <a:xfrm>
            <a:off x="3652720" y="2818180"/>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325" name="Google Shape;325;p35"/>
          <p:cNvSpPr/>
          <p:nvPr/>
        </p:nvSpPr>
        <p:spPr>
          <a:xfrm>
            <a:off x="2278374" y="3123591"/>
            <a:ext cx="2966840" cy="763525"/>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प्रतिक्रिया शाखा (बचाव एवं राहत)</a:t>
            </a:r>
            <a:endParaRPr sz="2800" b="1">
              <a:solidFill>
                <a:schemeClr val="dk1"/>
              </a:solidFill>
              <a:latin typeface="Open Sans"/>
              <a:ea typeface="Open Sans"/>
              <a:cs typeface="Open Sans"/>
              <a:sym typeface="Open Sans"/>
            </a:endParaRPr>
          </a:p>
        </p:txBody>
      </p:sp>
      <p:sp>
        <p:nvSpPr>
          <p:cNvPr id="326" name="Google Shape;326;p35"/>
          <p:cNvSpPr/>
          <p:nvPr/>
        </p:nvSpPr>
        <p:spPr>
          <a:xfrm>
            <a:off x="7470345" y="3123591"/>
            <a:ext cx="2443280" cy="763525"/>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परिवहन शाखा</a:t>
            </a:r>
            <a:endParaRPr sz="2400" b="1">
              <a:solidFill>
                <a:schemeClr val="dk1"/>
              </a:solidFill>
              <a:latin typeface="Open Sans"/>
              <a:ea typeface="Open Sans"/>
              <a:cs typeface="Open Sans"/>
              <a:sym typeface="Open Sans"/>
            </a:endParaRPr>
          </a:p>
        </p:txBody>
      </p:sp>
      <p:cxnSp>
        <p:nvCxnSpPr>
          <p:cNvPr id="327" name="Google Shape;327;p35"/>
          <p:cNvCxnSpPr/>
          <p:nvPr/>
        </p:nvCxnSpPr>
        <p:spPr>
          <a:xfrm>
            <a:off x="3500015" y="5566870"/>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328" name="Google Shape;328;p35"/>
          <p:cNvSpPr/>
          <p:nvPr/>
        </p:nvSpPr>
        <p:spPr>
          <a:xfrm>
            <a:off x="2125670" y="4192526"/>
            <a:ext cx="2792320" cy="76352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प्रभागीय (भौगोलिक)</a:t>
            </a:r>
            <a:endParaRPr sz="2800" b="1">
              <a:solidFill>
                <a:schemeClr val="dk1"/>
              </a:solidFill>
              <a:latin typeface="Open Sans"/>
              <a:ea typeface="Open Sans"/>
              <a:cs typeface="Open Sans"/>
              <a:sym typeface="Open Sans"/>
            </a:endParaRPr>
          </a:p>
        </p:txBody>
      </p:sp>
      <p:cxnSp>
        <p:nvCxnSpPr>
          <p:cNvPr id="329" name="Google Shape;329;p35"/>
          <p:cNvCxnSpPr/>
          <p:nvPr/>
        </p:nvCxnSpPr>
        <p:spPr>
          <a:xfrm>
            <a:off x="3500015" y="3887115"/>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330" name="Google Shape;330;p35"/>
          <p:cNvSpPr/>
          <p:nvPr/>
        </p:nvSpPr>
        <p:spPr>
          <a:xfrm>
            <a:off x="2278375" y="5108756"/>
            <a:ext cx="2792320" cy="45811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एकल संसाधन</a:t>
            </a:r>
            <a:endParaRPr sz="2400" b="1">
              <a:solidFill>
                <a:schemeClr val="dk1"/>
              </a:solidFill>
              <a:latin typeface="Open Sans"/>
              <a:ea typeface="Open Sans"/>
              <a:cs typeface="Open Sans"/>
              <a:sym typeface="Open Sans"/>
            </a:endParaRPr>
          </a:p>
        </p:txBody>
      </p:sp>
      <p:sp>
        <p:nvSpPr>
          <p:cNvPr id="331" name="Google Shape;331;p35"/>
          <p:cNvSpPr/>
          <p:nvPr/>
        </p:nvSpPr>
        <p:spPr>
          <a:xfrm>
            <a:off x="2278375" y="5872280"/>
            <a:ext cx="2792320" cy="833016"/>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टास्क फोर्स/स्ट्राइक टीम</a:t>
            </a:r>
            <a:endParaRPr sz="2400" b="1">
              <a:solidFill>
                <a:schemeClr val="dk1"/>
              </a:solidFill>
              <a:latin typeface="Open Sans"/>
              <a:ea typeface="Open Sans"/>
              <a:cs typeface="Open Sans"/>
              <a:sym typeface="Open Sans"/>
            </a:endParaRPr>
          </a:p>
        </p:txBody>
      </p:sp>
      <p:cxnSp>
        <p:nvCxnSpPr>
          <p:cNvPr id="332" name="Google Shape;332;p35"/>
          <p:cNvCxnSpPr/>
          <p:nvPr/>
        </p:nvCxnSpPr>
        <p:spPr>
          <a:xfrm rot="10800000">
            <a:off x="7470345" y="3887115"/>
            <a:ext cx="0" cy="2595984"/>
          </a:xfrm>
          <a:prstGeom prst="straightConnector1">
            <a:avLst/>
          </a:prstGeom>
          <a:noFill/>
          <a:ln w="28575" cap="flat" cmpd="sng">
            <a:solidFill>
              <a:schemeClr val="dk1"/>
            </a:solidFill>
            <a:prstDash val="solid"/>
            <a:miter lim="800000"/>
            <a:headEnd type="triangle" w="med" len="med"/>
            <a:tailEnd type="none" w="sm" len="sm"/>
          </a:ln>
        </p:spPr>
      </p:cxnSp>
      <p:cxnSp>
        <p:nvCxnSpPr>
          <p:cNvPr id="333" name="Google Shape;333;p35"/>
          <p:cNvCxnSpPr/>
          <p:nvPr/>
        </p:nvCxnSpPr>
        <p:spPr>
          <a:xfrm>
            <a:off x="7470345" y="6483101"/>
            <a:ext cx="305410" cy="1587"/>
          </a:xfrm>
          <a:prstGeom prst="straightConnector1">
            <a:avLst/>
          </a:prstGeom>
          <a:noFill/>
          <a:ln w="28575" cap="flat" cmpd="sng">
            <a:solidFill>
              <a:schemeClr val="dk1"/>
            </a:solidFill>
            <a:prstDash val="solid"/>
            <a:miter lim="800000"/>
            <a:headEnd type="none" w="sm" len="sm"/>
            <a:tailEnd type="stealth" w="med" len="med"/>
          </a:ln>
        </p:spPr>
      </p:cxnSp>
      <p:cxnSp>
        <p:nvCxnSpPr>
          <p:cNvPr id="334" name="Google Shape;334;p35"/>
          <p:cNvCxnSpPr/>
          <p:nvPr/>
        </p:nvCxnSpPr>
        <p:spPr>
          <a:xfrm>
            <a:off x="7470345" y="5719576"/>
            <a:ext cx="305410" cy="1587"/>
          </a:xfrm>
          <a:prstGeom prst="straightConnector1">
            <a:avLst/>
          </a:prstGeom>
          <a:noFill/>
          <a:ln w="28575" cap="flat" cmpd="sng">
            <a:solidFill>
              <a:schemeClr val="dk1"/>
            </a:solidFill>
            <a:prstDash val="solid"/>
            <a:miter lim="800000"/>
            <a:headEnd type="none" w="sm" len="sm"/>
            <a:tailEnd type="stealth" w="med" len="med"/>
          </a:ln>
        </p:spPr>
      </p:cxnSp>
      <p:cxnSp>
        <p:nvCxnSpPr>
          <p:cNvPr id="335" name="Google Shape;335;p35"/>
          <p:cNvCxnSpPr/>
          <p:nvPr/>
        </p:nvCxnSpPr>
        <p:spPr>
          <a:xfrm>
            <a:off x="7470345" y="5108756"/>
            <a:ext cx="305410" cy="1587"/>
          </a:xfrm>
          <a:prstGeom prst="straightConnector1">
            <a:avLst/>
          </a:prstGeom>
          <a:noFill/>
          <a:ln w="28575" cap="flat" cmpd="sng">
            <a:solidFill>
              <a:schemeClr val="dk1"/>
            </a:solidFill>
            <a:prstDash val="solid"/>
            <a:miter lim="800000"/>
            <a:headEnd type="none" w="sm" len="sm"/>
            <a:tailEnd type="stealth" w="med" len="med"/>
          </a:ln>
        </p:spPr>
      </p:cxnSp>
      <p:cxnSp>
        <p:nvCxnSpPr>
          <p:cNvPr id="336" name="Google Shape;336;p35"/>
          <p:cNvCxnSpPr/>
          <p:nvPr/>
        </p:nvCxnSpPr>
        <p:spPr>
          <a:xfrm>
            <a:off x="7470345" y="4497936"/>
            <a:ext cx="305410" cy="1587"/>
          </a:xfrm>
          <a:prstGeom prst="straightConnector1">
            <a:avLst/>
          </a:prstGeom>
          <a:noFill/>
          <a:ln w="28575" cap="flat" cmpd="sng">
            <a:solidFill>
              <a:schemeClr val="dk1"/>
            </a:solidFill>
            <a:prstDash val="solid"/>
            <a:miter lim="800000"/>
            <a:headEnd type="none" w="sm" len="sm"/>
            <a:tailEnd type="stealth" w="med" len="med"/>
          </a:ln>
        </p:spPr>
      </p:cxnSp>
      <p:sp>
        <p:nvSpPr>
          <p:cNvPr id="337" name="Google Shape;337;p35"/>
          <p:cNvSpPr/>
          <p:nvPr/>
        </p:nvSpPr>
        <p:spPr>
          <a:xfrm>
            <a:off x="7775756" y="4192526"/>
            <a:ext cx="2094240" cy="458114"/>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सड़क</a:t>
            </a:r>
            <a:endParaRPr sz="2800" b="1">
              <a:solidFill>
                <a:schemeClr val="dk1"/>
              </a:solidFill>
              <a:latin typeface="Open Sans"/>
              <a:ea typeface="Open Sans"/>
              <a:cs typeface="Open Sans"/>
              <a:sym typeface="Open Sans"/>
            </a:endParaRPr>
          </a:p>
        </p:txBody>
      </p:sp>
      <p:sp>
        <p:nvSpPr>
          <p:cNvPr id="338" name="Google Shape;338;p35"/>
          <p:cNvSpPr/>
          <p:nvPr/>
        </p:nvSpPr>
        <p:spPr>
          <a:xfrm>
            <a:off x="7775756" y="4803345"/>
            <a:ext cx="2094240" cy="45811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रेल</a:t>
            </a:r>
            <a:r>
              <a:rPr lang="hi-IN" sz="2800" b="1">
                <a:solidFill>
                  <a:schemeClr val="dk1"/>
                </a:solidFill>
                <a:latin typeface="Open Sans"/>
                <a:ea typeface="Open Sans"/>
                <a:cs typeface="Open Sans"/>
                <a:sym typeface="Open Sans"/>
              </a:rPr>
              <a:t> </a:t>
            </a:r>
            <a:endParaRPr/>
          </a:p>
        </p:txBody>
      </p:sp>
      <p:sp>
        <p:nvSpPr>
          <p:cNvPr id="339" name="Google Shape;339;p35"/>
          <p:cNvSpPr/>
          <p:nvPr/>
        </p:nvSpPr>
        <p:spPr>
          <a:xfrm>
            <a:off x="7775756" y="5414164"/>
            <a:ext cx="2094240" cy="458116"/>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पानी</a:t>
            </a:r>
            <a:endParaRPr sz="2800" b="1">
              <a:solidFill>
                <a:schemeClr val="dk1"/>
              </a:solidFill>
              <a:latin typeface="Open Sans"/>
              <a:ea typeface="Open Sans"/>
              <a:cs typeface="Open Sans"/>
              <a:sym typeface="Open Sans"/>
            </a:endParaRPr>
          </a:p>
        </p:txBody>
      </p:sp>
      <p:sp>
        <p:nvSpPr>
          <p:cNvPr id="340" name="Google Shape;340;p35"/>
          <p:cNvSpPr/>
          <p:nvPr/>
        </p:nvSpPr>
        <p:spPr>
          <a:xfrm>
            <a:off x="7775755" y="6024985"/>
            <a:ext cx="2094240" cy="610820"/>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वायु</a:t>
            </a:r>
            <a:endParaRPr sz="2800" b="1">
              <a:solidFill>
                <a:schemeClr val="dk1"/>
              </a:solidFill>
              <a:latin typeface="Open Sans"/>
              <a:ea typeface="Open Sans"/>
              <a:cs typeface="Open Sans"/>
              <a:sym typeface="Open Sans"/>
            </a:endParaRPr>
          </a:p>
        </p:txBody>
      </p:sp>
      <p:cxnSp>
        <p:nvCxnSpPr>
          <p:cNvPr id="341" name="Google Shape;341;p35"/>
          <p:cNvCxnSpPr/>
          <p:nvPr/>
        </p:nvCxnSpPr>
        <p:spPr>
          <a:xfrm rot="10800000">
            <a:off x="6096000" y="1901952"/>
            <a:ext cx="0" cy="916228"/>
          </a:xfrm>
          <a:prstGeom prst="straightConnector1">
            <a:avLst/>
          </a:prstGeom>
          <a:noFill/>
          <a:ln w="28575" cap="flat" cmpd="sng">
            <a:solidFill>
              <a:schemeClr val="dk1"/>
            </a:solidFill>
            <a:prstDash val="solid"/>
            <a:miter lim="800000"/>
            <a:headEnd type="triangle" w="med" len="med"/>
            <a:tailEnd type="none" w="sm" len="sm"/>
          </a:ln>
        </p:spPr>
      </p:cxnSp>
      <p:cxnSp>
        <p:nvCxnSpPr>
          <p:cNvPr id="342" name="Google Shape;342;p35"/>
          <p:cNvCxnSpPr/>
          <p:nvPr/>
        </p:nvCxnSpPr>
        <p:spPr>
          <a:xfrm>
            <a:off x="3500015" y="4956050"/>
            <a:ext cx="0" cy="152706"/>
          </a:xfrm>
          <a:prstGeom prst="straightConnector1">
            <a:avLst/>
          </a:prstGeom>
          <a:noFill/>
          <a:ln w="28575" cap="flat" cmpd="sng">
            <a:solidFill>
              <a:schemeClr val="dk1"/>
            </a:solidFill>
            <a:prstDash val="solid"/>
            <a:miter lim="800000"/>
            <a:headEnd type="none" w="sm" len="sm"/>
            <a:tailEnd type="stealth" w="med" len="med"/>
          </a:ln>
        </p:spPr>
      </p:cxnSp>
      <p:sp>
        <p:nvSpPr>
          <p:cNvPr id="343" name="Google Shape;343;p3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23</a:t>
            </a:fld>
            <a:endParaRPr/>
          </a:p>
        </p:txBody>
      </p:sp>
      <p:sp>
        <p:nvSpPr>
          <p:cNvPr id="344" name="Google Shape;344;p35"/>
          <p:cNvSpPr txBox="1"/>
          <p:nvPr/>
        </p:nvSpPr>
        <p:spPr>
          <a:xfrm>
            <a:off x="189074" y="3101644"/>
            <a:ext cx="1582616" cy="1938992"/>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chemeClr val="lt1"/>
                </a:solidFill>
                <a:latin typeface="Open Sans"/>
                <a:ea typeface="Open Sans"/>
                <a:cs typeface="Open Sans"/>
                <a:sym typeface="Open Sans"/>
              </a:rPr>
              <a:t>आई</a:t>
            </a:r>
            <a:endParaRPr sz="4000" b="1">
              <a:solidFill>
                <a:schemeClr val="lt1"/>
              </a:solidFill>
              <a:latin typeface="Open Sans"/>
              <a:ea typeface="Open Sans"/>
              <a:cs typeface="Open Sans"/>
              <a:sym typeface="Open Sans"/>
            </a:endParaRPr>
          </a:p>
          <a:p>
            <a:pPr marL="0" marR="0" lvl="0" indent="0" algn="ctr" rtl="0">
              <a:spcBef>
                <a:spcPts val="0"/>
              </a:spcBef>
              <a:spcAft>
                <a:spcPts val="0"/>
              </a:spcAft>
              <a:buNone/>
            </a:pPr>
            <a:r>
              <a:rPr lang="hi-IN" sz="4000" b="1">
                <a:solidFill>
                  <a:schemeClr val="lt1"/>
                </a:solidFill>
                <a:latin typeface="Open Sans"/>
                <a:ea typeface="Open Sans"/>
                <a:cs typeface="Open Sans"/>
                <a:sym typeface="Open Sans"/>
              </a:rPr>
              <a:t>आर</a:t>
            </a:r>
            <a:endParaRPr sz="4000" b="1">
              <a:solidFill>
                <a:schemeClr val="lt1"/>
              </a:solidFill>
              <a:latin typeface="Open Sans"/>
              <a:ea typeface="Open Sans"/>
              <a:cs typeface="Open Sans"/>
              <a:sym typeface="Open Sans"/>
            </a:endParaRPr>
          </a:p>
          <a:p>
            <a:pPr marL="0" marR="0" lvl="0" indent="0" algn="ctr" rtl="0">
              <a:spcBef>
                <a:spcPts val="0"/>
              </a:spcBef>
              <a:spcAft>
                <a:spcPts val="0"/>
              </a:spcAft>
              <a:buNone/>
            </a:pPr>
            <a:r>
              <a:rPr lang="hi-IN" sz="4000" b="1">
                <a:solidFill>
                  <a:schemeClr val="lt1"/>
                </a:solidFill>
                <a:latin typeface="Open Sans"/>
                <a:ea typeface="Open Sans"/>
                <a:cs typeface="Open Sans"/>
                <a:sym typeface="Open Sans"/>
              </a:rPr>
              <a:t>एस</a:t>
            </a:r>
            <a:endParaRPr sz="4000" b="1">
              <a:solidFill>
                <a:schemeClr val="lt1"/>
              </a:solidFill>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36"/>
          <p:cNvSpPr/>
          <p:nvPr/>
        </p:nvSpPr>
        <p:spPr>
          <a:xfrm>
            <a:off x="3652720" y="1291130"/>
            <a:ext cx="3970330" cy="763525"/>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3200">
                <a:solidFill>
                  <a:schemeClr val="dk1"/>
                </a:solidFill>
                <a:latin typeface="Open Sans"/>
                <a:ea typeface="Open Sans"/>
                <a:cs typeface="Open Sans"/>
                <a:sym typeface="Open Sans"/>
              </a:rPr>
              <a:t>योजना अनुभाग</a:t>
            </a:r>
            <a:endParaRPr sz="3200" b="1">
              <a:solidFill>
                <a:schemeClr val="dk1"/>
              </a:solidFill>
              <a:latin typeface="Open Sans"/>
              <a:ea typeface="Open Sans"/>
              <a:cs typeface="Open Sans"/>
              <a:sym typeface="Open Sans"/>
            </a:endParaRPr>
          </a:p>
        </p:txBody>
      </p:sp>
      <p:sp>
        <p:nvSpPr>
          <p:cNvPr id="350" name="Google Shape;350;p36"/>
          <p:cNvSpPr/>
          <p:nvPr/>
        </p:nvSpPr>
        <p:spPr>
          <a:xfrm>
            <a:off x="4416244" y="2360065"/>
            <a:ext cx="3206806" cy="610820"/>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संसाधन इकाई</a:t>
            </a:r>
            <a:endParaRPr sz="2800" b="1">
              <a:solidFill>
                <a:schemeClr val="dk1"/>
              </a:solidFill>
              <a:latin typeface="Open Sans"/>
              <a:ea typeface="Open Sans"/>
              <a:cs typeface="Open Sans"/>
              <a:sym typeface="Open Sans"/>
            </a:endParaRPr>
          </a:p>
        </p:txBody>
      </p:sp>
      <p:sp>
        <p:nvSpPr>
          <p:cNvPr id="351" name="Google Shape;351;p36"/>
          <p:cNvSpPr/>
          <p:nvPr/>
        </p:nvSpPr>
        <p:spPr>
          <a:xfrm>
            <a:off x="4416244" y="3429000"/>
            <a:ext cx="3206806" cy="610820"/>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स्थिति इकाई</a:t>
            </a:r>
            <a:endParaRPr sz="2800" b="1">
              <a:solidFill>
                <a:schemeClr val="dk1"/>
              </a:solidFill>
              <a:latin typeface="Open Sans"/>
              <a:ea typeface="Open Sans"/>
              <a:cs typeface="Open Sans"/>
              <a:sym typeface="Open Sans"/>
            </a:endParaRPr>
          </a:p>
        </p:txBody>
      </p:sp>
      <p:sp>
        <p:nvSpPr>
          <p:cNvPr id="352" name="Google Shape;352;p36"/>
          <p:cNvSpPr/>
          <p:nvPr/>
        </p:nvSpPr>
        <p:spPr>
          <a:xfrm>
            <a:off x="4416246" y="4497935"/>
            <a:ext cx="3206804" cy="763524"/>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दस्तावेज़ीकरण इकाई</a:t>
            </a:r>
            <a:endParaRPr sz="2800" b="1">
              <a:solidFill>
                <a:schemeClr val="dk1"/>
              </a:solidFill>
              <a:latin typeface="Open Sans"/>
              <a:ea typeface="Open Sans"/>
              <a:cs typeface="Open Sans"/>
              <a:sym typeface="Open Sans"/>
            </a:endParaRPr>
          </a:p>
        </p:txBody>
      </p:sp>
      <p:sp>
        <p:nvSpPr>
          <p:cNvPr id="353" name="Google Shape;353;p36"/>
          <p:cNvSpPr/>
          <p:nvPr/>
        </p:nvSpPr>
        <p:spPr>
          <a:xfrm>
            <a:off x="4416244" y="5719576"/>
            <a:ext cx="3206806" cy="763525"/>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वियोजन इकाई</a:t>
            </a:r>
            <a:endParaRPr sz="2800" b="1">
              <a:solidFill>
                <a:schemeClr val="dk1"/>
              </a:solidFill>
              <a:latin typeface="Open Sans"/>
              <a:ea typeface="Open Sans"/>
              <a:cs typeface="Open Sans"/>
              <a:sym typeface="Open Sans"/>
            </a:endParaRPr>
          </a:p>
        </p:txBody>
      </p:sp>
      <p:cxnSp>
        <p:nvCxnSpPr>
          <p:cNvPr id="354" name="Google Shape;354;p36"/>
          <p:cNvCxnSpPr/>
          <p:nvPr/>
        </p:nvCxnSpPr>
        <p:spPr>
          <a:xfrm>
            <a:off x="3805425" y="2054655"/>
            <a:ext cx="0" cy="3970330"/>
          </a:xfrm>
          <a:prstGeom prst="straightConnector1">
            <a:avLst/>
          </a:prstGeom>
          <a:noFill/>
          <a:ln w="28575" cap="flat" cmpd="sng">
            <a:solidFill>
              <a:schemeClr val="dk1"/>
            </a:solidFill>
            <a:prstDash val="solid"/>
            <a:miter lim="800000"/>
            <a:headEnd type="none" w="sm" len="sm"/>
            <a:tailEnd type="none" w="sm" len="sm"/>
          </a:ln>
        </p:spPr>
      </p:cxnSp>
      <p:cxnSp>
        <p:nvCxnSpPr>
          <p:cNvPr id="355" name="Google Shape;355;p36"/>
          <p:cNvCxnSpPr>
            <a:endCxn id="350" idx="1"/>
          </p:cNvCxnSpPr>
          <p:nvPr/>
        </p:nvCxnSpPr>
        <p:spPr>
          <a:xfrm>
            <a:off x="3805444" y="2665475"/>
            <a:ext cx="610800" cy="0"/>
          </a:xfrm>
          <a:prstGeom prst="straightConnector1">
            <a:avLst/>
          </a:prstGeom>
          <a:noFill/>
          <a:ln w="28575" cap="flat" cmpd="sng">
            <a:solidFill>
              <a:schemeClr val="dk1"/>
            </a:solidFill>
            <a:prstDash val="solid"/>
            <a:miter lim="800000"/>
            <a:headEnd type="none" w="sm" len="sm"/>
            <a:tailEnd type="stealth" w="med" len="med"/>
          </a:ln>
        </p:spPr>
      </p:cxnSp>
      <p:cxnSp>
        <p:nvCxnSpPr>
          <p:cNvPr id="356" name="Google Shape;356;p36"/>
          <p:cNvCxnSpPr>
            <a:endCxn id="351" idx="1"/>
          </p:cNvCxnSpPr>
          <p:nvPr/>
        </p:nvCxnSpPr>
        <p:spPr>
          <a:xfrm>
            <a:off x="3805444" y="3734410"/>
            <a:ext cx="610800" cy="0"/>
          </a:xfrm>
          <a:prstGeom prst="straightConnector1">
            <a:avLst/>
          </a:prstGeom>
          <a:noFill/>
          <a:ln w="28575" cap="flat" cmpd="sng">
            <a:solidFill>
              <a:schemeClr val="dk1"/>
            </a:solidFill>
            <a:prstDash val="solid"/>
            <a:miter lim="800000"/>
            <a:headEnd type="none" w="sm" len="sm"/>
            <a:tailEnd type="stealth" w="med" len="med"/>
          </a:ln>
        </p:spPr>
      </p:cxnSp>
      <p:cxnSp>
        <p:nvCxnSpPr>
          <p:cNvPr id="357" name="Google Shape;357;p36"/>
          <p:cNvCxnSpPr/>
          <p:nvPr/>
        </p:nvCxnSpPr>
        <p:spPr>
          <a:xfrm>
            <a:off x="3805425" y="4803345"/>
            <a:ext cx="610820" cy="0"/>
          </a:xfrm>
          <a:prstGeom prst="straightConnector1">
            <a:avLst/>
          </a:prstGeom>
          <a:noFill/>
          <a:ln w="28575" cap="flat" cmpd="sng">
            <a:solidFill>
              <a:schemeClr val="dk1"/>
            </a:solidFill>
            <a:prstDash val="solid"/>
            <a:miter lim="800000"/>
            <a:headEnd type="none" w="sm" len="sm"/>
            <a:tailEnd type="stealth" w="med" len="med"/>
          </a:ln>
        </p:spPr>
      </p:cxnSp>
      <p:cxnSp>
        <p:nvCxnSpPr>
          <p:cNvPr id="358" name="Google Shape;358;p36"/>
          <p:cNvCxnSpPr/>
          <p:nvPr/>
        </p:nvCxnSpPr>
        <p:spPr>
          <a:xfrm>
            <a:off x="3805425" y="6024985"/>
            <a:ext cx="610820" cy="0"/>
          </a:xfrm>
          <a:prstGeom prst="straightConnector1">
            <a:avLst/>
          </a:prstGeom>
          <a:noFill/>
          <a:ln w="28575" cap="flat" cmpd="sng">
            <a:solidFill>
              <a:schemeClr val="dk1"/>
            </a:solidFill>
            <a:prstDash val="solid"/>
            <a:miter lim="800000"/>
            <a:headEnd type="none" w="sm" len="sm"/>
            <a:tailEnd type="stealth" w="med" len="med"/>
          </a:ln>
        </p:spPr>
      </p:cxnSp>
      <p:sp>
        <p:nvSpPr>
          <p:cNvPr id="359" name="Google Shape;359;p3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24</a:t>
            </a:fld>
            <a:endParaRPr/>
          </a:p>
        </p:txBody>
      </p:sp>
      <p:sp>
        <p:nvSpPr>
          <p:cNvPr id="360" name="Google Shape;360;p36"/>
          <p:cNvSpPr txBox="1"/>
          <p:nvPr/>
        </p:nvSpPr>
        <p:spPr>
          <a:xfrm>
            <a:off x="373057" y="2970885"/>
            <a:ext cx="1582616" cy="1938992"/>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chemeClr val="lt1"/>
                </a:solidFill>
                <a:latin typeface="Arial"/>
                <a:ea typeface="Arial"/>
                <a:cs typeface="Arial"/>
                <a:sym typeface="Arial"/>
              </a:rPr>
              <a:t>आई</a:t>
            </a:r>
            <a:endParaRPr sz="4000" b="1">
              <a:solidFill>
                <a:schemeClr val="lt1"/>
              </a:solidFill>
              <a:latin typeface="Arial"/>
              <a:ea typeface="Arial"/>
              <a:cs typeface="Arial"/>
              <a:sym typeface="Arial"/>
            </a:endParaRPr>
          </a:p>
          <a:p>
            <a:pPr marL="0" marR="0" lvl="0" indent="0" algn="ctr" rtl="0">
              <a:spcBef>
                <a:spcPts val="0"/>
              </a:spcBef>
              <a:spcAft>
                <a:spcPts val="0"/>
              </a:spcAft>
              <a:buNone/>
            </a:pPr>
            <a:r>
              <a:rPr lang="hi-IN" sz="4000" b="1">
                <a:solidFill>
                  <a:schemeClr val="lt1"/>
                </a:solidFill>
                <a:latin typeface="Arial"/>
                <a:ea typeface="Arial"/>
                <a:cs typeface="Arial"/>
                <a:sym typeface="Arial"/>
              </a:rPr>
              <a:t>आर</a:t>
            </a:r>
            <a:endParaRPr sz="4000" b="1">
              <a:solidFill>
                <a:schemeClr val="lt1"/>
              </a:solidFill>
              <a:latin typeface="Arial"/>
              <a:ea typeface="Arial"/>
              <a:cs typeface="Arial"/>
              <a:sym typeface="Arial"/>
            </a:endParaRPr>
          </a:p>
          <a:p>
            <a:pPr marL="0" marR="0" lvl="0" indent="0" algn="ctr" rtl="0">
              <a:spcBef>
                <a:spcPts val="0"/>
              </a:spcBef>
              <a:spcAft>
                <a:spcPts val="0"/>
              </a:spcAft>
              <a:buNone/>
            </a:pPr>
            <a:r>
              <a:rPr lang="hi-IN" sz="4000" b="1">
                <a:solidFill>
                  <a:schemeClr val="lt1"/>
                </a:solidFill>
                <a:latin typeface="Arial"/>
                <a:ea typeface="Arial"/>
                <a:cs typeface="Arial"/>
                <a:sym typeface="Arial"/>
              </a:rPr>
              <a:t>एस</a:t>
            </a:r>
            <a:endParaRPr sz="4000" b="1">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37"/>
          <p:cNvSpPr/>
          <p:nvPr/>
        </p:nvSpPr>
        <p:spPr>
          <a:xfrm>
            <a:off x="4568950" y="1138425"/>
            <a:ext cx="3054100" cy="610820"/>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3200" b="1">
                <a:solidFill>
                  <a:schemeClr val="dk1"/>
                </a:solidFill>
                <a:latin typeface="Open Sans"/>
                <a:ea typeface="Open Sans"/>
                <a:cs typeface="Open Sans"/>
                <a:sym typeface="Open Sans"/>
              </a:rPr>
              <a:t> </a:t>
            </a:r>
            <a:r>
              <a:rPr lang="hi-IN" sz="2800">
                <a:solidFill>
                  <a:schemeClr val="dk1"/>
                </a:solidFill>
                <a:latin typeface="Open Sans"/>
                <a:ea typeface="Open Sans"/>
                <a:cs typeface="Open Sans"/>
                <a:sym typeface="Open Sans"/>
              </a:rPr>
              <a:t>लॉजिस्टिक अनुभाग</a:t>
            </a:r>
            <a:endParaRPr sz="2800" b="1">
              <a:solidFill>
                <a:schemeClr val="dk1"/>
              </a:solidFill>
              <a:latin typeface="Open Sans"/>
              <a:ea typeface="Open Sans"/>
              <a:cs typeface="Open Sans"/>
              <a:sym typeface="Open Sans"/>
            </a:endParaRPr>
          </a:p>
        </p:txBody>
      </p:sp>
      <p:cxnSp>
        <p:nvCxnSpPr>
          <p:cNvPr id="366" name="Google Shape;366;p37"/>
          <p:cNvCxnSpPr/>
          <p:nvPr/>
        </p:nvCxnSpPr>
        <p:spPr>
          <a:xfrm>
            <a:off x="2889196" y="2207360"/>
            <a:ext cx="6566315" cy="0"/>
          </a:xfrm>
          <a:prstGeom prst="straightConnector1">
            <a:avLst/>
          </a:prstGeom>
          <a:noFill/>
          <a:ln w="28575" cap="flat" cmpd="sng">
            <a:solidFill>
              <a:schemeClr val="dk1"/>
            </a:solidFill>
            <a:prstDash val="solid"/>
            <a:round/>
            <a:headEnd type="none" w="med" len="med"/>
            <a:tailEnd type="none" w="med" len="med"/>
          </a:ln>
        </p:spPr>
      </p:cxnSp>
      <p:cxnSp>
        <p:nvCxnSpPr>
          <p:cNvPr id="367" name="Google Shape;367;p37"/>
          <p:cNvCxnSpPr/>
          <p:nvPr/>
        </p:nvCxnSpPr>
        <p:spPr>
          <a:xfrm>
            <a:off x="5792178" y="2207361"/>
            <a:ext cx="176" cy="596889"/>
          </a:xfrm>
          <a:prstGeom prst="straightConnector1">
            <a:avLst/>
          </a:prstGeom>
          <a:noFill/>
          <a:ln w="28575" cap="flat" cmpd="sng">
            <a:solidFill>
              <a:schemeClr val="dk1"/>
            </a:solidFill>
            <a:prstDash val="solid"/>
            <a:miter lim="800000"/>
            <a:headEnd type="none" w="sm" len="sm"/>
            <a:tailEnd type="stealth" w="med" len="med"/>
          </a:ln>
        </p:spPr>
      </p:cxnSp>
      <p:cxnSp>
        <p:nvCxnSpPr>
          <p:cNvPr id="368" name="Google Shape;368;p37"/>
          <p:cNvCxnSpPr/>
          <p:nvPr/>
        </p:nvCxnSpPr>
        <p:spPr>
          <a:xfrm>
            <a:off x="2889195" y="2207360"/>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369" name="Google Shape;369;p37"/>
          <p:cNvSpPr/>
          <p:nvPr/>
        </p:nvSpPr>
        <p:spPr>
          <a:xfrm>
            <a:off x="7775755" y="2512770"/>
            <a:ext cx="2545081" cy="610820"/>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वित्त शाखा</a:t>
            </a:r>
            <a:endParaRPr sz="2400" b="1">
              <a:solidFill>
                <a:schemeClr val="dk1"/>
              </a:solidFill>
              <a:latin typeface="Open Sans"/>
              <a:ea typeface="Open Sans"/>
              <a:cs typeface="Open Sans"/>
              <a:sym typeface="Open Sans"/>
            </a:endParaRPr>
          </a:p>
        </p:txBody>
      </p:sp>
      <p:sp>
        <p:nvSpPr>
          <p:cNvPr id="370" name="Google Shape;370;p37"/>
          <p:cNvSpPr/>
          <p:nvPr/>
        </p:nvSpPr>
        <p:spPr>
          <a:xfrm>
            <a:off x="4568950" y="2512770"/>
            <a:ext cx="2901396" cy="610820"/>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सहायता शाखा</a:t>
            </a:r>
            <a:endParaRPr sz="2800" b="1">
              <a:solidFill>
                <a:schemeClr val="dk1"/>
              </a:solidFill>
              <a:latin typeface="Open Sans"/>
              <a:ea typeface="Open Sans"/>
              <a:cs typeface="Open Sans"/>
              <a:sym typeface="Open Sans"/>
            </a:endParaRPr>
          </a:p>
        </p:txBody>
      </p:sp>
      <p:sp>
        <p:nvSpPr>
          <p:cNvPr id="371" name="Google Shape;371;p37"/>
          <p:cNvSpPr/>
          <p:nvPr/>
        </p:nvSpPr>
        <p:spPr>
          <a:xfrm>
            <a:off x="1667558" y="2512771"/>
            <a:ext cx="2595983" cy="610820"/>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सेवा शाखा</a:t>
            </a:r>
            <a:endParaRPr sz="2400" b="1">
              <a:solidFill>
                <a:schemeClr val="dk1"/>
              </a:solidFill>
              <a:latin typeface="Open Sans"/>
              <a:ea typeface="Open Sans"/>
              <a:cs typeface="Open Sans"/>
              <a:sym typeface="Open Sans"/>
            </a:endParaRPr>
          </a:p>
        </p:txBody>
      </p:sp>
      <p:sp>
        <p:nvSpPr>
          <p:cNvPr id="372" name="Google Shape;372;p37"/>
          <p:cNvSpPr/>
          <p:nvPr/>
        </p:nvSpPr>
        <p:spPr>
          <a:xfrm>
            <a:off x="1972965" y="3429001"/>
            <a:ext cx="2545082" cy="763524"/>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संचार इकाई</a:t>
            </a:r>
            <a:endParaRPr sz="2800" b="1">
              <a:solidFill>
                <a:schemeClr val="dk1"/>
              </a:solidFill>
              <a:latin typeface="Open Sans"/>
              <a:ea typeface="Open Sans"/>
              <a:cs typeface="Open Sans"/>
              <a:sym typeface="Open Sans"/>
            </a:endParaRPr>
          </a:p>
        </p:txBody>
      </p:sp>
      <p:sp>
        <p:nvSpPr>
          <p:cNvPr id="373" name="Google Shape;373;p37"/>
          <p:cNvSpPr/>
          <p:nvPr/>
        </p:nvSpPr>
        <p:spPr>
          <a:xfrm>
            <a:off x="1972965" y="4650640"/>
            <a:ext cx="2545082" cy="610820"/>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चिकित्सा इकाई</a:t>
            </a:r>
            <a:endParaRPr sz="2800" b="1">
              <a:solidFill>
                <a:schemeClr val="dk1"/>
              </a:solidFill>
              <a:latin typeface="Open Sans"/>
              <a:ea typeface="Open Sans"/>
              <a:cs typeface="Open Sans"/>
              <a:sym typeface="Open Sans"/>
            </a:endParaRPr>
          </a:p>
        </p:txBody>
      </p:sp>
      <p:sp>
        <p:nvSpPr>
          <p:cNvPr id="374" name="Google Shape;374;p37"/>
          <p:cNvSpPr/>
          <p:nvPr/>
        </p:nvSpPr>
        <p:spPr>
          <a:xfrm>
            <a:off x="1972965" y="5566871"/>
            <a:ext cx="2545082" cy="610821"/>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खाद्य इकाई</a:t>
            </a:r>
            <a:endParaRPr sz="2800" b="1">
              <a:solidFill>
                <a:schemeClr val="dk1"/>
              </a:solidFill>
              <a:latin typeface="Open Sans"/>
              <a:ea typeface="Open Sans"/>
              <a:cs typeface="Open Sans"/>
              <a:sym typeface="Open Sans"/>
            </a:endParaRPr>
          </a:p>
        </p:txBody>
      </p:sp>
      <p:sp>
        <p:nvSpPr>
          <p:cNvPr id="375" name="Google Shape;375;p37"/>
          <p:cNvSpPr/>
          <p:nvPr/>
        </p:nvSpPr>
        <p:spPr>
          <a:xfrm>
            <a:off x="5027065" y="5719576"/>
            <a:ext cx="2714755" cy="763525"/>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ग्राउंड सपोर्ट यूनिट</a:t>
            </a:r>
            <a:endParaRPr sz="2800" b="1">
              <a:solidFill>
                <a:schemeClr val="dk1"/>
              </a:solidFill>
              <a:latin typeface="Open Sans"/>
              <a:ea typeface="Open Sans"/>
              <a:cs typeface="Open Sans"/>
              <a:sym typeface="Open Sans"/>
            </a:endParaRPr>
          </a:p>
        </p:txBody>
      </p:sp>
      <p:sp>
        <p:nvSpPr>
          <p:cNvPr id="376" name="Google Shape;376;p37"/>
          <p:cNvSpPr/>
          <p:nvPr/>
        </p:nvSpPr>
        <p:spPr>
          <a:xfrm>
            <a:off x="5042564" y="4712633"/>
            <a:ext cx="2714755" cy="610820"/>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सुविधाएं इकाई</a:t>
            </a:r>
            <a:endParaRPr sz="2800" b="1">
              <a:solidFill>
                <a:schemeClr val="dk1"/>
              </a:solidFill>
              <a:latin typeface="Open Sans"/>
              <a:ea typeface="Open Sans"/>
              <a:cs typeface="Open Sans"/>
              <a:sym typeface="Open Sans"/>
            </a:endParaRPr>
          </a:p>
        </p:txBody>
      </p:sp>
      <p:sp>
        <p:nvSpPr>
          <p:cNvPr id="377" name="Google Shape;377;p37"/>
          <p:cNvSpPr/>
          <p:nvPr/>
        </p:nvSpPr>
        <p:spPr>
          <a:xfrm>
            <a:off x="5027065" y="3581705"/>
            <a:ext cx="2714755" cy="763526"/>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संसाधन प्रावधान इकाई</a:t>
            </a:r>
            <a:endParaRPr sz="2400" b="1">
              <a:solidFill>
                <a:schemeClr val="dk1"/>
              </a:solidFill>
              <a:latin typeface="Open Sans"/>
              <a:ea typeface="Open Sans"/>
              <a:cs typeface="Open Sans"/>
              <a:sym typeface="Open Sans"/>
            </a:endParaRPr>
          </a:p>
        </p:txBody>
      </p:sp>
      <p:sp>
        <p:nvSpPr>
          <p:cNvPr id="378" name="Google Shape;378;p37"/>
          <p:cNvSpPr/>
          <p:nvPr/>
        </p:nvSpPr>
        <p:spPr>
          <a:xfrm>
            <a:off x="8081166" y="3276295"/>
            <a:ext cx="2281425" cy="610820"/>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समय इकाई</a:t>
            </a:r>
            <a:endParaRPr sz="2800" b="1">
              <a:solidFill>
                <a:schemeClr val="dk1"/>
              </a:solidFill>
              <a:latin typeface="Open Sans"/>
              <a:ea typeface="Open Sans"/>
              <a:cs typeface="Open Sans"/>
              <a:sym typeface="Open Sans"/>
            </a:endParaRPr>
          </a:p>
        </p:txBody>
      </p:sp>
      <p:sp>
        <p:nvSpPr>
          <p:cNvPr id="379" name="Google Shape;379;p37"/>
          <p:cNvSpPr/>
          <p:nvPr/>
        </p:nvSpPr>
        <p:spPr>
          <a:xfrm>
            <a:off x="8081166" y="4039821"/>
            <a:ext cx="2434129" cy="763525"/>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Open Sans"/>
                <a:ea typeface="Open Sans"/>
                <a:cs typeface="Open Sans"/>
                <a:sym typeface="Open Sans"/>
              </a:rPr>
              <a:t>मुआवजा/दावा इकाई</a:t>
            </a:r>
            <a:endParaRPr sz="2400" b="1">
              <a:solidFill>
                <a:schemeClr val="dk1"/>
              </a:solidFill>
              <a:latin typeface="Open Sans"/>
              <a:ea typeface="Open Sans"/>
              <a:cs typeface="Open Sans"/>
              <a:sym typeface="Open Sans"/>
            </a:endParaRPr>
          </a:p>
        </p:txBody>
      </p:sp>
      <p:sp>
        <p:nvSpPr>
          <p:cNvPr id="380" name="Google Shape;380;p37"/>
          <p:cNvSpPr/>
          <p:nvPr/>
        </p:nvSpPr>
        <p:spPr>
          <a:xfrm>
            <a:off x="8081165" y="4956051"/>
            <a:ext cx="2434130" cy="763525"/>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खरीद इकाई</a:t>
            </a:r>
            <a:endParaRPr sz="2800" b="1">
              <a:solidFill>
                <a:schemeClr val="dk1"/>
              </a:solidFill>
              <a:latin typeface="Open Sans"/>
              <a:ea typeface="Open Sans"/>
              <a:cs typeface="Open Sans"/>
              <a:sym typeface="Open Sans"/>
            </a:endParaRPr>
          </a:p>
        </p:txBody>
      </p:sp>
      <p:sp>
        <p:nvSpPr>
          <p:cNvPr id="381" name="Google Shape;381;p37"/>
          <p:cNvSpPr/>
          <p:nvPr/>
        </p:nvSpPr>
        <p:spPr>
          <a:xfrm>
            <a:off x="8127659" y="5856783"/>
            <a:ext cx="2434130" cy="763525"/>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Open Sans"/>
                <a:ea typeface="Open Sans"/>
                <a:cs typeface="Open Sans"/>
                <a:sym typeface="Open Sans"/>
              </a:rPr>
              <a:t>लागत इकाई</a:t>
            </a:r>
            <a:endParaRPr sz="2800" b="1">
              <a:solidFill>
                <a:schemeClr val="dk1"/>
              </a:solidFill>
              <a:latin typeface="Open Sans"/>
              <a:ea typeface="Open Sans"/>
              <a:cs typeface="Open Sans"/>
              <a:sym typeface="Open Sans"/>
            </a:endParaRPr>
          </a:p>
        </p:txBody>
      </p:sp>
      <p:cxnSp>
        <p:nvCxnSpPr>
          <p:cNvPr id="382" name="Google Shape;382;p37"/>
          <p:cNvCxnSpPr/>
          <p:nvPr/>
        </p:nvCxnSpPr>
        <p:spPr>
          <a:xfrm flipH="1">
            <a:off x="5790592" y="1749246"/>
            <a:ext cx="1" cy="533705"/>
          </a:xfrm>
          <a:prstGeom prst="straightConnector1">
            <a:avLst/>
          </a:prstGeom>
          <a:noFill/>
          <a:ln w="28575" cap="flat" cmpd="sng">
            <a:solidFill>
              <a:schemeClr val="dk1"/>
            </a:solidFill>
            <a:prstDash val="solid"/>
            <a:miter lim="800000"/>
            <a:headEnd type="none" w="sm" len="sm"/>
            <a:tailEnd type="stealth" w="med" len="med"/>
          </a:ln>
        </p:spPr>
      </p:cxnSp>
      <p:cxnSp>
        <p:nvCxnSpPr>
          <p:cNvPr id="383" name="Google Shape;383;p37"/>
          <p:cNvCxnSpPr/>
          <p:nvPr/>
        </p:nvCxnSpPr>
        <p:spPr>
          <a:xfrm>
            <a:off x="9455510" y="2207360"/>
            <a:ext cx="0" cy="305410"/>
          </a:xfrm>
          <a:prstGeom prst="straightConnector1">
            <a:avLst/>
          </a:prstGeom>
          <a:noFill/>
          <a:ln w="28575" cap="flat" cmpd="sng">
            <a:solidFill>
              <a:schemeClr val="dk1"/>
            </a:solidFill>
            <a:prstDash val="solid"/>
            <a:miter lim="800000"/>
            <a:headEnd type="none" w="sm" len="sm"/>
            <a:tailEnd type="stealth" w="med" len="med"/>
          </a:ln>
        </p:spPr>
      </p:cxnSp>
      <p:cxnSp>
        <p:nvCxnSpPr>
          <p:cNvPr id="384" name="Google Shape;384;p37"/>
          <p:cNvCxnSpPr/>
          <p:nvPr/>
        </p:nvCxnSpPr>
        <p:spPr>
          <a:xfrm>
            <a:off x="1667555" y="3887115"/>
            <a:ext cx="305410" cy="0"/>
          </a:xfrm>
          <a:prstGeom prst="straightConnector1">
            <a:avLst/>
          </a:prstGeom>
          <a:noFill/>
          <a:ln w="28575" cap="flat" cmpd="sng">
            <a:solidFill>
              <a:schemeClr val="dk1"/>
            </a:solidFill>
            <a:prstDash val="solid"/>
            <a:miter lim="800000"/>
            <a:headEnd type="none" w="sm" len="sm"/>
            <a:tailEnd type="stealth" w="med" len="med"/>
          </a:ln>
        </p:spPr>
      </p:cxnSp>
      <p:cxnSp>
        <p:nvCxnSpPr>
          <p:cNvPr id="385" name="Google Shape;385;p37"/>
          <p:cNvCxnSpPr/>
          <p:nvPr/>
        </p:nvCxnSpPr>
        <p:spPr>
          <a:xfrm rot="10800000" flipH="1">
            <a:off x="4721655" y="6024985"/>
            <a:ext cx="339344" cy="476"/>
          </a:xfrm>
          <a:prstGeom prst="straightConnector1">
            <a:avLst/>
          </a:prstGeom>
          <a:noFill/>
          <a:ln w="28575" cap="flat" cmpd="sng">
            <a:solidFill>
              <a:schemeClr val="dk1"/>
            </a:solidFill>
            <a:prstDash val="solid"/>
            <a:miter lim="800000"/>
            <a:headEnd type="none" w="sm" len="sm"/>
            <a:tailEnd type="stealth" w="med" len="med"/>
          </a:ln>
        </p:spPr>
      </p:cxnSp>
      <p:cxnSp>
        <p:nvCxnSpPr>
          <p:cNvPr id="386" name="Google Shape;386;p37"/>
          <p:cNvCxnSpPr/>
          <p:nvPr/>
        </p:nvCxnSpPr>
        <p:spPr>
          <a:xfrm rot="10800000" flipH="1">
            <a:off x="4721655" y="5108755"/>
            <a:ext cx="339344" cy="476"/>
          </a:xfrm>
          <a:prstGeom prst="straightConnector1">
            <a:avLst/>
          </a:prstGeom>
          <a:noFill/>
          <a:ln w="28575" cap="flat" cmpd="sng">
            <a:solidFill>
              <a:schemeClr val="dk1"/>
            </a:solidFill>
            <a:prstDash val="solid"/>
            <a:miter lim="800000"/>
            <a:headEnd type="none" w="sm" len="sm"/>
            <a:tailEnd type="stealth" w="med" len="med"/>
          </a:ln>
        </p:spPr>
      </p:cxnSp>
      <p:cxnSp>
        <p:nvCxnSpPr>
          <p:cNvPr id="387" name="Google Shape;387;p37"/>
          <p:cNvCxnSpPr/>
          <p:nvPr/>
        </p:nvCxnSpPr>
        <p:spPr>
          <a:xfrm rot="10800000" flipH="1">
            <a:off x="4721655" y="4039820"/>
            <a:ext cx="339344" cy="476"/>
          </a:xfrm>
          <a:prstGeom prst="straightConnector1">
            <a:avLst/>
          </a:prstGeom>
          <a:noFill/>
          <a:ln w="28575" cap="flat" cmpd="sng">
            <a:solidFill>
              <a:schemeClr val="dk1"/>
            </a:solidFill>
            <a:prstDash val="solid"/>
            <a:miter lim="800000"/>
            <a:headEnd type="none" w="sm" len="sm"/>
            <a:tailEnd type="stealth" w="med" len="med"/>
          </a:ln>
        </p:spPr>
      </p:cxnSp>
      <p:cxnSp>
        <p:nvCxnSpPr>
          <p:cNvPr id="388" name="Google Shape;388;p37"/>
          <p:cNvCxnSpPr/>
          <p:nvPr/>
        </p:nvCxnSpPr>
        <p:spPr>
          <a:xfrm>
            <a:off x="7928461" y="3581705"/>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89" name="Google Shape;389;p37"/>
          <p:cNvCxnSpPr/>
          <p:nvPr/>
        </p:nvCxnSpPr>
        <p:spPr>
          <a:xfrm>
            <a:off x="7928460" y="3123591"/>
            <a:ext cx="0" cy="3206805"/>
          </a:xfrm>
          <a:prstGeom prst="straightConnector1">
            <a:avLst/>
          </a:prstGeom>
          <a:noFill/>
          <a:ln w="28575" cap="flat" cmpd="sng">
            <a:solidFill>
              <a:schemeClr val="dk1"/>
            </a:solidFill>
            <a:prstDash val="solid"/>
            <a:miter lim="800000"/>
            <a:headEnd type="none" w="sm" len="sm"/>
            <a:tailEnd type="none" w="sm" len="sm"/>
          </a:ln>
        </p:spPr>
      </p:cxnSp>
      <p:cxnSp>
        <p:nvCxnSpPr>
          <p:cNvPr id="390" name="Google Shape;390;p37"/>
          <p:cNvCxnSpPr/>
          <p:nvPr/>
        </p:nvCxnSpPr>
        <p:spPr>
          <a:xfrm>
            <a:off x="1667555" y="3123590"/>
            <a:ext cx="0" cy="2748690"/>
          </a:xfrm>
          <a:prstGeom prst="straightConnector1">
            <a:avLst/>
          </a:prstGeom>
          <a:noFill/>
          <a:ln w="28575" cap="flat" cmpd="sng">
            <a:solidFill>
              <a:schemeClr val="dk1"/>
            </a:solidFill>
            <a:prstDash val="solid"/>
            <a:miter lim="800000"/>
            <a:headEnd type="none" w="sm" len="sm"/>
            <a:tailEnd type="none" w="sm" len="sm"/>
          </a:ln>
        </p:spPr>
      </p:cxnSp>
      <p:cxnSp>
        <p:nvCxnSpPr>
          <p:cNvPr id="391" name="Google Shape;391;p37"/>
          <p:cNvCxnSpPr/>
          <p:nvPr/>
        </p:nvCxnSpPr>
        <p:spPr>
          <a:xfrm>
            <a:off x="4721655" y="3123591"/>
            <a:ext cx="0" cy="2901395"/>
          </a:xfrm>
          <a:prstGeom prst="straightConnector1">
            <a:avLst/>
          </a:prstGeom>
          <a:noFill/>
          <a:ln w="28575" cap="flat" cmpd="sng">
            <a:solidFill>
              <a:schemeClr val="dk1"/>
            </a:solidFill>
            <a:prstDash val="solid"/>
            <a:miter lim="800000"/>
            <a:headEnd type="none" w="sm" len="sm"/>
            <a:tailEnd type="none" w="sm" len="sm"/>
          </a:ln>
        </p:spPr>
      </p:cxnSp>
      <p:cxnSp>
        <p:nvCxnSpPr>
          <p:cNvPr id="392" name="Google Shape;392;p37"/>
          <p:cNvCxnSpPr/>
          <p:nvPr/>
        </p:nvCxnSpPr>
        <p:spPr>
          <a:xfrm>
            <a:off x="7928461" y="4497935"/>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93" name="Google Shape;393;p37"/>
          <p:cNvCxnSpPr/>
          <p:nvPr/>
        </p:nvCxnSpPr>
        <p:spPr>
          <a:xfrm>
            <a:off x="7928461" y="5261460"/>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94" name="Google Shape;394;p37"/>
          <p:cNvCxnSpPr/>
          <p:nvPr/>
        </p:nvCxnSpPr>
        <p:spPr>
          <a:xfrm>
            <a:off x="7928461" y="6330395"/>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95" name="Google Shape;395;p37"/>
          <p:cNvCxnSpPr/>
          <p:nvPr/>
        </p:nvCxnSpPr>
        <p:spPr>
          <a:xfrm>
            <a:off x="1667555" y="5872280"/>
            <a:ext cx="305410" cy="0"/>
          </a:xfrm>
          <a:prstGeom prst="straightConnector1">
            <a:avLst/>
          </a:prstGeom>
          <a:noFill/>
          <a:ln w="28575" cap="flat" cmpd="sng">
            <a:solidFill>
              <a:schemeClr val="dk1"/>
            </a:solidFill>
            <a:prstDash val="solid"/>
            <a:miter lim="800000"/>
            <a:headEnd type="none" w="sm" len="sm"/>
            <a:tailEnd type="stealth" w="med" len="med"/>
          </a:ln>
        </p:spPr>
      </p:cxnSp>
      <p:cxnSp>
        <p:nvCxnSpPr>
          <p:cNvPr id="396" name="Google Shape;396;p37"/>
          <p:cNvCxnSpPr/>
          <p:nvPr/>
        </p:nvCxnSpPr>
        <p:spPr>
          <a:xfrm>
            <a:off x="1667555" y="4956050"/>
            <a:ext cx="305410" cy="0"/>
          </a:xfrm>
          <a:prstGeom prst="straightConnector1">
            <a:avLst/>
          </a:prstGeom>
          <a:noFill/>
          <a:ln w="28575" cap="flat" cmpd="sng">
            <a:solidFill>
              <a:schemeClr val="dk1"/>
            </a:solidFill>
            <a:prstDash val="solid"/>
            <a:miter lim="800000"/>
            <a:headEnd type="none" w="sm" len="sm"/>
            <a:tailEnd type="stealth" w="med" len="med"/>
          </a:ln>
        </p:spPr>
      </p:cxnSp>
      <p:sp>
        <p:nvSpPr>
          <p:cNvPr id="397" name="Google Shape;397;p3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25</a:t>
            </a:fld>
            <a:endParaRPr/>
          </a:p>
        </p:txBody>
      </p:sp>
      <p:sp>
        <p:nvSpPr>
          <p:cNvPr id="398" name="Google Shape;398;p37"/>
          <p:cNvSpPr txBox="1"/>
          <p:nvPr/>
        </p:nvSpPr>
        <p:spPr>
          <a:xfrm>
            <a:off x="8791" y="2809453"/>
            <a:ext cx="1582616" cy="1938992"/>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chemeClr val="lt1"/>
                </a:solidFill>
                <a:latin typeface="Arial"/>
                <a:ea typeface="Arial"/>
                <a:cs typeface="Arial"/>
                <a:sym typeface="Arial"/>
              </a:rPr>
              <a:t>आई</a:t>
            </a:r>
            <a:endParaRPr sz="4000" b="1">
              <a:solidFill>
                <a:schemeClr val="lt1"/>
              </a:solidFill>
              <a:latin typeface="Arial"/>
              <a:ea typeface="Arial"/>
              <a:cs typeface="Arial"/>
              <a:sym typeface="Arial"/>
            </a:endParaRPr>
          </a:p>
          <a:p>
            <a:pPr marL="0" marR="0" lvl="0" indent="0" algn="ctr" rtl="0">
              <a:spcBef>
                <a:spcPts val="0"/>
              </a:spcBef>
              <a:spcAft>
                <a:spcPts val="0"/>
              </a:spcAft>
              <a:buNone/>
            </a:pPr>
            <a:r>
              <a:rPr lang="hi-IN" sz="4000" b="1">
                <a:solidFill>
                  <a:schemeClr val="lt1"/>
                </a:solidFill>
                <a:latin typeface="Arial"/>
                <a:ea typeface="Arial"/>
                <a:cs typeface="Arial"/>
                <a:sym typeface="Arial"/>
              </a:rPr>
              <a:t>आर</a:t>
            </a:r>
            <a:endParaRPr sz="4000" b="1">
              <a:solidFill>
                <a:schemeClr val="lt1"/>
              </a:solidFill>
              <a:latin typeface="Arial"/>
              <a:ea typeface="Arial"/>
              <a:cs typeface="Arial"/>
              <a:sym typeface="Arial"/>
            </a:endParaRPr>
          </a:p>
          <a:p>
            <a:pPr marL="0" marR="0" lvl="0" indent="0" algn="ctr" rtl="0">
              <a:spcBef>
                <a:spcPts val="0"/>
              </a:spcBef>
              <a:spcAft>
                <a:spcPts val="0"/>
              </a:spcAft>
              <a:buNone/>
            </a:pPr>
            <a:r>
              <a:rPr lang="hi-IN" sz="4000" b="1">
                <a:solidFill>
                  <a:schemeClr val="lt1"/>
                </a:solidFill>
                <a:latin typeface="Arial"/>
                <a:ea typeface="Arial"/>
                <a:cs typeface="Arial"/>
                <a:sym typeface="Arial"/>
              </a:rPr>
              <a:t>एस</a:t>
            </a:r>
            <a:endParaRPr sz="4000" b="1">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8"/>
          <p:cNvSpPr/>
          <p:nvPr/>
        </p:nvSpPr>
        <p:spPr>
          <a:xfrm>
            <a:off x="125832" y="2721114"/>
            <a:ext cx="4560738" cy="1446550"/>
          </a:xfrm>
          <a:prstGeom prst="rect">
            <a:avLst/>
          </a:prstGeom>
          <a:solidFill>
            <a:srgbClr val="C0000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Open Sans"/>
                <a:ea typeface="Open Sans"/>
                <a:cs typeface="Open Sans"/>
                <a:sym typeface="Open Sans"/>
              </a:rPr>
              <a:t>प्रशिक्षण: एनडीआरएफ</a:t>
            </a:r>
            <a:endParaRPr sz="4400" b="1" u="sng">
              <a:solidFill>
                <a:schemeClr val="lt1"/>
              </a:solidFill>
              <a:latin typeface="Open Sans"/>
              <a:ea typeface="Open Sans"/>
              <a:cs typeface="Open Sans"/>
              <a:sym typeface="Open Sans"/>
            </a:endParaRPr>
          </a:p>
        </p:txBody>
      </p:sp>
      <p:sp>
        <p:nvSpPr>
          <p:cNvPr id="404" name="Google Shape;404;p38"/>
          <p:cNvSpPr txBox="1"/>
          <p:nvPr/>
        </p:nvSpPr>
        <p:spPr>
          <a:xfrm>
            <a:off x="5056632" y="990604"/>
            <a:ext cx="6644588" cy="5867396"/>
          </a:xfrm>
          <a:prstGeom prst="rect">
            <a:avLst/>
          </a:prstGeom>
          <a:solidFill>
            <a:schemeClr val="lt2"/>
          </a:solidFill>
          <a:ln w="19050" cap="flat" cmpd="sng">
            <a:solidFill>
              <a:srgbClr val="00FF00"/>
            </a:solidFill>
            <a:prstDash val="solid"/>
            <a:miter lim="800000"/>
            <a:headEnd type="none" w="sm" len="sm"/>
            <a:tailEnd type="none" w="sm" len="sm"/>
          </a:ln>
          <a:effectLst>
            <a:outerShdw blurRad="107950" dist="12700" dir="5400000" algn="ctr">
              <a:srgbClr val="000000"/>
            </a:outerShdw>
          </a:effectLst>
        </p:spPr>
        <p:txBody>
          <a:bodyPr spcFirstLastPara="1" wrap="square" lIns="91425" tIns="45700" rIns="91425" bIns="45700" anchor="t" anchorCtr="0">
            <a:noAutofit/>
          </a:bodyPr>
          <a:lstStyle/>
          <a:p>
            <a:pPr marL="974725" marR="0" lvl="0" indent="-914400" algn="just" rtl="0">
              <a:lnSpc>
                <a:spcPct val="150000"/>
              </a:lnSpc>
              <a:spcBef>
                <a:spcPts val="0"/>
              </a:spcBef>
              <a:spcAft>
                <a:spcPts val="0"/>
              </a:spcAft>
              <a:buClr>
                <a:srgbClr val="3F3F3F"/>
              </a:buClr>
              <a:buSzPts val="4160"/>
              <a:buFont typeface="Arial"/>
              <a:buChar char="•"/>
            </a:pPr>
            <a:r>
              <a:rPr lang="hi-IN" sz="3200">
                <a:solidFill>
                  <a:srgbClr val="3F3F3F"/>
                </a:solidFill>
                <a:latin typeface="Open Sans"/>
                <a:ea typeface="Open Sans"/>
                <a:cs typeface="Open Sans"/>
                <a:sym typeface="Open Sans"/>
              </a:rPr>
              <a:t>एमएफआर </a:t>
            </a:r>
            <a:endParaRPr sz="3200">
              <a:solidFill>
                <a:srgbClr val="3F3F3F"/>
              </a:solidFill>
              <a:latin typeface="Open Sans"/>
              <a:ea typeface="Open Sans"/>
              <a:cs typeface="Open Sans"/>
              <a:sym typeface="Open Sans"/>
            </a:endParaRPr>
          </a:p>
          <a:p>
            <a:pPr marL="974725" marR="0" lvl="0" indent="-914400" algn="just" rtl="0">
              <a:lnSpc>
                <a:spcPct val="150000"/>
              </a:lnSpc>
              <a:spcBef>
                <a:spcPts val="1000"/>
              </a:spcBef>
              <a:spcAft>
                <a:spcPts val="0"/>
              </a:spcAft>
              <a:buClr>
                <a:srgbClr val="3F3F3F"/>
              </a:buClr>
              <a:buSzPts val="4160"/>
              <a:buFont typeface="Arial"/>
              <a:buChar char="•"/>
            </a:pPr>
            <a:r>
              <a:rPr lang="hi-IN" sz="3200">
                <a:solidFill>
                  <a:srgbClr val="3F3F3F"/>
                </a:solidFill>
                <a:latin typeface="Open Sans"/>
                <a:ea typeface="Open Sans"/>
                <a:cs typeface="Open Sans"/>
                <a:sym typeface="Open Sans"/>
              </a:rPr>
              <a:t>सीएसएसआर </a:t>
            </a:r>
            <a:endParaRPr sz="3200">
              <a:solidFill>
                <a:srgbClr val="3F3F3F"/>
              </a:solidFill>
              <a:latin typeface="Open Sans"/>
              <a:ea typeface="Open Sans"/>
              <a:cs typeface="Open Sans"/>
              <a:sym typeface="Open Sans"/>
            </a:endParaRPr>
          </a:p>
          <a:p>
            <a:pPr marL="974725" marR="0" lvl="0" indent="-914400" algn="just" rtl="0">
              <a:lnSpc>
                <a:spcPct val="150000"/>
              </a:lnSpc>
              <a:spcBef>
                <a:spcPts val="1000"/>
              </a:spcBef>
              <a:spcAft>
                <a:spcPts val="0"/>
              </a:spcAft>
              <a:buClr>
                <a:srgbClr val="3F3F3F"/>
              </a:buClr>
              <a:buSzPts val="4160"/>
              <a:buFont typeface="Arial"/>
              <a:buChar char="•"/>
            </a:pPr>
            <a:r>
              <a:rPr lang="hi-IN" sz="3200">
                <a:solidFill>
                  <a:srgbClr val="3F3F3F"/>
                </a:solidFill>
                <a:latin typeface="Open Sans"/>
                <a:ea typeface="Open Sans"/>
                <a:cs typeface="Open Sans"/>
                <a:sym typeface="Open Sans"/>
              </a:rPr>
              <a:t>सीबीआरएन आपातकालीन </a:t>
            </a:r>
            <a:endParaRPr sz="3200">
              <a:solidFill>
                <a:srgbClr val="3F3F3F"/>
              </a:solidFill>
              <a:latin typeface="Open Sans"/>
              <a:ea typeface="Open Sans"/>
              <a:cs typeface="Open Sans"/>
              <a:sym typeface="Open Sans"/>
            </a:endParaRPr>
          </a:p>
          <a:p>
            <a:pPr marL="974725" marR="0" lvl="0" indent="-914400" algn="just" rtl="0">
              <a:lnSpc>
                <a:spcPct val="150000"/>
              </a:lnSpc>
              <a:spcBef>
                <a:spcPts val="1000"/>
              </a:spcBef>
              <a:spcAft>
                <a:spcPts val="0"/>
              </a:spcAft>
              <a:buClr>
                <a:srgbClr val="3F3F3F"/>
              </a:buClr>
              <a:buSzPts val="4160"/>
              <a:buFont typeface="Arial"/>
              <a:buChar char="•"/>
            </a:pPr>
            <a:r>
              <a:rPr lang="hi-IN" sz="3200">
                <a:solidFill>
                  <a:srgbClr val="3F3F3F"/>
                </a:solidFill>
                <a:latin typeface="Open Sans"/>
                <a:ea typeface="Open Sans"/>
                <a:cs typeface="Open Sans"/>
                <a:sym typeface="Open Sans"/>
              </a:rPr>
              <a:t>हेली-स्लिथरिंग </a:t>
            </a:r>
            <a:endParaRPr sz="3200">
              <a:solidFill>
                <a:srgbClr val="3F3F3F"/>
              </a:solidFill>
              <a:latin typeface="Open Sans"/>
              <a:ea typeface="Open Sans"/>
              <a:cs typeface="Open Sans"/>
              <a:sym typeface="Open Sans"/>
            </a:endParaRPr>
          </a:p>
          <a:p>
            <a:pPr marL="974725" marR="0" lvl="0" indent="-914400" algn="just" rtl="0">
              <a:lnSpc>
                <a:spcPct val="150000"/>
              </a:lnSpc>
              <a:spcBef>
                <a:spcPts val="1000"/>
              </a:spcBef>
              <a:spcAft>
                <a:spcPts val="0"/>
              </a:spcAft>
              <a:buClr>
                <a:srgbClr val="3F3F3F"/>
              </a:buClr>
              <a:buSzPts val="4160"/>
              <a:buFont typeface="Arial"/>
              <a:buChar char="•"/>
            </a:pPr>
            <a:r>
              <a:rPr lang="hi-IN" sz="3200">
                <a:solidFill>
                  <a:srgbClr val="3F3F3F"/>
                </a:solidFill>
                <a:latin typeface="Open Sans"/>
                <a:ea typeface="Open Sans"/>
                <a:cs typeface="Open Sans"/>
                <a:sym typeface="Open Sans"/>
              </a:rPr>
              <a:t>सतह और पानी के नीचे बचाव तकनीक</a:t>
            </a:r>
            <a:endParaRPr sz="3200">
              <a:solidFill>
                <a:srgbClr val="3F3F3F"/>
              </a:solidFill>
              <a:latin typeface="Open Sans"/>
              <a:ea typeface="Open Sans"/>
              <a:cs typeface="Open Sans"/>
              <a:sym typeface="Open Sans"/>
            </a:endParaRPr>
          </a:p>
          <a:p>
            <a:pPr marL="974725" marR="0" lvl="0" indent="-914400" algn="just" rtl="0">
              <a:lnSpc>
                <a:spcPct val="150000"/>
              </a:lnSpc>
              <a:spcBef>
                <a:spcPts val="1000"/>
              </a:spcBef>
              <a:spcAft>
                <a:spcPts val="0"/>
              </a:spcAft>
              <a:buClr>
                <a:srgbClr val="3F3F3F"/>
              </a:buClr>
              <a:buSzPts val="4160"/>
              <a:buFont typeface="Arial"/>
              <a:buChar char="•"/>
            </a:pPr>
            <a:r>
              <a:rPr lang="hi-IN" sz="3200">
                <a:solidFill>
                  <a:srgbClr val="3F3F3F"/>
                </a:solidFill>
                <a:latin typeface="Open Sans"/>
                <a:ea typeface="Open Sans"/>
                <a:cs typeface="Open Sans"/>
                <a:sym typeface="Open Sans"/>
              </a:rPr>
              <a:t> पशु बचाव तकनीक</a:t>
            </a:r>
            <a:endParaRPr sz="3200">
              <a:solidFill>
                <a:schemeClr val="dk1"/>
              </a:solidFill>
              <a:latin typeface="Open Sans"/>
              <a:ea typeface="Open Sans"/>
              <a:cs typeface="Open Sans"/>
              <a:sym typeface="Open Sans"/>
            </a:endParaRPr>
          </a:p>
        </p:txBody>
      </p:sp>
      <p:sp>
        <p:nvSpPr>
          <p:cNvPr id="405" name="Google Shape;405;p3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26</a:t>
            </a:fld>
            <a:endParaRPr/>
          </a:p>
        </p:txBody>
      </p:sp>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39"/>
          <p:cNvSpPr/>
          <p:nvPr/>
        </p:nvSpPr>
        <p:spPr>
          <a:xfrm>
            <a:off x="8163" y="2602523"/>
            <a:ext cx="3579099" cy="1446550"/>
          </a:xfrm>
          <a:prstGeom prst="rect">
            <a:avLst/>
          </a:prstGeom>
          <a:solidFill>
            <a:srgbClr val="C0000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Open Sans"/>
                <a:ea typeface="Open Sans"/>
                <a:cs typeface="Open Sans"/>
                <a:sym typeface="Open Sans"/>
              </a:rPr>
              <a:t>एनडीआरएफ: उपकरण</a:t>
            </a:r>
            <a:endParaRPr sz="4400" b="1" u="sng">
              <a:solidFill>
                <a:schemeClr val="lt1"/>
              </a:solidFill>
              <a:latin typeface="Open Sans"/>
              <a:ea typeface="Open Sans"/>
              <a:cs typeface="Open Sans"/>
              <a:sym typeface="Open Sans"/>
            </a:endParaRPr>
          </a:p>
        </p:txBody>
      </p:sp>
      <p:sp>
        <p:nvSpPr>
          <p:cNvPr id="411" name="Google Shape;411;p39"/>
          <p:cNvSpPr/>
          <p:nvPr/>
        </p:nvSpPr>
        <p:spPr>
          <a:xfrm>
            <a:off x="3719146" y="1858686"/>
            <a:ext cx="8472854" cy="4262705"/>
          </a:xfrm>
          <a:prstGeom prst="rect">
            <a:avLst/>
          </a:prstGeom>
          <a:solidFill>
            <a:schemeClr val="lt2"/>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914400" marR="0" lvl="0" indent="-914400" algn="just" rtl="0">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प्रत्येक एनडीआरएफ इकाई INSARAG मानक के अनुसार 310 अत्याधुनिक उपकरणों से सुसज्जित है।</a:t>
            </a:r>
            <a:endParaRPr sz="2800">
              <a:solidFill>
                <a:schemeClr val="dk1"/>
              </a:solidFill>
              <a:latin typeface="Open Sans"/>
              <a:ea typeface="Open Sans"/>
              <a:cs typeface="Open Sans"/>
              <a:sym typeface="Open Sans"/>
            </a:endParaRPr>
          </a:p>
          <a:p>
            <a:pPr marL="914400" marR="0" lvl="0" indent="-914400" algn="just" rtl="0">
              <a:spcBef>
                <a:spcPts val="180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CSSR (भूकंप): 124 उपकरण </a:t>
            </a:r>
            <a:endParaRPr sz="2800">
              <a:solidFill>
                <a:schemeClr val="dk1"/>
              </a:solidFill>
              <a:latin typeface="Open Sans"/>
              <a:ea typeface="Open Sans"/>
              <a:cs typeface="Open Sans"/>
              <a:sym typeface="Open Sans"/>
            </a:endParaRPr>
          </a:p>
          <a:p>
            <a:pPr marL="914400" marR="0" lvl="0" indent="-914400" algn="just" rtl="0">
              <a:spcBef>
                <a:spcPts val="180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जल बचाव/गोताखोरी: 12 उपकरण </a:t>
            </a:r>
            <a:endParaRPr sz="2800">
              <a:solidFill>
                <a:schemeClr val="dk1"/>
              </a:solidFill>
              <a:latin typeface="Open Sans"/>
              <a:ea typeface="Open Sans"/>
              <a:cs typeface="Open Sans"/>
              <a:sym typeface="Open Sans"/>
            </a:endParaRPr>
          </a:p>
          <a:p>
            <a:pPr marL="914400" marR="0" lvl="0" indent="-914400" algn="just" rtl="0">
              <a:spcBef>
                <a:spcPts val="180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पर्वतारोहण/उच्च-ऊंचाई बचाव: 16 उपकरण </a:t>
            </a:r>
            <a:endParaRPr sz="2800">
              <a:solidFill>
                <a:schemeClr val="dk1"/>
              </a:solidFill>
              <a:latin typeface="Open Sans"/>
              <a:ea typeface="Open Sans"/>
              <a:cs typeface="Open Sans"/>
              <a:sym typeface="Open Sans"/>
            </a:endParaRPr>
          </a:p>
          <a:p>
            <a:pPr marL="914400" marR="0" lvl="0" indent="-914400" algn="just" rtl="0">
              <a:spcBef>
                <a:spcPts val="180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चिकित्सा प्राथमिक प्रतिक्रिया: 112 उपकरण </a:t>
            </a:r>
            <a:endParaRPr sz="2800">
              <a:solidFill>
                <a:schemeClr val="dk1"/>
              </a:solidFill>
              <a:latin typeface="Open Sans"/>
              <a:ea typeface="Open Sans"/>
              <a:cs typeface="Open Sans"/>
              <a:sym typeface="Open Sans"/>
            </a:endParaRPr>
          </a:p>
          <a:p>
            <a:pPr marL="914400" marR="0" lvl="0" indent="-914400" algn="just" rtl="0">
              <a:spcBef>
                <a:spcPts val="180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CBRN आपात स्थिति: 46 उपकरण</a:t>
            </a:r>
            <a:endParaRPr sz="2800">
              <a:solidFill>
                <a:srgbClr val="C00000"/>
              </a:solidFill>
              <a:latin typeface="Open Sans"/>
              <a:ea typeface="Open Sans"/>
              <a:cs typeface="Open Sans"/>
              <a:sym typeface="Open Sans"/>
            </a:endParaRPr>
          </a:p>
        </p:txBody>
      </p:sp>
      <p:sp>
        <p:nvSpPr>
          <p:cNvPr id="412" name="Google Shape;412;p3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27</a:t>
            </a:fld>
            <a:endParaRPr/>
          </a:p>
        </p:txBody>
      </p:sp>
    </p:spTree>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40"/>
          <p:cNvSpPr/>
          <p:nvPr/>
        </p:nvSpPr>
        <p:spPr>
          <a:xfrm>
            <a:off x="4953000" y="5689401"/>
            <a:ext cx="2743200" cy="974869"/>
          </a:xfrm>
          <a:prstGeom prst="rect">
            <a:avLst/>
          </a:prstGeom>
          <a:solidFill>
            <a:srgbClr val="C00000"/>
          </a:solidFill>
          <a:ln w="1270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418" name="Google Shape;418;p40"/>
          <p:cNvSpPr/>
          <p:nvPr/>
        </p:nvSpPr>
        <p:spPr>
          <a:xfrm>
            <a:off x="1631197" y="5362414"/>
            <a:ext cx="3048000" cy="1027202"/>
          </a:xfrm>
          <a:prstGeom prst="rect">
            <a:avLst/>
          </a:prstGeom>
          <a:solidFill>
            <a:srgbClr val="C00000"/>
          </a:solidFill>
          <a:ln w="1270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419" name="Google Shape;419;p40"/>
          <p:cNvSpPr/>
          <p:nvPr/>
        </p:nvSpPr>
        <p:spPr>
          <a:xfrm>
            <a:off x="8001000" y="5689402"/>
            <a:ext cx="2894308" cy="881879"/>
          </a:xfrm>
          <a:prstGeom prst="rect">
            <a:avLst/>
          </a:prstGeom>
          <a:solidFill>
            <a:srgbClr val="C00000"/>
          </a:solidFill>
          <a:ln w="1270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pic>
        <p:nvPicPr>
          <p:cNvPr id="420" name="Google Shape;420;p40" descr="DSC00020"/>
          <p:cNvPicPr preferRelativeResize="0"/>
          <p:nvPr/>
        </p:nvPicPr>
        <p:blipFill rotWithShape="1">
          <a:blip r:embed="rId3">
            <a:alphaModFix/>
          </a:blip>
          <a:srcRect l="38023" r="23952"/>
          <a:stretch/>
        </p:blipFill>
        <p:spPr>
          <a:xfrm>
            <a:off x="1524000" y="670364"/>
            <a:ext cx="3187960" cy="4166887"/>
          </a:xfrm>
          <a:prstGeom prst="rect">
            <a:avLst/>
          </a:prstGeom>
          <a:noFill/>
          <a:ln>
            <a:noFill/>
          </a:ln>
        </p:spPr>
      </p:pic>
      <p:sp>
        <p:nvSpPr>
          <p:cNvPr id="421" name="Google Shape;421;p40"/>
          <p:cNvSpPr txBox="1"/>
          <p:nvPr/>
        </p:nvSpPr>
        <p:spPr>
          <a:xfrm>
            <a:off x="1571786" y="5404184"/>
            <a:ext cx="2971800"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3200">
                <a:solidFill>
                  <a:schemeClr val="lt1"/>
                </a:solidFill>
                <a:latin typeface="Open Sans"/>
                <a:ea typeface="Open Sans"/>
                <a:cs typeface="Open Sans"/>
                <a:sym typeface="Open Sans"/>
              </a:rPr>
              <a:t>फुलाने योग्य रबर की नावें</a:t>
            </a:r>
            <a:endParaRPr sz="3200" b="1" u="sng">
              <a:solidFill>
                <a:schemeClr val="lt1"/>
              </a:solidFill>
              <a:latin typeface="Open Sans"/>
              <a:ea typeface="Open Sans"/>
              <a:cs typeface="Open Sans"/>
              <a:sym typeface="Open Sans"/>
            </a:endParaRPr>
          </a:p>
        </p:txBody>
      </p:sp>
      <p:pic>
        <p:nvPicPr>
          <p:cNvPr id="422" name="Google Shape;422;p40" descr="http://t1.gstatic.com/images?q=tbn:ANd9GcTrpcjTDmsmJ8HIBjauhc_l8taNy3jBOk5p3TqEWumb36OmWbFrrsgV7atP"/>
          <p:cNvPicPr preferRelativeResize="0"/>
          <p:nvPr/>
        </p:nvPicPr>
        <p:blipFill rotWithShape="1">
          <a:blip r:embed="rId4">
            <a:alphaModFix/>
          </a:blip>
          <a:srcRect/>
          <a:stretch/>
        </p:blipFill>
        <p:spPr>
          <a:xfrm>
            <a:off x="4495800" y="822764"/>
            <a:ext cx="3817812" cy="4435037"/>
          </a:xfrm>
          <a:prstGeom prst="rect">
            <a:avLst/>
          </a:prstGeom>
          <a:noFill/>
          <a:ln>
            <a:noFill/>
          </a:ln>
        </p:spPr>
      </p:pic>
      <p:pic>
        <p:nvPicPr>
          <p:cNvPr id="423" name="Google Shape;423;p40" descr="http://t1.gstatic.com/images?q=tbn:ANd9GcR-oXE3HBVxtJX2iOj0sEZCROsmF0dwpi5ZqGqKtYq7_uj7eR0nDw"/>
          <p:cNvPicPr preferRelativeResize="0"/>
          <p:nvPr/>
        </p:nvPicPr>
        <p:blipFill rotWithShape="1">
          <a:blip r:embed="rId5">
            <a:alphaModFix/>
          </a:blip>
          <a:srcRect/>
          <a:stretch/>
        </p:blipFill>
        <p:spPr>
          <a:xfrm>
            <a:off x="7924800" y="1295400"/>
            <a:ext cx="2362200" cy="3581400"/>
          </a:xfrm>
          <a:prstGeom prst="rect">
            <a:avLst/>
          </a:prstGeom>
          <a:noFill/>
          <a:ln>
            <a:noFill/>
          </a:ln>
        </p:spPr>
      </p:pic>
      <p:sp>
        <p:nvSpPr>
          <p:cNvPr id="424" name="Google Shape;424;p40"/>
          <p:cNvSpPr txBox="1"/>
          <p:nvPr/>
        </p:nvSpPr>
        <p:spPr>
          <a:xfrm>
            <a:off x="4918806" y="5873860"/>
            <a:ext cx="297180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3200" b="1">
                <a:solidFill>
                  <a:schemeClr val="lt1"/>
                </a:solidFill>
                <a:latin typeface="Open Sans"/>
                <a:ea typeface="Open Sans"/>
                <a:cs typeface="Open Sans"/>
                <a:sym typeface="Open Sans"/>
              </a:rPr>
              <a:t> </a:t>
            </a:r>
            <a:r>
              <a:rPr lang="hi-IN" sz="3200">
                <a:solidFill>
                  <a:schemeClr val="lt1"/>
                </a:solidFill>
                <a:latin typeface="Open Sans"/>
                <a:ea typeface="Open Sans"/>
                <a:cs typeface="Open Sans"/>
                <a:sym typeface="Open Sans"/>
              </a:rPr>
              <a:t>लाइफ जैकेट</a:t>
            </a:r>
            <a:endParaRPr sz="3200" b="1" u="sng">
              <a:solidFill>
                <a:schemeClr val="lt1"/>
              </a:solidFill>
              <a:latin typeface="Open Sans"/>
              <a:ea typeface="Open Sans"/>
              <a:cs typeface="Open Sans"/>
              <a:sym typeface="Open Sans"/>
            </a:endParaRPr>
          </a:p>
        </p:txBody>
      </p:sp>
      <p:sp>
        <p:nvSpPr>
          <p:cNvPr id="425" name="Google Shape;425;p40"/>
          <p:cNvSpPr txBox="1"/>
          <p:nvPr/>
        </p:nvSpPr>
        <p:spPr>
          <a:xfrm>
            <a:off x="8178280" y="5428328"/>
            <a:ext cx="2870720" cy="146193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endParaRPr sz="2800" b="1">
              <a:solidFill>
                <a:schemeClr val="lt1"/>
              </a:solidFill>
              <a:latin typeface="Open Sans"/>
              <a:ea typeface="Open Sans"/>
              <a:cs typeface="Open Sans"/>
              <a:sym typeface="Open Sans"/>
            </a:endParaRPr>
          </a:p>
          <a:p>
            <a:pPr marL="0" marR="0" lvl="0" indent="0" algn="ctr" rtl="0">
              <a:spcBef>
                <a:spcPts val="600"/>
              </a:spcBef>
              <a:spcAft>
                <a:spcPts val="0"/>
              </a:spcAft>
              <a:buNone/>
            </a:pPr>
            <a:r>
              <a:rPr lang="hi-IN" sz="2800" b="1">
                <a:solidFill>
                  <a:schemeClr val="lt1"/>
                </a:solidFill>
                <a:latin typeface="Open Sans"/>
                <a:ea typeface="Open Sans"/>
                <a:cs typeface="Open Sans"/>
                <a:sym typeface="Open Sans"/>
              </a:rPr>
              <a:t> </a:t>
            </a:r>
            <a:r>
              <a:rPr lang="hi-IN" sz="2800">
                <a:solidFill>
                  <a:schemeClr val="lt1"/>
                </a:solidFill>
                <a:latin typeface="Open Sans"/>
                <a:ea typeface="Open Sans"/>
                <a:cs typeface="Open Sans"/>
                <a:sym typeface="Open Sans"/>
              </a:rPr>
              <a:t>लाइफबॉय</a:t>
            </a:r>
            <a:endParaRPr sz="2800" b="1" u="sng">
              <a:solidFill>
                <a:schemeClr val="lt1"/>
              </a:solidFill>
              <a:latin typeface="Open Sans"/>
              <a:ea typeface="Open Sans"/>
              <a:cs typeface="Open Sans"/>
              <a:sym typeface="Open Sans"/>
            </a:endParaRPr>
          </a:p>
          <a:p>
            <a:pPr marL="0" marR="0" lvl="0" indent="0" algn="just" rtl="0">
              <a:spcBef>
                <a:spcPts val="0"/>
              </a:spcBef>
              <a:spcAft>
                <a:spcPts val="0"/>
              </a:spcAft>
              <a:buNone/>
            </a:pPr>
            <a:r>
              <a:rPr lang="hi-IN" sz="2800" b="1">
                <a:solidFill>
                  <a:schemeClr val="lt1"/>
                </a:solidFill>
                <a:latin typeface="Open Sans"/>
                <a:ea typeface="Open Sans"/>
                <a:cs typeface="Open Sans"/>
                <a:sym typeface="Open Sans"/>
              </a:rPr>
              <a:t>   </a:t>
            </a:r>
            <a:endParaRPr/>
          </a:p>
        </p:txBody>
      </p:sp>
      <p:sp>
        <p:nvSpPr>
          <p:cNvPr id="426" name="Google Shape;426;p40"/>
          <p:cNvSpPr/>
          <p:nvPr/>
        </p:nvSpPr>
        <p:spPr>
          <a:xfrm>
            <a:off x="9298983" y="4518790"/>
            <a:ext cx="381000" cy="983108"/>
          </a:xfrm>
          <a:prstGeom prst="downArrow">
            <a:avLst>
              <a:gd name="adj1" fmla="val 50000"/>
              <a:gd name="adj2" fmla="val 50000"/>
            </a:avLst>
          </a:prstGeom>
          <a:solidFill>
            <a:srgbClr val="00FF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427" name="Google Shape;427;p40"/>
          <p:cNvSpPr/>
          <p:nvPr/>
        </p:nvSpPr>
        <p:spPr>
          <a:xfrm>
            <a:off x="2834898" y="4848627"/>
            <a:ext cx="381000" cy="514878"/>
          </a:xfrm>
          <a:prstGeom prst="downArrow">
            <a:avLst>
              <a:gd name="adj1" fmla="val 50000"/>
              <a:gd name="adj2" fmla="val 50000"/>
            </a:avLst>
          </a:prstGeom>
          <a:solidFill>
            <a:srgbClr val="00FF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428" name="Google Shape;428;p40"/>
          <p:cNvSpPr/>
          <p:nvPr/>
        </p:nvSpPr>
        <p:spPr>
          <a:xfrm>
            <a:off x="6400800" y="4921746"/>
            <a:ext cx="381000" cy="672108"/>
          </a:xfrm>
          <a:prstGeom prst="downArrow">
            <a:avLst>
              <a:gd name="adj1" fmla="val 50000"/>
              <a:gd name="adj2" fmla="val 50000"/>
            </a:avLst>
          </a:prstGeom>
          <a:solidFill>
            <a:srgbClr val="00FF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429" name="Google Shape;429;p4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28</a:t>
            </a:fld>
            <a:endParaRPr/>
          </a:p>
        </p:txBody>
      </p:sp>
    </p:spTree>
  </p:cSld>
  <p:clrMapOvr>
    <a:masterClrMapping/>
  </p:clrMapOvr>
  <p:transition spd="slow">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434" name="Google Shape;434;p41"/>
          <p:cNvPicPr preferRelativeResize="0"/>
          <p:nvPr/>
        </p:nvPicPr>
        <p:blipFill rotWithShape="1">
          <a:blip r:embed="rId3">
            <a:alphaModFix/>
          </a:blip>
          <a:srcRect t="5297"/>
          <a:stretch/>
        </p:blipFill>
        <p:spPr>
          <a:xfrm>
            <a:off x="2885699" y="383297"/>
            <a:ext cx="5940110" cy="4068362"/>
          </a:xfrm>
          <a:prstGeom prst="roundRect">
            <a:avLst>
              <a:gd name="adj" fmla="val 16667"/>
            </a:avLst>
          </a:prstGeom>
          <a:noFill/>
          <a:ln w="28575" cap="flat" cmpd="sng">
            <a:solidFill>
              <a:srgbClr val="00FF00"/>
            </a:solidFill>
            <a:prstDash val="solid"/>
            <a:round/>
            <a:headEnd type="none" w="sm" len="sm"/>
            <a:tailEnd type="none" w="sm" len="sm"/>
          </a:ln>
          <a:effectLst>
            <a:outerShdw blurRad="76200" dist="38100" dir="7800000" algn="tl" rotWithShape="0">
              <a:srgbClr val="000000">
                <a:alpha val="40000"/>
              </a:srgbClr>
            </a:outerShdw>
          </a:effectLst>
        </p:spPr>
      </p:pic>
      <p:sp>
        <p:nvSpPr>
          <p:cNvPr id="435" name="Google Shape;435;p41"/>
          <p:cNvSpPr txBox="1"/>
          <p:nvPr/>
        </p:nvSpPr>
        <p:spPr>
          <a:xfrm>
            <a:off x="650930" y="4200924"/>
            <a:ext cx="11019294" cy="28623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hi-IN" sz="2800" b="1">
                <a:solidFill>
                  <a:schemeClr val="lt1"/>
                </a:solidFill>
                <a:latin typeface="Open Sans"/>
                <a:ea typeface="Open Sans"/>
                <a:cs typeface="Open Sans"/>
                <a:sym typeface="Open Sans"/>
              </a:rPr>
              <a:t> </a:t>
            </a:r>
            <a:endParaRPr/>
          </a:p>
          <a:p>
            <a:pPr marL="0" marR="0" lvl="0" indent="0" algn="just" rtl="0">
              <a:lnSpc>
                <a:spcPct val="150000"/>
              </a:lnSpc>
              <a:spcBef>
                <a:spcPts val="1200"/>
              </a:spcBef>
              <a:spcAft>
                <a:spcPts val="0"/>
              </a:spcAft>
              <a:buNone/>
            </a:pPr>
            <a:r>
              <a:rPr lang="hi-IN" sz="2800">
                <a:solidFill>
                  <a:schemeClr val="dk1"/>
                </a:solidFill>
                <a:latin typeface="Open Sans"/>
                <a:ea typeface="Open Sans"/>
                <a:cs typeface="Open Sans"/>
                <a:sym typeface="Open Sans"/>
              </a:rPr>
              <a:t>प्रत्येक एनडीआरएफ टीम के पास पानी के अंदर ऑपरेशन करने के लिए डीप डाइविंग सेट के साथ कम से कम 2 डीप डाइवर्स उपलब्ध हैं।</a:t>
            </a:r>
            <a:endParaRPr sz="2800" b="1">
              <a:solidFill>
                <a:schemeClr val="lt1"/>
              </a:solidFill>
              <a:latin typeface="Open Sans"/>
              <a:ea typeface="Open Sans"/>
              <a:cs typeface="Open Sans"/>
              <a:sym typeface="Open Sans"/>
            </a:endParaRPr>
          </a:p>
          <a:p>
            <a:pPr marL="0" marR="0" lvl="0" indent="0" algn="just" rtl="0">
              <a:spcBef>
                <a:spcPts val="600"/>
              </a:spcBef>
              <a:spcAft>
                <a:spcPts val="0"/>
              </a:spcAft>
              <a:buNone/>
            </a:pPr>
            <a:r>
              <a:rPr lang="hi-IN" sz="2400" b="1">
                <a:solidFill>
                  <a:schemeClr val="lt1"/>
                </a:solidFill>
                <a:latin typeface="Open Sans"/>
                <a:ea typeface="Open Sans"/>
                <a:cs typeface="Open Sans"/>
                <a:sym typeface="Open Sans"/>
              </a:rPr>
              <a:t>					</a:t>
            </a:r>
            <a:endParaRPr/>
          </a:p>
          <a:p>
            <a:pPr marL="0" marR="0" lvl="0" indent="0" algn="just" rtl="0">
              <a:spcBef>
                <a:spcPts val="600"/>
              </a:spcBef>
              <a:spcAft>
                <a:spcPts val="0"/>
              </a:spcAft>
              <a:buNone/>
            </a:pPr>
            <a:endParaRPr sz="2400" b="1">
              <a:solidFill>
                <a:schemeClr val="lt1"/>
              </a:solidFill>
              <a:latin typeface="Open Sans"/>
              <a:ea typeface="Open Sans"/>
              <a:cs typeface="Open Sans"/>
              <a:sym typeface="Open Sans"/>
            </a:endParaRPr>
          </a:p>
        </p:txBody>
      </p:sp>
      <p:sp>
        <p:nvSpPr>
          <p:cNvPr id="436" name="Google Shape;436;p4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29</a:t>
            </a:fld>
            <a:endParaRPr/>
          </a:p>
        </p:txBody>
      </p:sp>
    </p:spTree>
  </p:cSld>
  <p:clrMapOvr>
    <a:masterClrMapping/>
  </p:clrMapOvr>
  <p:transition spd="slow">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42" descr="DSC00024"/>
          <p:cNvPicPr preferRelativeResize="0"/>
          <p:nvPr/>
        </p:nvPicPr>
        <p:blipFill rotWithShape="1">
          <a:blip r:embed="rId3">
            <a:alphaModFix/>
          </a:blip>
          <a:srcRect/>
          <a:stretch/>
        </p:blipFill>
        <p:spPr>
          <a:xfrm>
            <a:off x="1752600" y="1219200"/>
            <a:ext cx="2768600" cy="2209800"/>
          </a:xfrm>
          <a:prstGeom prst="rect">
            <a:avLst/>
          </a:prstGeom>
          <a:noFill/>
          <a:ln>
            <a:noFill/>
          </a:ln>
        </p:spPr>
      </p:pic>
      <p:sp>
        <p:nvSpPr>
          <p:cNvPr id="442" name="Google Shape;442;p42"/>
          <p:cNvSpPr txBox="1"/>
          <p:nvPr/>
        </p:nvSpPr>
        <p:spPr>
          <a:xfrm>
            <a:off x="1874003" y="478646"/>
            <a:ext cx="2743200" cy="461665"/>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a:solidFill>
                  <a:schemeClr val="lt1"/>
                </a:solidFill>
                <a:latin typeface="Open Sans"/>
                <a:ea typeface="Open Sans"/>
                <a:cs typeface="Open Sans"/>
                <a:sym typeface="Open Sans"/>
              </a:rPr>
              <a:t>मल्टी केबल विंच</a:t>
            </a:r>
            <a:endParaRPr sz="2400" b="1" u="sng">
              <a:solidFill>
                <a:schemeClr val="lt1"/>
              </a:solidFill>
              <a:latin typeface="Open Sans"/>
              <a:ea typeface="Open Sans"/>
              <a:cs typeface="Open Sans"/>
              <a:sym typeface="Open Sans"/>
            </a:endParaRPr>
          </a:p>
        </p:txBody>
      </p:sp>
      <p:pic>
        <p:nvPicPr>
          <p:cNvPr id="443" name="Google Shape;443;p42" descr="DSC02189"/>
          <p:cNvPicPr preferRelativeResize="0"/>
          <p:nvPr/>
        </p:nvPicPr>
        <p:blipFill rotWithShape="1">
          <a:blip r:embed="rId4">
            <a:alphaModFix/>
          </a:blip>
          <a:srcRect/>
          <a:stretch/>
        </p:blipFill>
        <p:spPr>
          <a:xfrm>
            <a:off x="1752600" y="4256168"/>
            <a:ext cx="2730500" cy="2006600"/>
          </a:xfrm>
          <a:prstGeom prst="rect">
            <a:avLst/>
          </a:prstGeom>
          <a:noFill/>
          <a:ln>
            <a:noFill/>
          </a:ln>
        </p:spPr>
      </p:pic>
      <p:sp>
        <p:nvSpPr>
          <p:cNvPr id="444" name="Google Shape;444;p42"/>
          <p:cNvSpPr txBox="1"/>
          <p:nvPr/>
        </p:nvSpPr>
        <p:spPr>
          <a:xfrm>
            <a:off x="1870129" y="3639009"/>
            <a:ext cx="2667000" cy="461665"/>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a:solidFill>
                  <a:schemeClr val="lt1"/>
                </a:solidFill>
                <a:latin typeface="Open Sans"/>
                <a:ea typeface="Open Sans"/>
                <a:cs typeface="Open Sans"/>
                <a:sym typeface="Open Sans"/>
              </a:rPr>
              <a:t>जनरेटर सेट</a:t>
            </a:r>
            <a:endParaRPr sz="2400" b="1" u="sng">
              <a:solidFill>
                <a:schemeClr val="lt1"/>
              </a:solidFill>
              <a:latin typeface="Open Sans"/>
              <a:ea typeface="Open Sans"/>
              <a:cs typeface="Open Sans"/>
              <a:sym typeface="Open Sans"/>
            </a:endParaRPr>
          </a:p>
        </p:txBody>
      </p:sp>
      <p:pic>
        <p:nvPicPr>
          <p:cNvPr id="445" name="Google Shape;445;p42" descr="DSC02586"/>
          <p:cNvPicPr preferRelativeResize="0"/>
          <p:nvPr/>
        </p:nvPicPr>
        <p:blipFill rotWithShape="1">
          <a:blip r:embed="rId5">
            <a:alphaModFix/>
          </a:blip>
          <a:srcRect/>
          <a:stretch/>
        </p:blipFill>
        <p:spPr>
          <a:xfrm>
            <a:off x="4800600" y="4194175"/>
            <a:ext cx="2705100" cy="2032000"/>
          </a:xfrm>
          <a:prstGeom prst="rect">
            <a:avLst/>
          </a:prstGeom>
          <a:noFill/>
          <a:ln>
            <a:noFill/>
          </a:ln>
        </p:spPr>
      </p:pic>
      <p:sp>
        <p:nvSpPr>
          <p:cNvPr id="446" name="Google Shape;446;p42"/>
          <p:cNvSpPr txBox="1"/>
          <p:nvPr/>
        </p:nvSpPr>
        <p:spPr>
          <a:xfrm>
            <a:off x="5334000" y="3592514"/>
            <a:ext cx="1676400" cy="523220"/>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800">
                <a:solidFill>
                  <a:schemeClr val="lt1"/>
                </a:solidFill>
                <a:latin typeface="Open Sans"/>
                <a:ea typeface="Open Sans"/>
                <a:cs typeface="Open Sans"/>
                <a:sym typeface="Open Sans"/>
              </a:rPr>
              <a:t>फ्लोट पंप</a:t>
            </a:r>
            <a:endParaRPr sz="2800" b="1" u="sng">
              <a:solidFill>
                <a:schemeClr val="lt1"/>
              </a:solidFill>
              <a:latin typeface="Open Sans"/>
              <a:ea typeface="Open Sans"/>
              <a:cs typeface="Open Sans"/>
              <a:sym typeface="Open Sans"/>
            </a:endParaRPr>
          </a:p>
        </p:txBody>
      </p:sp>
      <p:sp>
        <p:nvSpPr>
          <p:cNvPr id="447" name="Google Shape;447;p42"/>
          <p:cNvSpPr txBox="1"/>
          <p:nvPr/>
        </p:nvSpPr>
        <p:spPr>
          <a:xfrm>
            <a:off x="7696200" y="0"/>
            <a:ext cx="2743200" cy="830997"/>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a:solidFill>
                  <a:schemeClr val="lt1"/>
                </a:solidFill>
                <a:latin typeface="Open Sans"/>
                <a:ea typeface="Open Sans"/>
                <a:cs typeface="Open Sans"/>
                <a:sym typeface="Open Sans"/>
              </a:rPr>
              <a:t>इन्फ्लेटेबल लाइटिंग टॉवर</a:t>
            </a:r>
            <a:endParaRPr sz="2400" b="1" u="sng">
              <a:solidFill>
                <a:schemeClr val="lt1"/>
              </a:solidFill>
              <a:latin typeface="Open Sans"/>
              <a:ea typeface="Open Sans"/>
              <a:cs typeface="Open Sans"/>
              <a:sym typeface="Open Sans"/>
            </a:endParaRPr>
          </a:p>
        </p:txBody>
      </p:sp>
      <p:pic>
        <p:nvPicPr>
          <p:cNvPr id="448" name="Google Shape;448;p42" descr="DSC03038"/>
          <p:cNvPicPr preferRelativeResize="0"/>
          <p:nvPr/>
        </p:nvPicPr>
        <p:blipFill rotWithShape="1">
          <a:blip r:embed="rId6">
            <a:alphaModFix/>
          </a:blip>
          <a:srcRect/>
          <a:stretch/>
        </p:blipFill>
        <p:spPr>
          <a:xfrm>
            <a:off x="5029200" y="1143000"/>
            <a:ext cx="2514600" cy="2286000"/>
          </a:xfrm>
          <a:prstGeom prst="rect">
            <a:avLst/>
          </a:prstGeom>
          <a:noFill/>
          <a:ln>
            <a:noFill/>
          </a:ln>
        </p:spPr>
      </p:pic>
      <p:sp>
        <p:nvSpPr>
          <p:cNvPr id="449" name="Google Shape;449;p42"/>
          <p:cNvSpPr txBox="1"/>
          <p:nvPr/>
        </p:nvSpPr>
        <p:spPr>
          <a:xfrm>
            <a:off x="5166102" y="467532"/>
            <a:ext cx="2209800" cy="461665"/>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a:solidFill>
                  <a:schemeClr val="lt1"/>
                </a:solidFill>
                <a:latin typeface="Open Sans"/>
                <a:ea typeface="Open Sans"/>
                <a:cs typeface="Open Sans"/>
                <a:sym typeface="Open Sans"/>
              </a:rPr>
              <a:t>एंजेल कटर</a:t>
            </a:r>
            <a:endParaRPr sz="2400" b="1" u="sng">
              <a:solidFill>
                <a:schemeClr val="lt1"/>
              </a:solidFill>
              <a:latin typeface="Open Sans"/>
              <a:ea typeface="Open Sans"/>
              <a:cs typeface="Open Sans"/>
              <a:sym typeface="Open Sans"/>
            </a:endParaRPr>
          </a:p>
        </p:txBody>
      </p:sp>
      <p:pic>
        <p:nvPicPr>
          <p:cNvPr id="450" name="Google Shape;450;p42" descr="E:\AA-PROCUREMENT-NDRF EQUIPMENT\high value photo\DSC00041.JPG"/>
          <p:cNvPicPr preferRelativeResize="0"/>
          <p:nvPr/>
        </p:nvPicPr>
        <p:blipFill rotWithShape="1">
          <a:blip r:embed="rId7">
            <a:alphaModFix/>
          </a:blip>
          <a:srcRect/>
          <a:stretch/>
        </p:blipFill>
        <p:spPr>
          <a:xfrm>
            <a:off x="7924800" y="4194176"/>
            <a:ext cx="2286000" cy="2054225"/>
          </a:xfrm>
          <a:prstGeom prst="rect">
            <a:avLst/>
          </a:prstGeom>
          <a:noFill/>
          <a:ln>
            <a:noFill/>
          </a:ln>
        </p:spPr>
      </p:pic>
      <p:sp>
        <p:nvSpPr>
          <p:cNvPr id="451" name="Google Shape;451;p42"/>
          <p:cNvSpPr txBox="1"/>
          <p:nvPr/>
        </p:nvSpPr>
        <p:spPr>
          <a:xfrm>
            <a:off x="8153400" y="3657600"/>
            <a:ext cx="2209800" cy="523220"/>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800" b="1" u="sng">
                <a:solidFill>
                  <a:schemeClr val="lt1"/>
                </a:solidFill>
                <a:latin typeface="Open Sans"/>
                <a:ea typeface="Open Sans"/>
                <a:cs typeface="Open Sans"/>
                <a:sym typeface="Open Sans"/>
              </a:rPr>
              <a:t>सर्कुलर  सॉ </a:t>
            </a:r>
            <a:endParaRPr sz="2800" b="1" u="sng">
              <a:solidFill>
                <a:schemeClr val="lt1"/>
              </a:solidFill>
              <a:latin typeface="Open Sans"/>
              <a:ea typeface="Open Sans"/>
              <a:cs typeface="Open Sans"/>
              <a:sym typeface="Open Sans"/>
            </a:endParaRPr>
          </a:p>
        </p:txBody>
      </p:sp>
      <p:pic>
        <p:nvPicPr>
          <p:cNvPr id="452" name="Google Shape;452;p42" descr="C:\Users\Control Room 2\Desktop\4\IMG_0059.JPG"/>
          <p:cNvPicPr preferRelativeResize="0"/>
          <p:nvPr/>
        </p:nvPicPr>
        <p:blipFill rotWithShape="1">
          <a:blip r:embed="rId8">
            <a:alphaModFix/>
          </a:blip>
          <a:srcRect l="41410"/>
          <a:stretch/>
        </p:blipFill>
        <p:spPr>
          <a:xfrm>
            <a:off x="8153400" y="914400"/>
            <a:ext cx="1981200" cy="2678196"/>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453" name="Google Shape;453;p4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30</a:t>
            </a:fld>
            <a:endParaRPr/>
          </a:p>
        </p:txBody>
      </p:sp>
    </p:spTree>
  </p:cSld>
  <p:clrMapOvr>
    <a:masterClrMapping/>
  </p:clrMapOvr>
  <p:transition spd="slow">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pic>
        <p:nvPicPr>
          <p:cNvPr id="458" name="Google Shape;458;p43"/>
          <p:cNvPicPr preferRelativeResize="0"/>
          <p:nvPr/>
        </p:nvPicPr>
        <p:blipFill rotWithShape="1">
          <a:blip r:embed="rId3">
            <a:alphaModFix/>
          </a:blip>
          <a:srcRect/>
          <a:stretch/>
        </p:blipFill>
        <p:spPr>
          <a:xfrm>
            <a:off x="1614407" y="1463999"/>
            <a:ext cx="2514600" cy="1984375"/>
          </a:xfrm>
          <a:prstGeom prst="rect">
            <a:avLst/>
          </a:prstGeom>
          <a:noFill/>
          <a:ln>
            <a:noFill/>
          </a:ln>
        </p:spPr>
      </p:pic>
      <p:sp>
        <p:nvSpPr>
          <p:cNvPr id="459" name="Google Shape;459;p43"/>
          <p:cNvSpPr txBox="1"/>
          <p:nvPr/>
        </p:nvSpPr>
        <p:spPr>
          <a:xfrm>
            <a:off x="1524000" y="804864"/>
            <a:ext cx="2971800" cy="461665"/>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a:solidFill>
                  <a:schemeClr val="lt1"/>
                </a:solidFill>
                <a:latin typeface="Open Sans"/>
                <a:ea typeface="Open Sans"/>
                <a:cs typeface="Open Sans"/>
                <a:sym typeface="Open Sans"/>
              </a:rPr>
              <a:t>इलेक्ट्रिक ड्रिल मशीन</a:t>
            </a:r>
            <a:endParaRPr sz="2400" b="1" u="sng">
              <a:solidFill>
                <a:schemeClr val="lt1"/>
              </a:solidFill>
              <a:latin typeface="Calibri"/>
              <a:ea typeface="Calibri"/>
              <a:cs typeface="Calibri"/>
              <a:sym typeface="Calibri"/>
            </a:endParaRPr>
          </a:p>
        </p:txBody>
      </p:sp>
      <p:pic>
        <p:nvPicPr>
          <p:cNvPr id="460" name="Google Shape;460;p43" descr="E:\AA-PROCUREMENT-NDRF EQUIPMENT\high value photo\DSC00214.JPG"/>
          <p:cNvPicPr preferRelativeResize="0"/>
          <p:nvPr/>
        </p:nvPicPr>
        <p:blipFill rotWithShape="1">
          <a:blip r:embed="rId4">
            <a:alphaModFix/>
          </a:blip>
          <a:srcRect/>
          <a:stretch/>
        </p:blipFill>
        <p:spPr>
          <a:xfrm>
            <a:off x="1828800" y="4399581"/>
            <a:ext cx="2438400" cy="2247900"/>
          </a:xfrm>
          <a:prstGeom prst="rect">
            <a:avLst/>
          </a:prstGeom>
          <a:noFill/>
          <a:ln>
            <a:noFill/>
          </a:ln>
        </p:spPr>
      </p:pic>
      <p:sp>
        <p:nvSpPr>
          <p:cNvPr id="461" name="Google Shape;461;p43"/>
          <p:cNvSpPr txBox="1"/>
          <p:nvPr/>
        </p:nvSpPr>
        <p:spPr>
          <a:xfrm>
            <a:off x="1870128" y="3668714"/>
            <a:ext cx="1988949" cy="400110"/>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000" b="1" u="sng">
                <a:solidFill>
                  <a:schemeClr val="lt1"/>
                </a:solidFill>
                <a:latin typeface="Calibri"/>
                <a:ea typeface="Calibri"/>
                <a:cs typeface="Calibri"/>
                <a:sym typeface="Calibri"/>
              </a:rPr>
              <a:t>कम –अलॉंग </a:t>
            </a:r>
            <a:endParaRPr sz="2000" b="1" u="sng">
              <a:solidFill>
                <a:schemeClr val="lt1"/>
              </a:solidFill>
              <a:latin typeface="Calibri"/>
              <a:ea typeface="Calibri"/>
              <a:cs typeface="Calibri"/>
              <a:sym typeface="Calibri"/>
            </a:endParaRPr>
          </a:p>
        </p:txBody>
      </p:sp>
      <p:pic>
        <p:nvPicPr>
          <p:cNvPr id="462" name="Google Shape;462;p43" descr="E:\AA-PROCUREMENT-NDRF EQUIPMENT\high value photo\DSC00208.JPG"/>
          <p:cNvPicPr preferRelativeResize="0"/>
          <p:nvPr/>
        </p:nvPicPr>
        <p:blipFill rotWithShape="1">
          <a:blip r:embed="rId5">
            <a:alphaModFix/>
          </a:blip>
          <a:srcRect/>
          <a:stretch/>
        </p:blipFill>
        <p:spPr>
          <a:xfrm>
            <a:off x="4755396" y="1402005"/>
            <a:ext cx="2667000" cy="1905000"/>
          </a:xfrm>
          <a:prstGeom prst="rect">
            <a:avLst/>
          </a:prstGeom>
          <a:noFill/>
          <a:ln>
            <a:noFill/>
          </a:ln>
        </p:spPr>
      </p:pic>
      <p:sp>
        <p:nvSpPr>
          <p:cNvPr id="463" name="Google Shape;463;p43"/>
          <p:cNvSpPr txBox="1"/>
          <p:nvPr/>
        </p:nvSpPr>
        <p:spPr>
          <a:xfrm>
            <a:off x="4762500" y="619550"/>
            <a:ext cx="2667000" cy="400110"/>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000">
                <a:solidFill>
                  <a:schemeClr val="lt1"/>
                </a:solidFill>
                <a:latin typeface="Open Sans"/>
                <a:ea typeface="Open Sans"/>
                <a:cs typeface="Open Sans"/>
                <a:sym typeface="Open Sans"/>
              </a:rPr>
              <a:t>कारबाइड टिप चेन आरी</a:t>
            </a:r>
            <a:endParaRPr sz="2000" b="1" u="sng">
              <a:solidFill>
                <a:schemeClr val="lt1"/>
              </a:solidFill>
              <a:latin typeface="Calibri"/>
              <a:ea typeface="Calibri"/>
              <a:cs typeface="Calibri"/>
              <a:sym typeface="Calibri"/>
            </a:endParaRPr>
          </a:p>
        </p:txBody>
      </p:sp>
      <p:pic>
        <p:nvPicPr>
          <p:cNvPr id="464" name="Google Shape;464;p43" descr="DSC00010"/>
          <p:cNvPicPr preferRelativeResize="0"/>
          <p:nvPr/>
        </p:nvPicPr>
        <p:blipFill rotWithShape="1">
          <a:blip r:embed="rId6">
            <a:alphaModFix/>
          </a:blip>
          <a:srcRect/>
          <a:stretch/>
        </p:blipFill>
        <p:spPr>
          <a:xfrm>
            <a:off x="4663699" y="4446076"/>
            <a:ext cx="2706688" cy="2209800"/>
          </a:xfrm>
          <a:prstGeom prst="rect">
            <a:avLst/>
          </a:prstGeom>
          <a:noFill/>
          <a:ln>
            <a:noFill/>
          </a:ln>
        </p:spPr>
      </p:pic>
      <p:sp>
        <p:nvSpPr>
          <p:cNvPr id="465" name="Google Shape;465;p43"/>
          <p:cNvSpPr txBox="1"/>
          <p:nvPr/>
        </p:nvSpPr>
        <p:spPr>
          <a:xfrm>
            <a:off x="4687888" y="3556002"/>
            <a:ext cx="2667000" cy="830997"/>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a:solidFill>
                  <a:schemeClr val="lt1"/>
                </a:solidFill>
                <a:latin typeface="Calibri"/>
                <a:ea typeface="Calibri"/>
                <a:cs typeface="Calibri"/>
                <a:sym typeface="Calibri"/>
              </a:rPr>
              <a:t> </a:t>
            </a:r>
            <a:r>
              <a:rPr lang="hi-IN" sz="2400">
                <a:solidFill>
                  <a:schemeClr val="lt1"/>
                </a:solidFill>
                <a:latin typeface="Open Sans"/>
                <a:ea typeface="Open Sans"/>
                <a:cs typeface="Open Sans"/>
                <a:sym typeface="Open Sans"/>
              </a:rPr>
              <a:t>एयर लिफ्टिंग बैग सेट</a:t>
            </a:r>
            <a:endParaRPr sz="2400" b="1" u="sng">
              <a:solidFill>
                <a:schemeClr val="lt1"/>
              </a:solidFill>
              <a:latin typeface="Calibri"/>
              <a:ea typeface="Calibri"/>
              <a:cs typeface="Calibri"/>
              <a:sym typeface="Calibri"/>
            </a:endParaRPr>
          </a:p>
        </p:txBody>
      </p:sp>
      <p:pic>
        <p:nvPicPr>
          <p:cNvPr id="466" name="Google Shape;466;p43" descr="E:\AA-PROCUREMENT-NDRF EQUIPMENT\high value photo\DSC00210.JPG"/>
          <p:cNvPicPr preferRelativeResize="0"/>
          <p:nvPr/>
        </p:nvPicPr>
        <p:blipFill rotWithShape="1">
          <a:blip r:embed="rId7">
            <a:alphaModFix/>
          </a:blip>
          <a:srcRect/>
          <a:stretch/>
        </p:blipFill>
        <p:spPr>
          <a:xfrm>
            <a:off x="7649705" y="4492572"/>
            <a:ext cx="2859088" cy="2133600"/>
          </a:xfrm>
          <a:prstGeom prst="rect">
            <a:avLst/>
          </a:prstGeom>
          <a:noFill/>
          <a:ln>
            <a:noFill/>
          </a:ln>
        </p:spPr>
      </p:pic>
      <p:sp>
        <p:nvSpPr>
          <p:cNvPr id="467" name="Google Shape;467;p43"/>
          <p:cNvSpPr txBox="1"/>
          <p:nvPr/>
        </p:nvSpPr>
        <p:spPr>
          <a:xfrm>
            <a:off x="7543800" y="3544887"/>
            <a:ext cx="3723468" cy="461665"/>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b="1" u="sng">
                <a:solidFill>
                  <a:schemeClr val="lt1"/>
                </a:solidFill>
                <a:latin typeface="Calibri"/>
                <a:ea typeface="Calibri"/>
                <a:cs typeface="Calibri"/>
                <a:sym typeface="Calibri"/>
              </a:rPr>
              <a:t>कॉमबीनेसन  कटर विद  स्प्रेडर   </a:t>
            </a:r>
            <a:endParaRPr sz="2400" b="1" u="sng">
              <a:solidFill>
                <a:schemeClr val="lt1"/>
              </a:solidFill>
              <a:latin typeface="Calibri"/>
              <a:ea typeface="Calibri"/>
              <a:cs typeface="Calibri"/>
              <a:sym typeface="Calibri"/>
            </a:endParaRPr>
          </a:p>
        </p:txBody>
      </p:sp>
      <p:pic>
        <p:nvPicPr>
          <p:cNvPr id="468" name="Google Shape;468;p43" descr="E:\AA-PROCUREMENT-NDRF EQUIPMENT\high value photo\DSC00209.JPG"/>
          <p:cNvPicPr preferRelativeResize="0"/>
          <p:nvPr/>
        </p:nvPicPr>
        <p:blipFill rotWithShape="1">
          <a:blip r:embed="rId8">
            <a:alphaModFix/>
          </a:blip>
          <a:srcRect/>
          <a:stretch/>
        </p:blipFill>
        <p:spPr>
          <a:xfrm>
            <a:off x="7848600" y="1386506"/>
            <a:ext cx="2667000" cy="1905000"/>
          </a:xfrm>
          <a:prstGeom prst="rect">
            <a:avLst/>
          </a:prstGeom>
          <a:noFill/>
          <a:ln>
            <a:noFill/>
          </a:ln>
        </p:spPr>
      </p:pic>
      <p:sp>
        <p:nvSpPr>
          <p:cNvPr id="469" name="Google Shape;469;p43"/>
          <p:cNvSpPr txBox="1"/>
          <p:nvPr/>
        </p:nvSpPr>
        <p:spPr>
          <a:xfrm>
            <a:off x="7916405" y="662563"/>
            <a:ext cx="2438400" cy="461665"/>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a:solidFill>
                  <a:schemeClr val="lt1"/>
                </a:solidFill>
                <a:latin typeface="Open Sans"/>
                <a:ea typeface="Open Sans"/>
                <a:cs typeface="Open Sans"/>
                <a:sym typeface="Open Sans"/>
              </a:rPr>
              <a:t>डायमंड चेन आरी</a:t>
            </a:r>
            <a:endParaRPr sz="2400" b="1" u="sng">
              <a:solidFill>
                <a:schemeClr val="lt1"/>
              </a:solidFill>
              <a:latin typeface="Calibri"/>
              <a:ea typeface="Calibri"/>
              <a:cs typeface="Calibri"/>
              <a:sym typeface="Calibri"/>
            </a:endParaRPr>
          </a:p>
        </p:txBody>
      </p:sp>
      <p:sp>
        <p:nvSpPr>
          <p:cNvPr id="470" name="Google Shape;470;p43"/>
          <p:cNvSpPr txBox="1">
            <a:spLocks noGrp="1"/>
          </p:cNvSpPr>
          <p:nvPr>
            <p:ph type="sldNum" idx="12"/>
          </p:nvPr>
        </p:nvSpPr>
        <p:spPr>
          <a:xfrm>
            <a:off x="10802580" y="6269418"/>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31</a:t>
            </a:fld>
            <a:endParaRPr/>
          </a:p>
        </p:txBody>
      </p:sp>
    </p:spTree>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pic>
        <p:nvPicPr>
          <p:cNvPr id="475" name="Google Shape;475;p44" descr="E:\AA-PROCUREMENT-NDRF EQUIPMENT\high value photo\DSC00032.JPG"/>
          <p:cNvPicPr preferRelativeResize="0"/>
          <p:nvPr/>
        </p:nvPicPr>
        <p:blipFill rotWithShape="1">
          <a:blip r:embed="rId3">
            <a:alphaModFix/>
          </a:blip>
          <a:srcRect/>
          <a:stretch/>
        </p:blipFill>
        <p:spPr>
          <a:xfrm>
            <a:off x="1828800" y="1219200"/>
            <a:ext cx="2819400" cy="2438400"/>
          </a:xfrm>
          <a:prstGeom prst="rect">
            <a:avLst/>
          </a:prstGeom>
          <a:noFill/>
          <a:ln>
            <a:noFill/>
          </a:ln>
        </p:spPr>
      </p:pic>
      <p:sp>
        <p:nvSpPr>
          <p:cNvPr id="476" name="Google Shape;476;p44"/>
          <p:cNvSpPr/>
          <p:nvPr/>
        </p:nvSpPr>
        <p:spPr>
          <a:xfrm>
            <a:off x="1679448" y="636935"/>
            <a:ext cx="3118104" cy="36933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1800" b="1" u="sng">
                <a:solidFill>
                  <a:schemeClr val="lt1"/>
                </a:solidFill>
                <a:latin typeface="Open Sans"/>
                <a:ea typeface="Open Sans"/>
                <a:cs typeface="Open Sans"/>
                <a:sym typeface="Open Sans"/>
              </a:rPr>
              <a:t>VICTIM LOCATION UNIT </a:t>
            </a:r>
            <a:endParaRPr/>
          </a:p>
        </p:txBody>
      </p:sp>
      <p:pic>
        <p:nvPicPr>
          <p:cNvPr id="477" name="Google Shape;477;p44" descr="E:\AA-PROCUREMENT-NDRF EQUIPMENT\high value photo\DSC00206.JPG"/>
          <p:cNvPicPr preferRelativeResize="0"/>
          <p:nvPr/>
        </p:nvPicPr>
        <p:blipFill rotWithShape="1">
          <a:blip r:embed="rId4">
            <a:alphaModFix/>
          </a:blip>
          <a:srcRect/>
          <a:stretch/>
        </p:blipFill>
        <p:spPr>
          <a:xfrm>
            <a:off x="4724400" y="1219200"/>
            <a:ext cx="2971800" cy="2438400"/>
          </a:xfrm>
          <a:prstGeom prst="rect">
            <a:avLst/>
          </a:prstGeom>
          <a:noFill/>
          <a:ln>
            <a:noFill/>
          </a:ln>
        </p:spPr>
      </p:pic>
      <p:sp>
        <p:nvSpPr>
          <p:cNvPr id="478" name="Google Shape;478;p44"/>
          <p:cNvSpPr/>
          <p:nvPr/>
        </p:nvSpPr>
        <p:spPr>
          <a:xfrm>
            <a:off x="4991100" y="636379"/>
            <a:ext cx="2667000" cy="369888"/>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Calibri"/>
                <a:ea typeface="Calibri"/>
                <a:cs typeface="Calibri"/>
                <a:sym typeface="Calibri"/>
              </a:rPr>
              <a:t>BREACHING SYSTEM</a:t>
            </a:r>
            <a:endParaRPr sz="1800" b="1" u="sng">
              <a:solidFill>
                <a:schemeClr val="lt1"/>
              </a:solidFill>
              <a:latin typeface="Calibri"/>
              <a:ea typeface="Calibri"/>
              <a:cs typeface="Calibri"/>
              <a:sym typeface="Calibri"/>
            </a:endParaRPr>
          </a:p>
        </p:txBody>
      </p:sp>
      <p:pic>
        <p:nvPicPr>
          <p:cNvPr id="479" name="Google Shape;479;p44" descr="E:\AA-PROCUREMENT-NDRF EQUIPMENT\high value photo\DSC00213.JPG"/>
          <p:cNvPicPr preferRelativeResize="0"/>
          <p:nvPr/>
        </p:nvPicPr>
        <p:blipFill rotWithShape="1">
          <a:blip r:embed="rId5">
            <a:alphaModFix/>
          </a:blip>
          <a:srcRect/>
          <a:stretch/>
        </p:blipFill>
        <p:spPr>
          <a:xfrm>
            <a:off x="1828800" y="4267200"/>
            <a:ext cx="4114800" cy="2438400"/>
          </a:xfrm>
          <a:prstGeom prst="rect">
            <a:avLst/>
          </a:prstGeom>
          <a:noFill/>
          <a:ln>
            <a:noFill/>
          </a:ln>
        </p:spPr>
      </p:pic>
      <p:sp>
        <p:nvSpPr>
          <p:cNvPr id="480" name="Google Shape;480;p44"/>
          <p:cNvSpPr/>
          <p:nvPr/>
        </p:nvSpPr>
        <p:spPr>
          <a:xfrm>
            <a:off x="2514600" y="3852864"/>
            <a:ext cx="2667000" cy="338137"/>
          </a:xfrm>
          <a:prstGeom prst="rect">
            <a:avLst/>
          </a:prstGeom>
          <a:solidFill>
            <a:srgbClr val="C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hi-IN" sz="1600" b="1" u="sng">
                <a:solidFill>
                  <a:schemeClr val="lt1"/>
                </a:solidFill>
                <a:latin typeface="Open Sans"/>
                <a:ea typeface="Open Sans"/>
                <a:cs typeface="Open Sans"/>
                <a:sym typeface="Open Sans"/>
              </a:rPr>
              <a:t>LIFE DETECTOR TYPE -I</a:t>
            </a:r>
            <a:r>
              <a:rPr lang="hi-IN" sz="1200" b="1" u="sng">
                <a:solidFill>
                  <a:schemeClr val="lt1"/>
                </a:solidFill>
                <a:latin typeface="Open Sans"/>
                <a:ea typeface="Open Sans"/>
                <a:cs typeface="Open Sans"/>
                <a:sym typeface="Open Sans"/>
              </a:rPr>
              <a:t> </a:t>
            </a:r>
            <a:endParaRPr sz="3600" b="1" u="sng">
              <a:solidFill>
                <a:schemeClr val="lt1"/>
              </a:solidFill>
              <a:latin typeface="Open Sans"/>
              <a:ea typeface="Open Sans"/>
              <a:cs typeface="Open Sans"/>
              <a:sym typeface="Open Sans"/>
            </a:endParaRPr>
          </a:p>
        </p:txBody>
      </p:sp>
      <p:pic>
        <p:nvPicPr>
          <p:cNvPr id="481" name="Google Shape;481;p44" descr="E:\AA-PROCUREMENT-NDRF EQUIPMENT\high value photo\DSC00049.JPG"/>
          <p:cNvPicPr preferRelativeResize="0"/>
          <p:nvPr/>
        </p:nvPicPr>
        <p:blipFill rotWithShape="1">
          <a:blip r:embed="rId6">
            <a:alphaModFix/>
          </a:blip>
          <a:srcRect/>
          <a:stretch/>
        </p:blipFill>
        <p:spPr>
          <a:xfrm>
            <a:off x="6324600" y="4191000"/>
            <a:ext cx="4038600" cy="2362200"/>
          </a:xfrm>
          <a:prstGeom prst="rect">
            <a:avLst/>
          </a:prstGeom>
          <a:noFill/>
          <a:ln>
            <a:noFill/>
          </a:ln>
        </p:spPr>
      </p:pic>
      <p:sp>
        <p:nvSpPr>
          <p:cNvPr id="482" name="Google Shape;482;p44"/>
          <p:cNvSpPr/>
          <p:nvPr/>
        </p:nvSpPr>
        <p:spPr>
          <a:xfrm>
            <a:off x="6324600" y="3745468"/>
            <a:ext cx="4714702"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Calibri"/>
                <a:ea typeface="Calibri"/>
                <a:cs typeface="Calibri"/>
                <a:sym typeface="Calibri"/>
              </a:rPr>
              <a:t>HIGH PRESSURE BREATHING AIR COMPRESSOR</a:t>
            </a:r>
            <a:endParaRPr sz="1800" b="1" u="sng">
              <a:solidFill>
                <a:schemeClr val="lt1"/>
              </a:solidFill>
              <a:latin typeface="Calibri"/>
              <a:ea typeface="Calibri"/>
              <a:cs typeface="Calibri"/>
              <a:sym typeface="Calibri"/>
            </a:endParaRPr>
          </a:p>
        </p:txBody>
      </p:sp>
      <p:grpSp>
        <p:nvGrpSpPr>
          <p:cNvPr id="483" name="Google Shape;483;p44"/>
          <p:cNvGrpSpPr/>
          <p:nvPr/>
        </p:nvGrpSpPr>
        <p:grpSpPr>
          <a:xfrm>
            <a:off x="7772400" y="1219200"/>
            <a:ext cx="2590800" cy="2438400"/>
            <a:chOff x="762000" y="1066800"/>
            <a:chExt cx="5638800" cy="3733800"/>
          </a:xfrm>
        </p:grpSpPr>
        <p:pic>
          <p:nvPicPr>
            <p:cNvPr id="484" name="Google Shape;484;p44" descr="E:\AA-PROCUREMENT-NDRF EQUIPMENT\high value photo\DSC00026.JPG"/>
            <p:cNvPicPr preferRelativeResize="0"/>
            <p:nvPr/>
          </p:nvPicPr>
          <p:blipFill rotWithShape="1">
            <a:blip r:embed="rId7">
              <a:alphaModFix/>
            </a:blip>
            <a:srcRect/>
            <a:stretch/>
          </p:blipFill>
          <p:spPr>
            <a:xfrm>
              <a:off x="762000" y="1066800"/>
              <a:ext cx="2743200" cy="1752600"/>
            </a:xfrm>
            <a:prstGeom prst="rect">
              <a:avLst/>
            </a:prstGeom>
            <a:noFill/>
            <a:ln>
              <a:noFill/>
            </a:ln>
          </p:spPr>
        </p:pic>
        <p:pic>
          <p:nvPicPr>
            <p:cNvPr id="485" name="Google Shape;485;p44" descr="E:\AA-PROCUREMENT-NDRF EQUIPMENT\high value photo\DSC00025.JPG"/>
            <p:cNvPicPr preferRelativeResize="0"/>
            <p:nvPr/>
          </p:nvPicPr>
          <p:blipFill rotWithShape="1">
            <a:blip r:embed="rId8">
              <a:alphaModFix/>
            </a:blip>
            <a:srcRect/>
            <a:stretch/>
          </p:blipFill>
          <p:spPr>
            <a:xfrm>
              <a:off x="762000" y="2667000"/>
              <a:ext cx="2743200" cy="2133600"/>
            </a:xfrm>
            <a:prstGeom prst="rect">
              <a:avLst/>
            </a:prstGeom>
            <a:noFill/>
            <a:ln>
              <a:noFill/>
            </a:ln>
          </p:spPr>
        </p:pic>
        <p:pic>
          <p:nvPicPr>
            <p:cNvPr id="486" name="Google Shape;486;p44" descr="E:\AA-PROCUREMENT-NDRF EQUIPMENT\high value photo\DSC00211.JPG"/>
            <p:cNvPicPr preferRelativeResize="0"/>
            <p:nvPr/>
          </p:nvPicPr>
          <p:blipFill rotWithShape="1">
            <a:blip r:embed="rId9">
              <a:alphaModFix/>
            </a:blip>
            <a:srcRect/>
            <a:stretch/>
          </p:blipFill>
          <p:spPr>
            <a:xfrm>
              <a:off x="3505200" y="1066800"/>
              <a:ext cx="2895600" cy="3733800"/>
            </a:xfrm>
            <a:prstGeom prst="rect">
              <a:avLst/>
            </a:prstGeom>
            <a:noFill/>
            <a:ln>
              <a:noFill/>
            </a:ln>
          </p:spPr>
        </p:pic>
      </p:grpSp>
      <p:sp>
        <p:nvSpPr>
          <p:cNvPr id="487" name="Google Shape;487;p44"/>
          <p:cNvSpPr/>
          <p:nvPr/>
        </p:nvSpPr>
        <p:spPr>
          <a:xfrm>
            <a:off x="7851648" y="627102"/>
            <a:ext cx="2359111"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1800" b="1" u="sng">
                <a:solidFill>
                  <a:schemeClr val="lt1"/>
                </a:solidFill>
                <a:latin typeface="Calibri"/>
                <a:ea typeface="Calibri"/>
                <a:cs typeface="Calibri"/>
                <a:sym typeface="Calibri"/>
              </a:rPr>
              <a:t>GAS CUTTER 450 MM</a:t>
            </a:r>
            <a:endParaRPr sz="1800" b="1" u="sng">
              <a:solidFill>
                <a:schemeClr val="lt1"/>
              </a:solidFill>
              <a:latin typeface="Calibri"/>
              <a:ea typeface="Calibri"/>
              <a:cs typeface="Calibri"/>
              <a:sym typeface="Calibri"/>
            </a:endParaRPr>
          </a:p>
        </p:txBody>
      </p:sp>
      <p:sp>
        <p:nvSpPr>
          <p:cNvPr id="488" name="Google Shape;488;p4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32</a:t>
            </a:fld>
            <a:endParaRPr/>
          </a:p>
        </p:txBody>
      </p:sp>
    </p:spTree>
  </p:cSld>
  <p:clrMapOvr>
    <a:masterClrMapping/>
  </p:clrMapOvr>
  <p:transition spd="slow">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pic>
        <p:nvPicPr>
          <p:cNvPr id="494" name="Google Shape;494;p45"/>
          <p:cNvPicPr preferRelativeResize="0"/>
          <p:nvPr/>
        </p:nvPicPr>
        <p:blipFill rotWithShape="1">
          <a:blip r:embed="rId3">
            <a:alphaModFix/>
          </a:blip>
          <a:srcRect/>
          <a:stretch/>
        </p:blipFill>
        <p:spPr>
          <a:xfrm>
            <a:off x="1871382" y="1219200"/>
            <a:ext cx="3234018" cy="2465294"/>
          </a:xfrm>
          <a:prstGeom prst="rect">
            <a:avLst/>
          </a:prstGeom>
          <a:noFill/>
          <a:ln>
            <a:noFill/>
          </a:ln>
        </p:spPr>
      </p:pic>
      <p:sp>
        <p:nvSpPr>
          <p:cNvPr id="495" name="Google Shape;495;p45"/>
          <p:cNvSpPr/>
          <p:nvPr/>
        </p:nvSpPr>
        <p:spPr>
          <a:xfrm>
            <a:off x="2995102" y="762000"/>
            <a:ext cx="877164"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1800" b="1" u="sng">
                <a:solidFill>
                  <a:schemeClr val="lt1"/>
                </a:solidFill>
                <a:latin typeface="Open Sans"/>
                <a:ea typeface="Open Sans"/>
                <a:cs typeface="Open Sans"/>
                <a:sym typeface="Open Sans"/>
              </a:rPr>
              <a:t>WPDK</a:t>
            </a:r>
            <a:endParaRPr/>
          </a:p>
        </p:txBody>
      </p:sp>
      <p:sp>
        <p:nvSpPr>
          <p:cNvPr id="496" name="Google Shape;496;p45"/>
          <p:cNvSpPr/>
          <p:nvPr/>
        </p:nvSpPr>
        <p:spPr>
          <a:xfrm>
            <a:off x="6096001" y="762000"/>
            <a:ext cx="659155"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RVD</a:t>
            </a:r>
            <a:endParaRPr/>
          </a:p>
        </p:txBody>
      </p:sp>
      <p:pic>
        <p:nvPicPr>
          <p:cNvPr id="497" name="Google Shape;497;p45"/>
          <p:cNvPicPr preferRelativeResize="0"/>
          <p:nvPr/>
        </p:nvPicPr>
        <p:blipFill rotWithShape="1">
          <a:blip r:embed="rId4">
            <a:alphaModFix/>
          </a:blip>
          <a:srcRect r="2438"/>
          <a:stretch/>
        </p:blipFill>
        <p:spPr>
          <a:xfrm>
            <a:off x="1905002" y="4435402"/>
            <a:ext cx="3047999" cy="2041599"/>
          </a:xfrm>
          <a:prstGeom prst="rect">
            <a:avLst/>
          </a:prstGeom>
          <a:noFill/>
          <a:ln>
            <a:noFill/>
          </a:ln>
        </p:spPr>
      </p:pic>
      <p:sp>
        <p:nvSpPr>
          <p:cNvPr id="498" name="Google Shape;498;p45"/>
          <p:cNvSpPr/>
          <p:nvPr/>
        </p:nvSpPr>
        <p:spPr>
          <a:xfrm>
            <a:off x="5105400" y="3897868"/>
            <a:ext cx="2832570"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ISOTOPE IDENTIFINDER</a:t>
            </a:r>
            <a:endParaRPr/>
          </a:p>
        </p:txBody>
      </p:sp>
      <p:sp>
        <p:nvSpPr>
          <p:cNvPr id="499" name="Google Shape;499;p45"/>
          <p:cNvSpPr/>
          <p:nvPr/>
        </p:nvSpPr>
        <p:spPr>
          <a:xfrm>
            <a:off x="2743200" y="3962400"/>
            <a:ext cx="1691489"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AIR SAMPLER</a:t>
            </a:r>
            <a:endParaRPr/>
          </a:p>
        </p:txBody>
      </p:sp>
      <p:sp>
        <p:nvSpPr>
          <p:cNvPr id="500" name="Google Shape;500;p45"/>
          <p:cNvSpPr/>
          <p:nvPr/>
        </p:nvSpPr>
        <p:spPr>
          <a:xfrm>
            <a:off x="8183824" y="3897868"/>
            <a:ext cx="2428870"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GAS ALERT MICRO 5</a:t>
            </a:r>
            <a:endParaRPr/>
          </a:p>
        </p:txBody>
      </p:sp>
      <p:sp>
        <p:nvSpPr>
          <p:cNvPr id="501" name="Google Shape;501;p45"/>
          <p:cNvSpPr/>
          <p:nvPr/>
        </p:nvSpPr>
        <p:spPr>
          <a:xfrm>
            <a:off x="8305800" y="609600"/>
            <a:ext cx="2900153"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RAMAN SPECTROMETER</a:t>
            </a:r>
            <a:endParaRPr/>
          </a:p>
        </p:txBody>
      </p:sp>
      <p:pic>
        <p:nvPicPr>
          <p:cNvPr id="502" name="Google Shape;502;p45"/>
          <p:cNvPicPr preferRelativeResize="0"/>
          <p:nvPr/>
        </p:nvPicPr>
        <p:blipFill rotWithShape="1">
          <a:blip r:embed="rId5">
            <a:alphaModFix/>
          </a:blip>
          <a:srcRect l="20689" t="12108"/>
          <a:stretch/>
        </p:blipFill>
        <p:spPr>
          <a:xfrm>
            <a:off x="8382000" y="4340472"/>
            <a:ext cx="1981200" cy="2057400"/>
          </a:xfrm>
          <a:prstGeom prst="rect">
            <a:avLst/>
          </a:prstGeom>
          <a:noFill/>
          <a:ln>
            <a:noFill/>
          </a:ln>
        </p:spPr>
      </p:pic>
      <p:pic>
        <p:nvPicPr>
          <p:cNvPr id="503" name="Google Shape;503;p45" descr="G:\equipment\39. RESIDUAL VAPER DETECTOR KIT..JPG"/>
          <p:cNvPicPr preferRelativeResize="0"/>
          <p:nvPr/>
        </p:nvPicPr>
        <p:blipFill rotWithShape="1">
          <a:blip r:embed="rId6">
            <a:alphaModFix/>
          </a:blip>
          <a:srcRect l="23256" t="9524" r="26743"/>
          <a:stretch/>
        </p:blipFill>
        <p:spPr>
          <a:xfrm>
            <a:off x="5181600" y="1219200"/>
            <a:ext cx="2743200" cy="2438400"/>
          </a:xfrm>
          <a:prstGeom prst="rect">
            <a:avLst/>
          </a:prstGeom>
          <a:noFill/>
          <a:ln>
            <a:noFill/>
          </a:ln>
        </p:spPr>
      </p:pic>
      <p:pic>
        <p:nvPicPr>
          <p:cNvPr id="504" name="Google Shape;504;p45" descr="G:\equipment\DSC_0189.JPG"/>
          <p:cNvPicPr preferRelativeResize="0"/>
          <p:nvPr/>
        </p:nvPicPr>
        <p:blipFill rotWithShape="1">
          <a:blip r:embed="rId7">
            <a:alphaModFix/>
          </a:blip>
          <a:srcRect l="21617" t="44121" r="11743" b="9920"/>
          <a:stretch/>
        </p:blipFill>
        <p:spPr>
          <a:xfrm>
            <a:off x="5105400" y="4419600"/>
            <a:ext cx="2971800" cy="2057400"/>
          </a:xfrm>
          <a:prstGeom prst="rect">
            <a:avLst/>
          </a:prstGeom>
          <a:noFill/>
          <a:ln>
            <a:noFill/>
          </a:ln>
        </p:spPr>
      </p:pic>
      <p:pic>
        <p:nvPicPr>
          <p:cNvPr id="505" name="Google Shape;505;p45" descr="G:\equipment\DSC00191.JPG"/>
          <p:cNvPicPr preferRelativeResize="0"/>
          <p:nvPr/>
        </p:nvPicPr>
        <p:blipFill rotWithShape="1">
          <a:blip r:embed="rId8">
            <a:alphaModFix/>
          </a:blip>
          <a:srcRect l="22500" t="6734" r="25000"/>
          <a:stretch/>
        </p:blipFill>
        <p:spPr>
          <a:xfrm>
            <a:off x="8077200" y="1143000"/>
            <a:ext cx="2438400" cy="2514600"/>
          </a:xfrm>
          <a:prstGeom prst="rect">
            <a:avLst/>
          </a:prstGeom>
          <a:noFill/>
          <a:ln>
            <a:noFill/>
          </a:ln>
        </p:spPr>
      </p:pic>
      <p:sp>
        <p:nvSpPr>
          <p:cNvPr id="506" name="Google Shape;506;p4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33</a:t>
            </a:fld>
            <a:endParaRPr/>
          </a:p>
        </p:txBody>
      </p:sp>
    </p:spTree>
  </p:cSld>
  <p:clrMapOvr>
    <a:masterClrMapping/>
  </p:clrMapOvr>
  <p:transition spd="slow">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46"/>
          <p:cNvSpPr/>
          <p:nvPr/>
        </p:nvSpPr>
        <p:spPr>
          <a:xfrm>
            <a:off x="1810596" y="762000"/>
            <a:ext cx="2430474"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1800" b="1" u="sng">
                <a:solidFill>
                  <a:schemeClr val="lt1"/>
                </a:solidFill>
                <a:latin typeface="Open Sans"/>
                <a:ea typeface="Open Sans"/>
                <a:cs typeface="Open Sans"/>
                <a:sym typeface="Open Sans"/>
              </a:rPr>
              <a:t>SMART BIO-SENSOR</a:t>
            </a:r>
            <a:endParaRPr/>
          </a:p>
        </p:txBody>
      </p:sp>
      <p:sp>
        <p:nvSpPr>
          <p:cNvPr id="512" name="Google Shape;512;p46"/>
          <p:cNvSpPr/>
          <p:nvPr/>
        </p:nvSpPr>
        <p:spPr>
          <a:xfrm>
            <a:off x="4953001" y="762000"/>
            <a:ext cx="2801151"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BIO - AGENT DETECTOR</a:t>
            </a:r>
            <a:endParaRPr/>
          </a:p>
        </p:txBody>
      </p:sp>
      <p:sp>
        <p:nvSpPr>
          <p:cNvPr id="513" name="Google Shape;513;p46"/>
          <p:cNvSpPr/>
          <p:nvPr/>
        </p:nvSpPr>
        <p:spPr>
          <a:xfrm>
            <a:off x="8001001" y="762000"/>
            <a:ext cx="2299219"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THERMAL  IMAGER</a:t>
            </a:r>
            <a:endParaRPr/>
          </a:p>
        </p:txBody>
      </p:sp>
      <p:sp>
        <p:nvSpPr>
          <p:cNvPr id="514" name="Google Shape;514;p46"/>
          <p:cNvSpPr/>
          <p:nvPr/>
        </p:nvSpPr>
        <p:spPr>
          <a:xfrm>
            <a:off x="2362200" y="4202668"/>
            <a:ext cx="2459328"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POCKET DOSIMETER</a:t>
            </a:r>
            <a:endParaRPr/>
          </a:p>
        </p:txBody>
      </p:sp>
      <p:sp>
        <p:nvSpPr>
          <p:cNvPr id="515" name="Google Shape;515;p46"/>
          <p:cNvSpPr/>
          <p:nvPr/>
        </p:nvSpPr>
        <p:spPr>
          <a:xfrm>
            <a:off x="8382000" y="4050268"/>
            <a:ext cx="1620957"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LEAK TESTER</a:t>
            </a:r>
            <a:endParaRPr/>
          </a:p>
        </p:txBody>
      </p:sp>
      <p:pic>
        <p:nvPicPr>
          <p:cNvPr id="516" name="Google Shape;516;p46" descr="C:\Users\sony\Documents\Bluetooth Folder\IMG_20150110_130734.jpg"/>
          <p:cNvPicPr preferRelativeResize="0"/>
          <p:nvPr/>
        </p:nvPicPr>
        <p:blipFill rotWithShape="1">
          <a:blip r:embed="rId3">
            <a:alphaModFix/>
          </a:blip>
          <a:srcRect l="36666" t="8889" r="25556" b="10000"/>
          <a:stretch/>
        </p:blipFill>
        <p:spPr>
          <a:xfrm>
            <a:off x="1905000" y="1295400"/>
            <a:ext cx="2590800" cy="2590800"/>
          </a:xfrm>
          <a:prstGeom prst="rect">
            <a:avLst/>
          </a:prstGeom>
          <a:noFill/>
          <a:ln>
            <a:noFill/>
          </a:ln>
        </p:spPr>
      </p:pic>
      <p:pic>
        <p:nvPicPr>
          <p:cNvPr id="517" name="Google Shape;517;p46"/>
          <p:cNvPicPr preferRelativeResize="0"/>
          <p:nvPr/>
        </p:nvPicPr>
        <p:blipFill rotWithShape="1">
          <a:blip r:embed="rId4">
            <a:alphaModFix/>
          </a:blip>
          <a:srcRect/>
          <a:stretch/>
        </p:blipFill>
        <p:spPr>
          <a:xfrm>
            <a:off x="1828800" y="4724400"/>
            <a:ext cx="2895600" cy="1828800"/>
          </a:xfrm>
          <a:prstGeom prst="rect">
            <a:avLst/>
          </a:prstGeom>
          <a:noFill/>
          <a:ln>
            <a:noFill/>
          </a:ln>
        </p:spPr>
      </p:pic>
      <p:pic>
        <p:nvPicPr>
          <p:cNvPr id="518" name="Google Shape;518;p46" descr="G:\equipment\4.PORTABLE DEFIBRILLATOR WITH RECODER..JPG"/>
          <p:cNvPicPr preferRelativeResize="0"/>
          <p:nvPr/>
        </p:nvPicPr>
        <p:blipFill rotWithShape="1">
          <a:blip r:embed="rId5">
            <a:alphaModFix/>
          </a:blip>
          <a:srcRect l="18867" t="5882" r="11321" b="2940"/>
          <a:stretch/>
        </p:blipFill>
        <p:spPr>
          <a:xfrm>
            <a:off x="4791808" y="4572000"/>
            <a:ext cx="2667000" cy="1981200"/>
          </a:xfrm>
          <a:prstGeom prst="rect">
            <a:avLst/>
          </a:prstGeom>
          <a:noFill/>
          <a:ln>
            <a:noFill/>
          </a:ln>
        </p:spPr>
      </p:pic>
      <p:sp>
        <p:nvSpPr>
          <p:cNvPr id="519" name="Google Shape;519;p46"/>
          <p:cNvSpPr/>
          <p:nvPr/>
        </p:nvSpPr>
        <p:spPr>
          <a:xfrm>
            <a:off x="5548884" y="4114800"/>
            <a:ext cx="1903150"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RESUSCITATOR </a:t>
            </a:r>
            <a:endParaRPr/>
          </a:p>
        </p:txBody>
      </p:sp>
      <p:pic>
        <p:nvPicPr>
          <p:cNvPr id="520" name="Google Shape;520;p46" descr="G:\equipment\DSC_0181.JPG"/>
          <p:cNvPicPr preferRelativeResize="0"/>
          <p:nvPr/>
        </p:nvPicPr>
        <p:blipFill rotWithShape="1">
          <a:blip r:embed="rId6">
            <a:alphaModFix/>
          </a:blip>
          <a:srcRect l="45479" t="28621" r="13834" b="17502"/>
          <a:stretch/>
        </p:blipFill>
        <p:spPr>
          <a:xfrm>
            <a:off x="4648200" y="1371600"/>
            <a:ext cx="2743200" cy="2438400"/>
          </a:xfrm>
          <a:prstGeom prst="rect">
            <a:avLst/>
          </a:prstGeom>
          <a:noFill/>
          <a:ln>
            <a:noFill/>
          </a:ln>
        </p:spPr>
      </p:pic>
      <p:pic>
        <p:nvPicPr>
          <p:cNvPr id="521" name="Google Shape;521;p46" descr="C:\IMG-20141204-WA0011.jpg"/>
          <p:cNvPicPr preferRelativeResize="0"/>
          <p:nvPr/>
        </p:nvPicPr>
        <p:blipFill rotWithShape="1">
          <a:blip r:embed="rId7">
            <a:alphaModFix/>
          </a:blip>
          <a:srcRect/>
          <a:stretch/>
        </p:blipFill>
        <p:spPr>
          <a:xfrm>
            <a:off x="7543801" y="1295400"/>
            <a:ext cx="2895599" cy="2514600"/>
          </a:xfrm>
          <a:prstGeom prst="rect">
            <a:avLst/>
          </a:prstGeom>
          <a:noFill/>
          <a:ln>
            <a:noFill/>
          </a:ln>
        </p:spPr>
      </p:pic>
      <p:pic>
        <p:nvPicPr>
          <p:cNvPr id="522" name="Google Shape;522;p46"/>
          <p:cNvPicPr preferRelativeResize="0"/>
          <p:nvPr/>
        </p:nvPicPr>
        <p:blipFill rotWithShape="1">
          <a:blip r:embed="rId8">
            <a:alphaModFix/>
          </a:blip>
          <a:srcRect l="1971" t="1998" r="3342" b="2980"/>
          <a:stretch/>
        </p:blipFill>
        <p:spPr>
          <a:xfrm>
            <a:off x="7543800" y="4571999"/>
            <a:ext cx="2895600" cy="1735017"/>
          </a:xfrm>
          <a:prstGeom prst="rect">
            <a:avLst/>
          </a:prstGeom>
          <a:noFill/>
          <a:ln>
            <a:noFill/>
          </a:ln>
        </p:spPr>
      </p:pic>
      <p:sp>
        <p:nvSpPr>
          <p:cNvPr id="523" name="Google Shape;523;p4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34</a:t>
            </a:fld>
            <a:endParaRPr/>
          </a:p>
        </p:txBody>
      </p:sp>
    </p:spTree>
  </p:cSld>
  <p:clrMapOvr>
    <a:masterClrMapping/>
  </p:clrMapOvr>
  <p:transition spd="slow">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47"/>
          <p:cNvSpPr/>
          <p:nvPr/>
        </p:nvSpPr>
        <p:spPr>
          <a:xfrm>
            <a:off x="3083915" y="838200"/>
            <a:ext cx="1582677"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1800" b="1" u="sng">
                <a:solidFill>
                  <a:schemeClr val="lt1"/>
                </a:solidFill>
                <a:latin typeface="Open Sans"/>
                <a:ea typeface="Open Sans"/>
                <a:cs typeface="Open Sans"/>
                <a:sym typeface="Open Sans"/>
              </a:rPr>
              <a:t>TELETECTOR</a:t>
            </a:r>
            <a:endParaRPr/>
          </a:p>
        </p:txBody>
      </p:sp>
      <p:sp>
        <p:nvSpPr>
          <p:cNvPr id="529" name="Google Shape;529;p47"/>
          <p:cNvSpPr/>
          <p:nvPr/>
        </p:nvSpPr>
        <p:spPr>
          <a:xfrm>
            <a:off x="8236361" y="838200"/>
            <a:ext cx="2203039"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ALSCIN MONITOR</a:t>
            </a:r>
            <a:endParaRPr sz="1800" b="1" u="sng">
              <a:solidFill>
                <a:schemeClr val="lt1"/>
              </a:solidFill>
              <a:latin typeface="Open Sans"/>
              <a:ea typeface="Open Sans"/>
              <a:cs typeface="Open Sans"/>
              <a:sym typeface="Open Sans"/>
            </a:endParaRPr>
          </a:p>
        </p:txBody>
      </p:sp>
      <p:sp>
        <p:nvSpPr>
          <p:cNvPr id="530" name="Google Shape;530;p47"/>
          <p:cNvSpPr/>
          <p:nvPr/>
        </p:nvSpPr>
        <p:spPr>
          <a:xfrm>
            <a:off x="5265576" y="762000"/>
            <a:ext cx="2876108"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MICRO R SURVEYMETER</a:t>
            </a:r>
            <a:endParaRPr/>
          </a:p>
        </p:txBody>
      </p:sp>
      <p:sp>
        <p:nvSpPr>
          <p:cNvPr id="531" name="Google Shape;531;p47"/>
          <p:cNvSpPr/>
          <p:nvPr/>
        </p:nvSpPr>
        <p:spPr>
          <a:xfrm>
            <a:off x="1499879" y="3886200"/>
            <a:ext cx="4001865"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ALFA CONTAMINATION MONITOR</a:t>
            </a:r>
            <a:endParaRPr/>
          </a:p>
        </p:txBody>
      </p:sp>
      <p:sp>
        <p:nvSpPr>
          <p:cNvPr id="532" name="Google Shape;532;p47"/>
          <p:cNvSpPr/>
          <p:nvPr/>
        </p:nvSpPr>
        <p:spPr>
          <a:xfrm>
            <a:off x="5638801" y="3886200"/>
            <a:ext cx="2048959"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MINIRAD METER</a:t>
            </a:r>
            <a:endParaRPr/>
          </a:p>
        </p:txBody>
      </p:sp>
      <p:sp>
        <p:nvSpPr>
          <p:cNvPr id="533" name="Google Shape;533;p47"/>
          <p:cNvSpPr/>
          <p:nvPr/>
        </p:nvSpPr>
        <p:spPr>
          <a:xfrm>
            <a:off x="7924800" y="3810000"/>
            <a:ext cx="2329484"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GM SURVEY METER</a:t>
            </a:r>
            <a:endParaRPr/>
          </a:p>
        </p:txBody>
      </p:sp>
      <p:pic>
        <p:nvPicPr>
          <p:cNvPr id="534" name="Google Shape;534;p47"/>
          <p:cNvPicPr preferRelativeResize="0"/>
          <p:nvPr/>
        </p:nvPicPr>
        <p:blipFill rotWithShape="1">
          <a:blip r:embed="rId3">
            <a:alphaModFix/>
          </a:blip>
          <a:srcRect r="30901" b="5384"/>
          <a:stretch/>
        </p:blipFill>
        <p:spPr>
          <a:xfrm>
            <a:off x="1905001" y="1295400"/>
            <a:ext cx="3231035" cy="2133600"/>
          </a:xfrm>
          <a:prstGeom prst="rect">
            <a:avLst/>
          </a:prstGeom>
          <a:noFill/>
          <a:ln>
            <a:noFill/>
          </a:ln>
        </p:spPr>
      </p:pic>
      <p:pic>
        <p:nvPicPr>
          <p:cNvPr id="535" name="Google Shape;535;p47"/>
          <p:cNvPicPr preferRelativeResize="0"/>
          <p:nvPr/>
        </p:nvPicPr>
        <p:blipFill rotWithShape="1">
          <a:blip r:embed="rId4">
            <a:alphaModFix/>
          </a:blip>
          <a:srcRect l="25018" t="57862" r="22936"/>
          <a:stretch/>
        </p:blipFill>
        <p:spPr>
          <a:xfrm>
            <a:off x="8001000" y="1295400"/>
            <a:ext cx="2362200" cy="2209800"/>
          </a:xfrm>
          <a:prstGeom prst="rect">
            <a:avLst/>
          </a:prstGeom>
          <a:noFill/>
          <a:ln>
            <a:noFill/>
          </a:ln>
        </p:spPr>
      </p:pic>
      <p:pic>
        <p:nvPicPr>
          <p:cNvPr id="536" name="Google Shape;536;p47"/>
          <p:cNvPicPr preferRelativeResize="0"/>
          <p:nvPr/>
        </p:nvPicPr>
        <p:blipFill rotWithShape="1">
          <a:blip r:embed="rId5">
            <a:alphaModFix/>
          </a:blip>
          <a:srcRect l="4305" t="7102" r="8922" b="4223"/>
          <a:stretch/>
        </p:blipFill>
        <p:spPr>
          <a:xfrm>
            <a:off x="5791200" y="4343400"/>
            <a:ext cx="1295400" cy="2133600"/>
          </a:xfrm>
          <a:prstGeom prst="rect">
            <a:avLst/>
          </a:prstGeom>
          <a:noFill/>
          <a:ln>
            <a:noFill/>
          </a:ln>
        </p:spPr>
      </p:pic>
      <p:pic>
        <p:nvPicPr>
          <p:cNvPr id="537" name="Google Shape;537;p47"/>
          <p:cNvPicPr preferRelativeResize="0"/>
          <p:nvPr/>
        </p:nvPicPr>
        <p:blipFill rotWithShape="1">
          <a:blip r:embed="rId6">
            <a:alphaModFix/>
          </a:blip>
          <a:srcRect l="6761" r="61279" b="5258"/>
          <a:stretch/>
        </p:blipFill>
        <p:spPr>
          <a:xfrm rot="-5400000">
            <a:off x="5528389" y="1020919"/>
            <a:ext cx="2133599" cy="2659225"/>
          </a:xfrm>
          <a:prstGeom prst="rect">
            <a:avLst/>
          </a:prstGeom>
          <a:noFill/>
          <a:ln>
            <a:noFill/>
          </a:ln>
        </p:spPr>
      </p:pic>
      <p:sp>
        <p:nvSpPr>
          <p:cNvPr id="538" name="Google Shape;538;p47"/>
          <p:cNvSpPr/>
          <p:nvPr/>
        </p:nvSpPr>
        <p:spPr>
          <a:xfrm>
            <a:off x="5410200" y="1981200"/>
            <a:ext cx="304800" cy="76200"/>
          </a:xfrm>
          <a:prstGeom prst="roundRect">
            <a:avLst>
              <a:gd name="adj" fmla="val 16667"/>
            </a:avLst>
          </a:prstGeom>
          <a:solidFill>
            <a:schemeClr val="dk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u="sng">
              <a:solidFill>
                <a:srgbClr val="00B050"/>
              </a:solidFill>
              <a:latin typeface="Open Sans"/>
              <a:ea typeface="Open Sans"/>
              <a:cs typeface="Open Sans"/>
              <a:sym typeface="Open Sans"/>
            </a:endParaRPr>
          </a:p>
        </p:txBody>
      </p:sp>
      <p:pic>
        <p:nvPicPr>
          <p:cNvPr id="539" name="Google Shape;539;p47" descr="G:\equipment\DSC_0184.JPG"/>
          <p:cNvPicPr preferRelativeResize="0"/>
          <p:nvPr/>
        </p:nvPicPr>
        <p:blipFill rotWithShape="1">
          <a:blip r:embed="rId7">
            <a:alphaModFix/>
          </a:blip>
          <a:srcRect l="22875" t="11784" r="13835" b="20870"/>
          <a:stretch/>
        </p:blipFill>
        <p:spPr>
          <a:xfrm>
            <a:off x="1981200" y="4343400"/>
            <a:ext cx="3657600" cy="2133600"/>
          </a:xfrm>
          <a:prstGeom prst="rect">
            <a:avLst/>
          </a:prstGeom>
          <a:noFill/>
          <a:ln>
            <a:noFill/>
          </a:ln>
        </p:spPr>
      </p:pic>
      <p:pic>
        <p:nvPicPr>
          <p:cNvPr id="540" name="Google Shape;540;p47" descr="G:\equipment\DSC_0183.JPG"/>
          <p:cNvPicPr preferRelativeResize="0"/>
          <p:nvPr/>
        </p:nvPicPr>
        <p:blipFill rotWithShape="1">
          <a:blip r:embed="rId8">
            <a:alphaModFix/>
          </a:blip>
          <a:srcRect l="20042" t="10101" r="5062" b="10767"/>
          <a:stretch/>
        </p:blipFill>
        <p:spPr>
          <a:xfrm>
            <a:off x="7239000" y="4343400"/>
            <a:ext cx="3200400" cy="2133600"/>
          </a:xfrm>
          <a:prstGeom prst="rect">
            <a:avLst/>
          </a:prstGeom>
          <a:noFill/>
          <a:ln>
            <a:noFill/>
          </a:ln>
        </p:spPr>
      </p:pic>
      <p:sp>
        <p:nvSpPr>
          <p:cNvPr id="541" name="Google Shape;541;p4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35</a:t>
            </a:fld>
            <a:endParaRPr/>
          </a:p>
        </p:txBody>
      </p:sp>
    </p:spTree>
  </p:cSld>
  <p:clrMapOvr>
    <a:masterClrMapping/>
  </p:clrMapOvr>
  <p:transition spd="slow">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pic>
        <p:nvPicPr>
          <p:cNvPr id="546" name="Google Shape;546;p48"/>
          <p:cNvPicPr preferRelativeResize="0"/>
          <p:nvPr/>
        </p:nvPicPr>
        <p:blipFill rotWithShape="1">
          <a:blip r:embed="rId3">
            <a:alphaModFix/>
          </a:blip>
          <a:srcRect l="2261" r="63828"/>
          <a:stretch/>
        </p:blipFill>
        <p:spPr>
          <a:xfrm>
            <a:off x="1905000" y="914400"/>
            <a:ext cx="2438400" cy="2971800"/>
          </a:xfrm>
          <a:prstGeom prst="rect">
            <a:avLst/>
          </a:prstGeom>
          <a:noFill/>
          <a:ln>
            <a:noFill/>
          </a:ln>
        </p:spPr>
      </p:pic>
      <p:sp>
        <p:nvSpPr>
          <p:cNvPr id="547" name="Google Shape;547;p48"/>
          <p:cNvSpPr/>
          <p:nvPr/>
        </p:nvSpPr>
        <p:spPr>
          <a:xfrm>
            <a:off x="5567650" y="496669"/>
            <a:ext cx="1056700"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D M KIT</a:t>
            </a:r>
            <a:endParaRPr/>
          </a:p>
        </p:txBody>
      </p:sp>
      <p:sp>
        <p:nvSpPr>
          <p:cNvPr id="548" name="Google Shape;548;p48"/>
          <p:cNvSpPr/>
          <p:nvPr/>
        </p:nvSpPr>
        <p:spPr>
          <a:xfrm>
            <a:off x="2590801" y="533400"/>
            <a:ext cx="1196161"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PRP SUIT</a:t>
            </a:r>
            <a:endParaRPr/>
          </a:p>
        </p:txBody>
      </p:sp>
      <p:sp>
        <p:nvSpPr>
          <p:cNvPr id="549" name="Google Shape;549;p48"/>
          <p:cNvSpPr/>
          <p:nvPr/>
        </p:nvSpPr>
        <p:spPr>
          <a:xfrm>
            <a:off x="5748994" y="4050268"/>
            <a:ext cx="654538"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PDA</a:t>
            </a:r>
            <a:endParaRPr/>
          </a:p>
        </p:txBody>
      </p:sp>
      <p:sp>
        <p:nvSpPr>
          <p:cNvPr id="550" name="Google Shape;550;p48"/>
          <p:cNvSpPr/>
          <p:nvPr/>
        </p:nvSpPr>
        <p:spPr>
          <a:xfrm>
            <a:off x="2752148" y="4191000"/>
            <a:ext cx="776366"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TCDP</a:t>
            </a:r>
            <a:endParaRPr/>
          </a:p>
        </p:txBody>
      </p:sp>
      <p:sp>
        <p:nvSpPr>
          <p:cNvPr id="551" name="Google Shape;551;p48"/>
          <p:cNvSpPr/>
          <p:nvPr/>
        </p:nvSpPr>
        <p:spPr>
          <a:xfrm>
            <a:off x="7924800" y="370070"/>
            <a:ext cx="2724015"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24 x 7 CBRN MONITOR</a:t>
            </a:r>
            <a:endParaRPr/>
          </a:p>
        </p:txBody>
      </p:sp>
      <p:sp>
        <p:nvSpPr>
          <p:cNvPr id="552" name="Google Shape;552;p48"/>
          <p:cNvSpPr/>
          <p:nvPr/>
        </p:nvSpPr>
        <p:spPr>
          <a:xfrm>
            <a:off x="8166191" y="6107668"/>
            <a:ext cx="204299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u="sng">
                <a:solidFill>
                  <a:schemeClr val="dk1"/>
                </a:solidFill>
                <a:latin typeface="Open Sans"/>
                <a:ea typeface="Open Sans"/>
                <a:cs typeface="Open Sans"/>
                <a:sym typeface="Open Sans"/>
              </a:rPr>
              <a:t>Isotope identifinder</a:t>
            </a:r>
            <a:endParaRPr sz="1800" u="sng">
              <a:solidFill>
                <a:schemeClr val="dk1"/>
              </a:solidFill>
              <a:latin typeface="Open Sans"/>
              <a:ea typeface="Open Sans"/>
              <a:cs typeface="Open Sans"/>
              <a:sym typeface="Open Sans"/>
            </a:endParaRPr>
          </a:p>
        </p:txBody>
      </p:sp>
      <p:pic>
        <p:nvPicPr>
          <p:cNvPr id="553" name="Google Shape;553;p48" descr="G:\equipment\DSC00192.JPG"/>
          <p:cNvPicPr preferRelativeResize="0"/>
          <p:nvPr/>
        </p:nvPicPr>
        <p:blipFill rotWithShape="1">
          <a:blip r:embed="rId4">
            <a:alphaModFix/>
          </a:blip>
          <a:srcRect l="20618" r="17526"/>
          <a:stretch/>
        </p:blipFill>
        <p:spPr>
          <a:xfrm>
            <a:off x="7924800" y="914400"/>
            <a:ext cx="2514600" cy="3048000"/>
          </a:xfrm>
          <a:prstGeom prst="rect">
            <a:avLst/>
          </a:prstGeom>
          <a:noFill/>
          <a:ln>
            <a:noFill/>
          </a:ln>
        </p:spPr>
      </p:pic>
      <p:pic>
        <p:nvPicPr>
          <p:cNvPr id="554" name="Google Shape;554;p48"/>
          <p:cNvPicPr preferRelativeResize="0"/>
          <p:nvPr/>
        </p:nvPicPr>
        <p:blipFill rotWithShape="1">
          <a:blip r:embed="rId5">
            <a:alphaModFix/>
          </a:blip>
          <a:srcRect l="2425" t="6092" r="4802" b="10184"/>
          <a:stretch/>
        </p:blipFill>
        <p:spPr>
          <a:xfrm>
            <a:off x="1905000" y="4648200"/>
            <a:ext cx="2590800" cy="2057400"/>
          </a:xfrm>
          <a:prstGeom prst="rect">
            <a:avLst/>
          </a:prstGeom>
          <a:noFill/>
          <a:ln>
            <a:noFill/>
          </a:ln>
        </p:spPr>
      </p:pic>
      <p:pic>
        <p:nvPicPr>
          <p:cNvPr id="555" name="Google Shape;555;p48"/>
          <p:cNvPicPr preferRelativeResize="0"/>
          <p:nvPr/>
        </p:nvPicPr>
        <p:blipFill rotWithShape="1">
          <a:blip r:embed="rId6">
            <a:alphaModFix/>
          </a:blip>
          <a:srcRect/>
          <a:stretch/>
        </p:blipFill>
        <p:spPr>
          <a:xfrm>
            <a:off x="7848600" y="4572000"/>
            <a:ext cx="2590800" cy="2133600"/>
          </a:xfrm>
          <a:prstGeom prst="rect">
            <a:avLst/>
          </a:prstGeom>
          <a:noFill/>
          <a:ln>
            <a:noFill/>
          </a:ln>
        </p:spPr>
      </p:pic>
      <p:pic>
        <p:nvPicPr>
          <p:cNvPr id="556" name="Google Shape;556;p48" descr="DSC09919"/>
          <p:cNvPicPr preferRelativeResize="0"/>
          <p:nvPr/>
        </p:nvPicPr>
        <p:blipFill rotWithShape="1">
          <a:blip r:embed="rId7">
            <a:alphaModFix/>
          </a:blip>
          <a:srcRect/>
          <a:stretch/>
        </p:blipFill>
        <p:spPr>
          <a:xfrm>
            <a:off x="4572000" y="1143000"/>
            <a:ext cx="3200400" cy="2667000"/>
          </a:xfrm>
          <a:prstGeom prst="rect">
            <a:avLst/>
          </a:prstGeom>
          <a:noFill/>
          <a:ln>
            <a:noFill/>
          </a:ln>
        </p:spPr>
      </p:pic>
      <p:pic>
        <p:nvPicPr>
          <p:cNvPr id="557" name="Google Shape;557;p48"/>
          <p:cNvPicPr preferRelativeResize="0"/>
          <p:nvPr/>
        </p:nvPicPr>
        <p:blipFill rotWithShape="1">
          <a:blip r:embed="rId8">
            <a:alphaModFix/>
          </a:blip>
          <a:srcRect l="5449" t="3109" r="7371" b="4034"/>
          <a:stretch/>
        </p:blipFill>
        <p:spPr>
          <a:xfrm>
            <a:off x="4724400" y="4572000"/>
            <a:ext cx="2971800" cy="1981200"/>
          </a:xfrm>
          <a:prstGeom prst="rect">
            <a:avLst/>
          </a:prstGeom>
          <a:noFill/>
          <a:ln>
            <a:noFill/>
          </a:ln>
        </p:spPr>
      </p:pic>
      <p:sp>
        <p:nvSpPr>
          <p:cNvPr id="558" name="Google Shape;558;p48"/>
          <p:cNvSpPr/>
          <p:nvPr/>
        </p:nvSpPr>
        <p:spPr>
          <a:xfrm>
            <a:off x="8882620" y="4126468"/>
            <a:ext cx="654346" cy="369332"/>
          </a:xfrm>
          <a:prstGeom prst="rect">
            <a:avLst/>
          </a:prstGeom>
          <a:solidFill>
            <a:srgbClr val="C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1800" b="1" u="sng">
                <a:solidFill>
                  <a:schemeClr val="lt1"/>
                </a:solidFill>
                <a:latin typeface="Open Sans"/>
                <a:ea typeface="Open Sans"/>
                <a:cs typeface="Open Sans"/>
                <a:sym typeface="Open Sans"/>
              </a:rPr>
              <a:t>PDK</a:t>
            </a:r>
            <a:endParaRPr/>
          </a:p>
        </p:txBody>
      </p:sp>
      <p:sp>
        <p:nvSpPr>
          <p:cNvPr id="559" name="Google Shape;559;p4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36</a:t>
            </a:fld>
            <a:endParaRPr/>
          </a:p>
        </p:txBody>
      </p:sp>
    </p:spTree>
  </p:cSld>
  <p:clrMapOvr>
    <a:masterClrMapping/>
  </p:clrMapOvr>
  <p:transition spd="slow">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49"/>
          <p:cNvSpPr txBox="1"/>
          <p:nvPr/>
        </p:nvSpPr>
        <p:spPr>
          <a:xfrm>
            <a:off x="5120640" y="707137"/>
            <a:ext cx="5209032" cy="769441"/>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b="1">
                <a:solidFill>
                  <a:schemeClr val="lt1"/>
                </a:solidFill>
                <a:latin typeface="Bookman Old Style"/>
                <a:ea typeface="Bookman Old Style"/>
                <a:cs typeface="Bookman Old Style"/>
                <a:sym typeface="Bookman Old Style"/>
              </a:rPr>
              <a:t> </a:t>
            </a:r>
            <a:r>
              <a:rPr lang="hi-IN" sz="4400">
                <a:solidFill>
                  <a:schemeClr val="lt1"/>
                </a:solidFill>
                <a:latin typeface="Open Sans"/>
                <a:ea typeface="Open Sans"/>
                <a:cs typeface="Open Sans"/>
                <a:sym typeface="Open Sans"/>
              </a:rPr>
              <a:t>सेटेलाइट फोन</a:t>
            </a:r>
            <a:endParaRPr sz="3600" b="1" u="sng">
              <a:solidFill>
                <a:schemeClr val="lt1"/>
              </a:solidFill>
              <a:latin typeface="Bookman Old Style"/>
              <a:ea typeface="Bookman Old Style"/>
              <a:cs typeface="Bookman Old Style"/>
              <a:sym typeface="Bookman Old Style"/>
            </a:endParaRPr>
          </a:p>
        </p:txBody>
      </p:sp>
      <p:sp>
        <p:nvSpPr>
          <p:cNvPr id="565" name="Google Shape;565;p49"/>
          <p:cNvSpPr/>
          <p:nvPr/>
        </p:nvSpPr>
        <p:spPr>
          <a:xfrm>
            <a:off x="-23446" y="3132177"/>
            <a:ext cx="5070934" cy="830997"/>
          </a:xfrm>
          <a:prstGeom prst="rect">
            <a:avLst/>
          </a:prstGeom>
          <a:solidFill>
            <a:srgbClr val="C0000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800" b="1" u="sng">
                <a:solidFill>
                  <a:schemeClr val="lt1"/>
                </a:solidFill>
                <a:latin typeface="Open Sans"/>
                <a:ea typeface="Open Sans"/>
                <a:cs typeface="Open Sans"/>
                <a:sym typeface="Open Sans"/>
              </a:rPr>
              <a:t>संचार</a:t>
            </a:r>
            <a:r>
              <a:rPr lang="hi-IN" sz="4000" b="1">
                <a:solidFill>
                  <a:schemeClr val="lt1"/>
                </a:solidFill>
                <a:latin typeface="Bookman Old Style"/>
                <a:ea typeface="Bookman Old Style"/>
                <a:cs typeface="Bookman Old Style"/>
                <a:sym typeface="Bookman Old Style"/>
              </a:rPr>
              <a:t> </a:t>
            </a:r>
            <a:endParaRPr sz="4000" b="1">
              <a:solidFill>
                <a:schemeClr val="lt1"/>
              </a:solidFill>
              <a:latin typeface="Bookman Old Style"/>
              <a:ea typeface="Bookman Old Style"/>
              <a:cs typeface="Bookman Old Style"/>
              <a:sym typeface="Bookman Old Style"/>
            </a:endParaRPr>
          </a:p>
        </p:txBody>
      </p:sp>
      <p:pic>
        <p:nvPicPr>
          <p:cNvPr id="566" name="Google Shape;566;p49" descr="https://encrypted-tbn2.gstatic.com/images?q=tbn:ANd9GcThYbQTWIQRZlB1_EC3x7WfoC5yJQCwJvZOUNs1oF5Kw5mQRx22">
            <a:hlinkClick r:id="rId3"/>
          </p:cNvPr>
          <p:cNvPicPr preferRelativeResize="0"/>
          <p:nvPr/>
        </p:nvPicPr>
        <p:blipFill rotWithShape="1">
          <a:blip r:embed="rId4">
            <a:alphaModFix/>
          </a:blip>
          <a:srcRect/>
          <a:stretch/>
        </p:blipFill>
        <p:spPr>
          <a:xfrm>
            <a:off x="5120640" y="1682497"/>
            <a:ext cx="3743325" cy="3743325"/>
          </a:xfrm>
          <a:prstGeom prst="roundRect">
            <a:avLst>
              <a:gd name="adj" fmla="val 8594"/>
            </a:avLst>
          </a:prstGeom>
          <a:solidFill>
            <a:srgbClr val="ECECEC"/>
          </a:solidFill>
          <a:ln>
            <a:noFill/>
          </a:ln>
          <a:effectLst>
            <a:reflection stA="38000" endPos="28000" dist="5000" dir="5400000" sy="-100000" algn="bl" rotWithShape="0"/>
          </a:effectLst>
        </p:spPr>
      </p:pic>
      <p:pic>
        <p:nvPicPr>
          <p:cNvPr id="567" name="Google Shape;567;p49" descr="http://chromacommunications.ca/wp-content/uploads/Iridium-9555-Satellite-Phone-front.jpg"/>
          <p:cNvPicPr preferRelativeResize="0"/>
          <p:nvPr/>
        </p:nvPicPr>
        <p:blipFill rotWithShape="1">
          <a:blip r:embed="rId5">
            <a:alphaModFix/>
          </a:blip>
          <a:srcRect/>
          <a:stretch/>
        </p:blipFill>
        <p:spPr>
          <a:xfrm>
            <a:off x="8686800" y="1562100"/>
            <a:ext cx="3505200" cy="3733800"/>
          </a:xfrm>
          <a:prstGeom prst="roundRect">
            <a:avLst>
              <a:gd name="adj" fmla="val 8594"/>
            </a:avLst>
          </a:prstGeom>
          <a:solidFill>
            <a:srgbClr val="ECECEC"/>
          </a:solidFill>
          <a:ln>
            <a:noFill/>
          </a:ln>
          <a:effectLst>
            <a:reflection stA="38000" endPos="28000" dist="5000" dir="5400000" sy="-100000" algn="bl" rotWithShape="0"/>
          </a:effectLst>
        </p:spPr>
      </p:pic>
      <p:sp>
        <p:nvSpPr>
          <p:cNvPr id="568" name="Google Shape;568;p4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37</a:t>
            </a:fld>
            <a:endParaRPr/>
          </a:p>
        </p:txBody>
      </p:sp>
    </p:spTree>
  </p:cSld>
  <p:clrMapOvr>
    <a:masterClrMapping/>
  </p:clrMapOvr>
  <p:transition spd="slow">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50"/>
          <p:cNvSpPr/>
          <p:nvPr/>
        </p:nvSpPr>
        <p:spPr>
          <a:xfrm>
            <a:off x="2286000" y="533400"/>
            <a:ext cx="7772400" cy="7239000"/>
          </a:xfrm>
          <a:prstGeom prst="rect">
            <a:avLst/>
          </a:prstGeom>
        </p:spPr>
      </p:sp>
      <p:pic>
        <p:nvPicPr>
          <p:cNvPr id="575" name="Google Shape;575;p50" descr="C:\Users\9NDRF\AppData\Local\Microsoft\Windows\Temporary Internet Files\Content.Word\DSC00139.jpg"/>
          <p:cNvPicPr preferRelativeResize="0"/>
          <p:nvPr/>
        </p:nvPicPr>
        <p:blipFill rotWithShape="1">
          <a:blip r:embed="rId3">
            <a:alphaModFix/>
          </a:blip>
          <a:srcRect/>
          <a:stretch/>
        </p:blipFill>
        <p:spPr>
          <a:xfrm>
            <a:off x="4618038" y="1295400"/>
            <a:ext cx="2925762" cy="2072052"/>
          </a:xfrm>
          <a:prstGeom prst="roundRect">
            <a:avLst>
              <a:gd name="adj" fmla="val 16667"/>
            </a:avLst>
          </a:prstGeom>
          <a:noFill/>
          <a:ln w="28575" cap="flat" cmpd="sng">
            <a:solidFill>
              <a:srgbClr val="00FF00"/>
            </a:solidFill>
            <a:prstDash val="solid"/>
            <a:round/>
            <a:headEnd type="none" w="sm" len="sm"/>
            <a:tailEnd type="none" w="sm" len="sm"/>
          </a:ln>
          <a:effectLst>
            <a:outerShdw blurRad="76200" dist="38100" dir="7800000" algn="tl" rotWithShape="0">
              <a:srgbClr val="000000">
                <a:alpha val="40000"/>
              </a:srgbClr>
            </a:outerShdw>
          </a:effectLst>
        </p:spPr>
      </p:pic>
      <p:pic>
        <p:nvPicPr>
          <p:cNvPr id="576" name="Google Shape;576;p50" descr="C:\Users\9NDRF\AppData\Local\Microsoft\Windows\Temporary Internet Files\Content.Word\DSC00141.jpg"/>
          <p:cNvPicPr preferRelativeResize="0"/>
          <p:nvPr/>
        </p:nvPicPr>
        <p:blipFill rotWithShape="1">
          <a:blip r:embed="rId4">
            <a:alphaModFix/>
          </a:blip>
          <a:srcRect/>
          <a:stretch/>
        </p:blipFill>
        <p:spPr>
          <a:xfrm>
            <a:off x="1569720" y="1286608"/>
            <a:ext cx="2926080" cy="2033954"/>
          </a:xfrm>
          <a:prstGeom prst="roundRect">
            <a:avLst>
              <a:gd name="adj" fmla="val 16667"/>
            </a:avLst>
          </a:prstGeom>
          <a:noFill/>
          <a:ln w="28575" cap="flat" cmpd="sng">
            <a:solidFill>
              <a:srgbClr val="00FF00"/>
            </a:solidFill>
            <a:prstDash val="solid"/>
            <a:round/>
            <a:headEnd type="none" w="sm" len="sm"/>
            <a:tailEnd type="none" w="sm" len="sm"/>
          </a:ln>
          <a:effectLst>
            <a:outerShdw blurRad="76200" dist="38100" dir="7800000" algn="tl" rotWithShape="0">
              <a:srgbClr val="000000">
                <a:alpha val="40000"/>
              </a:srgbClr>
            </a:outerShdw>
          </a:effectLst>
        </p:spPr>
      </p:pic>
      <p:pic>
        <p:nvPicPr>
          <p:cNvPr id="577" name="Google Shape;577;p50"/>
          <p:cNvPicPr preferRelativeResize="0"/>
          <p:nvPr/>
        </p:nvPicPr>
        <p:blipFill rotWithShape="1">
          <a:blip r:embed="rId5">
            <a:alphaModFix/>
          </a:blip>
          <a:srcRect/>
          <a:stretch/>
        </p:blipFill>
        <p:spPr>
          <a:xfrm>
            <a:off x="7665720" y="1295400"/>
            <a:ext cx="2926080" cy="2072052"/>
          </a:xfrm>
          <a:prstGeom prst="roundRect">
            <a:avLst>
              <a:gd name="adj" fmla="val 16667"/>
            </a:avLst>
          </a:prstGeom>
          <a:noFill/>
          <a:ln w="28575" cap="flat" cmpd="sng">
            <a:solidFill>
              <a:srgbClr val="00FF00"/>
            </a:solidFill>
            <a:prstDash val="solid"/>
            <a:round/>
            <a:headEnd type="none" w="sm" len="sm"/>
            <a:tailEnd type="none" w="sm" len="sm"/>
          </a:ln>
          <a:effectLst>
            <a:outerShdw blurRad="76200" dist="38100" dir="7800000" algn="tl" rotWithShape="0">
              <a:srgbClr val="000000">
                <a:alpha val="40000"/>
              </a:srgbClr>
            </a:outerShdw>
          </a:effectLst>
        </p:spPr>
      </p:pic>
      <p:pic>
        <p:nvPicPr>
          <p:cNvPr id="578" name="Google Shape;578;p50"/>
          <p:cNvPicPr preferRelativeResize="0"/>
          <p:nvPr/>
        </p:nvPicPr>
        <p:blipFill rotWithShape="1">
          <a:blip r:embed="rId6">
            <a:alphaModFix/>
          </a:blip>
          <a:srcRect/>
          <a:stretch/>
        </p:blipFill>
        <p:spPr>
          <a:xfrm>
            <a:off x="4724400" y="4152903"/>
            <a:ext cx="2895600" cy="2072052"/>
          </a:xfrm>
          <a:prstGeom prst="roundRect">
            <a:avLst>
              <a:gd name="adj" fmla="val 16667"/>
            </a:avLst>
          </a:prstGeom>
          <a:noFill/>
          <a:ln w="28575" cap="flat" cmpd="sng">
            <a:solidFill>
              <a:srgbClr val="00FF00"/>
            </a:solidFill>
            <a:prstDash val="solid"/>
            <a:round/>
            <a:headEnd type="none" w="sm" len="sm"/>
            <a:tailEnd type="none" w="sm" len="sm"/>
          </a:ln>
          <a:effectLst>
            <a:outerShdw blurRad="76200" dist="38100" dir="7800000" algn="tl" rotWithShape="0">
              <a:srgbClr val="000000">
                <a:alpha val="40000"/>
              </a:srgbClr>
            </a:outerShdw>
          </a:effectLst>
        </p:spPr>
      </p:pic>
      <p:pic>
        <p:nvPicPr>
          <p:cNvPr id="579" name="Google Shape;579;p50" descr="C:\Users\9NDRF\AppData\Local\Microsoft\Windows\Temporary Internet Files\Content.Word\DSC00138.jpg"/>
          <p:cNvPicPr preferRelativeResize="0"/>
          <p:nvPr/>
        </p:nvPicPr>
        <p:blipFill rotWithShape="1">
          <a:blip r:embed="rId7">
            <a:alphaModFix/>
          </a:blip>
          <a:srcRect/>
          <a:stretch/>
        </p:blipFill>
        <p:spPr>
          <a:xfrm>
            <a:off x="7772400" y="4152902"/>
            <a:ext cx="2819400" cy="2178509"/>
          </a:xfrm>
          <a:prstGeom prst="roundRect">
            <a:avLst>
              <a:gd name="adj" fmla="val 16667"/>
            </a:avLst>
          </a:prstGeom>
          <a:noFill/>
          <a:ln w="28575" cap="flat" cmpd="sng">
            <a:solidFill>
              <a:srgbClr val="00FF00"/>
            </a:solidFill>
            <a:prstDash val="solid"/>
            <a:round/>
            <a:headEnd type="none" w="sm" len="sm"/>
            <a:tailEnd type="none" w="sm" len="sm"/>
          </a:ln>
          <a:effectLst>
            <a:outerShdw blurRad="76200" dist="38100" dir="7800000" algn="tl" rotWithShape="0">
              <a:srgbClr val="000000">
                <a:alpha val="40000"/>
              </a:srgbClr>
            </a:outerShdw>
          </a:effectLst>
        </p:spPr>
      </p:pic>
      <p:pic>
        <p:nvPicPr>
          <p:cNvPr id="580" name="Google Shape;580;p50"/>
          <p:cNvPicPr preferRelativeResize="0"/>
          <p:nvPr/>
        </p:nvPicPr>
        <p:blipFill rotWithShape="1">
          <a:blip r:embed="rId8">
            <a:alphaModFix/>
          </a:blip>
          <a:srcRect/>
          <a:stretch/>
        </p:blipFill>
        <p:spPr>
          <a:xfrm>
            <a:off x="1600200" y="4191000"/>
            <a:ext cx="2971800" cy="2033954"/>
          </a:xfrm>
          <a:prstGeom prst="roundRect">
            <a:avLst>
              <a:gd name="adj" fmla="val 8594"/>
            </a:avLst>
          </a:prstGeom>
          <a:solidFill>
            <a:srgbClr val="ECECEC"/>
          </a:solidFill>
          <a:ln w="28575" cap="flat" cmpd="sng">
            <a:solidFill>
              <a:srgbClr val="00FF00"/>
            </a:solidFill>
            <a:prstDash val="solid"/>
            <a:round/>
            <a:headEnd type="none" w="sm" len="sm"/>
            <a:tailEnd type="none" w="sm" len="sm"/>
          </a:ln>
          <a:effectLst>
            <a:reflection stA="38000" endPos="28000" dist="5000" dir="5400000" sy="-100000" algn="bl" rotWithShape="0"/>
          </a:effectLst>
        </p:spPr>
      </p:pic>
      <p:sp>
        <p:nvSpPr>
          <p:cNvPr id="581" name="Google Shape;581;p5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38</a:t>
            </a:fld>
            <a:endParaRPr/>
          </a:p>
        </p:txBody>
      </p:sp>
      <p:sp>
        <p:nvSpPr>
          <p:cNvPr id="10" name="Google Shape;549;p48">
            <a:extLst>
              <a:ext uri="{FF2B5EF4-FFF2-40B4-BE49-F238E27FC236}">
                <a16:creationId xmlns:a16="http://schemas.microsoft.com/office/drawing/2014/main" id="{F6FB0737-11DC-4055-A9EA-18E942F3BF47}"/>
              </a:ext>
            </a:extLst>
          </p:cNvPr>
          <p:cNvSpPr/>
          <p:nvPr/>
        </p:nvSpPr>
        <p:spPr>
          <a:xfrm>
            <a:off x="1887200" y="747768"/>
            <a:ext cx="2232039" cy="369332"/>
          </a:xfrm>
          <a:prstGeom prst="rect">
            <a:avLst/>
          </a:prstGeom>
          <a:solidFill>
            <a:srgbClr val="C00000"/>
          </a:solidFill>
          <a:ln>
            <a:noFill/>
          </a:ln>
        </p:spPr>
        <p:txBody>
          <a:bodyPr spcFirstLastPara="1" wrap="square" lIns="91425" tIns="45700" rIns="91425" bIns="45700" anchor="t" anchorCtr="0">
            <a:noAutofit/>
          </a:bodyPr>
          <a:lstStyle/>
          <a:p>
            <a:pPr lvl="0"/>
            <a:r>
              <a:rPr lang="en-IN" sz="1800" b="1" u="sng" dirty="0">
                <a:solidFill>
                  <a:schemeClr val="lt1"/>
                </a:solidFill>
                <a:latin typeface="Open Sans"/>
                <a:ea typeface="Open Sans"/>
                <a:cs typeface="Open Sans"/>
                <a:sym typeface="Open Sans"/>
              </a:rPr>
              <a:t>Walkie Talkie Set</a:t>
            </a:r>
            <a:endParaRPr dirty="0"/>
          </a:p>
        </p:txBody>
      </p:sp>
      <p:sp>
        <p:nvSpPr>
          <p:cNvPr id="11" name="Google Shape;549;p48">
            <a:extLst>
              <a:ext uri="{FF2B5EF4-FFF2-40B4-BE49-F238E27FC236}">
                <a16:creationId xmlns:a16="http://schemas.microsoft.com/office/drawing/2014/main" id="{81045ED8-EB46-41B3-8C90-5A497702B1C3}"/>
              </a:ext>
            </a:extLst>
          </p:cNvPr>
          <p:cNvSpPr/>
          <p:nvPr/>
        </p:nvSpPr>
        <p:spPr>
          <a:xfrm>
            <a:off x="5404245" y="784760"/>
            <a:ext cx="1378297" cy="369332"/>
          </a:xfrm>
          <a:prstGeom prst="rect">
            <a:avLst/>
          </a:prstGeom>
          <a:solidFill>
            <a:srgbClr val="C00000"/>
          </a:solidFill>
          <a:ln>
            <a:noFill/>
          </a:ln>
        </p:spPr>
        <p:txBody>
          <a:bodyPr spcFirstLastPara="1" wrap="square" lIns="91425" tIns="45700" rIns="91425" bIns="45700" anchor="t" anchorCtr="0">
            <a:noAutofit/>
          </a:bodyPr>
          <a:lstStyle/>
          <a:p>
            <a:pPr lvl="0" algn="ctr"/>
            <a:r>
              <a:rPr lang="en-IN" sz="1800" b="1" u="sng" dirty="0">
                <a:solidFill>
                  <a:schemeClr val="lt1"/>
                </a:solidFill>
                <a:latin typeface="Open Sans"/>
                <a:ea typeface="Open Sans"/>
                <a:cs typeface="Open Sans"/>
                <a:sym typeface="Open Sans"/>
              </a:rPr>
              <a:t>Base Set</a:t>
            </a:r>
            <a:endParaRPr dirty="0"/>
          </a:p>
        </p:txBody>
      </p:sp>
      <p:sp>
        <p:nvSpPr>
          <p:cNvPr id="12" name="Google Shape;549;p48">
            <a:extLst>
              <a:ext uri="{FF2B5EF4-FFF2-40B4-BE49-F238E27FC236}">
                <a16:creationId xmlns:a16="http://schemas.microsoft.com/office/drawing/2014/main" id="{9C4A757F-4948-4417-9173-74D389CED3C2}"/>
              </a:ext>
            </a:extLst>
          </p:cNvPr>
          <p:cNvSpPr/>
          <p:nvPr/>
        </p:nvSpPr>
        <p:spPr>
          <a:xfrm>
            <a:off x="7909233" y="732973"/>
            <a:ext cx="2332786" cy="369332"/>
          </a:xfrm>
          <a:prstGeom prst="rect">
            <a:avLst/>
          </a:prstGeom>
          <a:solidFill>
            <a:srgbClr val="C00000"/>
          </a:solidFill>
          <a:ln>
            <a:noFill/>
          </a:ln>
        </p:spPr>
        <p:txBody>
          <a:bodyPr spcFirstLastPara="1" wrap="square" lIns="91425" tIns="45700" rIns="91425" bIns="45700" anchor="t" anchorCtr="0">
            <a:noAutofit/>
          </a:bodyPr>
          <a:lstStyle/>
          <a:p>
            <a:pPr lvl="0" algn="ctr"/>
            <a:r>
              <a:rPr lang="en-IN" sz="1800" b="1" u="sng" dirty="0">
                <a:solidFill>
                  <a:schemeClr val="lt1"/>
                </a:solidFill>
                <a:latin typeface="Open Sans"/>
                <a:ea typeface="Open Sans"/>
                <a:cs typeface="Open Sans"/>
                <a:sym typeface="Open Sans"/>
              </a:rPr>
              <a:t>SMS+VHF Base Set</a:t>
            </a:r>
            <a:endParaRPr dirty="0"/>
          </a:p>
        </p:txBody>
      </p:sp>
      <p:sp>
        <p:nvSpPr>
          <p:cNvPr id="13" name="Google Shape;549;p48">
            <a:extLst>
              <a:ext uri="{FF2B5EF4-FFF2-40B4-BE49-F238E27FC236}">
                <a16:creationId xmlns:a16="http://schemas.microsoft.com/office/drawing/2014/main" id="{C2E1DC3E-974E-4D71-8939-DED5A505BA59}"/>
              </a:ext>
            </a:extLst>
          </p:cNvPr>
          <p:cNvSpPr/>
          <p:nvPr/>
        </p:nvSpPr>
        <p:spPr>
          <a:xfrm>
            <a:off x="2305936" y="3643374"/>
            <a:ext cx="1618000" cy="369332"/>
          </a:xfrm>
          <a:prstGeom prst="rect">
            <a:avLst/>
          </a:prstGeom>
          <a:solidFill>
            <a:srgbClr val="C00000"/>
          </a:solidFill>
          <a:ln>
            <a:noFill/>
          </a:ln>
        </p:spPr>
        <p:txBody>
          <a:bodyPr spcFirstLastPara="1" wrap="square" lIns="91425" tIns="45700" rIns="91425" bIns="45700" anchor="t" anchorCtr="0">
            <a:noAutofit/>
          </a:bodyPr>
          <a:lstStyle/>
          <a:p>
            <a:pPr lvl="0"/>
            <a:r>
              <a:rPr lang="en-IN" sz="1800" b="1" u="sng" dirty="0">
                <a:solidFill>
                  <a:schemeClr val="lt1"/>
                </a:solidFill>
                <a:latin typeface="Open Sans"/>
                <a:ea typeface="Open Sans"/>
                <a:cs typeface="Open Sans"/>
                <a:sym typeface="Open Sans"/>
              </a:rPr>
              <a:t>Repetar+HF</a:t>
            </a:r>
            <a:endParaRPr dirty="0"/>
          </a:p>
        </p:txBody>
      </p:sp>
      <p:sp>
        <p:nvSpPr>
          <p:cNvPr id="14" name="Google Shape;549;p48">
            <a:extLst>
              <a:ext uri="{FF2B5EF4-FFF2-40B4-BE49-F238E27FC236}">
                <a16:creationId xmlns:a16="http://schemas.microsoft.com/office/drawing/2014/main" id="{F9221E11-5B3A-450B-96FE-4C5DF1E23819}"/>
              </a:ext>
            </a:extLst>
          </p:cNvPr>
          <p:cNvSpPr/>
          <p:nvPr/>
        </p:nvSpPr>
        <p:spPr>
          <a:xfrm>
            <a:off x="5290319" y="3662606"/>
            <a:ext cx="1618000" cy="369332"/>
          </a:xfrm>
          <a:prstGeom prst="rect">
            <a:avLst/>
          </a:prstGeom>
          <a:solidFill>
            <a:srgbClr val="C00000"/>
          </a:solidFill>
          <a:ln>
            <a:noFill/>
          </a:ln>
        </p:spPr>
        <p:txBody>
          <a:bodyPr spcFirstLastPara="1" wrap="square" lIns="91425" tIns="45700" rIns="91425" bIns="45700" anchor="t" anchorCtr="0">
            <a:noAutofit/>
          </a:bodyPr>
          <a:lstStyle/>
          <a:p>
            <a:pPr lvl="0"/>
            <a:r>
              <a:rPr lang="en-IN" sz="1800" b="1" u="sng" dirty="0" err="1">
                <a:solidFill>
                  <a:schemeClr val="lt1"/>
                </a:solidFill>
                <a:latin typeface="Open Sans"/>
                <a:ea typeface="Open Sans"/>
                <a:cs typeface="Open Sans"/>
                <a:sym typeface="Open Sans"/>
              </a:rPr>
              <a:t>Vertal</a:t>
            </a:r>
            <a:r>
              <a:rPr lang="en-IN" sz="1800" b="1" u="sng" dirty="0">
                <a:solidFill>
                  <a:schemeClr val="lt1"/>
                </a:solidFill>
                <a:latin typeface="Open Sans"/>
                <a:ea typeface="Open Sans"/>
                <a:cs typeface="Open Sans"/>
                <a:sym typeface="Open Sans"/>
              </a:rPr>
              <a:t> VHF</a:t>
            </a:r>
            <a:endParaRPr dirty="0"/>
          </a:p>
        </p:txBody>
      </p:sp>
      <p:sp>
        <p:nvSpPr>
          <p:cNvPr id="15" name="Google Shape;549;p48">
            <a:extLst>
              <a:ext uri="{FF2B5EF4-FFF2-40B4-BE49-F238E27FC236}">
                <a16:creationId xmlns:a16="http://schemas.microsoft.com/office/drawing/2014/main" id="{EEEA6A78-407D-41CD-8DAD-C522DBAF53A2}"/>
              </a:ext>
            </a:extLst>
          </p:cNvPr>
          <p:cNvSpPr/>
          <p:nvPr/>
        </p:nvSpPr>
        <p:spPr>
          <a:xfrm>
            <a:off x="7919593" y="3681837"/>
            <a:ext cx="2371844" cy="369332"/>
          </a:xfrm>
          <a:prstGeom prst="rect">
            <a:avLst/>
          </a:prstGeom>
          <a:solidFill>
            <a:srgbClr val="C00000"/>
          </a:solidFill>
          <a:ln>
            <a:noFill/>
          </a:ln>
        </p:spPr>
        <p:txBody>
          <a:bodyPr spcFirstLastPara="1" wrap="square" lIns="91425" tIns="45700" rIns="91425" bIns="45700" anchor="t" anchorCtr="0">
            <a:noAutofit/>
          </a:bodyPr>
          <a:lstStyle/>
          <a:p>
            <a:pPr lvl="0"/>
            <a:r>
              <a:rPr lang="en-US" sz="1800" b="1" u="sng" dirty="0">
                <a:solidFill>
                  <a:schemeClr val="lt1"/>
                </a:solidFill>
                <a:latin typeface="Open Sans"/>
                <a:ea typeface="Open Sans"/>
                <a:cs typeface="Open Sans"/>
                <a:sym typeface="Open Sans"/>
              </a:rPr>
              <a:t>C</a:t>
            </a:r>
            <a:r>
              <a:rPr lang="en-IN" sz="1800" b="1" u="sng" dirty="0" err="1">
                <a:solidFill>
                  <a:schemeClr val="lt1"/>
                </a:solidFill>
                <a:latin typeface="Open Sans"/>
                <a:ea typeface="Open Sans"/>
                <a:cs typeface="Open Sans"/>
                <a:sym typeface="Open Sans"/>
              </a:rPr>
              <a:t>omputer</a:t>
            </a:r>
            <a:r>
              <a:rPr lang="en-IN" sz="1800" b="1" u="sng" dirty="0">
                <a:solidFill>
                  <a:schemeClr val="lt1"/>
                </a:solidFill>
                <a:latin typeface="Open Sans"/>
                <a:ea typeface="Open Sans"/>
                <a:cs typeface="Open Sans"/>
                <a:sym typeface="Open Sans"/>
              </a:rPr>
              <a:t> System</a:t>
            </a:r>
            <a:endParaRPr dirty="0"/>
          </a:p>
        </p:txBody>
      </p:sp>
    </p:spTree>
  </p:cSld>
  <p:clrMapOvr>
    <a:masterClrMapping/>
  </p:clrMapOvr>
  <p:transition spd="slow">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51"/>
          <p:cNvSpPr txBox="1"/>
          <p:nvPr/>
        </p:nvSpPr>
        <p:spPr>
          <a:xfrm>
            <a:off x="1828800" y="304801"/>
            <a:ext cx="8610600" cy="1323439"/>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u="sng">
                <a:solidFill>
                  <a:schemeClr val="lt1"/>
                </a:solidFill>
                <a:latin typeface="Bookman Old Style"/>
                <a:ea typeface="Bookman Old Style"/>
                <a:cs typeface="Bookman Old Style"/>
                <a:sym typeface="Bookman Old Style"/>
              </a:rPr>
              <a:t> </a:t>
            </a:r>
            <a:r>
              <a:rPr lang="hi-IN" sz="4000" u="sng">
                <a:solidFill>
                  <a:schemeClr val="lt1"/>
                </a:solidFill>
                <a:latin typeface="Open Sans"/>
                <a:ea typeface="Open Sans"/>
                <a:cs typeface="Open Sans"/>
                <a:sym typeface="Open Sans"/>
              </a:rPr>
              <a:t>त्वरित परिनियोजन एंटीना (QDA) / V-SAT</a:t>
            </a:r>
            <a:endParaRPr sz="4000" u="sng">
              <a:solidFill>
                <a:schemeClr val="lt1"/>
              </a:solidFill>
              <a:latin typeface="Bookman Old Style"/>
              <a:ea typeface="Bookman Old Style"/>
              <a:cs typeface="Bookman Old Style"/>
              <a:sym typeface="Bookman Old Style"/>
            </a:endParaRPr>
          </a:p>
        </p:txBody>
      </p:sp>
      <p:pic>
        <p:nvPicPr>
          <p:cNvPr id="587" name="Google Shape;587;p51" descr="http://www.iccsat.com/images/mobileVSAT.png">
            <a:hlinkClick r:id="rId3"/>
          </p:cNvPr>
          <p:cNvPicPr preferRelativeResize="0"/>
          <p:nvPr/>
        </p:nvPicPr>
        <p:blipFill rotWithShape="1">
          <a:blip r:embed="rId4">
            <a:alphaModFix/>
          </a:blip>
          <a:srcRect/>
          <a:stretch/>
        </p:blipFill>
        <p:spPr>
          <a:xfrm>
            <a:off x="1615968" y="1981200"/>
            <a:ext cx="4403832" cy="3733800"/>
          </a:xfrm>
          <a:prstGeom prst="roundRect">
            <a:avLst>
              <a:gd name="adj" fmla="val 8594"/>
            </a:avLst>
          </a:prstGeom>
          <a:solidFill>
            <a:srgbClr val="ECECEC"/>
          </a:solidFill>
          <a:ln>
            <a:noFill/>
          </a:ln>
          <a:effectLst>
            <a:reflection stA="38000" endPos="28000" dist="5000" dir="5400000" sy="-100000" algn="bl" rotWithShape="0"/>
          </a:effectLst>
        </p:spPr>
      </p:pic>
      <p:pic>
        <p:nvPicPr>
          <p:cNvPr id="588" name="Google Shape;588;p51" descr="D:\ALL FOLDERS\Inspr Ajit\SOP Lattest\9 NDRF\SOP QRT\Photo\IMG_0727.JPG"/>
          <p:cNvPicPr preferRelativeResize="0"/>
          <p:nvPr/>
        </p:nvPicPr>
        <p:blipFill rotWithShape="1">
          <a:blip r:embed="rId5">
            <a:alphaModFix/>
          </a:blip>
          <a:srcRect/>
          <a:stretch/>
        </p:blipFill>
        <p:spPr>
          <a:xfrm>
            <a:off x="6238088" y="2057400"/>
            <a:ext cx="4277512" cy="3657600"/>
          </a:xfrm>
          <a:prstGeom prst="roundRect">
            <a:avLst>
              <a:gd name="adj" fmla="val 8594"/>
            </a:avLst>
          </a:prstGeom>
          <a:solidFill>
            <a:srgbClr val="ECECEC"/>
          </a:solidFill>
          <a:ln>
            <a:noFill/>
          </a:ln>
          <a:effectLst>
            <a:reflection stA="38000" endPos="28000" dist="5000" dir="5400000" sy="-100000" algn="bl" rotWithShape="0"/>
          </a:effectLst>
        </p:spPr>
      </p:pic>
      <p:sp>
        <p:nvSpPr>
          <p:cNvPr id="589" name="Google Shape;589;p5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39</a:t>
            </a:fld>
            <a:endParaRPr/>
          </a:p>
        </p:txBody>
      </p:sp>
    </p:spTree>
  </p:cSld>
  <p:clrMapOvr>
    <a:masterClrMapping/>
  </p:clrMapOvr>
  <p:transition spd="slow">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52"/>
          <p:cNvSpPr/>
          <p:nvPr/>
        </p:nvSpPr>
        <p:spPr>
          <a:xfrm>
            <a:off x="1752600" y="1975105"/>
            <a:ext cx="9144000" cy="1938992"/>
          </a:xfrm>
          <a:prstGeom prst="rect">
            <a:avLst/>
          </a:prstGeom>
          <a:solidFill>
            <a:srgbClr val="C00000"/>
          </a:solidFill>
          <a:ln>
            <a:noFill/>
          </a:ln>
        </p:spPr>
        <p:txBody>
          <a:bodyPr spcFirstLastPara="1" wrap="square" lIns="91425" tIns="45700" rIns="91425" bIns="45700" anchor="t" anchorCtr="0">
            <a:noAutofit/>
          </a:bodyPr>
          <a:lstStyle/>
          <a:p>
            <a:pPr marL="0" marR="0" lvl="0" indent="457200" algn="ctr" rtl="0">
              <a:spcBef>
                <a:spcPts val="0"/>
              </a:spcBef>
              <a:spcAft>
                <a:spcPts val="0"/>
              </a:spcAft>
              <a:buNone/>
            </a:pPr>
            <a:r>
              <a:rPr lang="hi-IN" sz="6000" b="1" u="sng">
                <a:solidFill>
                  <a:schemeClr val="lt1"/>
                </a:solidFill>
                <a:latin typeface="Open Sans"/>
                <a:ea typeface="Open Sans"/>
                <a:cs typeface="Open Sans"/>
                <a:sym typeface="Open Sans"/>
              </a:rPr>
              <a:t>एनडीआरएफ द्वारा विदेश में आपदा प्रतिक्रिया</a:t>
            </a:r>
            <a:endParaRPr sz="6000" b="1" u="sng">
              <a:solidFill>
                <a:schemeClr val="lt1"/>
              </a:solidFill>
              <a:latin typeface="Open Sans"/>
              <a:ea typeface="Open Sans"/>
              <a:cs typeface="Open Sans"/>
              <a:sym typeface="Open Sans"/>
            </a:endParaRPr>
          </a:p>
        </p:txBody>
      </p:sp>
      <p:sp>
        <p:nvSpPr>
          <p:cNvPr id="596" name="Google Shape;596;p5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40</a:t>
            </a:fld>
            <a:endParaRPr/>
          </a:p>
        </p:txBody>
      </p:sp>
    </p:spTree>
  </p:cSld>
  <p:clrMapOvr>
    <a:masterClrMapping/>
  </p:clrMapOvr>
  <p:transition spd="slow">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53"/>
          <p:cNvSpPr/>
          <p:nvPr/>
        </p:nvSpPr>
        <p:spPr>
          <a:xfrm>
            <a:off x="-14654" y="2250831"/>
            <a:ext cx="4393223" cy="1446550"/>
          </a:xfrm>
          <a:prstGeom prst="rect">
            <a:avLst/>
          </a:prstGeom>
          <a:solidFill>
            <a:srgbClr val="C0000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Open Sans"/>
                <a:ea typeface="Open Sans"/>
                <a:cs typeface="Open Sans"/>
                <a:sym typeface="Open Sans"/>
              </a:rPr>
              <a:t>पहला अंतर्राष्ट्रीय प्रतिक्रिया अभियान</a:t>
            </a:r>
            <a:endParaRPr sz="4400" b="1" u="sng">
              <a:solidFill>
                <a:schemeClr val="lt1"/>
              </a:solidFill>
              <a:latin typeface="Open Sans"/>
              <a:ea typeface="Open Sans"/>
              <a:cs typeface="Open Sans"/>
              <a:sym typeface="Open Sans"/>
            </a:endParaRPr>
          </a:p>
        </p:txBody>
      </p:sp>
      <p:sp>
        <p:nvSpPr>
          <p:cNvPr id="602" name="Google Shape;602;p53"/>
          <p:cNvSpPr/>
          <p:nvPr/>
        </p:nvSpPr>
        <p:spPr>
          <a:xfrm>
            <a:off x="4535423" y="969397"/>
            <a:ext cx="7488937" cy="4616648"/>
          </a:xfrm>
          <a:prstGeom prst="rect">
            <a:avLst/>
          </a:prstGeom>
          <a:solidFill>
            <a:schemeClr val="lt2"/>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914400" marR="0" lvl="0" indent="-914400" algn="just"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11 मार्च, 2011 - जापान तिहरी आपदा (भूकंप, सुनामी और परमाणु रिसाव) से त्रस्त था। </a:t>
            </a:r>
            <a:endParaRPr sz="2400">
              <a:solidFill>
                <a:schemeClr val="dk1"/>
              </a:solidFill>
              <a:latin typeface="Open Sans"/>
              <a:ea typeface="Open Sans"/>
              <a:cs typeface="Open Sans"/>
              <a:sym typeface="Open Sans"/>
            </a:endParaRPr>
          </a:p>
          <a:p>
            <a:pPr marL="914400" marR="0" lvl="0" indent="-914400" algn="just" rtl="0">
              <a:spcBef>
                <a:spcPts val="120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एनडीआरएफ की एक टीम (46 कर्मी) जापान के ओनागावा में तैनात थी। </a:t>
            </a:r>
            <a:endParaRPr sz="2400">
              <a:solidFill>
                <a:schemeClr val="dk1"/>
              </a:solidFill>
              <a:latin typeface="Open Sans"/>
              <a:ea typeface="Open Sans"/>
              <a:cs typeface="Open Sans"/>
              <a:sym typeface="Open Sans"/>
            </a:endParaRPr>
          </a:p>
          <a:p>
            <a:pPr marL="914400" marR="0" lvl="0" indent="-914400" algn="just" rtl="0">
              <a:spcBef>
                <a:spcPts val="120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शून्य से नीचे के तापमान में काम करते हुए, उन्होंने 7 शव और पचास मिलियन येन मूल्य की जापानी मुद्रा बरामद की।</a:t>
            </a:r>
            <a:endParaRPr sz="2400">
              <a:solidFill>
                <a:schemeClr val="dk1"/>
              </a:solidFill>
              <a:latin typeface="Open Sans"/>
              <a:ea typeface="Open Sans"/>
              <a:cs typeface="Open Sans"/>
              <a:sym typeface="Open Sans"/>
            </a:endParaRPr>
          </a:p>
          <a:p>
            <a:pPr marL="914400" marR="0" lvl="0" indent="-914400" algn="just" rtl="0">
              <a:spcBef>
                <a:spcPts val="120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 एनडीआरएफ के अनुकरणीय समर्पण और करुणा की जापानी सरकार, जनता, मीडिया और सबसे महत्वपूर्ण रूप से दोनों देशों के माननीय प्रधानमंत्रियों द्वारा व्यापक रूप से सराहना की गई।</a:t>
            </a:r>
            <a:endParaRPr sz="2400">
              <a:solidFill>
                <a:schemeClr val="dk1"/>
              </a:solidFill>
              <a:latin typeface="Open Sans"/>
              <a:ea typeface="Open Sans"/>
              <a:cs typeface="Open Sans"/>
              <a:sym typeface="Open Sans"/>
            </a:endParaRPr>
          </a:p>
        </p:txBody>
      </p:sp>
      <p:sp>
        <p:nvSpPr>
          <p:cNvPr id="603" name="Google Shape;603;p5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41</a:t>
            </a:fld>
            <a:endParaRPr/>
          </a:p>
        </p:txBody>
      </p:sp>
    </p:spTree>
  </p:cSld>
  <p:clrMapOvr>
    <a:masterClrMapping/>
  </p:clrMapOvr>
  <p:transition spd="slow">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54"/>
          <p:cNvSpPr/>
          <p:nvPr/>
        </p:nvSpPr>
        <p:spPr>
          <a:xfrm>
            <a:off x="169985" y="2761749"/>
            <a:ext cx="3030415" cy="1446550"/>
          </a:xfrm>
          <a:prstGeom prst="rect">
            <a:avLst/>
          </a:prstGeom>
          <a:solidFill>
            <a:srgbClr val="C0000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Open Sans"/>
                <a:ea typeface="Open Sans"/>
                <a:cs typeface="Open Sans"/>
                <a:sym typeface="Open Sans"/>
              </a:rPr>
              <a:t>जापान में ओपीएस</a:t>
            </a:r>
            <a:endParaRPr sz="4400" b="1" u="sng">
              <a:solidFill>
                <a:schemeClr val="lt1"/>
              </a:solidFill>
              <a:latin typeface="Open Sans"/>
              <a:ea typeface="Open Sans"/>
              <a:cs typeface="Open Sans"/>
              <a:sym typeface="Open Sans"/>
            </a:endParaRPr>
          </a:p>
        </p:txBody>
      </p:sp>
      <p:sp>
        <p:nvSpPr>
          <p:cNvPr id="609" name="Google Shape;609;p54"/>
          <p:cNvSpPr/>
          <p:nvPr/>
        </p:nvSpPr>
        <p:spPr>
          <a:xfrm>
            <a:off x="3419856" y="1317206"/>
            <a:ext cx="8229599" cy="3016210"/>
          </a:xfrm>
          <a:prstGeom prst="rect">
            <a:avLst/>
          </a:prstGeom>
          <a:solidFill>
            <a:schemeClr val="lt2"/>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0" marR="0" lvl="0" indent="5556" algn="just" rtl="0">
              <a:spcBef>
                <a:spcPts val="0"/>
              </a:spcBef>
              <a:spcAft>
                <a:spcPts val="0"/>
              </a:spcAft>
              <a:buNone/>
            </a:pPr>
            <a:r>
              <a:rPr lang="hi-IN" sz="3200">
                <a:solidFill>
                  <a:schemeClr val="dk1"/>
                </a:solidFill>
                <a:latin typeface="Open Sans"/>
                <a:ea typeface="Open Sans"/>
                <a:cs typeface="Open Sans"/>
                <a:sym typeface="Open Sans"/>
              </a:rPr>
              <a:t>तैनाती स्थल: रिफुचॉ, जापान </a:t>
            </a:r>
            <a:endParaRPr sz="3200">
              <a:solidFill>
                <a:schemeClr val="dk1"/>
              </a:solidFill>
              <a:latin typeface="Open Sans"/>
              <a:ea typeface="Open Sans"/>
              <a:cs typeface="Open Sans"/>
              <a:sym typeface="Open Sans"/>
            </a:endParaRPr>
          </a:p>
          <a:p>
            <a:pPr marL="0" marR="0" lvl="0" indent="5556" algn="just" rtl="0">
              <a:spcBef>
                <a:spcPts val="1200"/>
              </a:spcBef>
              <a:spcAft>
                <a:spcPts val="0"/>
              </a:spcAft>
              <a:buNone/>
            </a:pPr>
            <a:r>
              <a:rPr lang="hi-IN" sz="3200">
                <a:solidFill>
                  <a:schemeClr val="dk1"/>
                </a:solidFill>
                <a:latin typeface="Open Sans"/>
                <a:ea typeface="Open Sans"/>
                <a:cs typeface="Open Sans"/>
                <a:sym typeface="Open Sans"/>
              </a:rPr>
              <a:t>तैनाती तिथि: मार्च/अप्रैल 2011 </a:t>
            </a:r>
            <a:endParaRPr sz="3200">
              <a:solidFill>
                <a:schemeClr val="dk1"/>
              </a:solidFill>
              <a:latin typeface="Open Sans"/>
              <a:ea typeface="Open Sans"/>
              <a:cs typeface="Open Sans"/>
              <a:sym typeface="Open Sans"/>
            </a:endParaRPr>
          </a:p>
          <a:p>
            <a:pPr marL="0" marR="0" lvl="0" indent="5556" algn="just" rtl="0">
              <a:spcBef>
                <a:spcPts val="1200"/>
              </a:spcBef>
              <a:spcAft>
                <a:spcPts val="0"/>
              </a:spcAft>
              <a:buNone/>
            </a:pPr>
            <a:r>
              <a:rPr lang="hi-IN" sz="3200">
                <a:solidFill>
                  <a:schemeClr val="dk1"/>
                </a:solidFill>
                <a:latin typeface="Open Sans"/>
                <a:ea typeface="Open Sans"/>
                <a:cs typeface="Open Sans"/>
                <a:sym typeface="Open Sans"/>
              </a:rPr>
              <a:t>टीम की संख्या: 01 टीम </a:t>
            </a:r>
            <a:endParaRPr sz="3200">
              <a:solidFill>
                <a:schemeClr val="dk1"/>
              </a:solidFill>
              <a:latin typeface="Open Sans"/>
              <a:ea typeface="Open Sans"/>
              <a:cs typeface="Open Sans"/>
              <a:sym typeface="Open Sans"/>
            </a:endParaRPr>
          </a:p>
          <a:p>
            <a:pPr marL="0" marR="0" lvl="0" indent="5556" algn="just" rtl="0">
              <a:spcBef>
                <a:spcPts val="1200"/>
              </a:spcBef>
              <a:spcAft>
                <a:spcPts val="0"/>
              </a:spcAft>
              <a:buNone/>
            </a:pPr>
            <a:r>
              <a:rPr lang="hi-IN" sz="3200">
                <a:solidFill>
                  <a:schemeClr val="dk1"/>
                </a:solidFill>
                <a:latin typeface="Open Sans"/>
                <a:ea typeface="Open Sans"/>
                <a:cs typeface="Open Sans"/>
                <a:sym typeface="Open Sans"/>
              </a:rPr>
              <a:t>उपलब्धि: टीम ने 07 शव बरामद किए और 50 मिलियन येन नकद बरामद किए।</a:t>
            </a:r>
            <a:endParaRPr sz="3200" b="1">
              <a:solidFill>
                <a:schemeClr val="dk1"/>
              </a:solidFill>
              <a:latin typeface="Open Sans"/>
              <a:ea typeface="Open Sans"/>
              <a:cs typeface="Open Sans"/>
              <a:sym typeface="Open Sans"/>
            </a:endParaRPr>
          </a:p>
        </p:txBody>
      </p:sp>
      <p:sp>
        <p:nvSpPr>
          <p:cNvPr id="610" name="Google Shape;610;p5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42</a:t>
            </a:fld>
            <a:endParaRPr/>
          </a:p>
        </p:txBody>
      </p:sp>
    </p:spTree>
  </p:cSld>
  <p:clrMapOvr>
    <a:masterClrMapping/>
  </p:clrMapOvr>
  <p:transition spd="slow">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55"/>
          <p:cNvSpPr/>
          <p:nvPr/>
        </p:nvSpPr>
        <p:spPr>
          <a:xfrm>
            <a:off x="2709704" y="297661"/>
            <a:ext cx="7092664" cy="830997"/>
          </a:xfrm>
          <a:prstGeom prst="rect">
            <a:avLst/>
          </a:prstGeom>
          <a:solidFill>
            <a:srgbClr val="C0000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800" b="1" u="sng">
                <a:solidFill>
                  <a:schemeClr val="lt1"/>
                </a:solidFill>
                <a:latin typeface="Open Sans"/>
                <a:ea typeface="Open Sans"/>
                <a:cs typeface="Open Sans"/>
                <a:sym typeface="Open Sans"/>
              </a:rPr>
              <a:t>नेपाल भूकंप</a:t>
            </a:r>
            <a:endParaRPr sz="4800" b="1" u="sng">
              <a:solidFill>
                <a:schemeClr val="lt1"/>
              </a:solidFill>
              <a:latin typeface="Open Sans"/>
              <a:ea typeface="Open Sans"/>
              <a:cs typeface="Open Sans"/>
              <a:sym typeface="Open Sans"/>
            </a:endParaRPr>
          </a:p>
        </p:txBody>
      </p:sp>
      <p:sp>
        <p:nvSpPr>
          <p:cNvPr id="616" name="Google Shape;616;p55"/>
          <p:cNvSpPr/>
          <p:nvPr/>
        </p:nvSpPr>
        <p:spPr>
          <a:xfrm>
            <a:off x="176784" y="3080789"/>
            <a:ext cx="4071190" cy="2062103"/>
          </a:xfrm>
          <a:prstGeom prst="rect">
            <a:avLst/>
          </a:prstGeom>
          <a:solidFill>
            <a:srgbClr val="C00000"/>
          </a:solidFill>
          <a:ln w="9525" cap="flat" cmpd="sng">
            <a:solidFill>
              <a:schemeClr val="accent5"/>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3200" b="1" u="sng">
                <a:solidFill>
                  <a:schemeClr val="lt1"/>
                </a:solidFill>
                <a:latin typeface="Open Sans"/>
                <a:ea typeface="Open Sans"/>
                <a:cs typeface="Open Sans"/>
                <a:sym typeface="Open Sans"/>
              </a:rPr>
              <a:t>घटना: 25 अप्रैल, 2015 को सुबह 11:56 बजे तीव्रता - 7.8 रिक्टर स्केल</a:t>
            </a:r>
            <a:endParaRPr sz="3200" b="1" u="sng">
              <a:solidFill>
                <a:schemeClr val="lt1"/>
              </a:solidFill>
              <a:latin typeface="Open Sans"/>
              <a:ea typeface="Open Sans"/>
              <a:cs typeface="Open Sans"/>
              <a:sym typeface="Open Sans"/>
            </a:endParaRPr>
          </a:p>
        </p:txBody>
      </p:sp>
      <p:sp>
        <p:nvSpPr>
          <p:cNvPr id="617" name="Google Shape;617;p55"/>
          <p:cNvSpPr/>
          <p:nvPr/>
        </p:nvSpPr>
        <p:spPr>
          <a:xfrm>
            <a:off x="4293031" y="2145982"/>
            <a:ext cx="7898969" cy="3447098"/>
          </a:xfrm>
          <a:prstGeom prst="rect">
            <a:avLst/>
          </a:prstGeom>
          <a:solidFill>
            <a:schemeClr val="lt2"/>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hi-IN" sz="2800">
                <a:solidFill>
                  <a:schemeClr val="dk1"/>
                </a:solidFill>
                <a:latin typeface="Open Sans"/>
                <a:ea typeface="Open Sans"/>
                <a:cs typeface="Open Sans"/>
                <a:sym typeface="Open Sans"/>
              </a:rPr>
              <a:t>तैनात टीमों की संख्या: 16 टीमें </a:t>
            </a:r>
            <a:endParaRPr sz="2800">
              <a:solidFill>
                <a:schemeClr val="dk1"/>
              </a:solidFill>
              <a:latin typeface="Open Sans"/>
              <a:ea typeface="Open Sans"/>
              <a:cs typeface="Open Sans"/>
              <a:sym typeface="Open Sans"/>
            </a:endParaRPr>
          </a:p>
          <a:p>
            <a:pPr marL="0" marR="0" lvl="0" indent="0" algn="l" rtl="0">
              <a:spcBef>
                <a:spcPts val="1200"/>
              </a:spcBef>
              <a:spcAft>
                <a:spcPts val="0"/>
              </a:spcAft>
              <a:buNone/>
            </a:pPr>
            <a:r>
              <a:rPr lang="hi-IN" sz="2800">
                <a:solidFill>
                  <a:schemeClr val="dk1"/>
                </a:solidFill>
                <a:latin typeface="Open Sans"/>
                <a:ea typeface="Open Sans"/>
                <a:cs typeface="Open Sans"/>
                <a:sym typeface="Open Sans"/>
              </a:rPr>
              <a:t>अभियान की तिथि: 25 अप्रैल - 4 मई 2015 </a:t>
            </a:r>
            <a:endParaRPr sz="2800">
              <a:solidFill>
                <a:schemeClr val="dk1"/>
              </a:solidFill>
              <a:latin typeface="Open Sans"/>
              <a:ea typeface="Open Sans"/>
              <a:cs typeface="Open Sans"/>
              <a:sym typeface="Open Sans"/>
            </a:endParaRPr>
          </a:p>
          <a:p>
            <a:pPr marL="0" marR="0" lvl="0" indent="0" algn="l" rtl="0">
              <a:spcBef>
                <a:spcPts val="1200"/>
              </a:spcBef>
              <a:spcAft>
                <a:spcPts val="0"/>
              </a:spcAft>
              <a:buNone/>
            </a:pPr>
            <a:r>
              <a:rPr lang="hi-IN" sz="2800">
                <a:solidFill>
                  <a:schemeClr val="dk1"/>
                </a:solidFill>
                <a:latin typeface="Open Sans"/>
                <a:ea typeface="Open Sans"/>
                <a:cs typeface="Open Sans"/>
                <a:sym typeface="Open Sans"/>
              </a:rPr>
              <a:t>उपलब्धियाँ :-</a:t>
            </a:r>
            <a:endParaRPr/>
          </a:p>
          <a:p>
            <a:pPr marL="0" marR="0" lvl="0" indent="0" algn="l" rtl="0">
              <a:spcBef>
                <a:spcPts val="1200"/>
              </a:spcBef>
              <a:spcAft>
                <a:spcPts val="0"/>
              </a:spcAft>
              <a:buNone/>
            </a:pPr>
            <a:r>
              <a:rPr lang="hi-IN" sz="2800">
                <a:solidFill>
                  <a:schemeClr val="dk1"/>
                </a:solidFill>
                <a:latin typeface="Open Sans"/>
                <a:ea typeface="Open Sans"/>
                <a:cs typeface="Open Sans"/>
                <a:sym typeface="Open Sans"/>
              </a:rPr>
              <a:t>              बचाए गए: 11 व्यक्ति </a:t>
            </a:r>
            <a:endParaRPr sz="2800">
              <a:solidFill>
                <a:schemeClr val="dk1"/>
              </a:solidFill>
              <a:latin typeface="Open Sans"/>
              <a:ea typeface="Open Sans"/>
              <a:cs typeface="Open Sans"/>
              <a:sym typeface="Open Sans"/>
            </a:endParaRPr>
          </a:p>
          <a:p>
            <a:pPr marL="0" marR="0" lvl="0" indent="0" algn="l" rtl="0">
              <a:spcBef>
                <a:spcPts val="1200"/>
              </a:spcBef>
              <a:spcAft>
                <a:spcPts val="0"/>
              </a:spcAft>
              <a:buNone/>
            </a:pPr>
            <a:r>
              <a:rPr lang="hi-IN" sz="2800">
                <a:solidFill>
                  <a:schemeClr val="dk1"/>
                </a:solidFill>
                <a:latin typeface="Open Sans"/>
                <a:ea typeface="Open Sans"/>
                <a:cs typeface="Open Sans"/>
                <a:sym typeface="Open Sans"/>
              </a:rPr>
              <a:t>              प्राप्त: 133 शव </a:t>
            </a:r>
            <a:endParaRPr sz="2800">
              <a:solidFill>
                <a:schemeClr val="dk1"/>
              </a:solidFill>
              <a:latin typeface="Open Sans"/>
              <a:ea typeface="Open Sans"/>
              <a:cs typeface="Open Sans"/>
              <a:sym typeface="Open Sans"/>
            </a:endParaRPr>
          </a:p>
          <a:p>
            <a:pPr marL="0" marR="0" lvl="0" indent="0" algn="l" rtl="0">
              <a:spcBef>
                <a:spcPts val="1200"/>
              </a:spcBef>
              <a:spcAft>
                <a:spcPts val="0"/>
              </a:spcAft>
              <a:buNone/>
            </a:pPr>
            <a:r>
              <a:rPr lang="hi-IN" sz="2800">
                <a:solidFill>
                  <a:schemeClr val="dk1"/>
                </a:solidFill>
                <a:latin typeface="Open Sans"/>
                <a:ea typeface="Open Sans"/>
                <a:cs typeface="Open Sans"/>
                <a:sym typeface="Open Sans"/>
              </a:rPr>
              <a:t>             प्रदान की गई चिकित्सा सहायता: 1219 व्यक्ति</a:t>
            </a:r>
            <a:endParaRPr sz="2800">
              <a:solidFill>
                <a:schemeClr val="dk1"/>
              </a:solidFill>
              <a:latin typeface="Open Sans"/>
              <a:ea typeface="Open Sans"/>
              <a:cs typeface="Open Sans"/>
              <a:sym typeface="Open Sans"/>
            </a:endParaRPr>
          </a:p>
        </p:txBody>
      </p:sp>
      <p:sp>
        <p:nvSpPr>
          <p:cNvPr id="618" name="Google Shape;618;p5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43</a:t>
            </a:fld>
            <a:endParaRPr/>
          </a:p>
        </p:txBody>
      </p:sp>
    </p:spTree>
  </p:cSld>
  <p:clrMapOvr>
    <a:masterClrMapping/>
  </p:clrMapOvr>
  <p:transition spd="slow">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56"/>
          <p:cNvSpPr txBox="1">
            <a:spLocks noGrp="1"/>
          </p:cNvSpPr>
          <p:nvPr>
            <p:ph type="title"/>
          </p:nvPr>
        </p:nvSpPr>
        <p:spPr>
          <a:xfrm>
            <a:off x="173736" y="2164362"/>
            <a:ext cx="4106008" cy="2307054"/>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150000"/>
              </a:lnSpc>
              <a:spcBef>
                <a:spcPts val="0"/>
              </a:spcBef>
              <a:spcAft>
                <a:spcPts val="0"/>
              </a:spcAft>
              <a:buClr>
                <a:schemeClr val="lt1"/>
              </a:buClr>
              <a:buSzPts val="4800"/>
              <a:buFont typeface="Open Sans"/>
              <a:buNone/>
            </a:pPr>
            <a:r>
              <a:rPr lang="hi-IN" sz="4800" b="1" u="sng">
                <a:solidFill>
                  <a:schemeClr val="lt1"/>
                </a:solidFill>
              </a:rPr>
              <a:t>तुर्की भूकंप (ऑप्स दोस्त)</a:t>
            </a:r>
            <a:endParaRPr sz="4800" b="1" u="sng">
              <a:solidFill>
                <a:schemeClr val="lt1"/>
              </a:solidFill>
            </a:endParaRPr>
          </a:p>
        </p:txBody>
      </p:sp>
      <p:sp>
        <p:nvSpPr>
          <p:cNvPr id="624" name="Google Shape;624;p56"/>
          <p:cNvSpPr txBox="1">
            <a:spLocks noGrp="1"/>
          </p:cNvSpPr>
          <p:nvPr>
            <p:ph type="body" idx="1"/>
          </p:nvPr>
        </p:nvSpPr>
        <p:spPr>
          <a:xfrm>
            <a:off x="4793320" y="1868054"/>
            <a:ext cx="7202368" cy="3308380"/>
          </a:xfrm>
          <a:prstGeom prst="rect">
            <a:avLst/>
          </a:prstGeom>
          <a:solidFill>
            <a:schemeClr val="lt2"/>
          </a:solid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0"/>
              </a:spcAft>
              <a:buClr>
                <a:schemeClr val="dk1"/>
              </a:buClr>
              <a:buSzPts val="3200"/>
              <a:buChar char="•"/>
            </a:pPr>
            <a:r>
              <a:rPr lang="hi-IN" sz="3200"/>
              <a:t>एनडीआरएफ ने बचाव दल तुर्की भेजे </a:t>
            </a:r>
            <a:endParaRPr sz="3200"/>
          </a:p>
          <a:p>
            <a:pPr marL="228600" lvl="0" indent="-228600" algn="just" rtl="0">
              <a:lnSpc>
                <a:spcPct val="90000"/>
              </a:lnSpc>
              <a:spcBef>
                <a:spcPts val="1000"/>
              </a:spcBef>
              <a:spcAft>
                <a:spcPts val="0"/>
              </a:spcAft>
              <a:buClr>
                <a:schemeClr val="dk1"/>
              </a:buClr>
              <a:buSzPts val="3200"/>
              <a:buChar char="•"/>
            </a:pPr>
            <a:r>
              <a:rPr lang="hi-IN" sz="3200"/>
              <a:t>दिनांक: 7 फ़रवरी 2023 ,समय: 1700 बजे </a:t>
            </a:r>
            <a:endParaRPr/>
          </a:p>
          <a:p>
            <a:pPr marL="228600" lvl="0" indent="-228600" algn="just" rtl="0">
              <a:lnSpc>
                <a:spcPct val="90000"/>
              </a:lnSpc>
              <a:spcBef>
                <a:spcPts val="1000"/>
              </a:spcBef>
              <a:spcAft>
                <a:spcPts val="0"/>
              </a:spcAft>
              <a:buClr>
                <a:schemeClr val="dk1"/>
              </a:buClr>
              <a:buSzPts val="3200"/>
              <a:buChar char="•"/>
            </a:pPr>
            <a:r>
              <a:rPr lang="hi-IN" sz="3200"/>
              <a:t>सोमवार, 6 फ़रवरी को सीरियाई सीमा के पास तुर्की के दक्षिणी हिस्सों में 7.8 तीव्रता का एक भीषण भूकंप आया।</a:t>
            </a:r>
            <a:endParaRPr sz="3200"/>
          </a:p>
        </p:txBody>
      </p:sp>
      <p:sp>
        <p:nvSpPr>
          <p:cNvPr id="625" name="Google Shape;625;p5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latin typeface="Times New Roman"/>
                <a:ea typeface="Times New Roman"/>
                <a:cs typeface="Times New Roman"/>
                <a:sym typeface="Times New Roman"/>
              </a:rPr>
              <a:pPr marL="0" lvl="0" indent="0" algn="r" rtl="0">
                <a:spcBef>
                  <a:spcPts val="0"/>
                </a:spcBef>
                <a:spcAft>
                  <a:spcPts val="0"/>
                </a:spcAft>
                <a:buNone/>
              </a:pPr>
              <a:t>44</a:t>
            </a:fld>
            <a:endParaRPr>
              <a:latin typeface="Times New Roman"/>
              <a:ea typeface="Times New Roman"/>
              <a:cs typeface="Times New Roman"/>
              <a:sym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57"/>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Open Sans"/>
              <a:buNone/>
            </a:pPr>
            <a:endParaRPr/>
          </a:p>
        </p:txBody>
      </p:sp>
      <p:pic>
        <p:nvPicPr>
          <p:cNvPr id="631" name="Google Shape;631;p57" descr="NDRF Teams Leave for Turkey: All About the Force, Its International  Assistance - News18"/>
          <p:cNvPicPr preferRelativeResize="0">
            <a:picLocks noGrp="1"/>
          </p:cNvPicPr>
          <p:nvPr>
            <p:ph type="body" idx="1"/>
          </p:nvPr>
        </p:nvPicPr>
        <p:blipFill rotWithShape="1">
          <a:blip r:embed="rId3">
            <a:alphaModFix/>
          </a:blip>
          <a:srcRect/>
          <a:stretch/>
        </p:blipFill>
        <p:spPr>
          <a:xfrm>
            <a:off x="187812" y="192290"/>
            <a:ext cx="5510300" cy="6164060"/>
          </a:xfrm>
          <a:prstGeom prst="rect">
            <a:avLst/>
          </a:prstGeom>
          <a:noFill/>
          <a:ln>
            <a:noFill/>
          </a:ln>
        </p:spPr>
      </p:pic>
      <p:sp>
        <p:nvSpPr>
          <p:cNvPr id="632" name="Google Shape;632;p5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45</a:t>
            </a:fld>
            <a:endParaRPr/>
          </a:p>
        </p:txBody>
      </p:sp>
      <p:pic>
        <p:nvPicPr>
          <p:cNvPr id="633" name="Google Shape;633;p57" descr="Turkey earthquake: After Nurdagi, NDRF teams reach Hatay for rescue  operations"/>
          <p:cNvPicPr preferRelativeResize="0"/>
          <p:nvPr/>
        </p:nvPicPr>
        <p:blipFill rotWithShape="1">
          <a:blip r:embed="rId4">
            <a:alphaModFix/>
          </a:blip>
          <a:srcRect/>
          <a:stretch/>
        </p:blipFill>
        <p:spPr>
          <a:xfrm>
            <a:off x="5725608" y="192288"/>
            <a:ext cx="6278579" cy="616406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58"/>
          <p:cNvSpPr txBox="1"/>
          <p:nvPr/>
        </p:nvSpPr>
        <p:spPr>
          <a:xfrm>
            <a:off x="5307390" y="1271017"/>
            <a:ext cx="6682152" cy="5152501"/>
          </a:xfrm>
          <a:prstGeom prst="rect">
            <a:avLst/>
          </a:prstGeom>
          <a:solidFill>
            <a:schemeClr val="lt2"/>
          </a:solidFill>
          <a:ln w="9525" cap="flat" cmpd="sng">
            <a:solidFill>
              <a:srgbClr val="00FF00"/>
            </a:solidFill>
            <a:prstDash val="solid"/>
            <a:round/>
            <a:headEnd type="none" w="sm" len="sm"/>
            <a:tailEnd type="none" w="sm" len="sm"/>
          </a:ln>
        </p:spPr>
        <p:txBody>
          <a:bodyPr spcFirstLastPara="1" wrap="square" lIns="91425" tIns="45700" rIns="91425" bIns="45700" anchor="t" anchorCtr="0">
            <a:spAutoFit/>
          </a:bodyPr>
          <a:lstStyle/>
          <a:p>
            <a:pPr marL="457200" marR="0" lvl="0" indent="-4572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कुंभ मेला - 2019 और 2025</a:t>
            </a:r>
            <a:endParaRPr sz="2800">
              <a:solidFill>
                <a:schemeClr val="dk1"/>
              </a:solidFill>
              <a:latin typeface="Open Sans"/>
              <a:ea typeface="Open Sans"/>
              <a:cs typeface="Open Sans"/>
              <a:sym typeface="Open Sans"/>
            </a:endParaRPr>
          </a:p>
          <a:p>
            <a:pPr marL="457200" marR="0" lvl="0" indent="-4572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चक्रवात महा - 2019 </a:t>
            </a:r>
            <a:endParaRPr sz="2800">
              <a:solidFill>
                <a:schemeClr val="dk1"/>
              </a:solidFill>
              <a:latin typeface="Open Sans"/>
              <a:ea typeface="Open Sans"/>
              <a:cs typeface="Open Sans"/>
              <a:sym typeface="Open Sans"/>
            </a:endParaRPr>
          </a:p>
          <a:p>
            <a:pPr marL="457200" marR="0" lvl="0" indent="-4572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चक्रवात बुलबुल - 2019 </a:t>
            </a:r>
            <a:endParaRPr sz="2800">
              <a:solidFill>
                <a:schemeClr val="dk1"/>
              </a:solidFill>
              <a:latin typeface="Open Sans"/>
              <a:ea typeface="Open Sans"/>
              <a:cs typeface="Open Sans"/>
              <a:sym typeface="Open Sans"/>
            </a:endParaRPr>
          </a:p>
          <a:p>
            <a:pPr marL="457200" marR="0" lvl="0" indent="-4572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चक्रवात फैनी - 2019 </a:t>
            </a:r>
            <a:endParaRPr sz="2800">
              <a:solidFill>
                <a:schemeClr val="dk1"/>
              </a:solidFill>
              <a:latin typeface="Open Sans"/>
              <a:ea typeface="Open Sans"/>
              <a:cs typeface="Open Sans"/>
              <a:sym typeface="Open Sans"/>
            </a:endParaRPr>
          </a:p>
          <a:p>
            <a:pPr marL="457200" marR="0" lvl="0" indent="-4572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चक्रवात वायु - 2019 </a:t>
            </a:r>
            <a:endParaRPr sz="2800">
              <a:solidFill>
                <a:schemeClr val="dk1"/>
              </a:solidFill>
              <a:latin typeface="Open Sans"/>
              <a:ea typeface="Open Sans"/>
              <a:cs typeface="Open Sans"/>
              <a:sym typeface="Open Sans"/>
            </a:endParaRPr>
          </a:p>
          <a:p>
            <a:pPr marL="457200" marR="0" lvl="0" indent="-4572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मथुरा में बोरवेल हादसा - 2019</a:t>
            </a:r>
            <a:endParaRPr sz="2800">
              <a:solidFill>
                <a:srgbClr val="0C0C0C"/>
              </a:solidFill>
              <a:latin typeface="Open Sans"/>
              <a:ea typeface="Open Sans"/>
              <a:cs typeface="Open Sans"/>
              <a:sym typeface="Open Sans"/>
            </a:endParaRPr>
          </a:p>
        </p:txBody>
      </p:sp>
      <p:sp>
        <p:nvSpPr>
          <p:cNvPr id="639" name="Google Shape;639;p58"/>
          <p:cNvSpPr/>
          <p:nvPr/>
        </p:nvSpPr>
        <p:spPr>
          <a:xfrm>
            <a:off x="202458" y="2563678"/>
            <a:ext cx="5040318" cy="3013838"/>
          </a:xfrm>
          <a:prstGeom prst="rect">
            <a:avLst/>
          </a:prstGeom>
          <a:solidFill>
            <a:srgbClr val="C0000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hi-IN" sz="4400" b="1" u="sng">
                <a:solidFill>
                  <a:schemeClr val="lt1"/>
                </a:solidFill>
                <a:latin typeface="Open Sans"/>
                <a:ea typeface="Open Sans"/>
                <a:cs typeface="Open Sans"/>
                <a:sym typeface="Open Sans"/>
              </a:rPr>
              <a:t>भारत में परिचालन गतिविधियाँ -2019-20</a:t>
            </a:r>
            <a:endParaRPr sz="4400" b="1" u="sng">
              <a:solidFill>
                <a:schemeClr val="lt1"/>
              </a:solidFill>
              <a:latin typeface="Open Sans"/>
              <a:ea typeface="Open Sans"/>
              <a:cs typeface="Open Sans"/>
              <a:sym typeface="Open Sans"/>
            </a:endParaRPr>
          </a:p>
        </p:txBody>
      </p:sp>
      <p:sp>
        <p:nvSpPr>
          <p:cNvPr id="640" name="Google Shape;640;p5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46</a:t>
            </a:fld>
            <a:endParaRPr/>
          </a:p>
        </p:txBody>
      </p:sp>
    </p:spTree>
  </p:cSld>
  <p:clrMapOvr>
    <a:masterClrMapping/>
  </p:clrMapOvr>
  <p:transition spd="slow">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59"/>
          <p:cNvSpPr/>
          <p:nvPr/>
        </p:nvSpPr>
        <p:spPr>
          <a:xfrm>
            <a:off x="1806639" y="752303"/>
            <a:ext cx="9506983" cy="5152501"/>
          </a:xfrm>
          <a:prstGeom prst="rect">
            <a:avLst/>
          </a:prstGeom>
          <a:solidFill>
            <a:schemeClr val="lt2"/>
          </a:solidFill>
          <a:ln>
            <a:noFill/>
          </a:ln>
        </p:spPr>
        <p:txBody>
          <a:bodyPr spcFirstLastPara="1" wrap="square" lIns="91425" tIns="45700" rIns="91425" bIns="45700" anchor="t" anchorCtr="0">
            <a:noAutofit/>
          </a:bodyPr>
          <a:lstStyle/>
          <a:p>
            <a:pPr marL="342900" marR="0" lvl="0" indent="-3429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डोंगरी, मुंबई में इमारत ढहना - 2019 </a:t>
            </a:r>
            <a:endParaRPr sz="2800">
              <a:solidFill>
                <a:schemeClr val="dk1"/>
              </a:solidFill>
              <a:latin typeface="Open Sans"/>
              <a:ea typeface="Open Sans"/>
              <a:cs typeface="Open Sans"/>
              <a:sym typeface="Open Sans"/>
            </a:endParaRPr>
          </a:p>
          <a:p>
            <a:pPr marL="342900" marR="0" lvl="0" indent="-3429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नाव पलटना - 2019 </a:t>
            </a:r>
            <a:endParaRPr sz="2800">
              <a:solidFill>
                <a:schemeClr val="dk1"/>
              </a:solidFill>
              <a:latin typeface="Open Sans"/>
              <a:ea typeface="Open Sans"/>
              <a:cs typeface="Open Sans"/>
              <a:sym typeface="Open Sans"/>
            </a:endParaRPr>
          </a:p>
          <a:p>
            <a:pPr marL="342900" marR="0" lvl="0" indent="-3429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केरल में भूस्खलन - 2019 </a:t>
            </a:r>
            <a:endParaRPr sz="2800">
              <a:solidFill>
                <a:schemeClr val="dk1"/>
              </a:solidFill>
              <a:latin typeface="Open Sans"/>
              <a:ea typeface="Open Sans"/>
              <a:cs typeface="Open Sans"/>
              <a:sym typeface="Open Sans"/>
            </a:endParaRPr>
          </a:p>
          <a:p>
            <a:pPr marL="342900" marR="0" lvl="0" indent="-3429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धारवाड़ (कर्नाटक) जिले में निर्माणाधीन इमारत का ढहना - 2019 </a:t>
            </a:r>
            <a:endParaRPr sz="2800">
              <a:solidFill>
                <a:schemeClr val="dk1"/>
              </a:solidFill>
              <a:latin typeface="Open Sans"/>
              <a:ea typeface="Open Sans"/>
              <a:cs typeface="Open Sans"/>
              <a:sym typeface="Open Sans"/>
            </a:endParaRPr>
          </a:p>
          <a:p>
            <a:pPr marL="342900" marR="0" lvl="0" indent="-3429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बाढ़ - 2019 </a:t>
            </a:r>
            <a:endParaRPr sz="2800">
              <a:solidFill>
                <a:schemeClr val="dk1"/>
              </a:solidFill>
              <a:latin typeface="Open Sans"/>
              <a:ea typeface="Open Sans"/>
              <a:cs typeface="Open Sans"/>
              <a:sym typeface="Open Sans"/>
            </a:endParaRPr>
          </a:p>
          <a:p>
            <a:pPr marL="342900" marR="0" lvl="0" indent="-3429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चक्रवात 2019-20</a:t>
            </a:r>
            <a:endParaRPr sz="2800" u="sng">
              <a:solidFill>
                <a:srgbClr val="0C0C0C"/>
              </a:solidFill>
              <a:latin typeface="Open Sans"/>
              <a:ea typeface="Open Sans"/>
              <a:cs typeface="Open Sans"/>
              <a:sym typeface="Open Sans"/>
            </a:endParaRPr>
          </a:p>
        </p:txBody>
      </p:sp>
      <p:sp>
        <p:nvSpPr>
          <p:cNvPr id="646" name="Google Shape;646;p5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grpSp>
        <p:nvGrpSpPr>
          <p:cNvPr id="652" name="Google Shape;652;p60"/>
          <p:cNvGrpSpPr/>
          <p:nvPr/>
        </p:nvGrpSpPr>
        <p:grpSpPr>
          <a:xfrm>
            <a:off x="4440110" y="4235451"/>
            <a:ext cx="2787650" cy="1522413"/>
            <a:chOff x="2237" y="2668"/>
            <a:chExt cx="1975" cy="959"/>
          </a:xfrm>
        </p:grpSpPr>
        <p:sp>
          <p:nvSpPr>
            <p:cNvPr id="653" name="Google Shape;653;p60"/>
            <p:cNvSpPr/>
            <p:nvPr/>
          </p:nvSpPr>
          <p:spPr>
            <a:xfrm>
              <a:off x="2237" y="2687"/>
              <a:ext cx="1901" cy="940"/>
            </a:xfrm>
            <a:custGeom>
              <a:avLst/>
              <a:gdLst/>
              <a:ahLst/>
              <a:cxnLst/>
              <a:rect l="l" t="t" r="r" b="b"/>
              <a:pathLst>
                <a:path w="1901" h="940" extrusionOk="0">
                  <a:moveTo>
                    <a:pt x="1611" y="637"/>
                  </a:moveTo>
                  <a:lnTo>
                    <a:pt x="1561" y="662"/>
                  </a:lnTo>
                  <a:lnTo>
                    <a:pt x="1493" y="689"/>
                  </a:lnTo>
                  <a:lnTo>
                    <a:pt x="1419" y="714"/>
                  </a:lnTo>
                  <a:lnTo>
                    <a:pt x="1346" y="730"/>
                  </a:lnTo>
                  <a:lnTo>
                    <a:pt x="1267" y="738"/>
                  </a:lnTo>
                  <a:lnTo>
                    <a:pt x="1185" y="740"/>
                  </a:lnTo>
                  <a:lnTo>
                    <a:pt x="1103" y="736"/>
                  </a:lnTo>
                  <a:lnTo>
                    <a:pt x="1021" y="723"/>
                  </a:lnTo>
                  <a:lnTo>
                    <a:pt x="939" y="705"/>
                  </a:lnTo>
                  <a:lnTo>
                    <a:pt x="855" y="680"/>
                  </a:lnTo>
                  <a:lnTo>
                    <a:pt x="769" y="649"/>
                  </a:lnTo>
                  <a:lnTo>
                    <a:pt x="684" y="612"/>
                  </a:lnTo>
                  <a:lnTo>
                    <a:pt x="603" y="569"/>
                  </a:lnTo>
                  <a:lnTo>
                    <a:pt x="519" y="517"/>
                  </a:lnTo>
                  <a:lnTo>
                    <a:pt x="444" y="461"/>
                  </a:lnTo>
                  <a:lnTo>
                    <a:pt x="363" y="399"/>
                  </a:lnTo>
                  <a:lnTo>
                    <a:pt x="286" y="334"/>
                  </a:lnTo>
                  <a:lnTo>
                    <a:pt x="215" y="263"/>
                  </a:lnTo>
                  <a:lnTo>
                    <a:pt x="146" y="186"/>
                  </a:lnTo>
                  <a:lnTo>
                    <a:pt x="78" y="110"/>
                  </a:lnTo>
                  <a:lnTo>
                    <a:pt x="17" y="26"/>
                  </a:lnTo>
                  <a:lnTo>
                    <a:pt x="0" y="0"/>
                  </a:lnTo>
                  <a:lnTo>
                    <a:pt x="62" y="92"/>
                  </a:lnTo>
                  <a:lnTo>
                    <a:pt x="134" y="180"/>
                  </a:lnTo>
                  <a:lnTo>
                    <a:pt x="204" y="263"/>
                  </a:lnTo>
                  <a:lnTo>
                    <a:pt x="279" y="349"/>
                  </a:lnTo>
                  <a:lnTo>
                    <a:pt x="354" y="425"/>
                  </a:lnTo>
                  <a:lnTo>
                    <a:pt x="433" y="498"/>
                  </a:lnTo>
                  <a:lnTo>
                    <a:pt x="512" y="566"/>
                  </a:lnTo>
                  <a:lnTo>
                    <a:pt x="596" y="628"/>
                  </a:lnTo>
                  <a:lnTo>
                    <a:pt x="680" y="686"/>
                  </a:lnTo>
                  <a:lnTo>
                    <a:pt x="763" y="737"/>
                  </a:lnTo>
                  <a:lnTo>
                    <a:pt x="845" y="783"/>
                  </a:lnTo>
                  <a:lnTo>
                    <a:pt x="932" y="823"/>
                  </a:lnTo>
                  <a:lnTo>
                    <a:pt x="1016" y="857"/>
                  </a:lnTo>
                  <a:lnTo>
                    <a:pt x="1099" y="884"/>
                  </a:lnTo>
                  <a:lnTo>
                    <a:pt x="1180" y="904"/>
                  </a:lnTo>
                  <a:lnTo>
                    <a:pt x="1262" y="920"/>
                  </a:lnTo>
                  <a:lnTo>
                    <a:pt x="1342" y="926"/>
                  </a:lnTo>
                  <a:lnTo>
                    <a:pt x="1417" y="929"/>
                  </a:lnTo>
                  <a:lnTo>
                    <a:pt x="1494" y="923"/>
                  </a:lnTo>
                  <a:lnTo>
                    <a:pt x="1565" y="910"/>
                  </a:lnTo>
                  <a:lnTo>
                    <a:pt x="1633" y="890"/>
                  </a:lnTo>
                  <a:lnTo>
                    <a:pt x="1698" y="864"/>
                  </a:lnTo>
                  <a:lnTo>
                    <a:pt x="1745" y="845"/>
                  </a:lnTo>
                  <a:lnTo>
                    <a:pt x="1813" y="939"/>
                  </a:lnTo>
                  <a:lnTo>
                    <a:pt x="1900" y="595"/>
                  </a:lnTo>
                  <a:lnTo>
                    <a:pt x="1551" y="534"/>
                  </a:lnTo>
                  <a:lnTo>
                    <a:pt x="1611" y="637"/>
                  </a:lnTo>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54" name="Google Shape;654;p60"/>
            <p:cNvSpPr/>
            <p:nvPr/>
          </p:nvSpPr>
          <p:spPr>
            <a:xfrm>
              <a:off x="2310" y="2668"/>
              <a:ext cx="1902" cy="941"/>
            </a:xfrm>
            <a:custGeom>
              <a:avLst/>
              <a:gdLst/>
              <a:ahLst/>
              <a:cxnLst/>
              <a:rect l="l" t="t" r="r" b="b"/>
              <a:pathLst>
                <a:path w="1902" h="941" extrusionOk="0">
                  <a:moveTo>
                    <a:pt x="1613" y="637"/>
                  </a:moveTo>
                  <a:lnTo>
                    <a:pt x="1562" y="663"/>
                  </a:lnTo>
                  <a:lnTo>
                    <a:pt x="1491" y="691"/>
                  </a:lnTo>
                  <a:lnTo>
                    <a:pt x="1419" y="714"/>
                  </a:lnTo>
                  <a:lnTo>
                    <a:pt x="1348" y="729"/>
                  </a:lnTo>
                  <a:lnTo>
                    <a:pt x="1268" y="736"/>
                  </a:lnTo>
                  <a:lnTo>
                    <a:pt x="1186" y="741"/>
                  </a:lnTo>
                  <a:lnTo>
                    <a:pt x="1103" y="737"/>
                  </a:lnTo>
                  <a:lnTo>
                    <a:pt x="1022" y="724"/>
                  </a:lnTo>
                  <a:lnTo>
                    <a:pt x="940" y="705"/>
                  </a:lnTo>
                  <a:lnTo>
                    <a:pt x="855" y="680"/>
                  </a:lnTo>
                  <a:lnTo>
                    <a:pt x="769" y="649"/>
                  </a:lnTo>
                  <a:lnTo>
                    <a:pt x="685" y="612"/>
                  </a:lnTo>
                  <a:lnTo>
                    <a:pt x="602" y="568"/>
                  </a:lnTo>
                  <a:lnTo>
                    <a:pt x="520" y="518"/>
                  </a:lnTo>
                  <a:lnTo>
                    <a:pt x="442" y="463"/>
                  </a:lnTo>
                  <a:lnTo>
                    <a:pt x="363" y="401"/>
                  </a:lnTo>
                  <a:lnTo>
                    <a:pt x="287" y="334"/>
                  </a:lnTo>
                  <a:lnTo>
                    <a:pt x="217" y="261"/>
                  </a:lnTo>
                  <a:lnTo>
                    <a:pt x="146" y="186"/>
                  </a:lnTo>
                  <a:lnTo>
                    <a:pt x="78" y="110"/>
                  </a:lnTo>
                  <a:lnTo>
                    <a:pt x="17" y="27"/>
                  </a:lnTo>
                  <a:lnTo>
                    <a:pt x="0" y="0"/>
                  </a:lnTo>
                  <a:lnTo>
                    <a:pt x="63" y="93"/>
                  </a:lnTo>
                  <a:lnTo>
                    <a:pt x="135" y="181"/>
                  </a:lnTo>
                  <a:lnTo>
                    <a:pt x="205" y="265"/>
                  </a:lnTo>
                  <a:lnTo>
                    <a:pt x="278" y="348"/>
                  </a:lnTo>
                  <a:lnTo>
                    <a:pt x="357" y="424"/>
                  </a:lnTo>
                  <a:lnTo>
                    <a:pt x="434" y="496"/>
                  </a:lnTo>
                  <a:lnTo>
                    <a:pt x="514" y="565"/>
                  </a:lnTo>
                  <a:lnTo>
                    <a:pt x="597" y="627"/>
                  </a:lnTo>
                  <a:lnTo>
                    <a:pt x="679" y="687"/>
                  </a:lnTo>
                  <a:lnTo>
                    <a:pt x="763" y="737"/>
                  </a:lnTo>
                  <a:lnTo>
                    <a:pt x="846" y="784"/>
                  </a:lnTo>
                  <a:lnTo>
                    <a:pt x="933" y="823"/>
                  </a:lnTo>
                  <a:lnTo>
                    <a:pt x="1015" y="857"/>
                  </a:lnTo>
                  <a:lnTo>
                    <a:pt x="1102" y="885"/>
                  </a:lnTo>
                  <a:lnTo>
                    <a:pt x="1182" y="903"/>
                  </a:lnTo>
                  <a:lnTo>
                    <a:pt x="1262" y="919"/>
                  </a:lnTo>
                  <a:lnTo>
                    <a:pt x="1341" y="928"/>
                  </a:lnTo>
                  <a:lnTo>
                    <a:pt x="1416" y="929"/>
                  </a:lnTo>
                  <a:lnTo>
                    <a:pt x="1493" y="922"/>
                  </a:lnTo>
                  <a:lnTo>
                    <a:pt x="1563" y="911"/>
                  </a:lnTo>
                  <a:lnTo>
                    <a:pt x="1636" y="888"/>
                  </a:lnTo>
                  <a:lnTo>
                    <a:pt x="1697" y="864"/>
                  </a:lnTo>
                  <a:lnTo>
                    <a:pt x="1748" y="844"/>
                  </a:lnTo>
                  <a:lnTo>
                    <a:pt x="1815" y="940"/>
                  </a:lnTo>
                  <a:lnTo>
                    <a:pt x="1901" y="596"/>
                  </a:lnTo>
                  <a:lnTo>
                    <a:pt x="1551" y="534"/>
                  </a:lnTo>
                  <a:lnTo>
                    <a:pt x="1613" y="637"/>
                  </a:lnTo>
                </a:path>
              </a:pathLst>
            </a:custGeom>
            <a:solidFill>
              <a:srgbClr val="FF0000"/>
            </a:solidFill>
            <a:ln w="12700" cap="rnd"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grpSp>
        <p:nvGrpSpPr>
          <p:cNvPr id="655" name="Google Shape;655;p60"/>
          <p:cNvGrpSpPr/>
          <p:nvPr/>
        </p:nvGrpSpPr>
        <p:grpSpPr>
          <a:xfrm>
            <a:off x="4373564" y="1500189"/>
            <a:ext cx="2835275" cy="1355725"/>
            <a:chOff x="2019" y="945"/>
            <a:chExt cx="2010" cy="854"/>
          </a:xfrm>
        </p:grpSpPr>
        <p:sp>
          <p:nvSpPr>
            <p:cNvPr id="656" name="Google Shape;656;p60"/>
            <p:cNvSpPr/>
            <p:nvPr/>
          </p:nvSpPr>
          <p:spPr>
            <a:xfrm>
              <a:off x="2019" y="945"/>
              <a:ext cx="1937" cy="830"/>
            </a:xfrm>
            <a:custGeom>
              <a:avLst/>
              <a:gdLst/>
              <a:ahLst/>
              <a:cxnLst/>
              <a:rect l="l" t="t" r="r" b="b"/>
              <a:pathLst>
                <a:path w="1937" h="830" extrusionOk="0">
                  <a:moveTo>
                    <a:pt x="1651" y="306"/>
                  </a:moveTo>
                  <a:lnTo>
                    <a:pt x="1604" y="277"/>
                  </a:lnTo>
                  <a:lnTo>
                    <a:pt x="1537" y="246"/>
                  </a:lnTo>
                  <a:lnTo>
                    <a:pt x="1464" y="216"/>
                  </a:lnTo>
                  <a:lnTo>
                    <a:pt x="1394" y="195"/>
                  </a:lnTo>
                  <a:lnTo>
                    <a:pt x="1315" y="182"/>
                  </a:lnTo>
                  <a:lnTo>
                    <a:pt x="1233" y="174"/>
                  </a:lnTo>
                  <a:lnTo>
                    <a:pt x="1151" y="172"/>
                  </a:lnTo>
                  <a:lnTo>
                    <a:pt x="1069" y="179"/>
                  </a:lnTo>
                  <a:lnTo>
                    <a:pt x="985" y="192"/>
                  </a:lnTo>
                  <a:lnTo>
                    <a:pt x="900" y="210"/>
                  </a:lnTo>
                  <a:lnTo>
                    <a:pt x="812" y="236"/>
                  </a:lnTo>
                  <a:lnTo>
                    <a:pt x="725" y="267"/>
                  </a:lnTo>
                  <a:lnTo>
                    <a:pt x="641" y="305"/>
                  </a:lnTo>
                  <a:lnTo>
                    <a:pt x="553" y="350"/>
                  </a:lnTo>
                  <a:lnTo>
                    <a:pt x="474" y="400"/>
                  </a:lnTo>
                  <a:lnTo>
                    <a:pt x="389" y="456"/>
                  </a:lnTo>
                  <a:lnTo>
                    <a:pt x="309" y="516"/>
                  </a:lnTo>
                  <a:lnTo>
                    <a:pt x="233" y="583"/>
                  </a:lnTo>
                  <a:lnTo>
                    <a:pt x="159" y="655"/>
                  </a:lnTo>
                  <a:lnTo>
                    <a:pt x="85" y="726"/>
                  </a:lnTo>
                  <a:lnTo>
                    <a:pt x="18" y="805"/>
                  </a:lnTo>
                  <a:lnTo>
                    <a:pt x="0" y="829"/>
                  </a:lnTo>
                  <a:lnTo>
                    <a:pt x="68" y="741"/>
                  </a:lnTo>
                  <a:lnTo>
                    <a:pt x="146" y="660"/>
                  </a:lnTo>
                  <a:lnTo>
                    <a:pt x="222" y="581"/>
                  </a:lnTo>
                  <a:lnTo>
                    <a:pt x="302" y="501"/>
                  </a:lnTo>
                  <a:lnTo>
                    <a:pt x="382" y="431"/>
                  </a:lnTo>
                  <a:lnTo>
                    <a:pt x="467" y="363"/>
                  </a:lnTo>
                  <a:lnTo>
                    <a:pt x="549" y="300"/>
                  </a:lnTo>
                  <a:lnTo>
                    <a:pt x="638" y="244"/>
                  </a:lnTo>
                  <a:lnTo>
                    <a:pt x="726" y="193"/>
                  </a:lnTo>
                  <a:lnTo>
                    <a:pt x="813" y="147"/>
                  </a:lnTo>
                  <a:lnTo>
                    <a:pt x="898" y="107"/>
                  </a:lnTo>
                  <a:lnTo>
                    <a:pt x="987" y="74"/>
                  </a:lnTo>
                  <a:lnTo>
                    <a:pt x="1072" y="45"/>
                  </a:lnTo>
                  <a:lnTo>
                    <a:pt x="1158" y="24"/>
                  </a:lnTo>
                  <a:lnTo>
                    <a:pt x="1240" y="10"/>
                  </a:lnTo>
                  <a:lnTo>
                    <a:pt x="1323" y="0"/>
                  </a:lnTo>
                  <a:lnTo>
                    <a:pt x="1403" y="0"/>
                  </a:lnTo>
                  <a:lnTo>
                    <a:pt x="1478" y="1"/>
                  </a:lnTo>
                  <a:lnTo>
                    <a:pt x="1554" y="13"/>
                  </a:lnTo>
                  <a:lnTo>
                    <a:pt x="1625" y="31"/>
                  </a:lnTo>
                  <a:lnTo>
                    <a:pt x="1690" y="56"/>
                  </a:lnTo>
                  <a:lnTo>
                    <a:pt x="1753" y="86"/>
                  </a:lnTo>
                  <a:lnTo>
                    <a:pt x="1800" y="108"/>
                  </a:lnTo>
                  <a:lnTo>
                    <a:pt x="1874" y="19"/>
                  </a:lnTo>
                  <a:lnTo>
                    <a:pt x="1936" y="369"/>
                  </a:lnTo>
                  <a:lnTo>
                    <a:pt x="1584" y="405"/>
                  </a:lnTo>
                  <a:lnTo>
                    <a:pt x="1651" y="306"/>
                  </a:lnTo>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57" name="Google Shape;657;p60"/>
            <p:cNvSpPr/>
            <p:nvPr/>
          </p:nvSpPr>
          <p:spPr>
            <a:xfrm>
              <a:off x="2090" y="966"/>
              <a:ext cx="1939" cy="833"/>
            </a:xfrm>
            <a:custGeom>
              <a:avLst/>
              <a:gdLst/>
              <a:ahLst/>
              <a:cxnLst/>
              <a:rect l="l" t="t" r="r" b="b"/>
              <a:pathLst>
                <a:path w="1939" h="833" extrusionOk="0">
                  <a:moveTo>
                    <a:pt x="1654" y="310"/>
                  </a:moveTo>
                  <a:lnTo>
                    <a:pt x="1604" y="280"/>
                  </a:lnTo>
                  <a:lnTo>
                    <a:pt x="1536" y="247"/>
                  </a:lnTo>
                  <a:lnTo>
                    <a:pt x="1465" y="219"/>
                  </a:lnTo>
                  <a:lnTo>
                    <a:pt x="1395" y="199"/>
                  </a:lnTo>
                  <a:lnTo>
                    <a:pt x="1316" y="187"/>
                  </a:lnTo>
                  <a:lnTo>
                    <a:pt x="1235" y="176"/>
                  </a:lnTo>
                  <a:lnTo>
                    <a:pt x="1153" y="174"/>
                  </a:lnTo>
                  <a:lnTo>
                    <a:pt x="1071" y="181"/>
                  </a:lnTo>
                  <a:lnTo>
                    <a:pt x="987" y="194"/>
                  </a:lnTo>
                  <a:lnTo>
                    <a:pt x="900" y="213"/>
                  </a:lnTo>
                  <a:lnTo>
                    <a:pt x="813" y="240"/>
                  </a:lnTo>
                  <a:lnTo>
                    <a:pt x="726" y="270"/>
                  </a:lnTo>
                  <a:lnTo>
                    <a:pt x="641" y="308"/>
                  </a:lnTo>
                  <a:lnTo>
                    <a:pt x="555" y="352"/>
                  </a:lnTo>
                  <a:lnTo>
                    <a:pt x="473" y="402"/>
                  </a:lnTo>
                  <a:lnTo>
                    <a:pt x="390" y="458"/>
                  </a:lnTo>
                  <a:lnTo>
                    <a:pt x="310" y="519"/>
                  </a:lnTo>
                  <a:lnTo>
                    <a:pt x="235" y="587"/>
                  </a:lnTo>
                  <a:lnTo>
                    <a:pt x="159" y="657"/>
                  </a:lnTo>
                  <a:lnTo>
                    <a:pt x="86" y="729"/>
                  </a:lnTo>
                  <a:lnTo>
                    <a:pt x="19" y="807"/>
                  </a:lnTo>
                  <a:lnTo>
                    <a:pt x="0" y="832"/>
                  </a:lnTo>
                  <a:lnTo>
                    <a:pt x="69" y="744"/>
                  </a:lnTo>
                  <a:lnTo>
                    <a:pt x="147" y="662"/>
                  </a:lnTo>
                  <a:lnTo>
                    <a:pt x="223" y="582"/>
                  </a:lnTo>
                  <a:lnTo>
                    <a:pt x="302" y="505"/>
                  </a:lnTo>
                  <a:lnTo>
                    <a:pt x="385" y="435"/>
                  </a:lnTo>
                  <a:lnTo>
                    <a:pt x="467" y="367"/>
                  </a:lnTo>
                  <a:lnTo>
                    <a:pt x="552" y="305"/>
                  </a:lnTo>
                  <a:lnTo>
                    <a:pt x="639" y="249"/>
                  </a:lnTo>
                  <a:lnTo>
                    <a:pt x="726" y="195"/>
                  </a:lnTo>
                  <a:lnTo>
                    <a:pt x="813" y="151"/>
                  </a:lnTo>
                  <a:lnTo>
                    <a:pt x="899" y="110"/>
                  </a:lnTo>
                  <a:lnTo>
                    <a:pt x="988" y="77"/>
                  </a:lnTo>
                  <a:lnTo>
                    <a:pt x="1073" y="49"/>
                  </a:lnTo>
                  <a:lnTo>
                    <a:pt x="1160" y="27"/>
                  </a:lnTo>
                  <a:lnTo>
                    <a:pt x="1242" y="14"/>
                  </a:lnTo>
                  <a:lnTo>
                    <a:pt x="1323" y="4"/>
                  </a:lnTo>
                  <a:lnTo>
                    <a:pt x="1402" y="0"/>
                  </a:lnTo>
                  <a:lnTo>
                    <a:pt x="1478" y="5"/>
                  </a:lnTo>
                  <a:lnTo>
                    <a:pt x="1554" y="17"/>
                  </a:lnTo>
                  <a:lnTo>
                    <a:pt x="1623" y="33"/>
                  </a:lnTo>
                  <a:lnTo>
                    <a:pt x="1694" y="61"/>
                  </a:lnTo>
                  <a:lnTo>
                    <a:pt x="1754" y="89"/>
                  </a:lnTo>
                  <a:lnTo>
                    <a:pt x="1803" y="112"/>
                  </a:lnTo>
                  <a:lnTo>
                    <a:pt x="1876" y="22"/>
                  </a:lnTo>
                  <a:lnTo>
                    <a:pt x="1938" y="371"/>
                  </a:lnTo>
                  <a:lnTo>
                    <a:pt x="1585" y="408"/>
                  </a:lnTo>
                  <a:lnTo>
                    <a:pt x="1654" y="310"/>
                  </a:lnTo>
                </a:path>
              </a:pathLst>
            </a:custGeom>
            <a:solidFill>
              <a:srgbClr val="FF0000"/>
            </a:solidFill>
            <a:ln w="12700" cap="rnd"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sp>
        <p:nvSpPr>
          <p:cNvPr id="658" name="Google Shape;658;p60"/>
          <p:cNvSpPr txBox="1">
            <a:spLocks noGrp="1"/>
          </p:cNvSpPr>
          <p:nvPr>
            <p:ph type="title"/>
          </p:nvPr>
        </p:nvSpPr>
        <p:spPr>
          <a:xfrm>
            <a:off x="4089483" y="330532"/>
            <a:ext cx="4971756" cy="1009646"/>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Open Sans"/>
              <a:buNone/>
            </a:pPr>
            <a:r>
              <a:rPr lang="hi-IN" b="1" u="sng">
                <a:solidFill>
                  <a:schemeClr val="lt1"/>
                </a:solidFill>
              </a:rPr>
              <a:t>निष्कर्ष</a:t>
            </a:r>
            <a:endParaRPr b="1" u="sng">
              <a:solidFill>
                <a:schemeClr val="lt1"/>
              </a:solidFill>
            </a:endParaRPr>
          </a:p>
        </p:txBody>
      </p:sp>
      <p:sp>
        <p:nvSpPr>
          <p:cNvPr id="659" name="Google Shape;659;p60"/>
          <p:cNvSpPr txBox="1">
            <a:spLocks noGrp="1"/>
          </p:cNvSpPr>
          <p:nvPr>
            <p:ph type="body" idx="1"/>
          </p:nvPr>
        </p:nvSpPr>
        <p:spPr>
          <a:xfrm>
            <a:off x="1981201" y="2822054"/>
            <a:ext cx="3806825" cy="1543050"/>
          </a:xfrm>
          <a:prstGeom prst="rect">
            <a:avLst/>
          </a:prstGeom>
          <a:solidFill>
            <a:schemeClr val="lt1"/>
          </a:solid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None/>
            </a:pPr>
            <a:r>
              <a:rPr lang="hi-IN" sz="3200" b="1"/>
              <a:t>प्रभावी आपदा प्रबंधन के लिए तैयारी महत्वपूर्ण है</a:t>
            </a:r>
            <a:endParaRPr sz="3200" b="1"/>
          </a:p>
        </p:txBody>
      </p:sp>
      <p:sp>
        <p:nvSpPr>
          <p:cNvPr id="660" name="Google Shape;660;p60"/>
          <p:cNvSpPr txBox="1">
            <a:spLocks noGrp="1"/>
          </p:cNvSpPr>
          <p:nvPr>
            <p:ph type="body" idx="2"/>
          </p:nvPr>
        </p:nvSpPr>
        <p:spPr>
          <a:xfrm>
            <a:off x="7318376" y="1723292"/>
            <a:ext cx="3197225" cy="4181562"/>
          </a:xfrm>
          <a:prstGeom prst="rect">
            <a:avLst/>
          </a:prstGeom>
          <a:solidFill>
            <a:schemeClr val="lt1"/>
          </a:solidFill>
          <a:ln>
            <a:noFill/>
          </a:ln>
        </p:spPr>
        <p:txBody>
          <a:bodyPr spcFirstLastPara="1" wrap="square" lIns="91425" tIns="45700" rIns="91425" bIns="45700" anchor="t" anchorCtr="0">
            <a:noAutofit/>
          </a:bodyPr>
          <a:lstStyle/>
          <a:p>
            <a:pPr marL="228600" lvl="0" indent="-228600" algn="l" rtl="0">
              <a:lnSpc>
                <a:spcPct val="170000"/>
              </a:lnSpc>
              <a:spcBef>
                <a:spcPts val="0"/>
              </a:spcBef>
              <a:spcAft>
                <a:spcPts val="0"/>
              </a:spcAft>
              <a:buClr>
                <a:schemeClr val="dk1"/>
              </a:buClr>
              <a:buSzPts val="2800"/>
              <a:buChar char="•"/>
            </a:pPr>
            <a:r>
              <a:rPr lang="hi-IN"/>
              <a:t>जागरूकता </a:t>
            </a:r>
            <a:endParaRPr/>
          </a:p>
          <a:p>
            <a:pPr marL="228600" lvl="0" indent="-228600" algn="l" rtl="0">
              <a:lnSpc>
                <a:spcPct val="170000"/>
              </a:lnSpc>
              <a:spcBef>
                <a:spcPts val="420"/>
              </a:spcBef>
              <a:spcAft>
                <a:spcPts val="0"/>
              </a:spcAft>
              <a:buClr>
                <a:schemeClr val="dk1"/>
              </a:buClr>
              <a:buSzPts val="2800"/>
              <a:buChar char="•"/>
            </a:pPr>
            <a:r>
              <a:rPr lang="hi-IN"/>
              <a:t>प्रशिक्षण</a:t>
            </a:r>
            <a:endParaRPr/>
          </a:p>
          <a:p>
            <a:pPr marL="228600" lvl="0" indent="-228600" algn="l" rtl="0">
              <a:lnSpc>
                <a:spcPct val="170000"/>
              </a:lnSpc>
              <a:spcBef>
                <a:spcPts val="420"/>
              </a:spcBef>
              <a:spcAft>
                <a:spcPts val="0"/>
              </a:spcAft>
              <a:buClr>
                <a:schemeClr val="dk1"/>
              </a:buClr>
              <a:buSzPts val="2800"/>
              <a:buChar char="•"/>
            </a:pPr>
            <a:r>
              <a:rPr lang="hi-IN"/>
              <a:t> संसाधन </a:t>
            </a:r>
            <a:endParaRPr/>
          </a:p>
          <a:p>
            <a:pPr marL="228600" lvl="0" indent="-228600" algn="l" rtl="0">
              <a:lnSpc>
                <a:spcPct val="170000"/>
              </a:lnSpc>
              <a:spcBef>
                <a:spcPts val="420"/>
              </a:spcBef>
              <a:spcAft>
                <a:spcPts val="0"/>
              </a:spcAft>
              <a:buClr>
                <a:schemeClr val="dk1"/>
              </a:buClr>
              <a:buSzPts val="2800"/>
              <a:buChar char="•"/>
            </a:pPr>
            <a:r>
              <a:rPr lang="hi-IN"/>
              <a:t>योजना </a:t>
            </a:r>
            <a:endParaRPr/>
          </a:p>
          <a:p>
            <a:pPr marL="228600" lvl="0" indent="-228600" algn="l" rtl="0">
              <a:lnSpc>
                <a:spcPct val="170000"/>
              </a:lnSpc>
              <a:spcBef>
                <a:spcPts val="420"/>
              </a:spcBef>
              <a:spcAft>
                <a:spcPts val="0"/>
              </a:spcAft>
              <a:buClr>
                <a:schemeClr val="dk1"/>
              </a:buClr>
              <a:buSzPts val="2800"/>
              <a:buChar char="•"/>
            </a:pPr>
            <a:r>
              <a:rPr lang="hi-IN"/>
              <a:t>अभ्यास</a:t>
            </a:r>
            <a:endParaRPr b="1"/>
          </a:p>
        </p:txBody>
      </p:sp>
      <p:sp>
        <p:nvSpPr>
          <p:cNvPr id="661" name="Google Shape;661;p6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48</a:t>
            </a:fld>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9">
                                            <p:txEl>
                                              <p:pRg st="0" end="0"/>
                                            </p:txEl>
                                          </p:spTgt>
                                        </p:tgtEl>
                                        <p:attrNameLst>
                                          <p:attrName>style.visibility</p:attrName>
                                        </p:attrNameLst>
                                      </p:cBhvr>
                                      <p:to>
                                        <p:strVal val="visible"/>
                                      </p:to>
                                    </p:set>
                                    <p:animEffect transition="in" filter="fade">
                                      <p:cBhvr>
                                        <p:cTn id="7" dur="2000"/>
                                        <p:tgtEl>
                                          <p:spTgt spid="6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5"/>
                                        </p:tgtEl>
                                        <p:attrNameLst>
                                          <p:attrName>style.visibility</p:attrName>
                                        </p:attrNameLst>
                                      </p:cBhvr>
                                      <p:to>
                                        <p:strVal val="visible"/>
                                      </p:to>
                                    </p:set>
                                    <p:animEffect transition="in" filter="fade">
                                      <p:cBhvr>
                                        <p:cTn id="12" dur="2000"/>
                                        <p:tgtEl>
                                          <p:spTgt spid="655"/>
                                        </p:tgtEl>
                                      </p:cBhvr>
                                    </p:animEffect>
                                  </p:childTnLst>
                                </p:cTn>
                              </p:par>
                              <p:par>
                                <p:cTn id="13" presetID="10" presetClass="entr" presetSubtype="0" fill="hold" nodeType="withEffect">
                                  <p:stCondLst>
                                    <p:cond delay="0"/>
                                  </p:stCondLst>
                                  <p:childTnLst>
                                    <p:set>
                                      <p:cBhvr>
                                        <p:cTn id="14" dur="1" fill="hold">
                                          <p:stCondLst>
                                            <p:cond delay="0"/>
                                          </p:stCondLst>
                                        </p:cTn>
                                        <p:tgtEl>
                                          <p:spTgt spid="652"/>
                                        </p:tgtEl>
                                        <p:attrNameLst>
                                          <p:attrName>style.visibility</p:attrName>
                                        </p:attrNameLst>
                                      </p:cBhvr>
                                      <p:to>
                                        <p:strVal val="visible"/>
                                      </p:to>
                                    </p:set>
                                    <p:animEffect transition="in" filter="fade">
                                      <p:cBhvr>
                                        <p:cTn id="15" dur="2000"/>
                                        <p:tgtEl>
                                          <p:spTgt spid="65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60">
                                            <p:txEl>
                                              <p:pRg st="0" end="0"/>
                                            </p:txEl>
                                          </p:spTgt>
                                        </p:tgtEl>
                                        <p:attrNameLst>
                                          <p:attrName>style.visibility</p:attrName>
                                        </p:attrNameLst>
                                      </p:cBhvr>
                                      <p:to>
                                        <p:strVal val="visible"/>
                                      </p:to>
                                    </p:set>
                                    <p:animEffect transition="in" filter="fade">
                                      <p:cBhvr>
                                        <p:cTn id="20" dur="2000"/>
                                        <p:tgtEl>
                                          <p:spTgt spid="660">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60">
                                            <p:txEl>
                                              <p:pRg st="1" end="1"/>
                                            </p:txEl>
                                          </p:spTgt>
                                        </p:tgtEl>
                                        <p:attrNameLst>
                                          <p:attrName>style.visibility</p:attrName>
                                        </p:attrNameLst>
                                      </p:cBhvr>
                                      <p:to>
                                        <p:strVal val="visible"/>
                                      </p:to>
                                    </p:set>
                                    <p:animEffect transition="in" filter="fade">
                                      <p:cBhvr>
                                        <p:cTn id="25" dur="2000"/>
                                        <p:tgtEl>
                                          <p:spTgt spid="660">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60">
                                            <p:txEl>
                                              <p:pRg st="2" end="2"/>
                                            </p:txEl>
                                          </p:spTgt>
                                        </p:tgtEl>
                                        <p:attrNameLst>
                                          <p:attrName>style.visibility</p:attrName>
                                        </p:attrNameLst>
                                      </p:cBhvr>
                                      <p:to>
                                        <p:strVal val="visible"/>
                                      </p:to>
                                    </p:set>
                                    <p:animEffect transition="in" filter="fade">
                                      <p:cBhvr>
                                        <p:cTn id="30" dur="2000"/>
                                        <p:tgtEl>
                                          <p:spTgt spid="660">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60">
                                            <p:txEl>
                                              <p:pRg st="3" end="3"/>
                                            </p:txEl>
                                          </p:spTgt>
                                        </p:tgtEl>
                                        <p:attrNameLst>
                                          <p:attrName>style.visibility</p:attrName>
                                        </p:attrNameLst>
                                      </p:cBhvr>
                                      <p:to>
                                        <p:strVal val="visible"/>
                                      </p:to>
                                    </p:set>
                                    <p:animEffect transition="in" filter="fade">
                                      <p:cBhvr>
                                        <p:cTn id="35" dur="2000"/>
                                        <p:tgtEl>
                                          <p:spTgt spid="660">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60">
                                            <p:txEl>
                                              <p:pRg st="4" end="4"/>
                                            </p:txEl>
                                          </p:spTgt>
                                        </p:tgtEl>
                                        <p:attrNameLst>
                                          <p:attrName>style.visibility</p:attrName>
                                        </p:attrNameLst>
                                      </p:cBhvr>
                                      <p:to>
                                        <p:strVal val="visible"/>
                                      </p:to>
                                    </p:set>
                                    <p:animEffect transition="in" filter="fade">
                                      <p:cBhvr>
                                        <p:cTn id="40" dur="2000"/>
                                        <p:tgtEl>
                                          <p:spTgt spid="66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61"/>
          <p:cNvSpPr txBox="1">
            <a:spLocks noGrp="1"/>
          </p:cNvSpPr>
          <p:nvPr>
            <p:ph type="title"/>
          </p:nvPr>
        </p:nvSpPr>
        <p:spPr>
          <a:xfrm>
            <a:off x="528711" y="2544210"/>
            <a:ext cx="2907323"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6000"/>
              <a:buFont typeface="Open Sans"/>
              <a:buNone/>
            </a:pPr>
            <a:r>
              <a:rPr lang="hi-IN" sz="6000">
                <a:solidFill>
                  <a:schemeClr val="lt1"/>
                </a:solidFill>
              </a:rPr>
              <a:t>समीक्षा</a:t>
            </a:r>
            <a:endParaRPr sz="6000">
              <a:solidFill>
                <a:schemeClr val="lt1"/>
              </a:solidFill>
              <a:latin typeface="Open Sans"/>
              <a:ea typeface="Open Sans"/>
              <a:cs typeface="Open Sans"/>
              <a:sym typeface="Open Sans"/>
            </a:endParaRPr>
          </a:p>
        </p:txBody>
      </p:sp>
      <p:sp>
        <p:nvSpPr>
          <p:cNvPr id="667" name="Google Shape;667;p61"/>
          <p:cNvSpPr txBox="1">
            <a:spLocks noGrp="1"/>
          </p:cNvSpPr>
          <p:nvPr>
            <p:ph type="body" idx="1"/>
          </p:nvPr>
        </p:nvSpPr>
        <p:spPr>
          <a:xfrm>
            <a:off x="4133088" y="1907320"/>
            <a:ext cx="7662672" cy="2227629"/>
          </a:xfrm>
          <a:prstGeom prst="rect">
            <a:avLst/>
          </a:prstGeom>
          <a:solidFill>
            <a:schemeClr val="lt2"/>
          </a:solidFill>
          <a:ln>
            <a:noFill/>
          </a:ln>
        </p:spPr>
        <p:txBody>
          <a:bodyPr spcFirstLastPara="1" wrap="square" lIns="91425" tIns="45700" rIns="91425" bIns="45700" anchor="t" anchorCtr="0">
            <a:normAutofit fontScale="85000" lnSpcReduction="10000"/>
          </a:bodyPr>
          <a:lstStyle/>
          <a:p>
            <a:pPr marL="0" lvl="0" indent="0" algn="l" rtl="0">
              <a:lnSpc>
                <a:spcPct val="150000"/>
              </a:lnSpc>
              <a:spcBef>
                <a:spcPts val="0"/>
              </a:spcBef>
              <a:spcAft>
                <a:spcPts val="0"/>
              </a:spcAft>
              <a:buClr>
                <a:schemeClr val="dk1"/>
              </a:buClr>
              <a:buSzPct val="100000"/>
              <a:buNone/>
            </a:pPr>
            <a:r>
              <a:rPr lang="hi-IN" sz="3200" b="1"/>
              <a:t>इस पाठ को पूरा करने के बाद, अब आप सक्षम  हैं। </a:t>
            </a:r>
            <a:endParaRPr sz="3200" b="1"/>
          </a:p>
          <a:p>
            <a:pPr marL="0" lvl="0" indent="-187960" algn="l" rtl="0">
              <a:lnSpc>
                <a:spcPct val="150000"/>
              </a:lnSpc>
              <a:spcBef>
                <a:spcPts val="1000"/>
              </a:spcBef>
              <a:spcAft>
                <a:spcPts val="0"/>
              </a:spcAft>
              <a:buClr>
                <a:schemeClr val="dk1"/>
              </a:buClr>
              <a:buSzPct val="100000"/>
              <a:buChar char="•"/>
            </a:pPr>
            <a:r>
              <a:rPr lang="hi-IN" sz="3200"/>
              <a:t>एनडीआरएफ का परिचय। </a:t>
            </a:r>
            <a:endParaRPr sz="3200"/>
          </a:p>
          <a:p>
            <a:pPr marL="0" lvl="0" indent="-187960" algn="l" rtl="0">
              <a:lnSpc>
                <a:spcPct val="150000"/>
              </a:lnSpc>
              <a:spcBef>
                <a:spcPts val="1000"/>
              </a:spcBef>
              <a:spcAft>
                <a:spcPts val="0"/>
              </a:spcAft>
              <a:buClr>
                <a:schemeClr val="dk1"/>
              </a:buClr>
              <a:buSzPct val="100000"/>
              <a:buChar char="•"/>
            </a:pPr>
            <a:r>
              <a:rPr lang="hi-IN" sz="3200"/>
              <a:t>आपदा में इसकी भूमिका</a:t>
            </a:r>
            <a:endParaRPr sz="3200"/>
          </a:p>
        </p:txBody>
      </p:sp>
      <p:sp>
        <p:nvSpPr>
          <p:cNvPr id="668" name="Google Shape;668;p6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62"/>
          <p:cNvSpPr txBox="1">
            <a:spLocks noGrp="1"/>
          </p:cNvSpPr>
          <p:nvPr>
            <p:ph type="title"/>
          </p:nvPr>
        </p:nvSpPr>
        <p:spPr>
          <a:xfrm>
            <a:off x="3565221" y="2561442"/>
            <a:ext cx="4762500"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6600"/>
              <a:buFont typeface="Open Sans"/>
              <a:buNone/>
            </a:pPr>
            <a:r>
              <a:rPr lang="hi-IN" sz="6600">
                <a:solidFill>
                  <a:schemeClr val="lt1"/>
                </a:solidFill>
              </a:rPr>
              <a:t>कोई प्रश्न ?</a:t>
            </a:r>
            <a:endParaRPr sz="6600" b="1">
              <a:solidFill>
                <a:schemeClr val="lt1"/>
              </a:solidFill>
              <a:latin typeface="Open Sans"/>
              <a:ea typeface="Open Sans"/>
              <a:cs typeface="Open Sans"/>
              <a:sym typeface="Open Sans"/>
            </a:endParaRPr>
          </a:p>
        </p:txBody>
      </p:sp>
      <p:sp>
        <p:nvSpPr>
          <p:cNvPr id="674" name="Google Shape;674;p6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solidFill>
                  <a:srgbClr val="888888"/>
                </a:solidFill>
              </a:rPr>
              <a:pPr marL="0" lvl="0" indent="0" algn="r" rtl="0">
                <a:spcBef>
                  <a:spcPts val="0"/>
                </a:spcBef>
                <a:spcAft>
                  <a:spcPts val="0"/>
                </a:spcAft>
                <a:buNone/>
              </a:pPr>
              <a:t>50</a:t>
            </a:fld>
            <a:endParaRPr>
              <a:solidFill>
                <a:srgbClr val="888888"/>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63"/>
          <p:cNvSpPr txBox="1">
            <a:spLocks noGrp="1"/>
          </p:cNvSpPr>
          <p:nvPr>
            <p:ph type="title"/>
          </p:nvPr>
        </p:nvSpPr>
        <p:spPr>
          <a:xfrm>
            <a:off x="3639521" y="986396"/>
            <a:ext cx="3505197"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800"/>
              <a:buFont typeface="Open Sans"/>
              <a:buNone/>
            </a:pPr>
            <a:r>
              <a:rPr lang="hi-IN" sz="4800" b="1">
                <a:solidFill>
                  <a:schemeClr val="lt1"/>
                </a:solidFill>
              </a:rPr>
              <a:t>मूल्यांकन</a:t>
            </a:r>
            <a:endParaRPr sz="4800" b="1">
              <a:solidFill>
                <a:schemeClr val="lt1"/>
              </a:solidFill>
              <a:latin typeface="Open Sans"/>
              <a:ea typeface="Open Sans"/>
              <a:cs typeface="Open Sans"/>
              <a:sym typeface="Open Sans"/>
            </a:endParaRPr>
          </a:p>
        </p:txBody>
      </p:sp>
      <p:sp>
        <p:nvSpPr>
          <p:cNvPr id="680" name="Google Shape;680;p6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solidFill>
                  <a:srgbClr val="888888"/>
                </a:solidFill>
              </a:rPr>
              <a:pPr marL="0" lvl="0" indent="0" algn="r" rtl="0">
                <a:spcBef>
                  <a:spcPts val="0"/>
                </a:spcBef>
                <a:spcAft>
                  <a:spcPts val="0"/>
                </a:spcAft>
                <a:buNone/>
              </a:pPr>
              <a:t>51</a:t>
            </a:fld>
            <a:endParaRPr>
              <a:solidFill>
                <a:srgbClr val="888888"/>
              </a:solidFill>
            </a:endParaRPr>
          </a:p>
        </p:txBody>
      </p:sp>
      <p:sp>
        <p:nvSpPr>
          <p:cNvPr id="681" name="Google Shape;681;p63"/>
          <p:cNvSpPr/>
          <p:nvPr/>
        </p:nvSpPr>
        <p:spPr>
          <a:xfrm>
            <a:off x="387458" y="2940098"/>
            <a:ext cx="6666890" cy="528358"/>
          </a:xfrm>
          <a:prstGeom prst="rect">
            <a:avLst/>
          </a:prstGeom>
          <a:solidFill>
            <a:srgbClr val="F8F9F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1F1F"/>
              </a:buClr>
              <a:buSzPts val="3600"/>
              <a:buFont typeface="Arial"/>
              <a:buNone/>
            </a:pPr>
            <a:r>
              <a:rPr lang="hi-IN" sz="3600" b="0" i="0" u="none" strike="noStrike" cap="none">
                <a:solidFill>
                  <a:srgbClr val="1F1F1F"/>
                </a:solidFill>
                <a:latin typeface="Arial"/>
                <a:ea typeface="Arial"/>
                <a:cs typeface="Arial"/>
                <a:sym typeface="Arial"/>
              </a:rPr>
              <a:t>01. </a:t>
            </a:r>
            <a:r>
              <a:rPr lang="hi-IN" sz="3200" b="1" i="0" u="none" strike="noStrike" cap="none">
                <a:solidFill>
                  <a:srgbClr val="1F1F1F"/>
                </a:solidFill>
                <a:latin typeface="Arial"/>
                <a:ea typeface="Arial"/>
                <a:cs typeface="Arial"/>
                <a:sym typeface="Arial"/>
              </a:rPr>
              <a:t>एनडीआरएफ का गठन कब हुआ ?</a:t>
            </a:r>
            <a:r>
              <a:rPr lang="hi-IN" sz="3200" b="1" i="0" u="none" strike="noStrike" cap="none">
                <a:solidFill>
                  <a:schemeClr val="dk1"/>
                </a:solidFill>
                <a:latin typeface="Arial"/>
                <a:ea typeface="Arial"/>
                <a:cs typeface="Arial"/>
                <a:sym typeface="Arial"/>
              </a:rPr>
              <a:t> </a:t>
            </a:r>
            <a:endParaRPr sz="3200" b="1" i="0" u="none" strike="noStrike" cap="none">
              <a:solidFill>
                <a:schemeClr val="dk1"/>
              </a:solidFill>
              <a:latin typeface="Arial"/>
              <a:ea typeface="Arial"/>
              <a:cs typeface="Arial"/>
              <a:sym typeface="Arial"/>
            </a:endParaRPr>
          </a:p>
        </p:txBody>
      </p:sp>
      <p:sp>
        <p:nvSpPr>
          <p:cNvPr id="682" name="Google Shape;682;p63"/>
          <p:cNvSpPr/>
          <p:nvPr/>
        </p:nvSpPr>
        <p:spPr>
          <a:xfrm>
            <a:off x="309966" y="3701046"/>
            <a:ext cx="11198578" cy="959245"/>
          </a:xfrm>
          <a:prstGeom prst="rect">
            <a:avLst/>
          </a:prstGeom>
          <a:solidFill>
            <a:srgbClr val="F8F9F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1F1F"/>
              </a:buClr>
              <a:buSzPts val="3200"/>
              <a:buFont typeface="Arial"/>
              <a:buNone/>
            </a:pPr>
            <a:r>
              <a:rPr lang="hi-IN" sz="3200" b="1" i="0" u="none" strike="noStrike" cap="none">
                <a:solidFill>
                  <a:srgbClr val="1F1F1F"/>
                </a:solidFill>
                <a:latin typeface="Arial"/>
                <a:ea typeface="Arial"/>
                <a:cs typeface="Arial"/>
                <a:sym typeface="Arial"/>
              </a:rPr>
              <a:t>02.  एनडीआरएफ की एक बटालियन में कर्मियों की संख्या कितनी </a:t>
            </a:r>
            <a:endParaRPr sz="3200" b="1" i="0" u="none" strike="noStrike" cap="none">
              <a:solidFill>
                <a:srgbClr val="1F1F1F"/>
              </a:solidFill>
              <a:latin typeface="Arial"/>
              <a:ea typeface="Arial"/>
              <a:cs typeface="Arial"/>
              <a:sym typeface="Arial"/>
            </a:endParaRPr>
          </a:p>
          <a:p>
            <a:pPr marL="0" marR="0" lvl="0" indent="0" algn="l" rtl="0">
              <a:lnSpc>
                <a:spcPct val="100000"/>
              </a:lnSpc>
              <a:spcBef>
                <a:spcPts val="0"/>
              </a:spcBef>
              <a:spcAft>
                <a:spcPts val="0"/>
              </a:spcAft>
              <a:buClr>
                <a:srgbClr val="1F1F1F"/>
              </a:buClr>
              <a:buSzPts val="3200"/>
              <a:buFont typeface="Arial"/>
              <a:buNone/>
            </a:pPr>
            <a:r>
              <a:rPr lang="hi-IN" sz="3200" b="1">
                <a:solidFill>
                  <a:srgbClr val="1F1F1F"/>
                </a:solidFill>
                <a:latin typeface="Arial"/>
                <a:ea typeface="Arial"/>
                <a:cs typeface="Arial"/>
                <a:sym typeface="Arial"/>
              </a:rPr>
              <a:t>       </a:t>
            </a:r>
            <a:r>
              <a:rPr lang="hi-IN" sz="3200" b="1" i="0" u="none" strike="noStrike" cap="none">
                <a:solidFill>
                  <a:srgbClr val="1F1F1F"/>
                </a:solidFill>
                <a:latin typeface="Arial"/>
                <a:ea typeface="Arial"/>
                <a:cs typeface="Arial"/>
                <a:sym typeface="Arial"/>
              </a:rPr>
              <a:t>होती है?</a:t>
            </a:r>
            <a:r>
              <a:rPr lang="hi-IN" sz="1050" b="1" i="0" u="none" strike="noStrike" cap="none">
                <a:solidFill>
                  <a:schemeClr val="dk1"/>
                </a:solidFill>
                <a:latin typeface="Arial"/>
                <a:ea typeface="Arial"/>
                <a:cs typeface="Arial"/>
                <a:sym typeface="Arial"/>
              </a:rPr>
              <a:t> </a:t>
            </a:r>
            <a:endParaRPr sz="2800" b="1" i="0" u="none" strike="noStrike" cap="none">
              <a:solidFill>
                <a:schemeClr val="dk1"/>
              </a:solidFill>
              <a:latin typeface="Arial"/>
              <a:ea typeface="Arial"/>
              <a:cs typeface="Arial"/>
              <a:sym typeface="Arial"/>
            </a:endParaRPr>
          </a:p>
        </p:txBody>
      </p:sp>
      <p:sp>
        <p:nvSpPr>
          <p:cNvPr id="683" name="Google Shape;683;p63"/>
          <p:cNvSpPr/>
          <p:nvPr/>
        </p:nvSpPr>
        <p:spPr>
          <a:xfrm>
            <a:off x="340963" y="4768676"/>
            <a:ext cx="9858468" cy="466803"/>
          </a:xfrm>
          <a:prstGeom prst="rect">
            <a:avLst/>
          </a:prstGeom>
          <a:solidFill>
            <a:srgbClr val="F8F9F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1F1F"/>
              </a:buClr>
              <a:buSzPts val="3200"/>
              <a:buFont typeface="Arial"/>
              <a:buNone/>
            </a:pPr>
            <a:r>
              <a:rPr lang="hi-IN" sz="3200" b="1" i="0" u="none" strike="noStrike" cap="none">
                <a:solidFill>
                  <a:srgbClr val="1F1F1F"/>
                </a:solidFill>
                <a:latin typeface="Arial"/>
                <a:ea typeface="Arial"/>
                <a:cs typeface="Arial"/>
                <a:sym typeface="Arial"/>
              </a:rPr>
              <a:t>03. वर्तमान में एनडीआरएफ के पास कितनी बटालियन हैं?</a:t>
            </a:r>
            <a:r>
              <a:rPr lang="hi-IN" sz="1050" b="1" i="0" u="none" strike="noStrike" cap="none">
                <a:solidFill>
                  <a:schemeClr val="dk1"/>
                </a:solidFill>
                <a:latin typeface="Arial"/>
                <a:ea typeface="Arial"/>
                <a:cs typeface="Arial"/>
                <a:sym typeface="Arial"/>
              </a:rPr>
              <a:t> </a:t>
            </a:r>
            <a:endParaRPr sz="2800" b="1" i="0" u="none" strike="noStrike" cap="none">
              <a:solidFill>
                <a:schemeClr val="dk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64"/>
          <p:cNvSpPr txBox="1">
            <a:spLocks noGrp="1"/>
          </p:cNvSpPr>
          <p:nvPr>
            <p:ph type="title"/>
          </p:nvPr>
        </p:nvSpPr>
        <p:spPr>
          <a:xfrm>
            <a:off x="3565221" y="2852928"/>
            <a:ext cx="4762500" cy="1034077"/>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6000"/>
              <a:buFont typeface="Open Sans"/>
              <a:buNone/>
            </a:pPr>
            <a:r>
              <a:rPr lang="hi-IN" sz="6000" b="1">
                <a:solidFill>
                  <a:schemeClr val="lt1"/>
                </a:solidFill>
              </a:rPr>
              <a:t>धन्यवाद</a:t>
            </a:r>
            <a:endParaRPr sz="6000" b="1">
              <a:solidFill>
                <a:schemeClr val="lt1"/>
              </a:solidFill>
              <a:latin typeface="Open Sans"/>
              <a:ea typeface="Open Sans"/>
              <a:cs typeface="Open Sans"/>
              <a:sym typeface="Open Sans"/>
            </a:endParaRPr>
          </a:p>
        </p:txBody>
      </p:sp>
      <p:sp>
        <p:nvSpPr>
          <p:cNvPr id="689" name="Google Shape;689;p6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solidFill>
                  <a:srgbClr val="888888"/>
                </a:solidFill>
              </a:rPr>
              <a:pPr marL="0" lvl="0" indent="0" algn="r" rtl="0">
                <a:spcBef>
                  <a:spcPts val="0"/>
                </a:spcBef>
                <a:spcAft>
                  <a:spcPts val="0"/>
                </a:spcAft>
                <a:buNone/>
              </a:pPr>
              <a:t>52</a:t>
            </a:fld>
            <a:endParaRPr>
              <a:solidFill>
                <a:srgbClr val="888888"/>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1920</Words>
  <Application>Microsoft Office PowerPoint</Application>
  <PresentationFormat>Widescreen</PresentationFormat>
  <Paragraphs>367</Paragraphs>
  <Slides>52</Slides>
  <Notes>52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Arial</vt:lpstr>
      <vt:lpstr>Bookman Old Style</vt:lpstr>
      <vt:lpstr>Times New Roman</vt:lpstr>
      <vt:lpstr>Open Sans</vt:lpstr>
      <vt:lpstr>Corben</vt:lpstr>
      <vt:lpstr>Calibri</vt:lpstr>
      <vt:lpstr>Open Sans SemiBold</vt:lpstr>
      <vt:lpstr>Comic Sans MS</vt:lpstr>
      <vt:lpstr>Noto Sans Symbols</vt:lpstr>
      <vt:lpstr>Office Theme</vt:lpstr>
      <vt:lpstr>Lesson-5 एनडीआरएफ का परिचय और आपदा में इसकी भूमिका</vt:lpstr>
      <vt:lpstr>उद्देश्य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 घटना प्रतिक्रिया प्रणाली</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तुर्की भूकंप (ऑप्स दोस्त)</vt:lpstr>
      <vt:lpstr>PowerPoint Presentation</vt:lpstr>
      <vt:lpstr>PowerPoint Presentation</vt:lpstr>
      <vt:lpstr>PowerPoint Presentation</vt:lpstr>
      <vt:lpstr>निष्कर्ष</vt:lpstr>
      <vt:lpstr>समीक्षा</vt:lpstr>
      <vt:lpstr>कोई प्रश्न ?</vt:lpstr>
      <vt:lpstr>मूल्यांकन</vt:lpstr>
      <vt:lpstr>धन्यवाद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एनडीआरएफ का परिचय और आपदा में इसकी भूमिका</dc:title>
  <cp:lastModifiedBy>DOG K9</cp:lastModifiedBy>
  <cp:revision>9</cp:revision>
  <dcterms:modified xsi:type="dcterms:W3CDTF">2025-12-18T07:24:36Z</dcterms:modified>
</cp:coreProperties>
</file>