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embeddedFontLst>
    <p:embeddedFont>
      <p:font typeface="Open Sans" panose="020B0606030504020204" pitchFamily="34" charset="0"/>
      <p:regular r:id="rId30"/>
      <p:bold r:id="rId31"/>
      <p:italic r:id="rId32"/>
      <p:boldItalic r:id="rId33"/>
    </p:embeddedFont>
    <p:embeddedFont>
      <p:font typeface="Open Sans SemiBold" panose="020B0706030804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0" name="Google Shape;22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8" name="Google Shape;22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6" name="Google Shape;23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3" name="Google Shape;25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0" name="Google Shape;26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9" name="Google Shape;2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4" name="Google Shape;29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" name="Google Shape;30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410" y="283029"/>
            <a:ext cx="1525361" cy="103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3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hi-IN"/>
              <a:t>1</a:t>
            </a:fld>
            <a:endParaRPr/>
          </a:p>
        </p:txBody>
      </p:sp>
      <p:pic>
        <p:nvPicPr>
          <p:cNvPr id="97" name="Google Shape;97;p13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156944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209691" y="2539280"/>
            <a:ext cx="9239109" cy="910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hi-IN" sz="5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अग्निशमन</a:t>
            </a:r>
            <a:endParaRPr sz="5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9" name="Google Shape;99;p13" descr="A close-up of a log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3520"/>
            <a:ext cx="2084831" cy="1271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04918" y="-13520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/>
          <p:nvPr/>
        </p:nvSpPr>
        <p:spPr>
          <a:xfrm flipH="1">
            <a:off x="7248356" y="6333236"/>
            <a:ext cx="4943644" cy="5567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BY:-INSP/GD-PINTU NANDI,10</a:t>
            </a:r>
            <a:r>
              <a:rPr lang="hi-IN" sz="24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NDRF</a:t>
            </a:r>
            <a:endParaRPr sz="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उददेश्य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b="1"/>
              <a:t>इस पाठ के समापन पर आप सभी परिचित हो जायेंगे :-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आग क्या है और उसके प्रकार।</a:t>
            </a:r>
            <a:endParaRPr/>
          </a:p>
          <a:p>
            <a:pPr marL="4572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अग्निशमन तकनीक।</a:t>
            </a:r>
            <a:endParaRPr/>
          </a:p>
          <a:p>
            <a:pPr marL="4572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दहन के प्रकार, आग फैलने का तरीका और जलने के चरण।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आग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14" name="Google Shape;114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एक प्रक्रिया जिसमें पदार्थ हवा में उपस्थित ऑक्सीजन के साथ रासायनिक रूप से संयोजित होते हैं और आमतौर पर तेज रोशनी, गर्मी और धुआं छोड़ते हैं।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Fuel+O2   </a:t>
            </a:r>
            <a:r>
              <a:rPr lang="hi-I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</a:t>
            </a:r>
            <a:r>
              <a:rPr lang="hi-IN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CO2 + CO		</a:t>
            </a:r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3</a:t>
            </a:fld>
            <a:endParaRPr/>
          </a:p>
        </p:txBody>
      </p:sp>
      <p:pic>
        <p:nvPicPr>
          <p:cNvPr id="116" name="Google Shape;11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5175" y="4298731"/>
            <a:ext cx="15240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/>
          <p:nvPr/>
        </p:nvSpPr>
        <p:spPr>
          <a:xfrm>
            <a:off x="3074276" y="5060731"/>
            <a:ext cx="1655379" cy="37837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अग्नि और उसके तत्व: अग्नि त्रिकोण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b="1"/>
              <a:t>"आग पैदा करने के लिए तीन चीज़ें एक साथ मौजूद होनी चाहिए"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दहन को बनाए रखने के लिए पर्याप्त </a:t>
            </a:r>
            <a:r>
              <a:rPr lang="hi-IN" b="1">
                <a:solidFill>
                  <a:srgbClr val="00B0F0"/>
                </a:solidFill>
              </a:rPr>
              <a:t>ऑक्सीजन</a:t>
            </a:r>
            <a:r>
              <a:rPr lang="hi-IN"/>
              <a:t>।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ज्वलन तापमान तक पहुँचने के लिए पर्याप्त </a:t>
            </a:r>
            <a:r>
              <a:rPr lang="hi-IN" b="1">
                <a:solidFill>
                  <a:srgbClr val="FF0000"/>
                </a:solidFill>
              </a:rPr>
              <a:t>ऊष्मा</a:t>
            </a:r>
            <a:r>
              <a:rPr lang="hi-IN"/>
              <a:t>।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कुछ </a:t>
            </a:r>
            <a:r>
              <a:rPr lang="hi-IN" b="1">
                <a:solidFill>
                  <a:srgbClr val="385623"/>
                </a:solidFill>
              </a:rPr>
              <a:t>ईंधन या ज्वलनशील पदार्थ</a:t>
            </a:r>
            <a:r>
              <a:rPr lang="hi-IN"/>
              <a:t>।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ये तीनों मिलकर एक रासायनिक अभिक्रिया उत्पन्न करते हैं जिसके परिणामस्वरूप हम "</a:t>
            </a:r>
            <a:r>
              <a:rPr lang="hi-IN" b="1">
                <a:solidFill>
                  <a:srgbClr val="FF0000"/>
                </a:solidFill>
              </a:rPr>
              <a:t>आग</a:t>
            </a:r>
            <a:r>
              <a:rPr lang="hi-IN"/>
              <a:t>" कहते हैं।</a:t>
            </a:r>
            <a:endParaRPr/>
          </a:p>
        </p:txBody>
      </p:sp>
      <p:sp>
        <p:nvSpPr>
          <p:cNvPr id="124" name="Google Shape;12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4</a:t>
            </a:fld>
            <a:endParaRPr/>
          </a:p>
        </p:txBody>
      </p:sp>
      <p:pic>
        <p:nvPicPr>
          <p:cNvPr id="125" name="Google Shape;12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55269" y="2554015"/>
            <a:ext cx="2427889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अग्नि चतुष्फलक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31" name="Google Shape;13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दहन के लिए चार घटक आवश्यक हैं: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ऊष्मा (स्रोत)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ईंधन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वायु (ऑक्सीजन)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स्व-संपोषित रासायनिक श्रृंखला अभिक्रिया</a:t>
            </a:r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5</a:t>
            </a:fld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1308538" y="5407572"/>
            <a:ext cx="999533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i-IN" sz="24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यह त्रिभुजाकार आकृति पिरामिड के समान है, लेकिन इसमें तीन भुजाएँ और एक आधार है।</a:t>
            </a:r>
            <a:endParaRPr sz="2400" b="1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8814" y="2017986"/>
            <a:ext cx="4635062" cy="3090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आग का वर्गीकरण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40" name="Google Shape;140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वर्ग A (CLASS-A):</a:t>
            </a:r>
            <a:endParaRPr b="1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कार्बनिक प्रकृति के ठोस ज्वलनशील पदार्थों जैसे लकड़ी, कागज़, रबर, प्लास्टिक, कपड़े आदि से जुड़ी आग, जिसके लिए शीतलन प्रभाव की आवश्यकता होती है।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वर्ग B (CLASS-B) </a:t>
            </a:r>
            <a:r>
              <a:rPr lang="hi-IN"/>
              <a:t>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ज्वलनशील द्रवों या द्रवीकरणीय ठोस पदार्थों जैसे पेट्रोल, मिट्टी का तेल, अम्ल, विलायक आदि से जुड़ी आग।</a:t>
            </a:r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6</a:t>
            </a:fld>
            <a:endParaRPr/>
          </a:p>
        </p:txBody>
      </p:sp>
      <p:pic>
        <p:nvPicPr>
          <p:cNvPr id="142" name="Google Shape;14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75077" y="3484190"/>
            <a:ext cx="1828800" cy="1229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75076" y="5454735"/>
            <a:ext cx="1828799" cy="1282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आग का वर्गीकरण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49" name="Google Shape;14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वर्ग C 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दबाव में ज्वलनशील गैसों से होने वाली आग, जिसमें मीथेन, हाइड्रोजन, एसिटिलीन, LPG आदि जैसी द्रवीकृत गैसें शामिल हैं।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वर्ग D 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दहनशील धातुओं, जैसे मैग्नीशियम, जिंक, सोडियम, एल्युमीनियम, पोटेशियम, रेडियोधर्मी पदार्थ आदि से होने वाली आग। जब जलती हुई धातुएँ पानी के प्रति अभिक्रियाशील होती हैं।</a:t>
            </a:r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7</a:t>
            </a:fld>
            <a:endParaRPr/>
          </a:p>
        </p:txBody>
      </p:sp>
      <p:pic>
        <p:nvPicPr>
          <p:cNvPr id="151" name="Google Shape;15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5917" y="3217922"/>
            <a:ext cx="1720325" cy="1180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39559" y="5612413"/>
            <a:ext cx="2270234" cy="929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अग्नि शमन तकनीक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58" name="Google Shape;158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आग बुझाने में चार तत्वों में से एक या अधिक को हटाना या हटाना शामिल है।</a:t>
            </a:r>
            <a:endParaRPr/>
          </a:p>
          <a:p>
            <a:pPr marL="914400" lvl="1" indent="-3429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 b="1"/>
              <a:t>शीतलन: </a:t>
            </a:r>
            <a:endParaRPr sz="2800" b="1"/>
          </a:p>
          <a:p>
            <a:pPr marL="1371600" lvl="2" indent="-342900" algn="just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400"/>
              <a:t>जलती हुई सामग्री/आग क्षेत्र से ऊष्मा को हटाना।</a:t>
            </a:r>
            <a:endParaRPr sz="2400"/>
          </a:p>
        </p:txBody>
      </p:sp>
      <p:sp>
        <p:nvSpPr>
          <p:cNvPr id="159" name="Google Shape;15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8</a:t>
            </a:fld>
            <a:endParaRPr/>
          </a:p>
        </p:txBody>
      </p:sp>
      <p:pic>
        <p:nvPicPr>
          <p:cNvPr id="160" name="Google Shape;16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8648" y="3807373"/>
            <a:ext cx="5549461" cy="2499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अग्नि शमन तकनीक</a:t>
            </a:r>
            <a:endParaRPr sz="6000" b="1"/>
          </a:p>
        </p:txBody>
      </p:sp>
      <p:sp>
        <p:nvSpPr>
          <p:cNvPr id="166" name="Google Shape;166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b="1"/>
              <a:t>2. शमन: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आग वाले क्षेत्र से ऑक्सीजन की आपूर्ति में कटौती।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b="1"/>
              <a:t>3. भुखमरी: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अजले पदार्थ या ईंधन को हटाना।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b="1"/>
              <a:t>4. श्रृंखला अभिक्रिया को तोड़ना: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ईंधन, ऊष्मा और ऑक्सीजन के बीच श्रृंखला अभिक्रिया को बाधित करना।</a:t>
            </a:r>
            <a:endParaRPr/>
          </a:p>
        </p:txBody>
      </p:sp>
      <p:sp>
        <p:nvSpPr>
          <p:cNvPr id="167" name="Google Shape;1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9</a:t>
            </a:fld>
            <a:endParaRPr/>
          </a:p>
        </p:txBody>
      </p:sp>
      <p:pic>
        <p:nvPicPr>
          <p:cNvPr id="168" name="Google Shape;16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0973" y="1923393"/>
            <a:ext cx="2875248" cy="212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2752" y="4288222"/>
            <a:ext cx="2637013" cy="1369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दहन के प्रकार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75" name="Google Shape;175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0810"/>
              <a:buChar char="•"/>
            </a:pPr>
            <a:r>
              <a:rPr lang="hi-IN" sz="3200" b="1"/>
              <a:t>धीमा या प्रारंभिक दहन –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59569"/>
              <a:buChar char="•"/>
            </a:pPr>
            <a:r>
              <a:rPr lang="hi-IN"/>
              <a:t> </a:t>
            </a:r>
            <a:r>
              <a:rPr lang="hi-IN" sz="2800"/>
              <a:t>जिसमें उत्सर्जित ऊष्मा और प्रकाश की मात्रा कम होती है। </a:t>
            </a:r>
            <a:endParaRPr sz="2800"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0810"/>
              <a:buNone/>
            </a:pPr>
            <a:endParaRPr sz="3200"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0810"/>
              <a:buChar char="•"/>
            </a:pPr>
            <a:r>
              <a:rPr lang="hi-IN" sz="3200" b="1"/>
              <a:t>तीव्र या सक्रिय दहन – 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69498"/>
              <a:buChar char="•"/>
            </a:pPr>
            <a:r>
              <a:rPr lang="hi-IN" sz="2800"/>
              <a:t>जिसमें थोड़े समय में ही काफी मात्रा में ऊष्मा और प्रकाश उत्सर्जित होता है।</a:t>
            </a:r>
            <a:endParaRPr sz="2800"/>
          </a:p>
        </p:txBody>
      </p:sp>
      <p:sp>
        <p:nvSpPr>
          <p:cNvPr id="176" name="Google Shape;17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दहन के प्रकार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82" name="Google Shape;182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2949"/>
              <a:buChar char="•"/>
            </a:pPr>
            <a:r>
              <a:rPr lang="hi-IN" b="1"/>
              <a:t>विज्वलन – 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2949"/>
              <a:buChar char="•"/>
            </a:pPr>
            <a:r>
              <a:rPr lang="hi-IN" sz="2800"/>
              <a:t>जो काफी तेज़ी से होता है, जिससे ऊष्मा और प्रकाश निकलता है।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232257"/>
              <a:buNone/>
            </a:pPr>
            <a:endParaRPr sz="1000"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82949"/>
              <a:buChar char="•"/>
            </a:pPr>
            <a:r>
              <a:rPr lang="hi-IN" b="1"/>
              <a:t>विस्फोट </a:t>
            </a:r>
            <a:r>
              <a:rPr lang="hi-IN"/>
              <a:t>–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1099"/>
              <a:buChar char="•"/>
            </a:pPr>
            <a:r>
              <a:rPr lang="hi-IN"/>
              <a:t> </a:t>
            </a:r>
            <a:r>
              <a:rPr lang="hi-IN" sz="2800"/>
              <a:t>बहुत कम समय में तेज़ आवाज़ के साथ बहुत तेज़ दहन, जिससे बहुत अधिक दबाव और तापमान उत्पन्न होता है।</a:t>
            </a:r>
            <a:endParaRPr sz="2800"/>
          </a:p>
        </p:txBody>
      </p:sp>
      <p:sp>
        <p:nvSpPr>
          <p:cNvPr id="183" name="Google Shape;18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11</a:t>
            </a:fld>
            <a:endParaRPr/>
          </a:p>
        </p:txBody>
      </p:sp>
      <p:pic>
        <p:nvPicPr>
          <p:cNvPr id="184" name="Google Shape;184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7315" y="1811250"/>
            <a:ext cx="5191154" cy="2145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07315" y="4563026"/>
            <a:ext cx="5191154" cy="1632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दहन की दर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यह किसी भी पदार्थ के जलने की दर है और इसे समय के साथ मिलीमीटर प्रति सेकंड की लंबाई में मापा जाता है।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1000"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b="1"/>
              <a:t>दहन की दर या आग का प्रसार इस पर निर्भर करेगा: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ठोस/द्रव का वायु के संपर्क में आने वाला क्षेत्रफल।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अजले भाग का तापमान बढ़ाने के लिए उत्पन्न ऊष्मा की मात्रा।</a:t>
            </a:r>
            <a:endParaRPr/>
          </a:p>
        </p:txBody>
      </p:sp>
      <p:sp>
        <p:nvSpPr>
          <p:cNvPr id="192" name="Google Shape;192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दहन की दर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98" name="Google Shape;198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पदार्थों की ऊष्मा को दूर ले जाने की क्षमता।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वायुमंडलीय आर्द्रता।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वायु वेग।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तापमान।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वायुमंडलीय दाब।</a:t>
            </a:r>
            <a:endParaRPr/>
          </a:p>
        </p:txBody>
      </p:sp>
      <p:sp>
        <p:nvSpPr>
          <p:cNvPr id="199" name="Google Shape;19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आग फैलने के तरीके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205" name="Google Shape;205;p26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650853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चालन (Conduction):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यह वह प्रक्रिया है, जिसमें ऊष्मा (Heat) किसी पदार्थ के कणों के बीच सीधे संचारित होती है।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Char char="•"/>
            </a:pPr>
            <a:r>
              <a:rPr lang="hi-IN"/>
              <a:t>यह तब होती है जब पदार्थ के पास-पास के क्षेत्रों में तापमान का अंतर होता है।</a:t>
            </a:r>
            <a:endParaRPr/>
          </a:p>
          <a:p>
            <a:pPr marL="914400" lvl="1" indent="-2286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81081"/>
              <a:buNone/>
            </a:pP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चालन केवल ठोसों में होता है</a:t>
            </a:r>
            <a:r>
              <a:rPr lang="hi-IN"/>
              <a:t>, </a:t>
            </a:r>
            <a:r>
              <a:rPr lang="hi-IN" sz="2400"/>
              <a:t>विशेषकर धातु (Metallic) वस्तुओं में।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206" name="Google Shape;20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14</a:t>
            </a:fld>
            <a:endParaRPr/>
          </a:p>
        </p:txBody>
      </p:sp>
      <p:pic>
        <p:nvPicPr>
          <p:cNvPr id="207" name="Google Shape;20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0054" y="1842552"/>
            <a:ext cx="3641835" cy="4574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चालन (Conduction)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213" name="Google Shape;213;p27"/>
          <p:cNvSpPr txBox="1">
            <a:spLocks noGrp="1"/>
          </p:cNvSpPr>
          <p:nvPr>
            <p:ph type="body" idx="1"/>
          </p:nvPr>
        </p:nvSpPr>
        <p:spPr>
          <a:xfrm>
            <a:off x="838200" y="162066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400"/>
              <a:t>ऊष्मा ऊर्जा एक अणु से अगले अणु तक पहुँचती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400"/>
              <a:t>अणु अपनी औसत स्थिति से ऊपर कंपन करता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400"/>
              <a:t>अणु अपने पड़ोसी अणुओं से टकराकर ऊष्मा ऊर्जा का संचार करता है।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2400"/>
              <a:t>ऊष्मा का संचालन करने की क्षमता विभिन्न पदार्थों में अलग-अलग होती है।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400"/>
          </a:p>
        </p:txBody>
      </p:sp>
      <p:sp>
        <p:nvSpPr>
          <p:cNvPr id="214" name="Google Shape;21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15</a:t>
            </a:fld>
            <a:endParaRPr/>
          </a:p>
        </p:txBody>
      </p:sp>
      <p:pic>
        <p:nvPicPr>
          <p:cNvPr id="215" name="Google Shape;21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5813" y="4698124"/>
            <a:ext cx="2724035" cy="2033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5063" y="4698124"/>
            <a:ext cx="3168868" cy="2033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39959" y="4698124"/>
            <a:ext cx="2805352" cy="2033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संवहन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223" name="Google Shape;223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49276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विभिन्न तापमान वाले क्षेत्रों में किसी तरल (द्रव) या गैस की गति द्वारा ऊष्मा का स्थानांतरण।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/>
              <a:t>यह द्रवों और गैसों दोनों में होता है।</a:t>
            </a:r>
            <a:endParaRPr/>
          </a:p>
        </p:txBody>
      </p:sp>
      <p:sp>
        <p:nvSpPr>
          <p:cNvPr id="224" name="Google Shape;22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16</a:t>
            </a:fld>
            <a:endParaRPr/>
          </a:p>
        </p:txBody>
      </p:sp>
      <p:pic>
        <p:nvPicPr>
          <p:cNvPr id="225" name="Google Shape;22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7433" y="1813033"/>
            <a:ext cx="3525725" cy="4319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विकिरण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231" name="Google Shape;231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20898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यह न तो चालन है और न ही संवहन। ये गर्म वस्तु से निकलने वाली गर्म किरणें हैं।</a:t>
            </a:r>
            <a:endParaRPr/>
          </a:p>
          <a:p>
            <a:pPr marL="914400" lvl="1" indent="-2286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endParaRPr sz="28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hi-IN" sz="2800"/>
              <a:t>यह प्रकाश की गति से यात्रा करती है।</a:t>
            </a:r>
            <a:endParaRPr sz="2800"/>
          </a:p>
        </p:txBody>
      </p:sp>
      <p:sp>
        <p:nvSpPr>
          <p:cNvPr id="232" name="Google Shape;232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17</a:t>
            </a:fld>
            <a:endParaRPr/>
          </a:p>
        </p:txBody>
      </p:sp>
      <p:pic>
        <p:nvPicPr>
          <p:cNvPr id="233" name="Google Shape;23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3213" y="2049522"/>
            <a:ext cx="4209393" cy="424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विकिरण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239" name="Google Shape;2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20898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5630"/>
              <a:buChar char="•"/>
            </a:pPr>
            <a:r>
              <a:rPr lang="hi-IN" sz="2800"/>
              <a:t>इसमें पिंडों के बीच कोई संपर्क नहीं होता।</a:t>
            </a:r>
            <a:endParaRPr/>
          </a:p>
          <a:p>
            <a:pPr marL="914400" lvl="1" indent="-2286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5630"/>
              <a:buNone/>
            </a:pPr>
            <a:endParaRPr sz="28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5630"/>
              <a:buChar char="•"/>
            </a:pPr>
            <a:r>
              <a:rPr lang="hi-IN" sz="2800"/>
              <a:t>यह मध्यवर्ती स्थान में किसी भी पदार्थ से स्वतंत्र होता है।</a:t>
            </a:r>
            <a:endParaRPr/>
          </a:p>
          <a:p>
            <a:pPr marL="914400" lvl="1" indent="-2286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5630"/>
              <a:buNone/>
            </a:pPr>
            <a:endParaRPr sz="2800"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5630"/>
              <a:buChar char="•"/>
            </a:pPr>
            <a:r>
              <a:rPr lang="hi-IN" sz="2800"/>
              <a:t>ये गर्म किरणें हैं, जो समान तीव्रता के साथ सभी दिशाओं में सीधी रेखा में गति करती हैं।</a:t>
            </a:r>
            <a:endParaRPr sz="2800"/>
          </a:p>
        </p:txBody>
      </p:sp>
      <p:sp>
        <p:nvSpPr>
          <p:cNvPr id="240" name="Google Shape;24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18</a:t>
            </a:fld>
            <a:endParaRPr/>
          </a:p>
        </p:txBody>
      </p:sp>
      <p:pic>
        <p:nvPicPr>
          <p:cNvPr id="241" name="Google Shape;24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45821" y="1836260"/>
            <a:ext cx="3515709" cy="4766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जलने के तीन प्रगतिशील चरण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247" name="Google Shape;247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प्रारंभिक या आरंभिक चरण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मुक्त दहन चरण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hi-IN"/>
              <a:t>सुलगने वाला चरण</a:t>
            </a:r>
            <a:endParaRPr/>
          </a:p>
        </p:txBody>
      </p:sp>
      <p:sp>
        <p:nvSpPr>
          <p:cNvPr id="248" name="Google Shape;24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19</a:t>
            </a:fld>
            <a:endParaRPr/>
          </a:p>
        </p:txBody>
      </p:sp>
      <p:sp>
        <p:nvSpPr>
          <p:cNvPr id="249" name="Google Shape;249;p31"/>
          <p:cNvSpPr txBox="1"/>
          <p:nvPr/>
        </p:nvSpPr>
        <p:spPr>
          <a:xfrm>
            <a:off x="3294994" y="4926751"/>
            <a:ext cx="3610303" cy="646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hi-IN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दहन के उत्पाद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67293" y="1911970"/>
            <a:ext cx="3926224" cy="3661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जलने के चरण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256" name="Google Shape;256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sz="3200" b="1"/>
              <a:t>यह निम्नलिखित कारकों पर निर्भर करता है-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3200" b="1"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आग कितने समय तक जलती रही।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3200"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संरक्षण संरचना की हवादार विशेषताएँ</a:t>
            </a:r>
            <a:endParaRPr sz="3200"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3200"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hi-IN" sz="3200"/>
              <a:t>ज्वलनशील पदार्थों की मात्रा और प्रकार।</a:t>
            </a:r>
            <a:endParaRPr sz="3200"/>
          </a:p>
        </p:txBody>
      </p:sp>
      <p:sp>
        <p:nvSpPr>
          <p:cNvPr id="257" name="Google Shape;2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प्रारंभिक या आरंभिक चरण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263" name="Google Shape;263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hi-IN"/>
              <a:t>ऑक्सीजन प्रचुर मात्रा में है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hi-IN"/>
              <a:t>तापमान अभी तक उच्च शिखर तक नहीं पहुँचा है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hi-IN"/>
              <a:t>ऊष्मीय अपवाह बढ़ता है, उच्चतम बिंदु पर जमा होता है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hi-IN"/>
              <a:t>साँस लेना मुश्किल नहीं है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hi-IN" b="1"/>
              <a:t>अग्नि शमन:</a:t>
            </a:r>
            <a:endParaRPr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None/>
            </a:pPr>
            <a:endParaRPr/>
          </a:p>
          <a:p>
            <a: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88235"/>
              <a:buChar char="•"/>
            </a:pPr>
            <a:r>
              <a:rPr lang="hi-IN"/>
              <a:t>आग के आधार पर सीधे पानी का छिड़काव।</a:t>
            </a:r>
            <a:endParaRPr/>
          </a:p>
        </p:txBody>
      </p:sp>
      <p:sp>
        <p:nvSpPr>
          <p:cNvPr id="264" name="Google Shape;2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21</a:t>
            </a:fld>
            <a:endParaRPr/>
          </a:p>
        </p:txBody>
      </p:sp>
      <p:pic>
        <p:nvPicPr>
          <p:cNvPr id="265" name="Google Shape;265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0459" y="1591709"/>
            <a:ext cx="3294947" cy="3225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7761" y="4726244"/>
            <a:ext cx="3309758" cy="1901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मुक्त दहन चरण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272" name="Google Shape;272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आग में ज़्यादा ईंधन लगा है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ऑक्सीजन की आपूर्ति कम हो रही है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ऊपरी हिस्सों में गर्मी जमा हो रही है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साँस लेने में तकलीफ़: मास्क पहनने की सलाह दी जाती है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आग बुझाने के उपकरण ज़्यादा प्रभावित क्षेत्रों तक पहुँच रहे हैं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/>
              <a:t>भाप का अच्छा उत्पादन हो रहा है</a:t>
            </a:r>
            <a:endParaRPr/>
          </a:p>
        </p:txBody>
      </p:sp>
      <p:sp>
        <p:nvSpPr>
          <p:cNvPr id="273" name="Google Shape;27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22</a:t>
            </a:fld>
            <a:endParaRPr/>
          </a:p>
        </p:txBody>
      </p:sp>
      <p:pic>
        <p:nvPicPr>
          <p:cNvPr id="274" name="Google Shape;27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07517" y="1546238"/>
            <a:ext cx="2784464" cy="284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07516" y="4382049"/>
            <a:ext cx="2784465" cy="21456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सुलगने का चरण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281" name="Google Shape;28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ऑक्सीजन की आपूर्ति आग की माँग के बराबर नहीं है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पूरी इमारत का तापमान बहुत ज़्यादा है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सामान्य साँस लेना संभव नहीं है</a:t>
            </a:r>
            <a:endParaRPr/>
          </a:p>
          <a:p>
            <a:pPr marL="4572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/>
          </a:p>
          <a:p>
            <a:pPr marL="4572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जल कोहरे से अधिकतम भाप उत्पादन</a:t>
            </a:r>
            <a:endParaRPr/>
          </a:p>
        </p:txBody>
      </p:sp>
      <p:sp>
        <p:nvSpPr>
          <p:cNvPr id="282" name="Google Shape;282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23</a:t>
            </a:fld>
            <a:endParaRPr/>
          </a:p>
        </p:txBody>
      </p:sp>
      <p:pic>
        <p:nvPicPr>
          <p:cNvPr id="283" name="Google Shape;283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43152" y="1667969"/>
            <a:ext cx="3139096" cy="2675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3151" y="4343197"/>
            <a:ext cx="3139096" cy="2036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पाठ-समीक्षा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290" name="Google Shape;29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आग क्या है और उसके प्रकार।</a:t>
            </a:r>
            <a:endParaRPr/>
          </a:p>
          <a:p>
            <a:pPr marL="4572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अग्निशमन तकनीक।</a:t>
            </a:r>
            <a:endParaRPr/>
          </a:p>
          <a:p>
            <a:pPr marL="4572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None/>
            </a:pP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❑"/>
            </a:pPr>
            <a:r>
              <a:rPr lang="hi-IN"/>
              <a:t>दहन के प्रकार, आग फैलने का तरीका और जलने के चरण।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291" name="Google Shape;291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7"/>
          <p:cNvSpPr/>
          <p:nvPr/>
        </p:nvSpPr>
        <p:spPr>
          <a:xfrm>
            <a:off x="5628290" y="1227"/>
            <a:ext cx="6614792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" name="Google Shape;297;p37"/>
          <p:cNvSpPr txBox="1"/>
          <p:nvPr/>
        </p:nvSpPr>
        <p:spPr>
          <a:xfrm>
            <a:off x="585314" y="2381097"/>
            <a:ext cx="4419600" cy="211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hi-IN" sz="66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कोई शक या सवाल</a:t>
            </a:r>
            <a:endParaRPr sz="66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8" name="Google Shape;298;p37"/>
          <p:cNvSpPr txBox="1"/>
          <p:nvPr/>
        </p:nvSpPr>
        <p:spPr>
          <a:xfrm>
            <a:off x="5004914" y="1896739"/>
            <a:ext cx="7238167" cy="968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457200" marR="0" lvl="0" indent="-254000" algn="just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9" name="Google Shape;29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4959" y="6378135"/>
            <a:ext cx="1750540" cy="34811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11441" y="1765969"/>
            <a:ext cx="3368693" cy="3368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>
            <a:spLocks noGrp="1"/>
          </p:cNvSpPr>
          <p:nvPr>
            <p:ph type="body" idx="1"/>
          </p:nvPr>
        </p:nvSpPr>
        <p:spPr>
          <a:xfrm>
            <a:off x="0" y="2057400"/>
            <a:ext cx="4128655" cy="340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 sz="7200" b="1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hi-IN" sz="5400" b="1">
                <a:solidFill>
                  <a:srgbClr val="C00000"/>
                </a:solidFill>
              </a:rPr>
              <a:t>मूल्यांकन</a:t>
            </a:r>
            <a:endParaRPr sz="5400" b="1">
              <a:solidFill>
                <a:srgbClr val="C00000"/>
              </a:solidFill>
            </a:endParaRPr>
          </a:p>
        </p:txBody>
      </p:sp>
      <p:sp>
        <p:nvSpPr>
          <p:cNvPr id="308" name="Google Shape;30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26</a:t>
            </a:fld>
            <a:endParaRPr/>
          </a:p>
        </p:txBody>
      </p:sp>
      <p:pic>
        <p:nvPicPr>
          <p:cNvPr id="309" name="Google Shape;309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692" y="174626"/>
            <a:ext cx="1252142" cy="904626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8"/>
          <p:cNvSpPr/>
          <p:nvPr/>
        </p:nvSpPr>
        <p:spPr>
          <a:xfrm>
            <a:off x="5017477" y="35168"/>
            <a:ext cx="7174524" cy="682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प्र:1 - मुख्यता: आग कितने प्रकार की होती है?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उत्तर:- मुख्यत: 04 प्रकार की आग होती है, A,B,C &amp; 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प्र:2-आग कितने प्रकार से फैलती है?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उत्तर:- 03 प्रकार से आग फैलती है:-</a:t>
            </a:r>
            <a:endParaRPr sz="2800" b="0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romanLcPeriod"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       चलन (Conduction)</a:t>
            </a:r>
            <a:endParaRPr sz="2800" b="0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romanLcPeriod"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       संवहन (Convection)</a:t>
            </a:r>
            <a:endParaRPr sz="2800" b="0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71500" marR="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romanLcPeriod"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       विकिरण (Radiation)</a:t>
            </a:r>
            <a:endParaRPr sz="2800" b="0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hi-IN" sz="2800" b="0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"/>
          <p:cNvSpPr/>
          <p:nvPr/>
        </p:nvSpPr>
        <p:spPr>
          <a:xfrm>
            <a:off x="5754414" y="-14539"/>
            <a:ext cx="648866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" name="Google Shape;316;p39"/>
          <p:cNvSpPr txBox="1"/>
          <p:nvPr/>
        </p:nvSpPr>
        <p:spPr>
          <a:xfrm>
            <a:off x="823925" y="3230213"/>
            <a:ext cx="3724569" cy="1187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hi-IN" sz="72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धन्यवाद</a:t>
            </a:r>
            <a:endParaRPr sz="72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" name="Google Shape;317;p39"/>
          <p:cNvSpPr txBox="1"/>
          <p:nvPr/>
        </p:nvSpPr>
        <p:spPr>
          <a:xfrm>
            <a:off x="5004915" y="1311523"/>
            <a:ext cx="6781746" cy="44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457200" marR="0" lvl="0" indent="-254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8" name="Google Shape;31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4959" y="6378135"/>
            <a:ext cx="1750540" cy="348119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9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6112" y="550641"/>
            <a:ext cx="5440680" cy="5695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1089</Words>
  <Application>Microsoft Office PowerPoint</Application>
  <PresentationFormat>Widescreen</PresentationFormat>
  <Paragraphs>194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Open Sans SemiBold</vt:lpstr>
      <vt:lpstr>Open Sans</vt:lpstr>
      <vt:lpstr>Noto Sans Symbols</vt:lpstr>
      <vt:lpstr>Calibri</vt:lpstr>
      <vt:lpstr>Arial</vt:lpstr>
      <vt:lpstr>Office Theme</vt:lpstr>
      <vt:lpstr>PowerPoint Presentation</vt:lpstr>
      <vt:lpstr>उददेश्य</vt:lpstr>
      <vt:lpstr>आग</vt:lpstr>
      <vt:lpstr>अग्नि और उसके तत्व: अग्नि त्रिकोण</vt:lpstr>
      <vt:lpstr>अग्नि चतुष्फलक</vt:lpstr>
      <vt:lpstr>आग का वर्गीकरण</vt:lpstr>
      <vt:lpstr>आग का वर्गीकरण</vt:lpstr>
      <vt:lpstr>अग्नि शमन तकनीक</vt:lpstr>
      <vt:lpstr>अग्नि शमन तकनीक</vt:lpstr>
      <vt:lpstr>दहन के प्रकार</vt:lpstr>
      <vt:lpstr>दहन के प्रकार</vt:lpstr>
      <vt:lpstr>दहन की दर</vt:lpstr>
      <vt:lpstr>दहन की दर</vt:lpstr>
      <vt:lpstr>आग फैलने के तरीके</vt:lpstr>
      <vt:lpstr>चालन (Conduction)</vt:lpstr>
      <vt:lpstr>संवहन</vt:lpstr>
      <vt:lpstr>विकिरण</vt:lpstr>
      <vt:lpstr>विकिरण</vt:lpstr>
      <vt:lpstr>जलने के तीन प्रगतिशील चरण</vt:lpstr>
      <vt:lpstr>जलने के चरण</vt:lpstr>
      <vt:lpstr>प्रारंभिक या आरंभिक चरण</vt:lpstr>
      <vt:lpstr>मुक्त दहन चरण</vt:lpstr>
      <vt:lpstr>सुलगने का चरण</vt:lpstr>
      <vt:lpstr>पाठ-समीक्षा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NDRF NDRF</dc:creator>
  <cp:lastModifiedBy>NDRF NDRF</cp:lastModifiedBy>
  <cp:revision>1</cp:revision>
  <dcterms:modified xsi:type="dcterms:W3CDTF">2026-01-05T05:13:59Z</dcterms:modified>
</cp:coreProperties>
</file>