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52400"/>
            <a:ext cx="11430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3800" y="76200"/>
            <a:ext cx="16002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1143000" y="2057400"/>
            <a:ext cx="7315200" cy="16705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Lesson-7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hi-IN" sz="440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आपदा प्रबंधन में  हितधारकों की भूमिका</a:t>
            </a:r>
            <a:endParaRPr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2DB9F2F-4981-4A12-BCEE-33E93597C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219171"/>
              </p:ext>
            </p:extLst>
          </p:nvPr>
        </p:nvGraphicFramePr>
        <p:xfrm>
          <a:off x="3774147" y="5488620"/>
          <a:ext cx="4684053" cy="548640"/>
        </p:xfrm>
        <a:graphic>
          <a:graphicData uri="http://schemas.openxmlformats.org/drawingml/2006/table">
            <a:tbl>
              <a:tblPr/>
              <a:tblGrid>
                <a:gridCol w="4684053">
                  <a:extLst>
                    <a:ext uri="{9D8B030D-6E8A-4147-A177-3AD203B41FA5}">
                      <a16:colId xmlns:a16="http://schemas.microsoft.com/office/drawing/2014/main" val="4164286442"/>
                    </a:ext>
                  </a:extLst>
                </a:gridCol>
              </a:tblGrid>
              <a:tr h="45016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Shri 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Gaikawad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Sanket</a:t>
                      </a:r>
                      <a:r>
                        <a:rPr lang="en-US" sz="1800" b="1" i="0" u="none" strike="noStrike" baseline="0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T,</a:t>
                      </a:r>
                    </a:p>
                    <a:p>
                      <a:pPr algn="ctr" fontAlgn="t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 Dy. </a:t>
                      </a:r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</a:effectLst>
                          <a:latin typeface="+mn-lt"/>
                        </a:rPr>
                        <a:t>Commandant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>
                          <a:glow rad="63500">
                            <a:schemeClr val="accent1">
                              <a:satMod val="175000"/>
                              <a:alpha val="40000"/>
                            </a:schemeClr>
                          </a:glo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5334965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title"/>
          </p:nvPr>
        </p:nvSpPr>
        <p:spPr>
          <a:xfrm>
            <a:off x="1371600" y="914400"/>
            <a:ext cx="6019800" cy="1066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hi-IN" sz="4000" b="1">
                <a:solidFill>
                  <a:srgbClr val="FF0000"/>
                </a:solidFill>
              </a:rPr>
              <a:t>उद्देश्य</a:t>
            </a:r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body" idx="1"/>
          </p:nvPr>
        </p:nvSpPr>
        <p:spPr>
          <a:xfrm>
            <a:off x="457200" y="2209800"/>
            <a:ext cx="8229600" cy="3916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❖"/>
            </a:pPr>
            <a:r>
              <a:rPr lang="hi-IN" b="1" dirty="0"/>
              <a:t>       इस पाठ को पूरा करने के बाद, आप समझ पाएंगे कि आपदा के समय विभिन्न समूह कैसे मिलकर काम करते हैं।</a:t>
            </a:r>
          </a:p>
        </p:txBody>
      </p:sp>
      <p:pic>
        <p:nvPicPr>
          <p:cNvPr id="97" name="Google Shape;9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52400"/>
            <a:ext cx="11430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3800" y="76200"/>
            <a:ext cx="160020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1295400"/>
            <a:ext cx="8229600" cy="609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सरकारी एजेंसियां </a:t>
            </a:r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457200" y="1905000"/>
            <a:ext cx="82296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आपदा प्रबंधन की परिभाषा,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 बहु हितधारकों की भागीदारी का महत्व,</a:t>
            </a:r>
            <a:endParaRPr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>
                <a:latin typeface="Arial"/>
                <a:ea typeface="Arial"/>
                <a:cs typeface="Arial"/>
                <a:sym typeface="Arial"/>
              </a:rPr>
              <a:t>आपदा प्रबंधन के चरण: निवारण, तैयारी, प्रतिक्रिया, पुनर्प्राप्ति,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>
                <a:latin typeface="Arial"/>
                <a:ea typeface="Arial"/>
                <a:cs typeface="Arial"/>
                <a:sym typeface="Arial"/>
              </a:rPr>
              <a:t>नीति निर्माण और विधायी प्रक्रिया,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चेतावनियाँ जारी करना और आपातकालीन सेवाएँ देना</a:t>
            </a:r>
            <a:endParaRPr lang="en-IN" dirty="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>
                <a:latin typeface="Arial"/>
                <a:ea typeface="Arial"/>
                <a:cs typeface="Arial"/>
                <a:sym typeface="Arial"/>
              </a:rPr>
              <a:t>समन्वय और संसाधनों का संचयन। 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81940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3800" y="0"/>
            <a:ext cx="160020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>
            <a:spLocks noGrp="1"/>
          </p:cNvSpPr>
          <p:nvPr>
            <p:ph type="title"/>
          </p:nvPr>
        </p:nvSpPr>
        <p:spPr>
          <a:xfrm>
            <a:off x="990600" y="762000"/>
            <a:ext cx="6858000" cy="1295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br>
              <a:rPr lang="hi-IN" b="1">
                <a:solidFill>
                  <a:srgbClr val="FF0000"/>
                </a:solidFill>
              </a:rPr>
            </a:br>
            <a:r>
              <a:rPr lang="hi-IN" b="1">
                <a:solidFill>
                  <a:srgbClr val="FF0000"/>
                </a:solidFill>
              </a:rPr>
              <a:t>गैर-सरकारी संगठन</a:t>
            </a:r>
            <a:br>
              <a:rPr lang="hi-IN" b="1">
                <a:solidFill>
                  <a:srgbClr val="FF0000"/>
                </a:solidFill>
              </a:rPr>
            </a:br>
            <a:endParaRPr b="1">
              <a:solidFill>
                <a:srgbClr val="FF0000"/>
              </a:solidFill>
            </a:endParaRPr>
          </a:p>
        </p:txBody>
      </p:sp>
      <p:sp>
        <p:nvSpPr>
          <p:cNvPr id="112" name="Google Shape;112;p16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hi-IN" dirty="0"/>
              <a:t> 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r>
              <a:rPr lang="en-IN" dirty="0"/>
              <a:t>  </a:t>
            </a:r>
            <a:r>
              <a:rPr lang="hi-IN" dirty="0"/>
              <a:t>राहत सामग्री बाँटना</a:t>
            </a:r>
          </a:p>
          <a:p>
            <a:r>
              <a:rPr lang="hi-IN" dirty="0"/>
              <a:t> ज़रूरतमंदों की मदद</a:t>
            </a:r>
          </a:p>
          <a:p>
            <a:r>
              <a:rPr lang="hi-IN"/>
              <a:t>जनता </a:t>
            </a:r>
            <a:r>
              <a:rPr lang="hi-IN" dirty="0"/>
              <a:t>को जागरूक करना</a:t>
            </a:r>
          </a:p>
          <a:p>
            <a:r>
              <a:rPr lang="hi-IN"/>
              <a:t> </a:t>
            </a:r>
            <a:r>
              <a:rPr lang="hi-IN" dirty="0"/>
              <a:t>सरकार और जनता के बीच सेतु बनना</a:t>
            </a:r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38100"/>
            <a:ext cx="17526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66100" y="76200"/>
            <a:ext cx="9017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2133600" y="990600"/>
            <a:ext cx="4953000" cy="121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स्थानीय समुदाय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20" name="Google Shape;120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आपात स्थितियों में प्रथम प्रतिक्रिया दल,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 स्थानीय जानकारी और संसाधन जुटाना,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 जोखिम मूल्यांकन और योजना में भागीदारी। </a:t>
            </a:r>
            <a:endParaRPr/>
          </a:p>
        </p:txBody>
      </p:sp>
      <p:pic>
        <p:nvPicPr>
          <p:cNvPr id="121" name="Google Shape;12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0"/>
            <a:ext cx="18288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15200" y="76200"/>
            <a:ext cx="182880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685800" y="1066800"/>
            <a:ext cx="7391400" cy="1143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 dirty="0">
                <a:solidFill>
                  <a:srgbClr val="FF0000"/>
                </a:solidFill>
              </a:rPr>
              <a:t>निजी क्षेत्र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28" name="Google Shape;128;p18"/>
          <p:cNvSpPr txBox="1">
            <a:spLocks noGrp="1"/>
          </p:cNvSpPr>
          <p:nvPr>
            <p:ph type="body" idx="1"/>
          </p:nvPr>
        </p:nvSpPr>
        <p:spPr>
          <a:xfrm>
            <a:off x="457200" y="2286000"/>
            <a:ext cx="8229600" cy="3840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628650" indent="-514350">
              <a:buFont typeface="+mj-lt"/>
              <a:buAutoNum type="arabicPeriod"/>
            </a:pPr>
            <a:r>
              <a:rPr lang="hi-IN" dirty="0"/>
              <a:t> संसाधन और परिवहन सहायता</a:t>
            </a:r>
          </a:p>
          <a:p>
            <a:pPr marL="628650" indent="-514350">
              <a:buFont typeface="+mj-lt"/>
              <a:buAutoNum type="arabicPeriod"/>
            </a:pPr>
            <a:r>
              <a:rPr lang="hi-IN" dirty="0"/>
              <a:t>तकनीक और संचार सुविधा</a:t>
            </a:r>
            <a:endParaRPr dirty="0"/>
          </a:p>
          <a:p>
            <a:pPr marL="514350" indent="-514350">
              <a:spcBef>
                <a:spcPts val="640"/>
              </a:spcBef>
              <a:buSzPts val="3200"/>
              <a:buFont typeface="+mj-lt"/>
              <a:buAutoNum type="arabicPeriod"/>
            </a:pPr>
            <a:r>
              <a:rPr lang="hi-IN" dirty="0"/>
              <a:t>कॉर्पोरेट सोशल रिस्पॉन्सिबिलिटी (CSR) पहल।</a:t>
            </a:r>
            <a:endParaRPr dirty="0"/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828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2800" y="0"/>
            <a:ext cx="19812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1371600" y="914400"/>
            <a:ext cx="6248400" cy="1143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मीडिया </a:t>
            </a:r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indent="-457200"/>
            <a:r>
              <a:rPr lang="hi-IN" dirty="0"/>
              <a:t>चेतावनी और जानकारी फैलाना</a:t>
            </a:r>
          </a:p>
          <a:p>
            <a:pPr indent="-457200"/>
            <a:r>
              <a:rPr lang="hi-IN" dirty="0"/>
              <a:t> लोगों में जागरूकता बढ़ाना</a:t>
            </a:r>
          </a:p>
          <a:p>
            <a:pPr indent="-457200"/>
            <a:r>
              <a:rPr lang="hi-IN" dirty="0"/>
              <a:t> राहत कार्यों की ज़रूरतों को उजागर करना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pic>
        <p:nvPicPr>
          <p:cNvPr id="137" name="Google Shape;13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6200"/>
            <a:ext cx="16764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2700" y="76200"/>
            <a:ext cx="1435100" cy="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914400" y="1066800"/>
            <a:ext cx="7239000" cy="1371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41935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शैक्षणिक एवं अनुसंधान संस्थान</a:t>
            </a:r>
            <a:br>
              <a:rPr lang="hi-IN" b="1">
                <a:solidFill>
                  <a:srgbClr val="FF0000"/>
                </a:solidFill>
              </a:rPr>
            </a:br>
            <a:endParaRPr sz="3100" b="1">
              <a:solidFill>
                <a:srgbClr val="FF0000"/>
              </a:solidFill>
            </a:endParaRPr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457200" y="2590800"/>
            <a:ext cx="8229600" cy="353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r>
              <a:rPr lang="hi-IN" dirty="0"/>
              <a:t>आपदा से जुड़ा शोध</a:t>
            </a:r>
          </a:p>
          <a:p>
            <a:pPr indent="-457200">
              <a:spcBef>
                <a:spcPts val="640"/>
              </a:spcBef>
              <a:buSzPts val="3200"/>
            </a:pPr>
            <a:r>
              <a:rPr lang="hi-IN" dirty="0"/>
              <a:t>डेटा संग्रह और विश्लेषण,</a:t>
            </a:r>
            <a:endParaRPr dirty="0"/>
          </a:p>
          <a:p>
            <a:pPr indent="-457200">
              <a:spcBef>
                <a:spcPts val="640"/>
              </a:spcBef>
              <a:buSzPts val="3200"/>
            </a:pPr>
            <a:r>
              <a:rPr lang="hi-IN" dirty="0"/>
              <a:t>प्रशिक्षण व क्षमता निर्माण। </a:t>
            </a:r>
            <a:endParaRPr dirty="0"/>
          </a:p>
        </p:txBody>
      </p:sp>
      <p:pic>
        <p:nvPicPr>
          <p:cNvPr id="146" name="Google Shape;14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3716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7600" y="0"/>
            <a:ext cx="167640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295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अंतरराष्ट्रीय एजेंसियां</a:t>
            </a:r>
            <a:br>
              <a:rPr lang="hi-IN" b="1">
                <a:solidFill>
                  <a:srgbClr val="FF0000"/>
                </a:solidFill>
              </a:rPr>
            </a:br>
            <a:endParaRPr b="1">
              <a:solidFill>
                <a:srgbClr val="FF0000"/>
              </a:solidFill>
            </a:endParaRPr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1"/>
          </p:nvPr>
        </p:nvSpPr>
        <p:spPr>
          <a:xfrm>
            <a:off x="457200" y="2590800"/>
            <a:ext cx="8229600" cy="353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वित्तीय और तकनीकी सहायता,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बड़े स्तर की आपदाओ  में समन्वय,</a:t>
            </a: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नीति मार्गदर्शन और फ्रेमवर्क (जैसे UNDRR, WHO)। </a:t>
            </a:r>
            <a:endParaRPr/>
          </a:p>
        </p:txBody>
      </p:sp>
      <p:pic>
        <p:nvPicPr>
          <p:cNvPr id="155" name="Google Shape;15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76200"/>
            <a:ext cx="20574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7600" y="0"/>
            <a:ext cx="16764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>
            <a:spLocks noGrp="1"/>
          </p:cNvSpPr>
          <p:nvPr>
            <p:ph type="title"/>
          </p:nvPr>
        </p:nvSpPr>
        <p:spPr>
          <a:xfrm>
            <a:off x="1828800" y="1219200"/>
            <a:ext cx="5791200" cy="121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lang="hi-IN" b="1">
                <a:solidFill>
                  <a:srgbClr val="FF0000"/>
                </a:solidFill>
              </a:rPr>
              <a:t>निष्कर्ष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63" name="Google Shape;163;p22"/>
          <p:cNvSpPr txBox="1">
            <a:spLocks noGrp="1"/>
          </p:cNvSpPr>
          <p:nvPr>
            <p:ph type="body" idx="1"/>
          </p:nvPr>
        </p:nvSpPr>
        <p:spPr>
          <a:xfrm>
            <a:off x="457200" y="2438400"/>
            <a:ext cx="8229600" cy="3687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एकीकृत दृष्टिकोण आवश्यक,</a:t>
            </a: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सभी हितधारकों के बीच तालमेल और सहयोग, 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 dirty="0"/>
              <a:t>सामर्थ्य बढ़ाने के लिए भागीदारी को मजबूत बनाना। </a:t>
            </a:r>
            <a:endParaRPr dirty="0"/>
          </a:p>
        </p:txBody>
      </p:sp>
      <p:pic>
        <p:nvPicPr>
          <p:cNvPr id="164" name="Google Shape;16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524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4100" y="0"/>
            <a:ext cx="181610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2"/>
          <p:cNvSpPr/>
          <p:nvPr/>
        </p:nvSpPr>
        <p:spPr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>
            <a:spLocks noGrp="1"/>
          </p:cNvSpPr>
          <p:nvPr>
            <p:ph type="title"/>
          </p:nvPr>
        </p:nvSpPr>
        <p:spPr>
          <a:xfrm>
            <a:off x="1676400" y="1066800"/>
            <a:ext cx="5715000" cy="9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Calibri"/>
              <a:buNone/>
            </a:pPr>
            <a:r>
              <a:rPr lang="hi-IN" sz="4000" b="1">
                <a:solidFill>
                  <a:srgbClr val="FF0000"/>
                </a:solidFill>
              </a:rPr>
              <a:t>पुनरावलोकन </a:t>
            </a:r>
            <a:endParaRPr sz="4000">
              <a:solidFill>
                <a:srgbClr val="FF0000"/>
              </a:solidFill>
            </a:endParaRPr>
          </a:p>
        </p:txBody>
      </p:sp>
      <p:sp>
        <p:nvSpPr>
          <p:cNvPr id="172" name="Google Shape;172;p23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295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1B1811"/>
              </a:buClr>
              <a:buSzPts val="3200"/>
              <a:buChar char="•"/>
            </a:pPr>
            <a:r>
              <a:rPr lang="hi-IN" b="1">
                <a:solidFill>
                  <a:srgbClr val="1B1811"/>
                </a:solidFill>
              </a:rPr>
              <a:t>इस पाठ के पूर्ण होने पर अब आप वर्णन करने में सक्षम हैं -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hi-IN"/>
              <a:t>प्रभावी आपदा प्रतिक्रिया के लिए सहयोगात्मक प्रयासों का वर्णन करना।</a:t>
            </a:r>
            <a:endParaRPr/>
          </a:p>
        </p:txBody>
      </p:sp>
      <p:pic>
        <p:nvPicPr>
          <p:cNvPr id="173" name="Google Shape;17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76200"/>
            <a:ext cx="1524000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56500" y="76200"/>
            <a:ext cx="14351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229600" cy="411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endParaRPr sz="4400" b="1"/>
          </a:p>
          <a:p>
            <a:pPr marL="342900" lvl="0" indent="-38100" algn="ctr" rtl="0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endParaRPr sz="4800" b="1"/>
          </a:p>
          <a:p>
            <a:pPr marL="342900" lvl="0" indent="-342900" algn="ctr" rtl="0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</a:pPr>
            <a:r>
              <a:rPr lang="hi-IN" sz="4800" b="1"/>
              <a:t>कोई सवाल है  ?</a:t>
            </a:r>
            <a:endParaRPr sz="4800" b="1"/>
          </a:p>
          <a:p>
            <a:pPr marL="0" lvl="0" indent="0" algn="ctr" rtl="0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endParaRPr sz="4800" b="1"/>
          </a:p>
        </p:txBody>
      </p:sp>
      <p:pic>
        <p:nvPicPr>
          <p:cNvPr id="180" name="Google Shape;18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478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2400" y="0"/>
            <a:ext cx="1219200" cy="121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>
            <a:spLocks noGrp="1"/>
          </p:cNvSpPr>
          <p:nvPr>
            <p:ph type="body" idx="1"/>
          </p:nvPr>
        </p:nvSpPr>
        <p:spPr>
          <a:xfrm>
            <a:off x="457200" y="2438398"/>
            <a:ext cx="8229600" cy="396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 dirty="0"/>
          </a:p>
          <a:p>
            <a:pPr marL="342900" lvl="0" indent="-342900" algn="l" rtl="0"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94117"/>
              <a:buNone/>
            </a:pPr>
            <a:r>
              <a:rPr lang="hi-IN" b="1" dirty="0"/>
              <a:t> </a:t>
            </a:r>
            <a:r>
              <a:rPr lang="hi-IN" sz="3400" b="1" dirty="0"/>
              <a:t>प्रश्न :    </a:t>
            </a:r>
            <a:r>
              <a:rPr lang="hi-IN" sz="3400" dirty="0"/>
              <a:t>किस अंतरराष्ट्रीय एजेंसी द्वारा राजनीतिक मार्गदर्शन और </a:t>
            </a:r>
            <a:r>
              <a:rPr lang="en-US" sz="3400" dirty="0"/>
              <a:t>	</a:t>
            </a:r>
            <a:r>
              <a:rPr lang="hi-IN" sz="3400" dirty="0"/>
              <a:t>फ्रेमवर्क दिए जाते हैं  ?</a:t>
            </a:r>
            <a:endParaRPr sz="3400"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sz="3400" dirty="0"/>
              <a:t> </a:t>
            </a:r>
            <a:r>
              <a:rPr lang="hi-IN" sz="2900" b="1" dirty="0"/>
              <a:t>उत्तर</a:t>
            </a:r>
            <a:r>
              <a:rPr lang="hi-IN" sz="3400" dirty="0"/>
              <a:t>: </a:t>
            </a:r>
            <a:r>
              <a:rPr lang="en-US" sz="3400" dirty="0"/>
              <a:t>	</a:t>
            </a:r>
            <a:r>
              <a:rPr lang="hi-IN" sz="3400" dirty="0"/>
              <a:t>UNDRR, WHO.</a:t>
            </a:r>
            <a:endParaRPr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400"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sz="3400" dirty="0"/>
              <a:t>    </a:t>
            </a:r>
            <a:r>
              <a:rPr lang="hi-IN" sz="3400" b="1" dirty="0"/>
              <a:t>UNDRR →   </a:t>
            </a:r>
            <a:r>
              <a:rPr lang="hi-IN" sz="3400" dirty="0"/>
              <a:t>United Nations Office for Disaster Risk Reduction</a:t>
            </a:r>
            <a:endParaRPr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sz="3400" b="1" dirty="0"/>
              <a:t>                         (संयुक्त राष्ट्र आपदा जोखिम न्यूनीकरण कार्यालय)</a:t>
            </a:r>
            <a:endParaRPr sz="3400" b="1"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400" b="1"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sz="3400" dirty="0"/>
              <a:t>    </a:t>
            </a:r>
            <a:r>
              <a:rPr lang="hi-IN" sz="3400" b="1" dirty="0"/>
              <a:t>WHO →      </a:t>
            </a:r>
            <a:r>
              <a:rPr lang="hi-IN" sz="3400" dirty="0"/>
              <a:t>World Health Organization</a:t>
            </a:r>
            <a:endParaRPr dirty="0"/>
          </a:p>
          <a:p>
            <a:pPr marL="342900" lvl="0" indent="-342900" algn="l" rtl="0"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hi-IN" sz="3400" b="1" dirty="0"/>
              <a:t>                         (विश्व स्वास्थ्य संगठन)</a:t>
            </a:r>
            <a:endParaRPr sz="3000" b="1" dirty="0"/>
          </a:p>
        </p:txBody>
      </p:sp>
      <p:pic>
        <p:nvPicPr>
          <p:cNvPr id="187" name="Google Shape;18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2133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56500" y="0"/>
            <a:ext cx="158750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>
            <a:spLocks noGrp="1"/>
          </p:cNvSpPr>
          <p:nvPr>
            <p:ph type="title"/>
          </p:nvPr>
        </p:nvSpPr>
        <p:spPr>
          <a:xfrm>
            <a:off x="2286000" y="1371600"/>
            <a:ext cx="3962399" cy="10667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hi-IN" sz="4000" b="1">
                <a:solidFill>
                  <a:schemeClr val="lt1"/>
                </a:solidFill>
              </a:rPr>
              <a:t>मूल्यांकन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886200" lvl="8" indent="-22860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7200"/>
              <a:buNone/>
            </a:pPr>
            <a:r>
              <a:rPr lang="hi-IN" sz="7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धन्यवाद</a:t>
            </a:r>
            <a:endParaRPr sz="7200" b="1">
              <a:solidFill>
                <a:srgbClr val="C00000"/>
              </a:solidFill>
            </a:endParaRPr>
          </a:p>
        </p:txBody>
      </p:sp>
      <p:pic>
        <p:nvPicPr>
          <p:cNvPr id="195" name="Google Shape;19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8100"/>
            <a:ext cx="228600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0400" y="76200"/>
            <a:ext cx="21336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quity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330</Words>
  <Application>Microsoft Office PowerPoint</Application>
  <PresentationFormat>On-screen Show (4:3)</PresentationFormat>
  <Paragraphs>75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Noto Sans Symbols</vt:lpstr>
      <vt:lpstr>Office Theme</vt:lpstr>
      <vt:lpstr>PowerPoint Presentation</vt:lpstr>
      <vt:lpstr>उद्देश्य</vt:lpstr>
      <vt:lpstr>सरकारी एजेंसियां </vt:lpstr>
      <vt:lpstr> गैर-सरकारी संगठन </vt:lpstr>
      <vt:lpstr>स्थानीय समुदाय</vt:lpstr>
      <vt:lpstr>निजी क्षेत्र </vt:lpstr>
      <vt:lpstr>मीडिया </vt:lpstr>
      <vt:lpstr>शैक्षणिक एवं अनुसंधान संस्थान </vt:lpstr>
      <vt:lpstr>अंतरराष्ट्रीय एजेंसियां </vt:lpstr>
      <vt:lpstr>निष्कर्ष </vt:lpstr>
      <vt:lpstr>पुनरावलोकन </vt:lpstr>
      <vt:lpstr>PowerPoint Presentation</vt:lpstr>
      <vt:lpstr>मूल्यांकन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DOG K9</cp:lastModifiedBy>
  <cp:revision>15</cp:revision>
  <dcterms:modified xsi:type="dcterms:W3CDTF">2025-12-18T07:25:36Z</dcterms:modified>
</cp:coreProperties>
</file>