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embeddedFontLst>
    <p:embeddedFont>
      <p:font typeface="Open Sans" panose="020B0606030504020204" pitchFamily="34" charset="0"/>
      <p:regular r:id="rId18"/>
      <p:bold r:id="rId19"/>
      <p:italic r:id="rId20"/>
      <p:boldItalic r:id="rId21"/>
    </p:embeddedFont>
    <p:embeddedFont>
      <p:font typeface="Open Sans SemiBold" panose="020B0706030804020204" pitchFamily="34" charset="0"/>
      <p:regular r:id="rId22"/>
      <p:bold r:id="rId23"/>
      <p:italic r:id="rId24"/>
      <p:boldItalic r:id="rId2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5" d="100"/>
          <a:sy n="95" d="100"/>
        </p:scale>
        <p:origin x="1062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hi-IN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7" name="Google Shape;9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4" name="Google Shape;10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1" name="Google Shape;11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8" name="Google Shape;11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25" name="Google Shape;12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2" name="Google Shape;13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9" name="Google Shape;13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6" name="Google Shape;14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3" name="Google Shape;153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0" name="Google Shape;160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7" name="Google Shape;16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74" name="Google Shape;174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81" name="Google Shape;181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88" name="Google Shape;188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 01" type="tx">
  <p:cSld name="TITLE_AND_BODY">
    <p:bg>
      <p:bgPr>
        <a:solidFill>
          <a:srgbClr val="FFFFFF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/>
        </p:nvSpPr>
        <p:spPr>
          <a:xfrm>
            <a:off x="301195" y="6438419"/>
            <a:ext cx="2321279" cy="2637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125" tIns="39125" rIns="39125" bIns="391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hi-IN" sz="1200" b="0" i="0" u="none" strike="noStrike" cap="none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PEER | CSSR | INDIA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17;p2"/>
          <p:cNvSpPr/>
          <p:nvPr/>
        </p:nvSpPr>
        <p:spPr>
          <a:xfrm>
            <a:off x="508000" y="6756400"/>
            <a:ext cx="1907669" cy="101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39125" tIns="39125" rIns="39125" bIns="391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8;p2"/>
          <p:cNvSpPr txBox="1"/>
          <p:nvPr/>
        </p:nvSpPr>
        <p:spPr>
          <a:xfrm>
            <a:off x="10757568" y="6406669"/>
            <a:ext cx="697166" cy="3098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125" tIns="39125" rIns="39125" bIns="391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hi-IN" sz="1500" b="1" i="0" u="none" strike="noStrike" cap="none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rPr>
              <a:t>PPT 2 -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" name="Google Shape;19;p2"/>
          <p:cNvSpPr/>
          <p:nvPr/>
        </p:nvSpPr>
        <p:spPr>
          <a:xfrm>
            <a:off x="10769600" y="6756400"/>
            <a:ext cx="939800" cy="101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39125" tIns="39125" rIns="39125" bIns="391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20;p2"/>
          <p:cNvSpPr txBox="1">
            <a:spLocks noGrp="1"/>
          </p:cNvSpPr>
          <p:nvPr>
            <p:ph type="sldNum" idx="12"/>
          </p:nvPr>
        </p:nvSpPr>
        <p:spPr>
          <a:xfrm>
            <a:off x="11384562" y="6406669"/>
            <a:ext cx="302110" cy="338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275" tIns="78275" rIns="78275" bIns="78275" anchor="t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1" i="0" u="none" strike="noStrike" cap="none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1" i="0" u="none" strike="noStrike" cap="none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1" i="0" u="none" strike="noStrike" cap="none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1" i="0" u="none" strike="noStrike" cap="none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1" i="0" u="none" strike="noStrike" cap="none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1" i="0" u="none" strike="noStrike" cap="none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1" i="0" u="none" strike="noStrike" cap="none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1" i="0" u="none" strike="noStrike" cap="none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1" i="0" u="none" strike="noStrike" cap="none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t>‹#›</a:t>
            </a:fld>
            <a:endParaRPr/>
          </a:p>
        </p:txBody>
      </p:sp>
      <p:pic>
        <p:nvPicPr>
          <p:cNvPr id="21" name="Google Shape;21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01410" y="283029"/>
            <a:ext cx="1525361" cy="10397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5" name="Google Shape;55;p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6" name="Google Shape;56;p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7" name="Google Shape;57;p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8" name="Google Shape;58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4" name="Google Shape;64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0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1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1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2" descr="closeup-firefighter-holding-his-helmet-walking-towards-fire-truck.jpg"/>
          <p:cNvPicPr preferRelativeResize="0"/>
          <p:nvPr/>
        </p:nvPicPr>
        <p:blipFill rotWithShape="1">
          <a:blip r:embed="rId3">
            <a:alphaModFix/>
          </a:blip>
          <a:srcRect t="13432" b="1559"/>
          <a:stretch/>
        </p:blipFill>
        <p:spPr>
          <a:xfrm>
            <a:off x="-12700" y="-32004"/>
            <a:ext cx="12217400" cy="6922008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2"/>
          <p:cNvSpPr txBox="1"/>
          <p:nvPr/>
        </p:nvSpPr>
        <p:spPr>
          <a:xfrm>
            <a:off x="301195" y="6438419"/>
            <a:ext cx="2321279" cy="2637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125" tIns="39125" rIns="39125" bIns="391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hi-IN" sz="1200" b="0" i="0" u="none" strike="noStrike" cap="none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PEER | CSSR | INDIA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12"/>
          <p:cNvSpPr/>
          <p:nvPr/>
        </p:nvSpPr>
        <p:spPr>
          <a:xfrm>
            <a:off x="508000" y="6756400"/>
            <a:ext cx="1907669" cy="101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39125" tIns="39125" rIns="39125" bIns="391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12"/>
          <p:cNvSpPr txBox="1"/>
          <p:nvPr/>
        </p:nvSpPr>
        <p:spPr>
          <a:xfrm>
            <a:off x="10757568" y="6406669"/>
            <a:ext cx="697166" cy="3098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125" tIns="39125" rIns="39125" bIns="391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hi-IN" sz="1500" b="1" i="0" u="none" strike="noStrike" cap="none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rPr>
              <a:t>PPT 2 -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" name="Google Shape;88;p12"/>
          <p:cNvSpPr/>
          <p:nvPr/>
        </p:nvSpPr>
        <p:spPr>
          <a:xfrm>
            <a:off x="10769600" y="6756400"/>
            <a:ext cx="939800" cy="101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39125" tIns="39125" rIns="39125" bIns="391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2"/>
          <p:cNvSpPr txBox="1">
            <a:spLocks noGrp="1"/>
          </p:cNvSpPr>
          <p:nvPr>
            <p:ph type="sldNum" idx="12"/>
          </p:nvPr>
        </p:nvSpPr>
        <p:spPr>
          <a:xfrm>
            <a:off x="11438930" y="6406669"/>
            <a:ext cx="193372" cy="338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275" tIns="78275" rIns="78275" bIns="7827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</a:pPr>
            <a:fld id="{00000000-1234-1234-1234-123412341234}" type="slidenum">
              <a:rPr lang="hi-IN"/>
              <a:t>1</a:t>
            </a:fld>
            <a:endParaRPr/>
          </a:p>
        </p:txBody>
      </p:sp>
      <p:pic>
        <p:nvPicPr>
          <p:cNvPr id="90" name="Google Shape;90;p12" descr="Image"/>
          <p:cNvPicPr preferRelativeResize="0"/>
          <p:nvPr/>
        </p:nvPicPr>
        <p:blipFill rotWithShape="1">
          <a:blip r:embed="rId4">
            <a:alphaModFix amt="90000"/>
          </a:blip>
          <a:srcRect l="50481"/>
          <a:stretch/>
        </p:blipFill>
        <p:spPr>
          <a:xfrm>
            <a:off x="-24680" y="2041261"/>
            <a:ext cx="9232181" cy="2314839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2"/>
          <p:cNvSpPr txBox="1"/>
          <p:nvPr/>
        </p:nvSpPr>
        <p:spPr>
          <a:xfrm>
            <a:off x="301195" y="2515734"/>
            <a:ext cx="8732446" cy="15563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125" tIns="39125" rIns="39125" bIns="391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hi-IN" sz="4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रात्रिकालीन अग्निशमन में विचारणीय बातें</a:t>
            </a:r>
            <a:endParaRPr sz="4800" b="1" i="0" u="none" strike="noStrike" cap="none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92" name="Google Shape;92;p12" descr="A close-up of a logo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-13520"/>
            <a:ext cx="2084831" cy="1271766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0804918" y="-13520"/>
            <a:ext cx="1387082" cy="1227775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2"/>
          <p:cNvSpPr/>
          <p:nvPr/>
        </p:nvSpPr>
        <p:spPr>
          <a:xfrm flipH="1">
            <a:off x="7181194" y="6250432"/>
            <a:ext cx="4943644" cy="556768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lnTo>
                  <a:pt x="19934" y="0"/>
                </a:lnTo>
                <a:lnTo>
                  <a:pt x="19328" y="7094"/>
                </a:lnTo>
                <a:lnTo>
                  <a:pt x="18721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39125" tIns="39125" rIns="39125" bIns="391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hi-IN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BY:-INSP/GD-PINTU NANDI,10</a:t>
            </a:r>
            <a:r>
              <a:rPr lang="hi-IN" sz="2400" b="0" i="0" u="none" strike="noStrike" cap="none" baseline="30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</a:t>
            </a:r>
            <a:r>
              <a:rPr lang="hi-IN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NDRF</a:t>
            </a:r>
            <a:endParaRPr sz="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hi-IN" sz="6000" b="1">
                <a:solidFill>
                  <a:srgbClr val="FF0000"/>
                </a:solidFill>
              </a:rPr>
              <a:t>उद्देश्य</a:t>
            </a:r>
            <a:endParaRPr sz="6000" b="1">
              <a:solidFill>
                <a:srgbClr val="FF0000"/>
              </a:solidFill>
            </a:endParaRPr>
          </a:p>
        </p:txBody>
      </p:sp>
      <p:sp>
        <p:nvSpPr>
          <p:cNvPr id="100" name="Google Shape;100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69498"/>
              <a:buChar char="•"/>
            </a:pPr>
            <a:r>
              <a:rPr lang="hi-IN" b="1"/>
              <a:t>इस पाठ के समापन पर सभी परिचित हो जायेंगे :-</a:t>
            </a:r>
            <a:endParaRPr/>
          </a:p>
          <a:p>
            <a:pPr marL="914400" lvl="1" indent="-342900" algn="just" rtl="0">
              <a:lnSpc>
                <a:spcPct val="200000"/>
              </a:lnSpc>
              <a:spcBef>
                <a:spcPts val="500"/>
              </a:spcBef>
              <a:spcAft>
                <a:spcPts val="0"/>
              </a:spcAft>
              <a:buSzPct val="60810"/>
              <a:buChar char="•"/>
            </a:pPr>
            <a:r>
              <a:rPr lang="hi-IN" sz="3200"/>
              <a:t>कम दृश्यता और स्थिति की जानकारी</a:t>
            </a:r>
            <a:endParaRPr/>
          </a:p>
          <a:p>
            <a:pPr marL="914400" lvl="1" indent="-342900" algn="just" rtl="0">
              <a:lnSpc>
                <a:spcPct val="200000"/>
              </a:lnSpc>
              <a:spcBef>
                <a:spcPts val="500"/>
              </a:spcBef>
              <a:spcAft>
                <a:spcPts val="0"/>
              </a:spcAft>
              <a:buSzPct val="60810"/>
              <a:buChar char="•"/>
            </a:pPr>
            <a:r>
              <a:rPr lang="hi-IN" sz="3200"/>
              <a:t>शारीरिक और मानसिक प्रभाव</a:t>
            </a:r>
            <a:endParaRPr/>
          </a:p>
          <a:p>
            <a:pPr marL="914400" lvl="1" indent="-342900" algn="just" rtl="0">
              <a:lnSpc>
                <a:spcPct val="200000"/>
              </a:lnSpc>
              <a:spcBef>
                <a:spcPts val="500"/>
              </a:spcBef>
              <a:spcAft>
                <a:spcPts val="0"/>
              </a:spcAft>
              <a:buSzPct val="60810"/>
              <a:buChar char="•"/>
            </a:pPr>
            <a:r>
              <a:rPr lang="hi-IN" sz="3200"/>
              <a:t>संचार और समन्वय</a:t>
            </a:r>
            <a:endParaRPr/>
          </a:p>
          <a:p>
            <a:pPr marL="914400" lvl="1" indent="-342900" algn="just" rtl="0">
              <a:lnSpc>
                <a:spcPct val="200000"/>
              </a:lnSpc>
              <a:spcBef>
                <a:spcPts val="500"/>
              </a:spcBef>
              <a:spcAft>
                <a:spcPts val="0"/>
              </a:spcAft>
              <a:buSzPct val="60810"/>
              <a:buChar char="•"/>
            </a:pPr>
            <a:r>
              <a:rPr lang="hi-IN" sz="3200"/>
              <a:t>रणनीतिक और सामरिक अनुकूलन</a:t>
            </a:r>
            <a:endParaRPr/>
          </a:p>
          <a:p>
            <a:pPr marL="914400" lvl="1" indent="-228600" algn="just" rtl="0">
              <a:lnSpc>
                <a:spcPct val="200000"/>
              </a:lnSpc>
              <a:spcBef>
                <a:spcPts val="500"/>
              </a:spcBef>
              <a:spcAft>
                <a:spcPts val="0"/>
              </a:spcAft>
              <a:buSzPct val="60810"/>
              <a:buNone/>
            </a:pPr>
            <a:endParaRPr sz="3200"/>
          </a:p>
          <a:p>
            <a: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69498"/>
              <a:buNone/>
            </a:pPr>
            <a:endParaRPr b="1"/>
          </a:p>
        </p:txBody>
      </p:sp>
      <p:sp>
        <p:nvSpPr>
          <p:cNvPr id="101" name="Google Shape;101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hi-IN"/>
              <a:t>2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hi-IN" sz="4800" b="1">
                <a:solidFill>
                  <a:srgbClr val="FF0000"/>
                </a:solidFill>
              </a:rPr>
              <a:t>कम दृश्यता और परिस्थितिजन्य जागरूकता</a:t>
            </a:r>
            <a:endParaRPr sz="4800" b="1">
              <a:solidFill>
                <a:srgbClr val="FF0000"/>
              </a:solidFill>
            </a:endParaRPr>
          </a:p>
        </p:txBody>
      </p:sp>
      <p:sp>
        <p:nvSpPr>
          <p:cNvPr id="107" name="Google Shape;107;p1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7500" lnSpcReduction="20000"/>
          </a:bodyPr>
          <a:lstStyle/>
          <a:p>
            <a:pPr marL="457200" lvl="0" indent="-3429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ct val="89330"/>
              <a:buChar char="•"/>
            </a:pPr>
            <a:r>
              <a:rPr lang="hi-IN" sz="2600" b="1"/>
              <a:t>अंधकार (Darkness):</a:t>
            </a:r>
            <a:endParaRPr sz="2600"/>
          </a:p>
          <a:p>
            <a:pPr marL="914400" lvl="1" indent="-342900" algn="just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ct val="89330"/>
              <a:buChar char="•"/>
            </a:pPr>
            <a:r>
              <a:rPr lang="hi-IN" sz="2600"/>
              <a:t>प्राकृतिक प्रकाश सीमित या अनुपस्थित होने के कारण कृत्रिम प्रकाश और विशेष दृष्टि उपकरणों पर निर्भर रहना पड़ता है।</a:t>
            </a:r>
            <a:endParaRPr/>
          </a:p>
          <a:p>
            <a:pPr marL="457200" lvl="0" indent="-3429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ct val="89330"/>
              <a:buChar char="•"/>
            </a:pPr>
            <a:r>
              <a:rPr lang="hi-IN" sz="2600" b="1"/>
              <a:t>धुआँ और अन्य बाधाएँ (Smoke and Other Obscurants):</a:t>
            </a:r>
            <a:endParaRPr sz="2600"/>
          </a:p>
          <a:p>
            <a:pPr marL="914400" lvl="1" indent="-342900" algn="just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ct val="89330"/>
              <a:buChar char="•"/>
            </a:pPr>
            <a:r>
              <a:rPr lang="hi-IN" sz="2600"/>
              <a:t>धुआँ, कोहरा और वर्षा दृश्यता को और कम कर देते हैं, जिससे नेविगेशन, खतरे की पहचान और टीम समन्वय प्रभावित होता है।</a:t>
            </a:r>
            <a:endParaRPr/>
          </a:p>
          <a:p>
            <a:pPr marL="457200" lvl="0" indent="-3429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ct val="89330"/>
              <a:buChar char="•"/>
            </a:pPr>
            <a:r>
              <a:rPr lang="hi-IN" sz="2600" b="1"/>
              <a:t>चुनौतियाँ (Challenges):</a:t>
            </a:r>
            <a:endParaRPr sz="2600"/>
          </a:p>
          <a:p>
            <a:pPr marL="914400" lvl="1" indent="-342900" algn="just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ct val="89330"/>
              <a:buChar char="•"/>
            </a:pPr>
            <a:r>
              <a:rPr lang="hi-IN" sz="2600"/>
              <a:t>फिसलन, ठोकर, गिरने या संरचनात्मक कमजोरी और घायल व्यक्तियों की पहचान में कठिनाई।</a:t>
            </a:r>
            <a:endParaRPr/>
          </a:p>
          <a:p>
            <a:pPr marL="914400" lvl="1" indent="-342900" algn="just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ct val="89330"/>
              <a:buChar char="•"/>
            </a:pPr>
            <a:r>
              <a:rPr lang="hi-IN" sz="2600"/>
              <a:t>इस वजह से दुर्घटना, भ्रम और चोट का जोखिम बढ़ जाता है।</a:t>
            </a:r>
            <a:endParaRPr/>
          </a:p>
          <a:p>
            <a:pPr marL="457200" lvl="0" indent="-2286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ct val="105570"/>
              <a:buNone/>
            </a:pPr>
            <a:endParaRPr sz="2200"/>
          </a:p>
        </p:txBody>
      </p:sp>
      <p:sp>
        <p:nvSpPr>
          <p:cNvPr id="108" name="Google Shape;108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hi-IN"/>
              <a:t>3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hi-IN" sz="6000" b="1">
                <a:solidFill>
                  <a:srgbClr val="FF0000"/>
                </a:solidFill>
              </a:rPr>
              <a:t>समाधान</a:t>
            </a:r>
            <a:endParaRPr sz="6000" b="1">
              <a:solidFill>
                <a:srgbClr val="FF0000"/>
              </a:solidFill>
            </a:endParaRPr>
          </a:p>
        </p:txBody>
      </p:sp>
      <p:sp>
        <p:nvSpPr>
          <p:cNvPr id="114" name="Google Shape;114;p15"/>
          <p:cNvSpPr txBox="1">
            <a:spLocks noGrp="1"/>
          </p:cNvSpPr>
          <p:nvPr>
            <p:ph type="body" idx="1"/>
          </p:nvPr>
        </p:nvSpPr>
        <p:spPr>
          <a:xfrm>
            <a:off x="838200" y="1825624"/>
            <a:ext cx="10515600" cy="47170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457200" lvl="0" indent="-3429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ct val="69498"/>
              <a:buChar char="•"/>
            </a:pPr>
            <a:r>
              <a:rPr lang="hi-IN" b="1"/>
              <a:t>एडवांस्ड हेलमेट लाइट्स (Advanced Helmet Lights):</a:t>
            </a:r>
            <a:endParaRPr/>
          </a:p>
          <a:p>
            <a:pPr marL="914400" lvl="1" indent="-342900" algn="just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ct val="81081"/>
              <a:buChar char="•"/>
            </a:pPr>
            <a:r>
              <a:rPr lang="hi-IN"/>
              <a:t>हाथ-मुक्त रोशनी प्रदान करती हैं, दृश्यता बढ़ाती हैं और अग्निशामकों को कार्यों पर ध्यान केंद्रित करने में मदद करती हैं।</a:t>
            </a:r>
            <a:endParaRPr/>
          </a:p>
          <a:p>
            <a:pPr marL="457200" lvl="0" indent="-3429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ct val="69498"/>
              <a:buChar char="•"/>
            </a:pPr>
            <a:r>
              <a:rPr lang="hi-IN" b="1"/>
              <a:t>थर्मल इमेजिंग कैमरे (Thermal Imaging Cameras - TICs):</a:t>
            </a:r>
            <a:endParaRPr/>
          </a:p>
          <a:p>
            <a:pPr marL="914400" lvl="1" indent="-342900" algn="just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ct val="81081"/>
              <a:buChar char="•"/>
            </a:pPr>
            <a:r>
              <a:rPr lang="hi-IN"/>
              <a:t>धुएँ के माध्यम से देखने, गर्म स्थानों की पहचान करने और अंधेरी जगहों में नेविगेशन में मदद करते हैं।</a:t>
            </a:r>
            <a:endParaRPr/>
          </a:p>
          <a:p>
            <a:pPr marL="457200" lvl="0" indent="-3429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ct val="69498"/>
              <a:buChar char="•"/>
            </a:pPr>
            <a:r>
              <a:rPr lang="hi-IN" b="1"/>
              <a:t>राइट एंगल लाइट्स (Right Angle Lights):</a:t>
            </a:r>
            <a:endParaRPr/>
          </a:p>
          <a:p>
            <a:pPr marL="914400" lvl="1" indent="-342900" algn="just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ct val="81081"/>
              <a:buChar char="•"/>
            </a:pPr>
            <a:r>
              <a:rPr lang="hi-IN"/>
              <a:t>खोज और घने धुएँ में मार्ग बनाने के लिए शक्तिशाली और केंद्रित किरण प्रदान करती हैं।</a:t>
            </a:r>
            <a:endParaRPr/>
          </a:p>
        </p:txBody>
      </p:sp>
      <p:sp>
        <p:nvSpPr>
          <p:cNvPr id="115" name="Google Shape;115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hi-IN"/>
              <a:t>4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hi-IN" sz="6000" b="1">
                <a:solidFill>
                  <a:srgbClr val="FF0000"/>
                </a:solidFill>
              </a:rPr>
              <a:t>समाधान</a:t>
            </a:r>
            <a:endParaRPr sz="6000" b="1">
              <a:solidFill>
                <a:srgbClr val="FF0000"/>
              </a:solidFill>
            </a:endParaRPr>
          </a:p>
        </p:txBody>
      </p:sp>
      <p:sp>
        <p:nvSpPr>
          <p:cNvPr id="121" name="Google Shape;121;p1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457200" lvl="0" indent="-342900" algn="just" rtl="0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SzPct val="69498"/>
              <a:buChar char="•"/>
            </a:pPr>
            <a:r>
              <a:rPr lang="hi-IN" b="1"/>
              <a:t>सीन लाइटिंग (Scene Lighting):</a:t>
            </a:r>
            <a:endParaRPr/>
          </a:p>
          <a:p>
            <a:pPr marL="914400" lvl="1" indent="-342900" algn="just" rtl="0">
              <a:lnSpc>
                <a:spcPct val="200000"/>
              </a:lnSpc>
              <a:spcBef>
                <a:spcPts val="500"/>
              </a:spcBef>
              <a:spcAft>
                <a:spcPts val="0"/>
              </a:spcAft>
              <a:buSzPct val="81081"/>
              <a:buChar char="•"/>
            </a:pPr>
            <a:r>
              <a:rPr lang="hi-IN"/>
              <a:t>पोर्टेबल लाइट्स (घटना स्थल या आसपास के क्षेत्र को रोशन करना) आसपास के क्षेत्र को प्रकाशित करती हैं, खतरों को उजागर करती हैं और समग्र जागरूकता बढ़ाती हैं।</a:t>
            </a:r>
            <a:endParaRPr/>
          </a:p>
          <a:p>
            <a:pPr marL="457200" lvl="0" indent="-342900" algn="just" rtl="0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SzPct val="69498"/>
              <a:buChar char="•"/>
            </a:pPr>
            <a:r>
              <a:rPr lang="hi-IN" b="1"/>
              <a:t>नाइट विज़न गॉगल्स (Night Vision Goggles - NVGs):</a:t>
            </a:r>
            <a:endParaRPr/>
          </a:p>
          <a:p>
            <a:pPr marL="914400" lvl="1" indent="-342900" algn="just" rtl="0">
              <a:lnSpc>
                <a:spcPct val="200000"/>
              </a:lnSpc>
              <a:spcBef>
                <a:spcPts val="500"/>
              </a:spcBef>
              <a:spcAft>
                <a:spcPts val="0"/>
              </a:spcAft>
              <a:buSzPct val="81081"/>
              <a:buChar char="•"/>
            </a:pPr>
            <a:r>
              <a:rPr lang="hi-IN"/>
              <a:t>कम रोशनी वाली स्थितियों में दृश्यता बढ़ाते हैं, जैसे हवाई अग्निशमन या खोज एवं बचाव कार्यों में महत्वपूर्ण।</a:t>
            </a:r>
            <a:endParaRPr/>
          </a:p>
          <a:p>
            <a:pPr marL="457200" lvl="0" indent="-228600" algn="just" rtl="0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SzPct val="69498"/>
              <a:buNone/>
            </a:pPr>
            <a:endParaRPr/>
          </a:p>
        </p:txBody>
      </p:sp>
      <p:sp>
        <p:nvSpPr>
          <p:cNvPr id="122" name="Google Shape;122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hi-IN"/>
              <a:t>5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hi-IN" sz="5400" b="1">
                <a:solidFill>
                  <a:srgbClr val="FF0000"/>
                </a:solidFill>
              </a:rPr>
              <a:t>शारीरिक और मनोवैज्ञानिक प्रभाव</a:t>
            </a:r>
            <a:endParaRPr sz="5400" b="1">
              <a:solidFill>
                <a:srgbClr val="FF0000"/>
              </a:solidFill>
            </a:endParaRPr>
          </a:p>
        </p:txBody>
      </p:sp>
      <p:sp>
        <p:nvSpPr>
          <p:cNvPr id="128" name="Google Shape;128;p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457200" lvl="0" indent="-342900" algn="just" rtl="0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SzPct val="69498"/>
              <a:buChar char="•"/>
            </a:pPr>
            <a:r>
              <a:rPr lang="hi-IN" b="1"/>
              <a:t>थकान (Fatigue):</a:t>
            </a:r>
            <a:endParaRPr/>
          </a:p>
          <a:p>
            <a:pPr marL="914400" lvl="1" indent="-342900" algn="just" rtl="0">
              <a:lnSpc>
                <a:spcPct val="200000"/>
              </a:lnSpc>
              <a:spcBef>
                <a:spcPts val="500"/>
              </a:spcBef>
              <a:spcAft>
                <a:spcPts val="0"/>
              </a:spcAft>
              <a:buSzPct val="81081"/>
              <a:buChar char="•"/>
            </a:pPr>
            <a:r>
              <a:rPr lang="hi-IN"/>
              <a:t>बाधित नींद के पैटर्न और लंबे कार्य घंटे थकान, संज्ञानात्मक क्षमता में कमी और निर्णय लेने की क्षमता पर असर डाल सकते हैं।</a:t>
            </a:r>
            <a:endParaRPr/>
          </a:p>
          <a:p>
            <a:pPr marL="457200" lvl="0" indent="-342900" algn="just" rtl="0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SzPct val="69498"/>
              <a:buChar char="•"/>
            </a:pPr>
            <a:r>
              <a:rPr lang="hi-IN" b="1"/>
              <a:t>तनाव (Stress):</a:t>
            </a:r>
            <a:endParaRPr/>
          </a:p>
          <a:p>
            <a:pPr marL="914400" lvl="1" indent="-342900" algn="just" rtl="0">
              <a:lnSpc>
                <a:spcPct val="200000"/>
              </a:lnSpc>
              <a:spcBef>
                <a:spcPts val="500"/>
              </a:spcBef>
              <a:spcAft>
                <a:spcPts val="0"/>
              </a:spcAft>
              <a:buSzPct val="81081"/>
              <a:buChar char="•"/>
            </a:pPr>
            <a:r>
              <a:rPr lang="hi-IN"/>
              <a:t>अग्निशमन की अस्थिरता और खतरे की प्रकृति रात्रि में और बढ़ जाती है, जिससे मानसिक तनाव के स्तर में वृद्धि होती है, विशेषकर बचाव कार्यों के दौरान।</a:t>
            </a:r>
            <a:endParaRPr/>
          </a:p>
          <a:p>
            <a:pPr marL="457200" lvl="0" indent="-228600" algn="just" rtl="0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SzPct val="69498"/>
              <a:buNone/>
            </a:pPr>
            <a:endParaRPr/>
          </a:p>
        </p:txBody>
      </p:sp>
      <p:sp>
        <p:nvSpPr>
          <p:cNvPr id="129" name="Google Shape;129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hi-IN"/>
              <a:t>6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8"/>
          <p:cNvSpPr txBox="1">
            <a:spLocks noGrp="1"/>
          </p:cNvSpPr>
          <p:nvPr>
            <p:ph type="title"/>
          </p:nvPr>
        </p:nvSpPr>
        <p:spPr>
          <a:xfrm>
            <a:off x="790904" y="144408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hi-IN" sz="6000" b="1">
                <a:solidFill>
                  <a:srgbClr val="FF0000"/>
                </a:solidFill>
              </a:rPr>
              <a:t>समाधान</a:t>
            </a:r>
            <a:endParaRPr sz="6000" b="1">
              <a:solidFill>
                <a:srgbClr val="FF0000"/>
              </a:solidFill>
            </a:endParaRPr>
          </a:p>
        </p:txBody>
      </p:sp>
      <p:sp>
        <p:nvSpPr>
          <p:cNvPr id="135" name="Google Shape;135;p18"/>
          <p:cNvSpPr txBox="1">
            <a:spLocks noGrp="1"/>
          </p:cNvSpPr>
          <p:nvPr>
            <p:ph type="body" idx="1"/>
          </p:nvPr>
        </p:nvSpPr>
        <p:spPr>
          <a:xfrm>
            <a:off x="712076" y="1415721"/>
            <a:ext cx="10515600" cy="48904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429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hi-IN" sz="2200" b="1"/>
              <a:t>संरचित विश्राम और पुनर्प्राप्ति (Structured Rest and Recovery):</a:t>
            </a:r>
            <a:endParaRPr sz="2200"/>
          </a:p>
          <a:p>
            <a:pPr marL="914400" lvl="1" indent="-342900" algn="just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</a:pPr>
            <a:r>
              <a:rPr lang="hi-IN" sz="2200"/>
              <a:t>नाइट शिफ्ट में कार्यरत अग्निशामकों के लिए पर्याप्त विश्राम और पुनर्प्राप्ति को प्राथमिकता देने वाली नीतियाँ लागू करना।</a:t>
            </a:r>
            <a:endParaRPr/>
          </a:p>
          <a:p>
            <a:pPr marL="457200" lvl="0" indent="-3429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hi-IN" sz="2200" b="1"/>
              <a:t>तनाव प्रबंधन प्रशिक्षण (Stress Management Training):</a:t>
            </a:r>
            <a:endParaRPr sz="2200"/>
          </a:p>
          <a:p>
            <a:pPr marL="914400" lvl="1" indent="-342900" algn="just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</a:pPr>
            <a:r>
              <a:rPr lang="hi-IN" sz="2200"/>
              <a:t>अग्निशामकों को नौकरी की भावनात्मक और मानसिक चुनौतियों से निपटने में मदद करने के लिए प्रशिक्षण और संसाधन प्रदान करना।</a:t>
            </a:r>
            <a:endParaRPr/>
          </a:p>
          <a:p>
            <a:pPr marL="457200" lvl="0" indent="-3429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hi-IN" sz="2200" b="1"/>
              <a:t>टीम कल्याण कार्यक्रम (Crew Well-being Programs):</a:t>
            </a:r>
            <a:endParaRPr sz="2200"/>
          </a:p>
          <a:p>
            <a:pPr marL="914400" lvl="1" indent="-342900" algn="just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</a:pPr>
            <a:r>
              <a:rPr lang="hi-IN" sz="2200"/>
              <a:t>अग्निशमन दल के मानसिक और शारीरिक स्वास्थ्य को प्राथमिकता देने वाला सहायक और सकारात्मक वातावरण तैयार करना।</a:t>
            </a:r>
            <a:endParaRPr/>
          </a:p>
          <a:p>
            <a:pPr marL="457200" lvl="0" indent="-2286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endParaRPr sz="2200"/>
          </a:p>
        </p:txBody>
      </p:sp>
      <p:sp>
        <p:nvSpPr>
          <p:cNvPr id="136" name="Google Shape;136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hi-IN"/>
              <a:t>7</a:t>
            </a:fld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hi-IN" sz="6000" b="1">
                <a:solidFill>
                  <a:srgbClr val="FF0000"/>
                </a:solidFill>
              </a:rPr>
              <a:t>संचार और समन्वय</a:t>
            </a:r>
            <a:endParaRPr sz="6000" b="1">
              <a:solidFill>
                <a:srgbClr val="FF0000"/>
              </a:solidFill>
            </a:endParaRPr>
          </a:p>
        </p:txBody>
      </p:sp>
      <p:sp>
        <p:nvSpPr>
          <p:cNvPr id="142" name="Google Shape;142;p1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42900" algn="just" rtl="0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hi-IN" b="1"/>
              <a:t>दृश्य संचार की चुनौतियाँ (Visual Communication Challenges):</a:t>
            </a:r>
            <a:endParaRPr/>
          </a:p>
          <a:p>
            <a:pPr marL="914400" lvl="1" indent="-342900" algn="just" rtl="0">
              <a:lnSpc>
                <a:spcPct val="2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</a:pPr>
            <a:r>
              <a:rPr lang="hi-IN"/>
              <a:t>कम दृश्यता के कारण दृश्य संकेतों और हाथ के इशारों का उपयोग कठिन हो जाता है।</a:t>
            </a:r>
            <a:endParaRPr/>
          </a:p>
          <a:p>
            <a:pPr marL="457200" lvl="0" indent="-342900" algn="just" rtl="0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hi-IN" b="1"/>
              <a:t>रेडियो संचार पर निर्भरता (Radio Communication Reliance):</a:t>
            </a:r>
            <a:endParaRPr/>
          </a:p>
          <a:p>
            <a:pPr marL="914400" lvl="1" indent="-342900" algn="just" rtl="0">
              <a:lnSpc>
                <a:spcPct val="2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</a:pPr>
            <a:r>
              <a:rPr lang="hi-IN"/>
              <a:t>स्पष्ट और संक्षिप्त रेडियो संचार पर अधिक निर्भरता बढ़ जाती है।</a:t>
            </a:r>
            <a:endParaRPr/>
          </a:p>
          <a:p>
            <a:pPr marL="457200" lvl="0" indent="-228600" algn="just" rtl="0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endParaRPr/>
          </a:p>
        </p:txBody>
      </p:sp>
      <p:sp>
        <p:nvSpPr>
          <p:cNvPr id="143" name="Google Shape;143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hi-IN"/>
              <a:t>8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hi-IN" sz="6000" b="1">
                <a:solidFill>
                  <a:srgbClr val="FF0000"/>
                </a:solidFill>
              </a:rPr>
              <a:t>समाधान</a:t>
            </a:r>
            <a:endParaRPr sz="6000" b="1">
              <a:solidFill>
                <a:srgbClr val="FF0000"/>
              </a:solidFill>
            </a:endParaRPr>
          </a:p>
        </p:txBody>
      </p:sp>
      <p:sp>
        <p:nvSpPr>
          <p:cNvPr id="149" name="Google Shape;149;p20"/>
          <p:cNvSpPr txBox="1">
            <a:spLocks noGrp="1"/>
          </p:cNvSpPr>
          <p:nvPr>
            <p:ph type="body" idx="1"/>
          </p:nvPr>
        </p:nvSpPr>
        <p:spPr>
          <a:xfrm>
            <a:off x="838200" y="1513490"/>
            <a:ext cx="10515600" cy="5060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20000"/>
          </a:bodyPr>
          <a:lstStyle/>
          <a:p>
            <a:pPr marL="457200" lvl="0" indent="-3429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ct val="81447"/>
              <a:buChar char="•"/>
            </a:pPr>
            <a:r>
              <a:rPr lang="hi-IN" sz="2600" b="1"/>
              <a:t>स्पष्ट रेडियो प्रोटोकॉल (Clear Radio Protocols):</a:t>
            </a:r>
            <a:endParaRPr sz="2600"/>
          </a:p>
          <a:p>
            <a:pPr marL="914400" lvl="1" indent="-342900" algn="just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ct val="96255"/>
              <a:buChar char="•"/>
            </a:pPr>
            <a:r>
              <a:rPr lang="hi-IN" sz="2200"/>
              <a:t>गलतफहमियों को कम करने के लिए स्पष्ट और संक्षिप्त संचार प्रोटोकॉल स्थापित करना।</a:t>
            </a:r>
            <a:endParaRPr/>
          </a:p>
          <a:p>
            <a:pPr marL="457200" lvl="0" indent="-3429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ct val="81447"/>
              <a:buChar char="•"/>
            </a:pPr>
            <a:r>
              <a:rPr lang="hi-IN" sz="2600" b="1"/>
              <a:t>प्रशिक्षण और अभ्यास (Training and Practice):</a:t>
            </a:r>
            <a:endParaRPr sz="2600"/>
          </a:p>
          <a:p>
            <a:pPr marL="914400" lvl="1" indent="-342900" algn="just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ct val="96255"/>
              <a:buChar char="•"/>
            </a:pPr>
            <a:r>
              <a:rPr lang="hi-IN" sz="2200"/>
              <a:t>कम रोशनी वाली परिस्थितियों में नियमित ड्रिल और सिमुलेशन से संचार और समन्वय कौशल में सुधार।</a:t>
            </a:r>
            <a:endParaRPr/>
          </a:p>
          <a:p>
            <a:pPr marL="457200" lvl="0" indent="-3429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ct val="81447"/>
              <a:buChar char="•"/>
            </a:pPr>
            <a:r>
              <a:rPr lang="hi-IN" sz="2600" b="1"/>
              <a:t>थर्मल इमेजिंग और ड्रोन (Thermal Imaging and Drones):</a:t>
            </a:r>
            <a:endParaRPr sz="2600"/>
          </a:p>
          <a:p>
            <a:pPr marL="914400" lvl="1" indent="-342900" algn="just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ct val="96255"/>
              <a:buChar char="•"/>
            </a:pPr>
            <a:r>
              <a:rPr lang="hi-IN" sz="2200"/>
              <a:t>ऊपरी दृष्टि और वास्तविक समय की जानकारी प्रदान करके सामरिक निर्णय और टीम समन्वय को बेहतर बनाना।</a:t>
            </a:r>
            <a:endParaRPr/>
          </a:p>
          <a:p>
            <a:pPr marL="457200" lvl="0" indent="-3429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ct val="81447"/>
              <a:buChar char="•"/>
            </a:pPr>
            <a:r>
              <a:rPr lang="hi-IN" sz="2600" b="1"/>
              <a:t>दृश्य सहायक उपकरण (Visual Aids):</a:t>
            </a:r>
            <a:endParaRPr sz="2600"/>
          </a:p>
          <a:p>
            <a:pPr marL="914400" lvl="1" indent="-342900" algn="just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ct val="96255"/>
              <a:buChar char="•"/>
            </a:pPr>
            <a:r>
              <a:rPr lang="hi-IN" sz="2200"/>
              <a:t>सीन लाइटिंग, रिफ्लेक्टिव गियर और रंगीन लाइट्स का उपयोग करके दृश्य संचार में सुधार और कर्मियों की स्थिति पर नज़र रखना।</a:t>
            </a:r>
            <a:endParaRPr/>
          </a:p>
          <a:p>
            <a:pPr marL="457200" lvl="0" indent="-2286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ct val="88235"/>
              <a:buNone/>
            </a:pPr>
            <a:endParaRPr sz="2400"/>
          </a:p>
        </p:txBody>
      </p:sp>
      <p:sp>
        <p:nvSpPr>
          <p:cNvPr id="150" name="Google Shape;150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hi-IN"/>
              <a:t>9</a:t>
            </a:fld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hi-IN" sz="5400" b="1">
                <a:solidFill>
                  <a:srgbClr val="FF0000"/>
                </a:solidFill>
              </a:rPr>
              <a:t>रणनीतिक और सामरिक अनुकूलन</a:t>
            </a:r>
            <a:endParaRPr sz="5400" b="1">
              <a:solidFill>
                <a:srgbClr val="FF0000"/>
              </a:solidFill>
            </a:endParaRPr>
          </a:p>
        </p:txBody>
      </p:sp>
      <p:sp>
        <p:nvSpPr>
          <p:cNvPr id="156" name="Google Shape;156;p21"/>
          <p:cNvSpPr txBox="1">
            <a:spLocks noGrp="1"/>
          </p:cNvSpPr>
          <p:nvPr>
            <p:ph type="body" idx="1"/>
          </p:nvPr>
        </p:nvSpPr>
        <p:spPr>
          <a:xfrm>
            <a:off x="838200" y="1560786"/>
            <a:ext cx="10515600" cy="502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457200" lvl="0" indent="-342899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ct val="81081"/>
              <a:buChar char="•"/>
            </a:pPr>
            <a:r>
              <a:rPr lang="hi-IN" sz="2400" b="1"/>
              <a:t>रात्रि हमले के अवसर (Night Attack Opportunities):</a:t>
            </a:r>
            <a:endParaRPr sz="2400"/>
          </a:p>
          <a:p>
            <a:pPr marL="914400" lvl="1" indent="-342900" algn="just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ct val="97297"/>
              <a:buChar char="•"/>
            </a:pPr>
            <a:r>
              <a:rPr lang="hi-IN" sz="2000"/>
              <a:t>कम तापमान, बढ़ी हुई आर्द्रता और कम हवा की गति सीधे हमले और आग निवारण के लिए अनुकूल परिस्थितियाँ बनाती हैं।</a:t>
            </a:r>
            <a:endParaRPr/>
          </a:p>
          <a:p>
            <a:pPr marL="457200" lvl="0" indent="-342899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ct val="81081"/>
              <a:buChar char="•"/>
            </a:pPr>
            <a:r>
              <a:rPr lang="hi-IN" sz="2400" b="1"/>
              <a:t>प्रारंभिक हमले पर ध्यान (Initial Attack Focus):</a:t>
            </a:r>
            <a:endParaRPr sz="2400"/>
          </a:p>
          <a:p>
            <a:pPr marL="914400" lvl="1" indent="-342900" algn="just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ct val="97297"/>
              <a:buChar char="•"/>
            </a:pPr>
            <a:r>
              <a:rPr lang="hi-IN" sz="2000"/>
              <a:t>आग को तब पकड़ना जब वह छोटी और नियंत्रण योग्य हो, प्रभावी रात्रि अग्निशमन के लिए अत्यंत महत्वपूर्ण है।</a:t>
            </a:r>
            <a:endParaRPr/>
          </a:p>
          <a:p>
            <a:pPr marL="457200" lvl="0" indent="-342899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ct val="81081"/>
              <a:buChar char="•"/>
            </a:pPr>
            <a:r>
              <a:rPr lang="hi-IN" sz="2400" b="1"/>
              <a:t>विशेष उपकरण और लॉजिस्टिक्स (Specialized Equipment and Logistics):</a:t>
            </a:r>
            <a:endParaRPr sz="2400"/>
          </a:p>
          <a:p>
            <a:pPr marL="914400" lvl="1" indent="-342900" algn="just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ct val="97297"/>
              <a:buChar char="•"/>
            </a:pPr>
            <a:r>
              <a:rPr lang="hi-IN" sz="2000"/>
              <a:t>रात्रि संचालन के लिए विशेष उपकरणों की आवश्यकता होती है, जैसे नाइट विज़न तकनीक, और हवाई अग्निशमन संचालन के लिए फ़्लाइट फॉलोइंग और बेस लोकेशन जैसी सहायक संरचनाओं का अनुकूलन।</a:t>
            </a:r>
            <a:endParaRPr/>
          </a:p>
          <a:p>
            <a:pPr marL="457200" lvl="0" indent="-2286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ct val="81081"/>
              <a:buNone/>
            </a:pPr>
            <a:endParaRPr sz="2400"/>
          </a:p>
        </p:txBody>
      </p:sp>
      <p:sp>
        <p:nvSpPr>
          <p:cNvPr id="157" name="Google Shape;157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hi-IN"/>
              <a:t>10</a:t>
            </a:fld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hi-IN" sz="5400" b="1">
                <a:solidFill>
                  <a:srgbClr val="FF0000"/>
                </a:solidFill>
              </a:rPr>
              <a:t>रणनीतिक और सामरिक अनुकूलन</a:t>
            </a:r>
            <a:endParaRPr sz="5400" b="1">
              <a:solidFill>
                <a:srgbClr val="FF0000"/>
              </a:solidFill>
            </a:endParaRPr>
          </a:p>
        </p:txBody>
      </p:sp>
      <p:sp>
        <p:nvSpPr>
          <p:cNvPr id="163" name="Google Shape;163;p22"/>
          <p:cNvSpPr txBox="1">
            <a:spLocks noGrp="1"/>
          </p:cNvSpPr>
          <p:nvPr>
            <p:ph type="body" idx="1"/>
          </p:nvPr>
        </p:nvSpPr>
        <p:spPr>
          <a:xfrm>
            <a:off x="838200" y="1560786"/>
            <a:ext cx="10515600" cy="502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42900" algn="l" rtl="0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hi-IN" sz="2400" b="1"/>
              <a:t>व्यापक जोखिम मूल्यांकन (Comprehensive Risk Assessment):</a:t>
            </a:r>
            <a:endParaRPr sz="2400"/>
          </a:p>
          <a:p>
            <a:pPr marL="914400" lvl="1" indent="-342900" algn="l" rtl="0">
              <a:lnSpc>
                <a:spcPct val="2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</a:pPr>
            <a:r>
              <a:rPr lang="hi-IN" sz="2000"/>
              <a:t>रात्रि संचालन से पहले और दौरान व्यापक टोही और जोखिम मूल्यांकन सुरक्षा के लिए अत्यंत आवश्यक हैं।</a:t>
            </a:r>
            <a:endParaRPr/>
          </a:p>
          <a:p>
            <a:pPr marL="457200" lvl="0" indent="-342900" algn="l" rtl="0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hi-IN" sz="2400" b="1"/>
              <a:t>वास्तविक परिस्थितियों में प्रशिक्षण (Training in Realistic Conditions):</a:t>
            </a:r>
            <a:endParaRPr sz="2400"/>
          </a:p>
          <a:p>
            <a:pPr marL="914400" lvl="1" indent="-342900" algn="l" rtl="0">
              <a:lnSpc>
                <a:spcPct val="2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</a:pPr>
            <a:r>
              <a:rPr lang="hi-IN" sz="2000"/>
              <a:t>कम रोशनी वाले वातावरण में प्रशिक्षण अभ्यास आवश्यक हैं ताकि रात्रि संचालन के लिए आवश्यक कौशल और अनुभव विकसित किया जा सके।</a:t>
            </a:r>
            <a:endParaRPr/>
          </a:p>
          <a:p>
            <a:pPr marL="457200" lvl="0" indent="-228600" algn="just" rtl="0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endParaRPr sz="2400"/>
          </a:p>
        </p:txBody>
      </p:sp>
      <p:sp>
        <p:nvSpPr>
          <p:cNvPr id="164" name="Google Shape;164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hi-IN"/>
              <a:t>11</a:t>
            </a:fld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hi-IN" sz="6000" b="1">
                <a:solidFill>
                  <a:srgbClr val="FF0000"/>
                </a:solidFill>
              </a:rPr>
              <a:t>पाठ-समीक्षा</a:t>
            </a:r>
            <a:endParaRPr sz="6000" b="1">
              <a:solidFill>
                <a:srgbClr val="FF0000"/>
              </a:solidFill>
            </a:endParaRPr>
          </a:p>
        </p:txBody>
      </p:sp>
      <p:sp>
        <p:nvSpPr>
          <p:cNvPr id="170" name="Google Shape;170;p2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914400" lvl="1" indent="-342900" algn="just" rtl="0">
              <a:lnSpc>
                <a:spcPct val="2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</a:pPr>
            <a:r>
              <a:rPr lang="hi-IN" sz="3200"/>
              <a:t>कम दृश्यता और स्थिति की जानकारी</a:t>
            </a:r>
            <a:endParaRPr/>
          </a:p>
          <a:p>
            <a:pPr marL="914400" lvl="1" indent="-342900" algn="just" rtl="0">
              <a:lnSpc>
                <a:spcPct val="2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</a:pPr>
            <a:r>
              <a:rPr lang="hi-IN" sz="3200"/>
              <a:t>शारीरिक और मानसिक प्रभाव</a:t>
            </a:r>
            <a:endParaRPr/>
          </a:p>
          <a:p>
            <a:pPr marL="914400" lvl="1" indent="-342900" algn="just" rtl="0">
              <a:lnSpc>
                <a:spcPct val="2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</a:pPr>
            <a:r>
              <a:rPr lang="hi-IN" sz="3200"/>
              <a:t>संचार और समन्वय</a:t>
            </a:r>
            <a:endParaRPr/>
          </a:p>
          <a:p>
            <a:pPr marL="914400" lvl="1" indent="-342900" algn="just" rtl="0">
              <a:lnSpc>
                <a:spcPct val="2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</a:pPr>
            <a:r>
              <a:rPr lang="hi-IN" sz="3200"/>
              <a:t>रणनीतिक और सामरिक अनुकूलन</a:t>
            </a:r>
            <a:endParaRPr/>
          </a:p>
          <a:p>
            <a:pPr marL="914400" lvl="1" indent="-228600" algn="just" rtl="0">
              <a:lnSpc>
                <a:spcPct val="20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</a:pPr>
            <a:endParaRPr sz="3200"/>
          </a:p>
          <a:p>
            <a: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b="1"/>
          </a:p>
        </p:txBody>
      </p:sp>
      <p:sp>
        <p:nvSpPr>
          <p:cNvPr id="171" name="Google Shape;171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hi-IN"/>
              <a:t>12</a:t>
            </a:fld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hi-IN"/>
              <a:t>13</a:t>
            </a:fld>
            <a:endParaRPr/>
          </a:p>
        </p:txBody>
      </p:sp>
      <p:sp>
        <p:nvSpPr>
          <p:cNvPr id="177" name="Google Shape;177;p24"/>
          <p:cNvSpPr/>
          <p:nvPr/>
        </p:nvSpPr>
        <p:spPr>
          <a:xfrm>
            <a:off x="2201587" y="429086"/>
            <a:ext cx="7473521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lang="hi-IN" sz="7200" b="1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कोई शक या सवाल</a:t>
            </a:r>
            <a:endParaRPr sz="7200" b="1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8" name="Google Shape;178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01588" y="1986686"/>
            <a:ext cx="7473520" cy="45717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hi-IN" sz="5400" b="1">
                <a:solidFill>
                  <a:srgbClr val="FF0000"/>
                </a:solidFill>
              </a:rPr>
              <a:t>मूल्यांकन</a:t>
            </a:r>
            <a:endParaRPr sz="5400" b="1">
              <a:solidFill>
                <a:srgbClr val="FF0000"/>
              </a:solidFill>
            </a:endParaRPr>
          </a:p>
        </p:txBody>
      </p:sp>
      <p:sp>
        <p:nvSpPr>
          <p:cNvPr id="184" name="Google Shape;184;p2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20000"/>
          </a:bodyPr>
          <a:lstStyle/>
          <a:p>
            <a:pPr marL="114300" lvl="0" indent="0" algn="l" rtl="0">
              <a:lnSpc>
                <a:spcPct val="160000"/>
              </a:lnSpc>
              <a:spcBef>
                <a:spcPts val="1000"/>
              </a:spcBef>
              <a:spcAft>
                <a:spcPts val="0"/>
              </a:spcAft>
              <a:buSzPct val="75630"/>
              <a:buNone/>
            </a:pPr>
            <a:r>
              <a:rPr lang="hi-IN" b="1"/>
              <a:t>प्र:-1 रात्रिकालीन अग्निशमन के दौरान रणनीतिक और सामरिक अनुकूलन क्या हैं?</a:t>
            </a:r>
            <a:endParaRPr/>
          </a:p>
          <a:p>
            <a:pPr marL="114300" lvl="0" indent="0" algn="l" rtl="0">
              <a:lnSpc>
                <a:spcPct val="160000"/>
              </a:lnSpc>
              <a:spcBef>
                <a:spcPts val="1000"/>
              </a:spcBef>
              <a:spcAft>
                <a:spcPts val="0"/>
              </a:spcAft>
              <a:buSzPct val="75630"/>
              <a:buNone/>
            </a:pPr>
            <a:r>
              <a:rPr lang="hi-IN" b="1"/>
              <a:t>उत्तर:- </a:t>
            </a:r>
            <a:r>
              <a:rPr lang="hi-IN"/>
              <a:t>रात्रि अग्निशमन के दौरान आवश्यक </a:t>
            </a:r>
            <a:r>
              <a:rPr lang="hi-IN" b="1"/>
              <a:t>5 प्रकार के रणनीतिक और सामरिक अनुकूलन</a:t>
            </a:r>
            <a:r>
              <a:rPr lang="hi-IN"/>
              <a:t> हैं, जो इस प्रकार हैं:</a:t>
            </a:r>
            <a:endParaRPr/>
          </a:p>
          <a:p>
            <a:pPr marL="1028700" lvl="1" indent="-457200" algn="just" rtl="0">
              <a:lnSpc>
                <a:spcPct val="160000"/>
              </a:lnSpc>
              <a:spcBef>
                <a:spcPts val="500"/>
              </a:spcBef>
              <a:spcAft>
                <a:spcPts val="0"/>
              </a:spcAft>
              <a:buSzPct val="88235"/>
              <a:buFont typeface="Arial"/>
              <a:buAutoNum type="arabicPeriod"/>
            </a:pPr>
            <a:r>
              <a:rPr lang="hi-IN"/>
              <a:t>रात्रि हमले के अवसर (Night Attack Opportunities)</a:t>
            </a:r>
            <a:endParaRPr/>
          </a:p>
          <a:p>
            <a:pPr marL="1028700" lvl="1" indent="-457200" algn="just" rtl="0">
              <a:lnSpc>
                <a:spcPct val="160000"/>
              </a:lnSpc>
              <a:spcBef>
                <a:spcPts val="500"/>
              </a:spcBef>
              <a:spcAft>
                <a:spcPts val="0"/>
              </a:spcAft>
              <a:buSzPct val="88235"/>
              <a:buFont typeface="Arial"/>
              <a:buAutoNum type="arabicPeriod"/>
            </a:pPr>
            <a:r>
              <a:rPr lang="hi-IN"/>
              <a:t>प्रारंभिक हमले पर ध्यान (Initial Attack Focus)</a:t>
            </a:r>
            <a:endParaRPr/>
          </a:p>
          <a:p>
            <a:pPr marL="1028700" lvl="1" indent="-457200" algn="just" rtl="0">
              <a:lnSpc>
                <a:spcPct val="160000"/>
              </a:lnSpc>
              <a:spcBef>
                <a:spcPts val="500"/>
              </a:spcBef>
              <a:spcAft>
                <a:spcPts val="0"/>
              </a:spcAft>
              <a:buSzPct val="88235"/>
              <a:buFont typeface="Arial"/>
              <a:buAutoNum type="arabicPeriod"/>
            </a:pPr>
            <a:r>
              <a:rPr lang="hi-IN"/>
              <a:t>विशेष उपकरण और लॉजिस्टिक्स (Specialized Equipment and Logistics)</a:t>
            </a:r>
            <a:endParaRPr/>
          </a:p>
          <a:p>
            <a:pPr marL="1028700" lvl="1" indent="-457200" algn="just" rtl="0">
              <a:lnSpc>
                <a:spcPct val="160000"/>
              </a:lnSpc>
              <a:spcBef>
                <a:spcPts val="500"/>
              </a:spcBef>
              <a:spcAft>
                <a:spcPts val="0"/>
              </a:spcAft>
              <a:buSzPct val="88235"/>
              <a:buFont typeface="Arial"/>
              <a:buAutoNum type="arabicPeriod"/>
            </a:pPr>
            <a:r>
              <a:rPr lang="hi-IN"/>
              <a:t>व्यापक जोखिम मूल्यांकन (Comprehensive Risk Assessment)</a:t>
            </a:r>
            <a:endParaRPr/>
          </a:p>
          <a:p>
            <a:pPr marL="1028700" lvl="1" indent="-457200" algn="just" rtl="0">
              <a:lnSpc>
                <a:spcPct val="160000"/>
              </a:lnSpc>
              <a:spcBef>
                <a:spcPts val="500"/>
              </a:spcBef>
              <a:spcAft>
                <a:spcPts val="0"/>
              </a:spcAft>
              <a:buSzPct val="88235"/>
              <a:buFont typeface="Arial"/>
              <a:buAutoNum type="arabicPeriod"/>
            </a:pPr>
            <a:r>
              <a:rPr lang="hi-IN"/>
              <a:t>वास्तविक परिस्थितियों में प्रशिक्षण (Training in Realistic Conditions)</a:t>
            </a:r>
            <a:endParaRPr/>
          </a:p>
          <a:p>
            <a:pPr marL="1028700" lvl="1" indent="-342900" algn="just" rtl="0">
              <a:lnSpc>
                <a:spcPct val="160000"/>
              </a:lnSpc>
              <a:spcBef>
                <a:spcPts val="500"/>
              </a:spcBef>
              <a:spcAft>
                <a:spcPts val="0"/>
              </a:spcAft>
              <a:buSzPct val="88235"/>
              <a:buFont typeface="Arial"/>
              <a:buNone/>
            </a:pPr>
            <a:endParaRPr/>
          </a:p>
        </p:txBody>
      </p:sp>
      <p:sp>
        <p:nvSpPr>
          <p:cNvPr id="185" name="Google Shape;185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hi-IN"/>
              <a:t>14</a:t>
            </a:fld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hi-IN"/>
              <a:t>15</a:t>
            </a:fld>
            <a:endParaRPr/>
          </a:p>
        </p:txBody>
      </p:sp>
      <p:sp>
        <p:nvSpPr>
          <p:cNvPr id="191" name="Google Shape;191;p26"/>
          <p:cNvSpPr/>
          <p:nvPr/>
        </p:nvSpPr>
        <p:spPr>
          <a:xfrm>
            <a:off x="3071775" y="2242121"/>
            <a:ext cx="6048452" cy="22159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800"/>
              <a:buFont typeface="Arial"/>
              <a:buNone/>
            </a:pPr>
            <a:r>
              <a:rPr lang="hi-IN" sz="13800" b="1" i="0" u="none" strike="noStrike" cap="none">
                <a:solidFill>
                  <a:srgbClr val="FF7300"/>
                </a:solidFill>
                <a:latin typeface="Arial"/>
                <a:ea typeface="Arial"/>
                <a:cs typeface="Arial"/>
                <a:sym typeface="Arial"/>
              </a:rPr>
              <a:t>धन्यवाद</a:t>
            </a:r>
            <a:endParaRPr sz="13800" b="1" i="0" u="none" strike="noStrike" cap="none">
              <a:solidFill>
                <a:srgbClr val="FF73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905</Words>
  <Application>Microsoft Office PowerPoint</Application>
  <PresentationFormat>Widescreen</PresentationFormat>
  <Paragraphs>98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Open Sans SemiBold</vt:lpstr>
      <vt:lpstr>Open Sans</vt:lpstr>
      <vt:lpstr>Calibri</vt:lpstr>
      <vt:lpstr>Arial</vt:lpstr>
      <vt:lpstr>Office Theme</vt:lpstr>
      <vt:lpstr>PowerPoint Presentation</vt:lpstr>
      <vt:lpstr>उद्देश्य</vt:lpstr>
      <vt:lpstr>कम दृश्यता और परिस्थितिजन्य जागरूकता</vt:lpstr>
      <vt:lpstr>समाधान</vt:lpstr>
      <vt:lpstr>समाधान</vt:lpstr>
      <vt:lpstr>शारीरिक और मनोवैज्ञानिक प्रभाव</vt:lpstr>
      <vt:lpstr>समाधान</vt:lpstr>
      <vt:lpstr>संचार और समन्वय</vt:lpstr>
      <vt:lpstr>समाधान</vt:lpstr>
      <vt:lpstr>रणनीतिक और सामरिक अनुकूलन</vt:lpstr>
      <vt:lpstr>रणनीतिक और सामरिक अनुकूलन</vt:lpstr>
      <vt:lpstr>पाठ-समीक्षा</vt:lpstr>
      <vt:lpstr>PowerPoint Presentation</vt:lpstr>
      <vt:lpstr>मूल्यांकन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NDRF NDRF</dc:creator>
  <cp:lastModifiedBy>NDRF NDRF</cp:lastModifiedBy>
  <cp:revision>1</cp:revision>
  <dcterms:modified xsi:type="dcterms:W3CDTF">2026-01-05T05:14:27Z</dcterms:modified>
</cp:coreProperties>
</file>