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257" r:id="rId3"/>
    <p:sldId id="275" r:id="rId4"/>
    <p:sldId id="376" r:id="rId5"/>
    <p:sldId id="6299" r:id="rId6"/>
    <p:sldId id="6309" r:id="rId7"/>
    <p:sldId id="6310" r:id="rId8"/>
    <p:sldId id="6311" r:id="rId9"/>
    <p:sldId id="6312" r:id="rId10"/>
    <p:sldId id="6313" r:id="rId11"/>
    <p:sldId id="6314" r:id="rId12"/>
    <p:sldId id="6315" r:id="rId13"/>
    <p:sldId id="6317" r:id="rId14"/>
    <p:sldId id="6318" r:id="rId15"/>
    <p:sldId id="6319" r:id="rId16"/>
    <p:sldId id="6320" r:id="rId17"/>
    <p:sldId id="6321" r:id="rId18"/>
    <p:sldId id="6323" r:id="rId19"/>
    <p:sldId id="6322" r:id="rId20"/>
    <p:sldId id="6324" r:id="rId21"/>
    <p:sldId id="6325" r:id="rId22"/>
    <p:sldId id="6326" r:id="rId23"/>
    <p:sldId id="6327" r:id="rId24"/>
    <p:sldId id="6328" r:id="rId25"/>
    <p:sldId id="6329" r:id="rId26"/>
    <p:sldId id="6330" r:id="rId27"/>
    <p:sldId id="274" r:id="rId2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FFB9B9"/>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240711-C5AF-4094-9419-AC33547D8C10}" v="72" dt="2025-09-15T08:10:34.94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2" autoAdjust="0"/>
    <p:restoredTop sz="87805" autoAdjust="0"/>
  </p:normalViewPr>
  <p:slideViewPr>
    <p:cSldViewPr snapToGrid="0">
      <p:cViewPr varScale="1">
        <p:scale>
          <a:sx n="49" d="100"/>
          <a:sy n="49" d="100"/>
        </p:scale>
        <p:origin x="1068" y="6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modSld">
      <pc:chgData name="CHARAN SINGH" userId="cf93d647e8583ced" providerId="LiveId" clId="{0369EAA2-502D-4E43-A93D-DD36393BC89F}" dt="2025-09-15T08:12:22.914" v="204" actId="20577"/>
      <pc:docMkLst>
        <pc:docMk/>
      </pc:docMkLst>
      <pc:sldChg chg="modSp mod">
        <pc:chgData name="CHARAN SINGH" userId="cf93d647e8583ced" providerId="LiveId" clId="{0369EAA2-502D-4E43-A93D-DD36393BC89F}" dt="2025-09-15T07:04:38.706" v="116" actId="20577"/>
        <pc:sldMkLst>
          <pc:docMk/>
          <pc:sldMk cId="0" sldId="257"/>
        </pc:sldMkLst>
        <pc:spChg chg="mod">
          <ac:chgData name="CHARAN SINGH" userId="cf93d647e8583ced" providerId="LiveId" clId="{0369EAA2-502D-4E43-A93D-DD36393BC89F}" dt="2025-09-13T05:23:32.830" v="9" actId="20577"/>
          <ac:spMkLst>
            <pc:docMk/>
            <pc:sldMk cId="0" sldId="257"/>
            <ac:spMk id="2" creationId="{EBC88503-D9C9-8469-8868-CB6A6E8838C2}"/>
          </ac:spMkLst>
        </pc:spChg>
        <pc:spChg chg="mod">
          <ac:chgData name="CHARAN SINGH" userId="cf93d647e8583ced" providerId="LiveId" clId="{0369EAA2-502D-4E43-A93D-DD36393BC89F}" dt="2025-09-15T07:04:38.706" v="116" actId="20577"/>
          <ac:spMkLst>
            <pc:docMk/>
            <pc:sldMk cId="0" sldId="257"/>
            <ac:spMk id="6" creationId="{D3DB3725-B6EF-8DE8-0BDC-B71D6415B706}"/>
          </ac:spMkLst>
        </pc:spChg>
      </pc:sldChg>
      <pc:sldChg chg="modSp mod">
        <pc:chgData name="CHARAN SINGH" userId="cf93d647e8583ced" providerId="LiveId" clId="{0369EAA2-502D-4E43-A93D-DD36393BC89F}" dt="2025-09-13T05:36:59.586" v="113" actId="255"/>
        <pc:sldMkLst>
          <pc:docMk/>
          <pc:sldMk cId="0" sldId="274"/>
        </pc:sldMkLst>
        <pc:spChg chg="mod">
          <ac:chgData name="CHARAN SINGH" userId="cf93d647e8583ced" providerId="LiveId" clId="{0369EAA2-502D-4E43-A93D-DD36393BC89F}" dt="2025-09-13T05:36:59.586" v="113" actId="255"/>
          <ac:spMkLst>
            <pc:docMk/>
            <pc:sldMk cId="0" sldId="274"/>
            <ac:spMk id="2" creationId="{E9A6B61E-3BFB-8B6A-B54D-9BFC4C887C61}"/>
          </ac:spMkLst>
        </pc:spChg>
      </pc:sldChg>
      <pc:sldChg chg="modSp mod">
        <pc:chgData name="CHARAN SINGH" userId="cf93d647e8583ced" providerId="LiveId" clId="{0369EAA2-502D-4E43-A93D-DD36393BC89F}" dt="2025-09-13T05:24:05.541" v="16" actId="20577"/>
        <pc:sldMkLst>
          <pc:docMk/>
          <pc:sldMk cId="3173233629" sldId="275"/>
        </pc:sldMkLst>
        <pc:spChg chg="mod">
          <ac:chgData name="CHARAN SINGH" userId="cf93d647e8583ced" providerId="LiveId" clId="{0369EAA2-502D-4E43-A93D-DD36393BC89F}" dt="2025-09-13T05:23:39.086" v="10"/>
          <ac:spMkLst>
            <pc:docMk/>
            <pc:sldMk cId="3173233629" sldId="275"/>
            <ac:spMk id="6" creationId="{800CDD3E-D678-F499-FEBF-63CF25662869}"/>
          </ac:spMkLst>
        </pc:spChg>
        <pc:spChg chg="mod">
          <ac:chgData name="CHARAN SINGH" userId="cf93d647e8583ced" providerId="LiveId" clId="{0369EAA2-502D-4E43-A93D-DD36393BC89F}" dt="2025-09-13T05:24:05.541" v="16" actId="20577"/>
          <ac:spMkLst>
            <pc:docMk/>
            <pc:sldMk cId="3173233629" sldId="275"/>
            <ac:spMk id="11" creationId="{BEF55332-CC02-5DD3-398F-EB9D59495A1F}"/>
          </ac:spMkLst>
        </pc:spChg>
      </pc:sldChg>
      <pc:sldChg chg="modSp mod">
        <pc:chgData name="CHARAN SINGH" userId="cf93d647e8583ced" providerId="LiveId" clId="{0369EAA2-502D-4E43-A93D-DD36393BC89F}" dt="2025-09-13T05:25:06.275" v="20" actId="255"/>
        <pc:sldMkLst>
          <pc:docMk/>
          <pc:sldMk cId="2581765637" sldId="376"/>
        </pc:sldMkLst>
        <pc:spChg chg="mod">
          <ac:chgData name="CHARAN SINGH" userId="cf93d647e8583ced" providerId="LiveId" clId="{0369EAA2-502D-4E43-A93D-DD36393BC89F}" dt="2025-09-13T05:24:26.436" v="17"/>
          <ac:spMkLst>
            <pc:docMk/>
            <pc:sldMk cId="2581765637" sldId="376"/>
            <ac:spMk id="9" creationId="{7BF2EC7C-0813-C132-27C6-13094D64EA83}"/>
          </ac:spMkLst>
        </pc:spChg>
        <pc:spChg chg="mod">
          <ac:chgData name="CHARAN SINGH" userId="cf93d647e8583ced" providerId="LiveId" clId="{0369EAA2-502D-4E43-A93D-DD36393BC89F}" dt="2025-09-13T05:25:06.275" v="20" actId="255"/>
          <ac:spMkLst>
            <pc:docMk/>
            <pc:sldMk cId="2581765637" sldId="376"/>
            <ac:spMk id="10" creationId="{BCB171A8-B485-E022-5B93-8F9345E7FA50}"/>
          </ac:spMkLst>
        </pc:spChg>
      </pc:sldChg>
      <pc:sldChg chg="modSp mod">
        <pc:chgData name="CHARAN SINGH" userId="cf93d647e8583ced" providerId="LiveId" clId="{0369EAA2-502D-4E43-A93D-DD36393BC89F}" dt="2025-09-13T05:25:49.827" v="26" actId="255"/>
        <pc:sldMkLst>
          <pc:docMk/>
          <pc:sldMk cId="2773969205" sldId="6299"/>
        </pc:sldMkLst>
        <pc:spChg chg="mod">
          <ac:chgData name="CHARAN SINGH" userId="cf93d647e8583ced" providerId="LiveId" clId="{0369EAA2-502D-4E43-A93D-DD36393BC89F}" dt="2025-09-13T05:25:49.827" v="26" actId="255"/>
          <ac:spMkLst>
            <pc:docMk/>
            <pc:sldMk cId="2773969205" sldId="6299"/>
            <ac:spMk id="2" creationId="{54C6267E-5CCF-946B-5676-5EB082AE5A3B}"/>
          </ac:spMkLst>
        </pc:spChg>
        <pc:spChg chg="mod">
          <ac:chgData name="CHARAN SINGH" userId="cf93d647e8583ced" providerId="LiveId" clId="{0369EAA2-502D-4E43-A93D-DD36393BC89F}" dt="2025-09-13T05:25:18.109" v="21"/>
          <ac:spMkLst>
            <pc:docMk/>
            <pc:sldMk cId="2773969205" sldId="6299"/>
            <ac:spMk id="3" creationId="{A69F5FE7-1B45-36FD-BF05-D72E36EDABBF}"/>
          </ac:spMkLst>
        </pc:spChg>
      </pc:sldChg>
      <pc:sldChg chg="modSp">
        <pc:chgData name="CHARAN SINGH" userId="cf93d647e8583ced" providerId="LiveId" clId="{0369EAA2-502D-4E43-A93D-DD36393BC89F}" dt="2025-09-13T05:26:13.459" v="28"/>
        <pc:sldMkLst>
          <pc:docMk/>
          <pc:sldMk cId="2443631024" sldId="6309"/>
        </pc:sldMkLst>
        <pc:spChg chg="mod">
          <ac:chgData name="CHARAN SINGH" userId="cf93d647e8583ced" providerId="LiveId" clId="{0369EAA2-502D-4E43-A93D-DD36393BC89F}" dt="2025-09-13T05:26:03.637" v="27"/>
          <ac:spMkLst>
            <pc:docMk/>
            <pc:sldMk cId="2443631024" sldId="6309"/>
            <ac:spMk id="2" creationId="{D75FF8AF-BEF8-B5B1-00B2-29E8E5E9B8CB}"/>
          </ac:spMkLst>
        </pc:spChg>
        <pc:spChg chg="mod">
          <ac:chgData name="CHARAN SINGH" userId="cf93d647e8583ced" providerId="LiveId" clId="{0369EAA2-502D-4E43-A93D-DD36393BC89F}" dt="2025-09-13T05:26:13.459" v="28"/>
          <ac:spMkLst>
            <pc:docMk/>
            <pc:sldMk cId="2443631024" sldId="6309"/>
            <ac:spMk id="7" creationId="{3199C275-5762-1C7F-D3B2-4F4F075E9014}"/>
          </ac:spMkLst>
        </pc:spChg>
      </pc:sldChg>
      <pc:sldChg chg="modSp mod">
        <pc:chgData name="CHARAN SINGH" userId="cf93d647e8583ced" providerId="LiveId" clId="{0369EAA2-502D-4E43-A93D-DD36393BC89F}" dt="2025-09-13T05:26:57.880" v="36" actId="255"/>
        <pc:sldMkLst>
          <pc:docMk/>
          <pc:sldMk cId="495198811" sldId="6310"/>
        </pc:sldMkLst>
        <pc:spChg chg="mod">
          <ac:chgData name="CHARAN SINGH" userId="cf93d647e8583ced" providerId="LiveId" clId="{0369EAA2-502D-4E43-A93D-DD36393BC89F}" dt="2025-09-13T05:26:57.880" v="36" actId="255"/>
          <ac:spMkLst>
            <pc:docMk/>
            <pc:sldMk cId="495198811" sldId="6310"/>
            <ac:spMk id="2" creationId="{9C630F32-0499-B050-0939-9A4644C94E70}"/>
          </ac:spMkLst>
        </pc:spChg>
        <pc:spChg chg="mod">
          <ac:chgData name="CHARAN SINGH" userId="cf93d647e8583ced" providerId="LiveId" clId="{0369EAA2-502D-4E43-A93D-DD36393BC89F}" dt="2025-09-13T05:26:21.640" v="29"/>
          <ac:spMkLst>
            <pc:docMk/>
            <pc:sldMk cId="495198811" sldId="6310"/>
            <ac:spMk id="3" creationId="{AD82EC08-0741-5EBA-12E8-97524BF72A4F}"/>
          </ac:spMkLst>
        </pc:spChg>
      </pc:sldChg>
      <pc:sldChg chg="modSp">
        <pc:chgData name="CHARAN SINGH" userId="cf93d647e8583ced" providerId="LiveId" clId="{0369EAA2-502D-4E43-A93D-DD36393BC89F}" dt="2025-09-13T05:27:14.638" v="37"/>
        <pc:sldMkLst>
          <pc:docMk/>
          <pc:sldMk cId="2200438533" sldId="6311"/>
        </pc:sldMkLst>
        <pc:spChg chg="mod">
          <ac:chgData name="CHARAN SINGH" userId="cf93d647e8583ced" providerId="LiveId" clId="{0369EAA2-502D-4E43-A93D-DD36393BC89F}" dt="2025-09-13T05:27:14.638" v="37"/>
          <ac:spMkLst>
            <pc:docMk/>
            <pc:sldMk cId="2200438533" sldId="6311"/>
            <ac:spMk id="3" creationId="{EC595EDB-E056-04F3-5965-7DCAD27C6032}"/>
          </ac:spMkLst>
        </pc:spChg>
      </pc:sldChg>
      <pc:sldChg chg="modSp mod">
        <pc:chgData name="CHARAN SINGH" userId="cf93d647e8583ced" providerId="LiveId" clId="{0369EAA2-502D-4E43-A93D-DD36393BC89F}" dt="2025-09-15T07:16:28.709" v="139" actId="113"/>
        <pc:sldMkLst>
          <pc:docMk/>
          <pc:sldMk cId="4145291582" sldId="6312"/>
        </pc:sldMkLst>
        <pc:spChg chg="mod">
          <ac:chgData name="CHARAN SINGH" userId="cf93d647e8583ced" providerId="LiveId" clId="{0369EAA2-502D-4E43-A93D-DD36393BC89F}" dt="2025-09-15T07:13:25.977" v="124"/>
          <ac:spMkLst>
            <pc:docMk/>
            <pc:sldMk cId="4145291582" sldId="6312"/>
            <ac:spMk id="2" creationId="{EDA1FC14-04A1-0217-CAE4-B42B5F982F3F}"/>
          </ac:spMkLst>
        </pc:spChg>
        <pc:spChg chg="mod">
          <ac:chgData name="CHARAN SINGH" userId="cf93d647e8583ced" providerId="LiveId" clId="{0369EAA2-502D-4E43-A93D-DD36393BC89F}" dt="2025-09-15T07:16:28.709" v="139" actId="113"/>
          <ac:spMkLst>
            <pc:docMk/>
            <pc:sldMk cId="4145291582" sldId="6312"/>
            <ac:spMk id="3" creationId="{B1E74DD4-B35A-D8A3-D2CC-DA6205C25E92}"/>
          </ac:spMkLst>
        </pc:spChg>
      </pc:sldChg>
      <pc:sldChg chg="modSp">
        <pc:chgData name="CHARAN SINGH" userId="cf93d647e8583ced" providerId="LiveId" clId="{0369EAA2-502D-4E43-A93D-DD36393BC89F}" dt="2025-09-13T05:27:59.254" v="43"/>
        <pc:sldMkLst>
          <pc:docMk/>
          <pc:sldMk cId="2027489358" sldId="6313"/>
        </pc:sldMkLst>
        <pc:spChg chg="mod">
          <ac:chgData name="CHARAN SINGH" userId="cf93d647e8583ced" providerId="LiveId" clId="{0369EAA2-502D-4E43-A93D-DD36393BC89F}" dt="2025-09-13T05:27:59.254" v="43"/>
          <ac:spMkLst>
            <pc:docMk/>
            <pc:sldMk cId="2027489358" sldId="6313"/>
            <ac:spMk id="3" creationId="{1020157C-EF5A-41DF-48E4-146F625BF483}"/>
          </ac:spMkLst>
        </pc:spChg>
      </pc:sldChg>
      <pc:sldChg chg="modSp">
        <pc:chgData name="CHARAN SINGH" userId="cf93d647e8583ced" providerId="LiveId" clId="{0369EAA2-502D-4E43-A93D-DD36393BC89F}" dt="2025-09-13T05:28:28.255" v="45"/>
        <pc:sldMkLst>
          <pc:docMk/>
          <pc:sldMk cId="430432519" sldId="6314"/>
        </pc:sldMkLst>
        <pc:spChg chg="mod">
          <ac:chgData name="CHARAN SINGH" userId="cf93d647e8583ced" providerId="LiveId" clId="{0369EAA2-502D-4E43-A93D-DD36393BC89F}" dt="2025-09-13T05:28:22.389" v="44"/>
          <ac:spMkLst>
            <pc:docMk/>
            <pc:sldMk cId="430432519" sldId="6314"/>
            <ac:spMk id="9" creationId="{B7A4268D-660B-F789-0D12-26B241FDDFC1}"/>
          </ac:spMkLst>
        </pc:spChg>
        <pc:spChg chg="mod">
          <ac:chgData name="CHARAN SINGH" userId="cf93d647e8583ced" providerId="LiveId" clId="{0369EAA2-502D-4E43-A93D-DD36393BC89F}" dt="2025-09-13T05:28:28.255" v="45"/>
          <ac:spMkLst>
            <pc:docMk/>
            <pc:sldMk cId="430432519" sldId="6314"/>
            <ac:spMk id="10" creationId="{7CE40E67-FCAE-5FC5-419F-EE4E92BA4142}"/>
          </ac:spMkLst>
        </pc:spChg>
      </pc:sldChg>
      <pc:sldChg chg="modSp mod">
        <pc:chgData name="CHARAN SINGH" userId="cf93d647e8583ced" providerId="LiveId" clId="{0369EAA2-502D-4E43-A93D-DD36393BC89F}" dt="2025-09-13T05:28:55.333" v="50"/>
        <pc:sldMkLst>
          <pc:docMk/>
          <pc:sldMk cId="2940862193" sldId="6315"/>
        </pc:sldMkLst>
        <pc:spChg chg="mod">
          <ac:chgData name="CHARAN SINGH" userId="cf93d647e8583ced" providerId="LiveId" clId="{0369EAA2-502D-4E43-A93D-DD36393BC89F}" dt="2025-09-13T05:28:40.266" v="46"/>
          <ac:spMkLst>
            <pc:docMk/>
            <pc:sldMk cId="2940862193" sldId="6315"/>
            <ac:spMk id="9" creationId="{74C8CC02-9C7C-6AC9-A0A7-CBF1867BF8A5}"/>
          </ac:spMkLst>
        </pc:spChg>
        <pc:spChg chg="mod">
          <ac:chgData name="CHARAN SINGH" userId="cf93d647e8583ced" providerId="LiveId" clId="{0369EAA2-502D-4E43-A93D-DD36393BC89F}" dt="2025-09-13T05:28:55.333" v="50"/>
          <ac:spMkLst>
            <pc:docMk/>
            <pc:sldMk cId="2940862193" sldId="6315"/>
            <ac:spMk id="10" creationId="{0609C3A7-E210-589A-810C-EA4FB3418A3C}"/>
          </ac:spMkLst>
        </pc:spChg>
      </pc:sldChg>
      <pc:sldChg chg="modSp">
        <pc:chgData name="CHARAN SINGH" userId="cf93d647e8583ced" providerId="LiveId" clId="{0369EAA2-502D-4E43-A93D-DD36393BC89F}" dt="2025-09-13T05:29:04.065" v="51"/>
        <pc:sldMkLst>
          <pc:docMk/>
          <pc:sldMk cId="1292601251" sldId="6317"/>
        </pc:sldMkLst>
        <pc:spChg chg="mod">
          <ac:chgData name="CHARAN SINGH" userId="cf93d647e8583ced" providerId="LiveId" clId="{0369EAA2-502D-4E43-A93D-DD36393BC89F}" dt="2025-09-13T05:29:04.065" v="51"/>
          <ac:spMkLst>
            <pc:docMk/>
            <pc:sldMk cId="1292601251" sldId="6317"/>
            <ac:spMk id="3" creationId="{41231735-281C-8AA6-E500-42781AF1D608}"/>
          </ac:spMkLst>
        </pc:spChg>
      </pc:sldChg>
      <pc:sldChg chg="modSp mod">
        <pc:chgData name="CHARAN SINGH" userId="cf93d647e8583ced" providerId="LiveId" clId="{0369EAA2-502D-4E43-A93D-DD36393BC89F}" dt="2025-09-15T07:29:47.048" v="163" actId="20577"/>
        <pc:sldMkLst>
          <pc:docMk/>
          <pc:sldMk cId="961781348" sldId="6318"/>
        </pc:sldMkLst>
        <pc:spChg chg="mod">
          <ac:chgData name="CHARAN SINGH" userId="cf93d647e8583ced" providerId="LiveId" clId="{0369EAA2-502D-4E43-A93D-DD36393BC89F}" dt="2025-09-15T07:29:47.048" v="163" actId="20577"/>
          <ac:spMkLst>
            <pc:docMk/>
            <pc:sldMk cId="961781348" sldId="6318"/>
            <ac:spMk id="10" creationId="{613B4F62-9C76-1429-3F86-CFF5F9ACDC8F}"/>
          </ac:spMkLst>
        </pc:spChg>
      </pc:sldChg>
      <pc:sldChg chg="modSp mod">
        <pc:chgData name="CHARAN SINGH" userId="cf93d647e8583ced" providerId="LiveId" clId="{0369EAA2-502D-4E43-A93D-DD36393BC89F}" dt="2025-09-15T07:34:46.494" v="166" actId="20577"/>
        <pc:sldMkLst>
          <pc:docMk/>
          <pc:sldMk cId="200527039" sldId="6319"/>
        </pc:sldMkLst>
        <pc:spChg chg="mod">
          <ac:chgData name="CHARAN SINGH" userId="cf93d647e8583ced" providerId="LiveId" clId="{0369EAA2-502D-4E43-A93D-DD36393BC89F}" dt="2025-09-15T07:34:46.494" v="166" actId="20577"/>
          <ac:spMkLst>
            <pc:docMk/>
            <pc:sldMk cId="200527039" sldId="6319"/>
            <ac:spMk id="2" creationId="{59F39FAA-5251-845A-ADF4-3E6F9A357633}"/>
          </ac:spMkLst>
        </pc:spChg>
      </pc:sldChg>
      <pc:sldChg chg="modSp mod">
        <pc:chgData name="CHARAN SINGH" userId="cf93d647e8583ced" providerId="LiveId" clId="{0369EAA2-502D-4E43-A93D-DD36393BC89F}" dt="2025-09-15T07:36:55.547" v="176" actId="20577"/>
        <pc:sldMkLst>
          <pc:docMk/>
          <pc:sldMk cId="1967968669" sldId="6320"/>
        </pc:sldMkLst>
        <pc:spChg chg="mod">
          <ac:chgData name="CHARAN SINGH" userId="cf93d647e8583ced" providerId="LiveId" clId="{0369EAA2-502D-4E43-A93D-DD36393BC89F}" dt="2025-09-15T07:36:55.547" v="176" actId="20577"/>
          <ac:spMkLst>
            <pc:docMk/>
            <pc:sldMk cId="1967968669" sldId="6320"/>
            <ac:spMk id="2" creationId="{746A908A-7B41-537F-D646-4306DFB5B883}"/>
          </ac:spMkLst>
        </pc:spChg>
      </pc:sldChg>
      <pc:sldChg chg="modSp mod">
        <pc:chgData name="CHARAN SINGH" userId="cf93d647e8583ced" providerId="LiveId" clId="{0369EAA2-502D-4E43-A93D-DD36393BC89F}" dt="2025-09-13T05:32:32.155" v="72" actId="20577"/>
        <pc:sldMkLst>
          <pc:docMk/>
          <pc:sldMk cId="148198696" sldId="6321"/>
        </pc:sldMkLst>
        <pc:spChg chg="mod">
          <ac:chgData name="CHARAN SINGH" userId="cf93d647e8583ced" providerId="LiveId" clId="{0369EAA2-502D-4E43-A93D-DD36393BC89F}" dt="2025-09-13T05:32:32.155" v="72" actId="20577"/>
          <ac:spMkLst>
            <pc:docMk/>
            <pc:sldMk cId="148198696" sldId="6321"/>
            <ac:spMk id="10" creationId="{E28DA147-A45F-04AB-F31E-B069324D4AE9}"/>
          </ac:spMkLst>
        </pc:spChg>
      </pc:sldChg>
      <pc:sldChg chg="modSp mod">
        <pc:chgData name="CHARAN SINGH" userId="cf93d647e8583ced" providerId="LiveId" clId="{0369EAA2-502D-4E43-A93D-DD36393BC89F}" dt="2025-09-13T05:33:33.370" v="82"/>
        <pc:sldMkLst>
          <pc:docMk/>
          <pc:sldMk cId="2471892767" sldId="6322"/>
        </pc:sldMkLst>
        <pc:spChg chg="mod">
          <ac:chgData name="CHARAN SINGH" userId="cf93d647e8583ced" providerId="LiveId" clId="{0369EAA2-502D-4E43-A93D-DD36393BC89F}" dt="2025-09-13T05:33:33.370" v="82"/>
          <ac:spMkLst>
            <pc:docMk/>
            <pc:sldMk cId="2471892767" sldId="6322"/>
            <ac:spMk id="2" creationId="{9515376E-5F5E-5426-E9B8-3635D80B11AA}"/>
          </ac:spMkLst>
        </pc:spChg>
        <pc:spChg chg="mod">
          <ac:chgData name="CHARAN SINGH" userId="cf93d647e8583ced" providerId="LiveId" clId="{0369EAA2-502D-4E43-A93D-DD36393BC89F}" dt="2025-09-13T05:33:14.880" v="78"/>
          <ac:spMkLst>
            <pc:docMk/>
            <pc:sldMk cId="2471892767" sldId="6322"/>
            <ac:spMk id="3" creationId="{F916C68A-E3B4-6400-2C70-5FB6EC2DDCAC}"/>
          </ac:spMkLst>
        </pc:spChg>
      </pc:sldChg>
      <pc:sldChg chg="modSp mod">
        <pc:chgData name="CHARAN SINGH" userId="cf93d647e8583ced" providerId="LiveId" clId="{0369EAA2-502D-4E43-A93D-DD36393BC89F}" dt="2025-09-13T05:33:03.636" v="77"/>
        <pc:sldMkLst>
          <pc:docMk/>
          <pc:sldMk cId="1251631776" sldId="6323"/>
        </pc:sldMkLst>
        <pc:spChg chg="mod">
          <ac:chgData name="CHARAN SINGH" userId="cf93d647e8583ced" providerId="LiveId" clId="{0369EAA2-502D-4E43-A93D-DD36393BC89F}" dt="2025-09-13T05:32:48.782" v="73"/>
          <ac:spMkLst>
            <pc:docMk/>
            <pc:sldMk cId="1251631776" sldId="6323"/>
            <ac:spMk id="9" creationId="{FEEC709E-60C4-21CE-1C03-40261747ABC9}"/>
          </ac:spMkLst>
        </pc:spChg>
        <pc:spChg chg="mod">
          <ac:chgData name="CHARAN SINGH" userId="cf93d647e8583ced" providerId="LiveId" clId="{0369EAA2-502D-4E43-A93D-DD36393BC89F}" dt="2025-09-13T05:33:03.636" v="77"/>
          <ac:spMkLst>
            <pc:docMk/>
            <pc:sldMk cId="1251631776" sldId="6323"/>
            <ac:spMk id="10" creationId="{22B513B5-5A70-1756-D9A9-3C1912C49DE6}"/>
          </ac:spMkLst>
        </pc:spChg>
      </pc:sldChg>
      <pc:sldChg chg="modSp mod">
        <pc:chgData name="CHARAN SINGH" userId="cf93d647e8583ced" providerId="LiveId" clId="{0369EAA2-502D-4E43-A93D-DD36393BC89F}" dt="2025-09-15T08:03:10.659" v="181" actId="20577"/>
        <pc:sldMkLst>
          <pc:docMk/>
          <pc:sldMk cId="903505316" sldId="6324"/>
        </pc:sldMkLst>
        <pc:spChg chg="mod">
          <ac:chgData name="CHARAN SINGH" userId="cf93d647e8583ced" providerId="LiveId" clId="{0369EAA2-502D-4E43-A93D-DD36393BC89F}" dt="2025-09-13T05:33:44.076" v="83"/>
          <ac:spMkLst>
            <pc:docMk/>
            <pc:sldMk cId="903505316" sldId="6324"/>
            <ac:spMk id="9" creationId="{2541FBCE-EF4E-AF8F-14D8-E6D235312AA2}"/>
          </ac:spMkLst>
        </pc:spChg>
        <pc:spChg chg="mod">
          <ac:chgData name="CHARAN SINGH" userId="cf93d647e8583ced" providerId="LiveId" clId="{0369EAA2-502D-4E43-A93D-DD36393BC89F}" dt="2025-09-15T08:03:10.659" v="181" actId="20577"/>
          <ac:spMkLst>
            <pc:docMk/>
            <pc:sldMk cId="903505316" sldId="6324"/>
            <ac:spMk id="10" creationId="{C130EE7C-FEB7-BA2A-0E99-55C31C5AA772}"/>
          </ac:spMkLst>
        </pc:spChg>
      </pc:sldChg>
      <pc:sldChg chg="modSp mod">
        <pc:chgData name="CHARAN SINGH" userId="cf93d647e8583ced" providerId="LiveId" clId="{0369EAA2-502D-4E43-A93D-DD36393BC89F}" dt="2025-09-13T05:34:18.617" v="90"/>
        <pc:sldMkLst>
          <pc:docMk/>
          <pc:sldMk cId="1654358223" sldId="6325"/>
        </pc:sldMkLst>
        <pc:spChg chg="mod">
          <ac:chgData name="CHARAN SINGH" userId="cf93d647e8583ced" providerId="LiveId" clId="{0369EAA2-502D-4E43-A93D-DD36393BC89F}" dt="2025-09-13T05:34:18.617" v="90"/>
          <ac:spMkLst>
            <pc:docMk/>
            <pc:sldMk cId="1654358223" sldId="6325"/>
            <ac:spMk id="2" creationId="{4F6E9CD5-F796-EB65-7683-40F8F381F28E}"/>
          </ac:spMkLst>
        </pc:spChg>
        <pc:spChg chg="mod">
          <ac:chgData name="CHARAN SINGH" userId="cf93d647e8583ced" providerId="LiveId" clId="{0369EAA2-502D-4E43-A93D-DD36393BC89F}" dt="2025-09-13T05:34:06.870" v="87"/>
          <ac:spMkLst>
            <pc:docMk/>
            <pc:sldMk cId="1654358223" sldId="6325"/>
            <ac:spMk id="3" creationId="{FCD946C5-6833-C270-6846-08EF22F3F77F}"/>
          </ac:spMkLst>
        </pc:spChg>
      </pc:sldChg>
      <pc:sldChg chg="modSp mod">
        <pc:chgData name="CHARAN SINGH" userId="cf93d647e8583ced" providerId="LiveId" clId="{0369EAA2-502D-4E43-A93D-DD36393BC89F}" dt="2025-09-13T05:34:38.381" v="93"/>
        <pc:sldMkLst>
          <pc:docMk/>
          <pc:sldMk cId="4043405725" sldId="6326"/>
        </pc:sldMkLst>
        <pc:spChg chg="mod">
          <ac:chgData name="CHARAN SINGH" userId="cf93d647e8583ced" providerId="LiveId" clId="{0369EAA2-502D-4E43-A93D-DD36393BC89F}" dt="2025-09-13T05:34:38.381" v="93"/>
          <ac:spMkLst>
            <pc:docMk/>
            <pc:sldMk cId="4043405725" sldId="6326"/>
            <ac:spMk id="2" creationId="{D3942182-C8F1-D608-8637-E0803503599A}"/>
          </ac:spMkLst>
        </pc:spChg>
      </pc:sldChg>
      <pc:sldChg chg="modSp mod">
        <pc:chgData name="CHARAN SINGH" userId="cf93d647e8583ced" providerId="LiveId" clId="{0369EAA2-502D-4E43-A93D-DD36393BC89F}" dt="2025-09-13T05:34:56.481" v="96" actId="20577"/>
        <pc:sldMkLst>
          <pc:docMk/>
          <pc:sldMk cId="2919348079" sldId="6327"/>
        </pc:sldMkLst>
        <pc:spChg chg="mod">
          <ac:chgData name="CHARAN SINGH" userId="cf93d647e8583ced" providerId="LiveId" clId="{0369EAA2-502D-4E43-A93D-DD36393BC89F}" dt="2025-09-13T05:34:56.481" v="96" actId="20577"/>
          <ac:spMkLst>
            <pc:docMk/>
            <pc:sldMk cId="2919348079" sldId="6327"/>
            <ac:spMk id="2" creationId="{35ADB807-AAE1-BC82-37F7-BD3A44F18BC9}"/>
          </ac:spMkLst>
        </pc:spChg>
        <pc:spChg chg="mod">
          <ac:chgData name="CHARAN SINGH" userId="cf93d647e8583ced" providerId="LiveId" clId="{0369EAA2-502D-4E43-A93D-DD36393BC89F}" dt="2025-09-13T05:34:51.753" v="94"/>
          <ac:spMkLst>
            <pc:docMk/>
            <pc:sldMk cId="2919348079" sldId="6327"/>
            <ac:spMk id="3" creationId="{39A62D9A-0E7C-2FE5-2C7D-2D9825964EE3}"/>
          </ac:spMkLst>
        </pc:spChg>
      </pc:sldChg>
      <pc:sldChg chg="modSp mod">
        <pc:chgData name="CHARAN SINGH" userId="cf93d647e8583ced" providerId="LiveId" clId="{0369EAA2-502D-4E43-A93D-DD36393BC89F}" dt="2025-09-15T08:07:57.248" v="187" actId="20577"/>
        <pc:sldMkLst>
          <pc:docMk/>
          <pc:sldMk cId="1351895224" sldId="6328"/>
        </pc:sldMkLst>
        <pc:spChg chg="mod">
          <ac:chgData name="CHARAN SINGH" userId="cf93d647e8583ced" providerId="LiveId" clId="{0369EAA2-502D-4E43-A93D-DD36393BC89F}" dt="2025-09-15T08:07:57.248" v="187" actId="20577"/>
          <ac:spMkLst>
            <pc:docMk/>
            <pc:sldMk cId="1351895224" sldId="6328"/>
            <ac:spMk id="10" creationId="{22EE9A66-7952-267E-E67B-6941E47C8213}"/>
          </ac:spMkLst>
        </pc:spChg>
      </pc:sldChg>
      <pc:sldChg chg="modSp mod">
        <pc:chgData name="CHARAN SINGH" userId="cf93d647e8583ced" providerId="LiveId" clId="{0369EAA2-502D-4E43-A93D-DD36393BC89F}" dt="2025-09-15T08:11:05.411" v="198" actId="20577"/>
        <pc:sldMkLst>
          <pc:docMk/>
          <pc:sldMk cId="3200260643" sldId="6329"/>
        </pc:sldMkLst>
        <pc:spChg chg="mod">
          <ac:chgData name="CHARAN SINGH" userId="cf93d647e8583ced" providerId="LiveId" clId="{0369EAA2-502D-4E43-A93D-DD36393BC89F}" dt="2025-09-13T05:35:52.830" v="101"/>
          <ac:spMkLst>
            <pc:docMk/>
            <pc:sldMk cId="3200260643" sldId="6329"/>
            <ac:spMk id="9" creationId="{09241F62-CEBD-ABE1-5CE6-BCF4CAA652A0}"/>
          </ac:spMkLst>
        </pc:spChg>
        <pc:spChg chg="mod">
          <ac:chgData name="CHARAN SINGH" userId="cf93d647e8583ced" providerId="LiveId" clId="{0369EAA2-502D-4E43-A93D-DD36393BC89F}" dt="2025-09-15T08:11:05.411" v="198" actId="20577"/>
          <ac:spMkLst>
            <pc:docMk/>
            <pc:sldMk cId="3200260643" sldId="6329"/>
            <ac:spMk id="10" creationId="{5CE9CF49-425C-C72B-0C57-EF7A5CD36AE2}"/>
          </ac:spMkLst>
        </pc:spChg>
      </pc:sldChg>
      <pc:sldChg chg="modSp mod">
        <pc:chgData name="CHARAN SINGH" userId="cf93d647e8583ced" providerId="LiveId" clId="{0369EAA2-502D-4E43-A93D-DD36393BC89F}" dt="2025-09-15T08:12:22.914" v="204" actId="20577"/>
        <pc:sldMkLst>
          <pc:docMk/>
          <pc:sldMk cId="3815053848" sldId="6330"/>
        </pc:sldMkLst>
        <pc:spChg chg="mod">
          <ac:chgData name="CHARAN SINGH" userId="cf93d647e8583ced" providerId="LiveId" clId="{0369EAA2-502D-4E43-A93D-DD36393BC89F}" dt="2025-09-15T08:12:22.914" v="204" actId="20577"/>
          <ac:spMkLst>
            <pc:docMk/>
            <pc:sldMk cId="3815053848" sldId="6330"/>
            <ac:spMk id="10" creationId="{4E0E0411-D20E-D506-63AF-AE0AB04760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dirty="0"/>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DMO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l="104" r="104"/>
          <a:stretch/>
        </p:blipFill>
        <p:spPr>
          <a:xfrm>
            <a:off x="25399" y="-34941"/>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6404"/>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012733" y="4577391"/>
            <a:ext cx="10382141" cy="32050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08
आपदा से संबंधित मनोवैज्ञानिक-सामाजिक मुद्दे</a:t>
            </a:r>
            <a:endParaRPr lang="en-US"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126578" y="0"/>
              <a:ext cx="1626446" cy="6197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8- 1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a:p>
          </p:txBody>
        </p:sp>
      </p:grpSp>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8" y="631924"/>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sz="4800" dirty="0">
                <a:solidFill>
                  <a:srgbClr val="C00000"/>
                </a:solidFill>
                <a:latin typeface="Arial Black" panose="020B0A04020102020204" pitchFamily="34" charset="0"/>
              </a:rPr>
              <a:t>आपदा प्रबंधन अभिविन्यास</a:t>
            </a:r>
            <a:endParaRPr kumimoji="0" lang="en-IN" sz="4800" b="0" i="0" u="none"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a:t>
            </a:r>
            <a:r>
              <a:rPr dirty="0">
                <a:solidFill>
                  <a:schemeClr val="accent6">
                    <a:lumMod val="40000"/>
                    <a:lumOff val="60000"/>
                  </a:schemeClr>
                </a:solidFill>
              </a:rPr>
              <a:t> | </a:t>
            </a:r>
            <a:r>
              <a:rPr lang="en-US" dirty="0">
                <a:solidFill>
                  <a:schemeClr val="accent6">
                    <a:lumMod val="40000"/>
                    <a:lumOff val="60000"/>
                  </a:schemeClr>
                </a:solidFill>
              </a:rPr>
              <a:t>DMO</a:t>
            </a:r>
            <a:r>
              <a:rPr dirty="0">
                <a:solidFill>
                  <a:schemeClr val="accent6">
                    <a:lumMod val="40000"/>
                    <a:lumOff val="60000"/>
                  </a:schemeClr>
                </a:solidFill>
              </a:rPr>
              <a:t>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descr="A circular diagram of a process&#10;&#10;AI-generated content may be incorrect.">
            <a:extLst>
              <a:ext uri="{FF2B5EF4-FFF2-40B4-BE49-F238E27FC236}">
                <a16:creationId xmlns:a16="http://schemas.microsoft.com/office/drawing/2014/main" id="{75D8E960-3AA9-22EC-7685-3C46A378FF6B}"/>
              </a:ext>
            </a:extLst>
          </p:cNvPr>
          <p:cNvPicPr>
            <a:picLocks noChangeAspect="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19014537" y="6858000"/>
            <a:ext cx="5215346" cy="5219977"/>
          </a:xfrm>
          <a:prstGeom prst="rect">
            <a:avLst/>
          </a:prstGeom>
        </p:spPr>
      </p:pic>
      <p:pic>
        <p:nvPicPr>
          <p:cNvPr id="8" name="Picture 7">
            <a:extLst>
              <a:ext uri="{FF2B5EF4-FFF2-40B4-BE49-F238E27FC236}">
                <a16:creationId xmlns:a16="http://schemas.microsoft.com/office/drawing/2014/main" id="{765D7461-D003-A03C-395A-3D04FB29A126}"/>
              </a:ext>
            </a:extLst>
          </p:cNvPr>
          <p:cNvPicPr>
            <a:picLocks noChangeAspect="1"/>
          </p:cNvPicPr>
          <p:nvPr/>
        </p:nvPicPr>
        <p:blipFill>
          <a:blip r:embed="rId6"/>
          <a:stretch>
            <a:fillRect/>
          </a:stretch>
        </p:blipFill>
        <p:spPr>
          <a:xfrm flipH="1">
            <a:off x="21945600" y="-3135"/>
            <a:ext cx="2451100" cy="2219517"/>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240604" y="9824189"/>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440465" y="4954039"/>
            <a:ext cx="11469939" cy="73190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आपदा प्रतिक्रिया के दौरान मनो-सामाजिक देखभाल की आवश्यकता को </a:t>
            </a:r>
            <a:r>
              <a:rPr lang="hi-IN" dirty="0">
                <a:solidFill>
                  <a:srgbClr val="FF0000"/>
                </a:solidFill>
              </a:rPr>
              <a:t>समझना</a:t>
            </a:r>
            <a:r>
              <a:rPr lang="hi-IN" dirty="0"/>
              <a:t>।</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मध्यम और दीर्घकालिक मनोसामाजिक मुद्दों सहित पीड़ितों की 02 प्रकार की मनोवैज्ञानिक प्रतिक्रिया की पहचान करना।</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विभिन्न प्रकार के पीड़ितों की मनोवैज्ञानिक आवश्यकता को </a:t>
            </a:r>
            <a:r>
              <a:rPr lang="hi-IN" dirty="0">
                <a:solidFill>
                  <a:srgbClr val="FF0000"/>
                </a:solidFill>
              </a:rPr>
              <a:t>समझना</a:t>
            </a:r>
            <a:r>
              <a:rPr lang="hi-IN" dirty="0"/>
              <a:t>।</a:t>
            </a:r>
            <a:endParaRPr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67839" y="7322459"/>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778940" y="10288463"/>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pic>
        <p:nvPicPr>
          <p:cNvPr id="7" name="Picture 6">
            <a:extLst>
              <a:ext uri="{FF2B5EF4-FFF2-40B4-BE49-F238E27FC236}">
                <a16:creationId xmlns:a16="http://schemas.microsoft.com/office/drawing/2014/main" id="{00BFED7C-7FF1-03B9-46D8-0B0B338023A1}"/>
              </a:ext>
            </a:extLst>
          </p:cNvPr>
          <p:cNvPicPr>
            <a:picLocks noChangeAspect="1"/>
          </p:cNvPicPr>
          <p:nvPr/>
        </p:nvPicPr>
        <p:blipFill>
          <a:blip r:embed="rId2"/>
          <a:stretch>
            <a:fillRect/>
          </a:stretch>
        </p:blipFill>
        <p:spPr>
          <a:xfrm flipH="1">
            <a:off x="21945600" y="-3135"/>
            <a:ext cx="2451100" cy="2219517"/>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304670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dirty="0"/>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441623" y="5936045"/>
            <a:ext cx="11672690" cy="73190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मानसिक स्वास्थ्य और मनोसामाजिक समर्थन (</a:t>
            </a:r>
            <a:r>
              <a:rPr lang="en-US" dirty="0"/>
              <a:t>MHPSS) </a:t>
            </a:r>
            <a:r>
              <a:rPr lang="hi-IN" dirty="0"/>
              <a:t>ढांचे के साथ।</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क्षेत्र में मनोवैज्ञानिक प्राथमिक चिकित्सा प्रदान </a:t>
            </a:r>
            <a:r>
              <a:rPr lang="hi-IN" dirty="0">
                <a:solidFill>
                  <a:srgbClr val="FF0000"/>
                </a:solidFill>
              </a:rPr>
              <a:t>करना</a:t>
            </a:r>
            <a:r>
              <a:rPr lang="hi-IN" dirty="0"/>
              <a:t>।</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मनोसामाजिक मुद्दों के समाधान के लिए एनडीआरएफ बचावकर्मियों के लिए परिचालन चेकलिस्ट तैयार </a:t>
            </a:r>
            <a:r>
              <a:rPr lang="hi-IN" dirty="0">
                <a:solidFill>
                  <a:srgbClr val="FF0000"/>
                </a:solidFill>
              </a:rPr>
              <a:t>करना</a:t>
            </a:r>
            <a:r>
              <a:rPr lang="hi-IN" dirty="0"/>
              <a:t>।</a:t>
            </a:r>
            <a:endParaRPr lang="en-US" dirty="0"/>
          </a:p>
        </p:txBody>
      </p:sp>
      <p:grpSp>
        <p:nvGrpSpPr>
          <p:cNvPr id="12" name="Group">
            <a:extLst>
              <a:ext uri="{FF2B5EF4-FFF2-40B4-BE49-F238E27FC236}">
                <a16:creationId xmlns:a16="http://schemas.microsoft.com/office/drawing/2014/main" id="{9E26B23D-EC0D-D259-AA03-DBA601374870}"/>
              </a:ext>
            </a:extLst>
          </p:cNvPr>
          <p:cNvGrpSpPr/>
          <p:nvPr/>
        </p:nvGrpSpPr>
        <p:grpSpPr>
          <a:xfrm>
            <a:off x="9958961" y="8353291"/>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5649505"/>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grpSp>
        <p:nvGrpSpPr>
          <p:cNvPr id="2" name="Group">
            <a:extLst>
              <a:ext uri="{FF2B5EF4-FFF2-40B4-BE49-F238E27FC236}">
                <a16:creationId xmlns:a16="http://schemas.microsoft.com/office/drawing/2014/main" id="{C8A36766-82CA-BB07-9D3E-065B5866BA95}"/>
              </a:ext>
            </a:extLst>
          </p:cNvPr>
          <p:cNvGrpSpPr/>
          <p:nvPr/>
        </p:nvGrpSpPr>
        <p:grpSpPr>
          <a:xfrm>
            <a:off x="10022460" y="10339968"/>
            <a:ext cx="1219201" cy="1681958"/>
            <a:chOff x="0" y="128675"/>
            <a:chExt cx="1219200" cy="1681957"/>
          </a:xfrm>
        </p:grpSpPr>
        <p:sp>
          <p:nvSpPr>
            <p:cNvPr id="3" name="Circle">
              <a:extLst>
                <a:ext uri="{FF2B5EF4-FFF2-40B4-BE49-F238E27FC236}">
                  <a16:creationId xmlns:a16="http://schemas.microsoft.com/office/drawing/2014/main" id="{DEF2BD99-2102-4264-0993-40006A3A955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5" name="5">
              <a:extLst>
                <a:ext uri="{FF2B5EF4-FFF2-40B4-BE49-F238E27FC236}">
                  <a16:creationId xmlns:a16="http://schemas.microsoft.com/office/drawing/2014/main" id="{736CD9AD-CD6A-FA04-FD81-8131684FF606}"/>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lang="en-US" dirty="0"/>
                <a:t>6</a:t>
              </a:r>
              <a:endParaRPr dirty="0"/>
            </a:p>
          </p:txBody>
        </p:sp>
      </p:grpSp>
      <p:pic>
        <p:nvPicPr>
          <p:cNvPr id="7" name="Picture 6">
            <a:extLst>
              <a:ext uri="{FF2B5EF4-FFF2-40B4-BE49-F238E27FC236}">
                <a16:creationId xmlns:a16="http://schemas.microsoft.com/office/drawing/2014/main" id="{1CA44767-6FFC-9703-CA4C-81D90C47347E}"/>
              </a:ext>
            </a:extLst>
          </p:cNvPr>
          <p:cNvPicPr>
            <a:picLocks noChangeAspect="1"/>
          </p:cNvPicPr>
          <p:nvPr/>
        </p:nvPicPr>
        <p:blipFill>
          <a:blip r:embed="rId2"/>
          <a:stretch>
            <a:fillRect/>
          </a:stretch>
        </p:blipFill>
        <p:spPr>
          <a:xfrm flipH="1">
            <a:off x="21945600" y="-3135"/>
            <a:ext cx="2451100" cy="2279407"/>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21B5C-7732-B67C-0FA2-2156BF4058A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992F1F2-5BAB-B138-E0E0-72EAEBB85C7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B171A8-B485-E022-5B93-8F9345E7FA50}"/>
              </a:ext>
            </a:extLst>
          </p:cNvPr>
          <p:cNvSpPr txBox="1"/>
          <p:nvPr/>
        </p:nvSpPr>
        <p:spPr>
          <a:xfrm>
            <a:off x="8564880" y="4669452"/>
            <a:ext cx="15382807" cy="80354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पीड़ितों की दर्दनाक प्रतिक्रिया को संबोधित करने के लिए
सामुदायिक लचीलापन को बढ़ावा देने के लिए
भावनात्मक और मानसिक स्वास्थ्य का समर्थन करने के लिए
समग्र पुनर्प्राप्ति को बढ़ावा देने के लिए
आपदा के नकारात्मक परिणामों को कम करने के लिए
कमजोर समूहों की विशिष्ट आवश्यकताओं को महसूस करने के लिए</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EDE3184-319C-B9A8-ABEF-CE3CE873C579}"/>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115" name="Rectangle">
            <a:extLst>
              <a:ext uri="{FF2B5EF4-FFF2-40B4-BE49-F238E27FC236}">
                <a16:creationId xmlns:a16="http://schemas.microsoft.com/office/drawing/2014/main" id="{8C62F292-7412-B111-1687-8434917B2927}"/>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932DC55-AFCD-E005-7D07-A1849405966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a:t>
            </a:fld>
            <a:endParaRPr dirty="0"/>
          </a:p>
        </p:txBody>
      </p:sp>
      <p:pic>
        <p:nvPicPr>
          <p:cNvPr id="5" name="Picture 4">
            <a:extLst>
              <a:ext uri="{FF2B5EF4-FFF2-40B4-BE49-F238E27FC236}">
                <a16:creationId xmlns:a16="http://schemas.microsoft.com/office/drawing/2014/main" id="{64390A2C-0298-6B57-AF3B-4C722D55A8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7BF2EC7C-0813-C132-27C6-13094D64EA83}"/>
              </a:ext>
            </a:extLst>
          </p:cNvPr>
          <p:cNvSpPr txBox="1"/>
          <p:nvPr/>
        </p:nvSpPr>
        <p:spPr>
          <a:xfrm>
            <a:off x="742863" y="2812493"/>
            <a:ext cx="7113118" cy="5698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प्रतिक्रिया के दौरान मनोसामाजिक देखभाल क्यों मायने रखती है?</a:t>
            </a:r>
            <a:endParaRPr lang="en-US" dirty="0"/>
          </a:p>
        </p:txBody>
      </p:sp>
      <p:pic>
        <p:nvPicPr>
          <p:cNvPr id="2" name="Picture 1">
            <a:extLst>
              <a:ext uri="{FF2B5EF4-FFF2-40B4-BE49-F238E27FC236}">
                <a16:creationId xmlns:a16="http://schemas.microsoft.com/office/drawing/2014/main" id="{9BF2ADBF-0E32-E44F-110A-8DA6488094D3}"/>
              </a:ext>
            </a:extLst>
          </p:cNvPr>
          <p:cNvPicPr>
            <a:picLocks noChangeAspect="1"/>
          </p:cNvPicPr>
          <p:nvPr/>
        </p:nvPicPr>
        <p:blipFill>
          <a:blip r:embed="rId3"/>
          <a:stretch>
            <a:fillRect/>
          </a:stretch>
        </p:blipFill>
        <p:spPr>
          <a:xfrm flipH="1">
            <a:off x="21728268" y="282902"/>
            <a:ext cx="2451100" cy="2219517"/>
          </a:xfrm>
          <a:prstGeom prst="rect">
            <a:avLst/>
          </a:prstGeom>
        </p:spPr>
      </p:pic>
    </p:spTree>
    <p:extLst>
      <p:ext uri="{BB962C8B-B14F-4D97-AF65-F5344CB8AC3E}">
        <p14:creationId xmlns:p14="http://schemas.microsoft.com/office/powerpoint/2010/main" val="258176563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4E9FC-ED89-BC24-4B23-9346A05D1FA5}"/>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B67F515D-5FC8-B0D2-70EE-AF1D6CACDFB7}"/>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2598D55-9E45-D734-1B60-7242569EDCA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5</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4C6267E-5CCF-946B-5676-5EB082AE5A3B}"/>
              </a:ext>
            </a:extLst>
          </p:cNvPr>
          <p:cNvSpPr txBox="1"/>
          <p:nvPr/>
        </p:nvSpPr>
        <p:spPr>
          <a:xfrm>
            <a:off x="8784771" y="5351787"/>
            <a:ext cx="15162917" cy="62683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बहु-खतरा </a:t>
            </a:r>
            <a:r>
              <a:rPr lang="hi-IN" dirty="0">
                <a:solidFill>
                  <a:srgbClr val="FF0000"/>
                </a:solidFill>
                <a:latin typeface="Open Sans" panose="020B0606030504020204" pitchFamily="34" charset="0"/>
                <a:ea typeface="Open Sans" panose="020B0606030504020204" pitchFamily="34" charset="0"/>
                <a:cs typeface="Open Sans" panose="020B0606030504020204" pitchFamily="34" charset="0"/>
              </a:rPr>
              <a:t>समायोजन</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 बाढ़, चक्रवात, भूकंप, भूस्खलन, औद्योगिक, जैविक।
आपदाएँ पहले से मौजूद कमजोरियों और सेवा अंतराल को बढ़ाती हैं।
उच्च जनसंख्या घनत्व →भीड़-भाड़ वाले आश्रय; भाषा और सांस्कृतिक विविधता।</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A69F5FE7-1B45-36FD-BF05-D72E36EDABBF}"/>
              </a:ext>
            </a:extLst>
          </p:cNvPr>
          <p:cNvSpPr txBox="1"/>
          <p:nvPr/>
        </p:nvSpPr>
        <p:spPr>
          <a:xfrm>
            <a:off x="742862" y="2812493"/>
            <a:ext cx="9021624"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भारतीय संदर्भ: खतरे और मानसिक स्वास्थ्य</a:t>
            </a:r>
            <a:endParaRPr lang="en-US" dirty="0"/>
          </a:p>
        </p:txBody>
      </p:sp>
      <p:cxnSp>
        <p:nvCxnSpPr>
          <p:cNvPr id="4" name="Straight Connector 3">
            <a:extLst>
              <a:ext uri="{FF2B5EF4-FFF2-40B4-BE49-F238E27FC236}">
                <a16:creationId xmlns:a16="http://schemas.microsoft.com/office/drawing/2014/main" id="{6DFA9118-F066-BB35-E944-A6F4B1071603}"/>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2B9DF8F1-B177-3989-C623-EA5C89C3F4BA}"/>
              </a:ext>
            </a:extLst>
          </p:cNvPr>
          <p:cNvPicPr>
            <a:picLocks noChangeAspect="1"/>
          </p:cNvPicPr>
          <p:nvPr/>
        </p:nvPicPr>
        <p:blipFill>
          <a:blip r:embed="rId2"/>
          <a:stretch>
            <a:fillRect/>
          </a:stretch>
        </p:blipFill>
        <p:spPr>
          <a:xfrm flipH="1">
            <a:off x="21945600" y="-3135"/>
            <a:ext cx="2451100" cy="2219517"/>
          </a:xfrm>
          <a:prstGeom prst="rect">
            <a:avLst/>
          </a:prstGeom>
        </p:spPr>
      </p:pic>
    </p:spTree>
    <p:extLst>
      <p:ext uri="{BB962C8B-B14F-4D97-AF65-F5344CB8AC3E}">
        <p14:creationId xmlns:p14="http://schemas.microsoft.com/office/powerpoint/2010/main" val="277396920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B153A-8E0D-2B88-F01B-FA054B4FF4CE}"/>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E26624BC-5928-79BF-8FF3-3A4ECE834A0A}"/>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05956A5-5E61-8369-3AD6-266F21D2611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6</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75FF8AF-BEF8-B5B1-00B2-29E8E5E9B8CB}"/>
              </a:ext>
            </a:extLst>
          </p:cNvPr>
          <p:cNvSpPr txBox="1"/>
          <p:nvPr/>
        </p:nvSpPr>
        <p:spPr>
          <a:xfrm>
            <a:off x="5039360" y="5397907"/>
            <a:ext cx="8552543" cy="3149580"/>
          </a:xfrm>
          <a:prstGeom prst="rect">
            <a:avLst/>
          </a:prstGeom>
          <a:solidFill>
            <a:schemeClr val="accent3">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सामान्य</a:t>
            </a:r>
            <a:r>
              <a:rPr lang="en-US" sz="6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6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भय, उदासी, क्रोध, सुन्नता, नींद में खलल</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DE516CA1-2EA9-09FB-BABE-7E9B28AA0A63}"/>
              </a:ext>
            </a:extLst>
          </p:cNvPr>
          <p:cNvSpPr txBox="1"/>
          <p:nvPr/>
        </p:nvSpPr>
        <p:spPr>
          <a:xfrm>
            <a:off x="742861" y="2812493"/>
            <a:ext cx="10197281"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प्रतिक्रियाएं: सामान्य बनाम संबंधित</a:t>
            </a:r>
            <a:endParaRPr lang="en-US" dirty="0"/>
          </a:p>
        </p:txBody>
      </p:sp>
      <p:cxnSp>
        <p:nvCxnSpPr>
          <p:cNvPr id="4" name="Straight Connector 3">
            <a:extLst>
              <a:ext uri="{FF2B5EF4-FFF2-40B4-BE49-F238E27FC236}">
                <a16:creationId xmlns:a16="http://schemas.microsoft.com/office/drawing/2014/main" id="{749FC6BE-4F0D-FB2B-0FCC-6ABD098603D7}"/>
              </a:ext>
            </a:extLst>
          </p:cNvPr>
          <p:cNvCxnSpPr/>
          <p:nvPr/>
        </p:nvCxnSpPr>
        <p:spPr>
          <a:xfrm>
            <a:off x="7179491" y="5234846"/>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7"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199C275-5762-1C7F-D3B2-4F4F075E9014}"/>
              </a:ext>
            </a:extLst>
          </p:cNvPr>
          <p:cNvSpPr txBox="1"/>
          <p:nvPr/>
        </p:nvSpPr>
        <p:spPr>
          <a:xfrm>
            <a:off x="13919201" y="5397907"/>
            <a:ext cx="9499600" cy="4165243"/>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संबंधित लगातार भटकाव, आतंक के दौरे, </a:t>
            </a:r>
            <a:r>
              <a:rPr lang="hi-IN" sz="6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एकाकीपन</a:t>
            </a:r>
            <a:r>
              <a:rPr lang="hi-IN" sz="6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आत्मघाती बात</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28F89154-2413-9D64-FF8E-68628612BA01}"/>
              </a:ext>
            </a:extLst>
          </p:cNvPr>
          <p:cNvPicPr>
            <a:picLocks noChangeAspect="1"/>
          </p:cNvPicPr>
          <p:nvPr/>
        </p:nvPicPr>
        <p:blipFill>
          <a:blip r:embed="rId2"/>
          <a:stretch>
            <a:fillRect/>
          </a:stretch>
        </p:blipFill>
        <p:spPr>
          <a:xfrm flipH="1">
            <a:off x="21945600" y="-3135"/>
            <a:ext cx="2451100" cy="2337773"/>
          </a:xfrm>
          <a:prstGeom prst="rect">
            <a:avLst/>
          </a:prstGeom>
        </p:spPr>
      </p:pic>
    </p:spTree>
    <p:extLst>
      <p:ext uri="{BB962C8B-B14F-4D97-AF65-F5344CB8AC3E}">
        <p14:creationId xmlns:p14="http://schemas.microsoft.com/office/powerpoint/2010/main" val="244363102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4242D-5C99-73A2-7678-1420F684217D}"/>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D45B6C05-91CB-3BC9-4089-C31D5D060D9F}"/>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970B1E0-C776-A36D-703D-88018FF919C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7</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C630F32-0499-B050-0939-9A4644C94E70}"/>
              </a:ext>
            </a:extLst>
          </p:cNvPr>
          <p:cNvSpPr txBox="1"/>
          <p:nvPr/>
        </p:nvSpPr>
        <p:spPr>
          <a:xfrm>
            <a:off x="8784772" y="5351787"/>
            <a:ext cx="15162916" cy="54373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अवसाद, चिंता, </a:t>
            </a:r>
            <a:r>
              <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PTSD,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जटिल दु: ख।
</a:t>
            </a:r>
            <a:r>
              <a:rPr lang="hi-IN" sz="6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नशीली पदार्थों का दुरुपयोग, घरेलू हिंसा और आजीविका से संबंधित तनाव</a:t>
            </a:r>
            <a:r>
              <a:rPr lang="en-US" sz="6600" dirty="0">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hi-IN" sz="6600" dirty="0">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स्कूल छोड़ने वाले; परिवार अलगाव; सामाजिक संघर्ष।</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AD82EC08-0741-5EBA-12E8-97524BF72A4F}"/>
              </a:ext>
            </a:extLst>
          </p:cNvPr>
          <p:cNvSpPr txBox="1"/>
          <p:nvPr/>
        </p:nvSpPr>
        <p:spPr>
          <a:xfrm>
            <a:off x="742861" y="2812493"/>
            <a:ext cx="990336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मध्यम और दीर्घकालिक मनो-सामाजिक मुद्दे</a:t>
            </a:r>
            <a:endParaRPr lang="en-US" dirty="0"/>
          </a:p>
        </p:txBody>
      </p:sp>
      <p:cxnSp>
        <p:nvCxnSpPr>
          <p:cNvPr id="4" name="Straight Connector 3">
            <a:extLst>
              <a:ext uri="{FF2B5EF4-FFF2-40B4-BE49-F238E27FC236}">
                <a16:creationId xmlns:a16="http://schemas.microsoft.com/office/drawing/2014/main" id="{5526759A-266E-9902-9453-FC7534FAC400}"/>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221E4468-5E7F-5F2B-BBB3-13CC40EDB81D}"/>
              </a:ext>
            </a:extLst>
          </p:cNvPr>
          <p:cNvPicPr>
            <a:picLocks noChangeAspect="1"/>
          </p:cNvPicPr>
          <p:nvPr/>
        </p:nvPicPr>
        <p:blipFill>
          <a:blip r:embed="rId2"/>
          <a:stretch>
            <a:fillRect/>
          </a:stretch>
        </p:blipFill>
        <p:spPr>
          <a:xfrm flipH="1">
            <a:off x="21945600" y="-3135"/>
            <a:ext cx="2451100" cy="2219517"/>
          </a:xfrm>
          <a:prstGeom prst="rect">
            <a:avLst/>
          </a:prstGeom>
        </p:spPr>
      </p:pic>
    </p:spTree>
    <p:extLst>
      <p:ext uri="{BB962C8B-B14F-4D97-AF65-F5344CB8AC3E}">
        <p14:creationId xmlns:p14="http://schemas.microsoft.com/office/powerpoint/2010/main" val="49519881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9822C-F230-ED8F-21B3-25A0D3052CB7}"/>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2136569C-DB9D-8B6E-7DF0-D7CB4BB775B7}"/>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CB24D8E-29FA-690A-DE38-9E7DADC8096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8</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6881C9E-E85D-4517-15A4-A339BC7C36FC}"/>
              </a:ext>
            </a:extLst>
          </p:cNvPr>
          <p:cNvSpPr txBox="1"/>
          <p:nvPr/>
        </p:nvSpPr>
        <p:spPr>
          <a:xfrm>
            <a:off x="8784772" y="5351787"/>
            <a:ext cx="15162916" cy="68223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सुरक्षित स्थान, दिनचर्या, खेल/सीखने की गतिविधियाँ संकट को कम करती हैं
असंगत/अलग बच्चों के लिए स्क्रीन; तेजी से परिवार का पता लगाना
बच्चों के सामने </a:t>
            </a:r>
            <a:r>
              <a:rPr lang="hi-IN" sz="6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विस्तृत</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विवरण से बचें; सामान्य प्रतिक्रियाओं के लिए देखभाल करने वालों को तैयार करें</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EC595EDB-E056-04F3-5965-7DCAD27C6032}"/>
              </a:ext>
            </a:extLst>
          </p:cNvPr>
          <p:cNvSpPr txBox="1"/>
          <p:nvPr/>
        </p:nvSpPr>
        <p:spPr>
          <a:xfrm>
            <a:off x="742861" y="2812493"/>
            <a:ext cx="990336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बच्चे और किशोर: मनोवैज्ञानिक आवश्यकताएं</a:t>
            </a:r>
            <a:endParaRPr lang="en-US" dirty="0"/>
          </a:p>
        </p:txBody>
      </p:sp>
      <p:cxnSp>
        <p:nvCxnSpPr>
          <p:cNvPr id="4" name="Straight Connector 3">
            <a:extLst>
              <a:ext uri="{FF2B5EF4-FFF2-40B4-BE49-F238E27FC236}">
                <a16:creationId xmlns:a16="http://schemas.microsoft.com/office/drawing/2014/main" id="{348AF798-A8B9-D682-E965-85943D772D31}"/>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4DD548CE-D98E-F11A-7DAC-66DA1EA9C213}"/>
              </a:ext>
            </a:extLst>
          </p:cNvPr>
          <p:cNvPicPr>
            <a:picLocks noChangeAspect="1"/>
          </p:cNvPicPr>
          <p:nvPr/>
        </p:nvPicPr>
        <p:blipFill>
          <a:blip r:embed="rId2"/>
          <a:stretch>
            <a:fillRect/>
          </a:stretch>
        </p:blipFill>
        <p:spPr>
          <a:xfrm flipH="1">
            <a:off x="21945600" y="-3135"/>
            <a:ext cx="2451100" cy="2219517"/>
          </a:xfrm>
          <a:prstGeom prst="rect">
            <a:avLst/>
          </a:prstGeom>
        </p:spPr>
      </p:pic>
    </p:spTree>
    <p:extLst>
      <p:ext uri="{BB962C8B-B14F-4D97-AF65-F5344CB8AC3E}">
        <p14:creationId xmlns:p14="http://schemas.microsoft.com/office/powerpoint/2010/main" val="220043853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56337-26A7-CC49-8205-5927E0998CBD}"/>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B30D0D69-C11A-FBE9-B4DE-66DC928048D9}"/>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B8C0BF9-3B85-0EF4-5592-FFD6D99A0F6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9</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DA1FC14-04A1-0217-CAE4-B42B5F982F3F}"/>
              </a:ext>
            </a:extLst>
          </p:cNvPr>
          <p:cNvSpPr txBox="1"/>
          <p:nvPr/>
        </p:nvSpPr>
        <p:spPr>
          <a:xfrm>
            <a:off x="8784772" y="5351787"/>
            <a:ext cx="15162916" cy="58990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गोपनीयता, प्रकाश व्यवस्था और सुरक्षित वॉश चिंता को कम करते हैं।
एमआईएसपी सेवाओं से लिंक: प्रसूति आपात स्थिति, बलात्कार का नैदानिक प्रबंधन।
अंतरंग साथी हिंसा पर नज़र रखें; विवेकपूर्ण रिपोर्टिंग मार्ग प्रदान करें।</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B1E74DD4-B35A-D8A3-D2CC-DA6205C25E92}"/>
              </a:ext>
            </a:extLst>
          </p:cNvPr>
          <p:cNvSpPr txBox="1"/>
          <p:nvPr/>
        </p:nvSpPr>
        <p:spPr>
          <a:xfrm>
            <a:off x="742861" y="2812493"/>
            <a:ext cx="9903367" cy="45900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महिलाएं, गर्भवती और स्तनपान कराने वाली  महिलाएं : मनोवैज्ञानिक आवश्यकताएं</a:t>
            </a:r>
            <a:endParaRPr lang="en-US" dirty="0"/>
          </a:p>
        </p:txBody>
      </p:sp>
      <p:cxnSp>
        <p:nvCxnSpPr>
          <p:cNvPr id="4" name="Straight Connector 3">
            <a:extLst>
              <a:ext uri="{FF2B5EF4-FFF2-40B4-BE49-F238E27FC236}">
                <a16:creationId xmlns:a16="http://schemas.microsoft.com/office/drawing/2014/main" id="{B6995AE3-6192-B3A3-A50D-F4C7BD17ED8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D7E1E11F-B5BB-221B-6E8C-FB211D767EA6}"/>
              </a:ext>
            </a:extLst>
          </p:cNvPr>
          <p:cNvPicPr>
            <a:picLocks noChangeAspect="1"/>
          </p:cNvPicPr>
          <p:nvPr/>
        </p:nvPicPr>
        <p:blipFill>
          <a:blip r:embed="rId2"/>
          <a:stretch>
            <a:fillRect/>
          </a:stretch>
        </p:blipFill>
        <p:spPr>
          <a:xfrm flipH="1">
            <a:off x="21945600" y="-3135"/>
            <a:ext cx="2451100" cy="2259951"/>
          </a:xfrm>
          <a:prstGeom prst="rect">
            <a:avLst/>
          </a:prstGeom>
        </p:spPr>
      </p:pic>
    </p:spTree>
    <p:extLst>
      <p:ext uri="{BB962C8B-B14F-4D97-AF65-F5344CB8AC3E}">
        <p14:creationId xmlns:p14="http://schemas.microsoft.com/office/powerpoint/2010/main" val="414529158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30601-419B-3C18-9B53-ECC2156DD17C}"/>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76DAB06B-30ED-CA61-A5E6-F4177A452BCF}"/>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63D3A5F-91BF-1351-5C70-2F292614CF0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10</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7A37D57-B73E-E1E8-2E34-6EA7A8CE0374}"/>
              </a:ext>
            </a:extLst>
          </p:cNvPr>
          <p:cNvSpPr txBox="1"/>
          <p:nvPr/>
        </p:nvSpPr>
        <p:spPr>
          <a:xfrm>
            <a:off x="8784772" y="5351787"/>
            <a:ext cx="15162916" cy="49757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अभिगम्यता: बैठने, रैंप, वॉश और मेडिकल डेस्क से निकटता
बडी सिस्टम; दवा निरंतरता और सहायक उपकरण
भ्रम, प्रलाप, उपेक्षा के लिए देखो</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1020157C-EF5A-41DF-48E4-146F625BF483}"/>
              </a:ext>
            </a:extLst>
          </p:cNvPr>
          <p:cNvSpPr txBox="1"/>
          <p:nvPr/>
        </p:nvSpPr>
        <p:spPr>
          <a:xfrm>
            <a:off x="742861" y="2812493"/>
            <a:ext cx="990336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बुजुर्ग और दिव्यांगजन: मनोवैज्ञानिक आवश्यकताएं</a:t>
            </a:r>
            <a:endParaRPr lang="en-US" dirty="0"/>
          </a:p>
        </p:txBody>
      </p:sp>
      <p:cxnSp>
        <p:nvCxnSpPr>
          <p:cNvPr id="4" name="Straight Connector 3">
            <a:extLst>
              <a:ext uri="{FF2B5EF4-FFF2-40B4-BE49-F238E27FC236}">
                <a16:creationId xmlns:a16="http://schemas.microsoft.com/office/drawing/2014/main" id="{B6A78E3A-D05F-7DEE-DC54-AD2D5556B588}"/>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12338A1A-BF45-A39A-CA18-DBC9CDE0D048}"/>
              </a:ext>
            </a:extLst>
          </p:cNvPr>
          <p:cNvPicPr>
            <a:picLocks noChangeAspect="1"/>
          </p:cNvPicPr>
          <p:nvPr/>
        </p:nvPicPr>
        <p:blipFill>
          <a:blip r:embed="rId2"/>
          <a:stretch>
            <a:fillRect/>
          </a:stretch>
        </p:blipFill>
        <p:spPr>
          <a:xfrm flipH="1">
            <a:off x="21945600" y="-3135"/>
            <a:ext cx="2451100" cy="2221039"/>
          </a:xfrm>
          <a:prstGeom prst="rect">
            <a:avLst/>
          </a:prstGeom>
        </p:spPr>
      </p:pic>
    </p:spTree>
    <p:extLst>
      <p:ext uri="{BB962C8B-B14F-4D97-AF65-F5344CB8AC3E}">
        <p14:creationId xmlns:p14="http://schemas.microsoft.com/office/powerpoint/2010/main" val="202748935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55EA6-7252-25AF-1390-B0F5E826D38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718DE7E-014A-3681-DB5C-BBE7C568B4C0}"/>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CE40E67-FCAE-5FC5-419F-EE4E92BA4142}"/>
              </a:ext>
            </a:extLst>
          </p:cNvPr>
          <p:cNvSpPr txBox="1"/>
          <p:nvPr/>
        </p:nvSpPr>
        <p:spPr>
          <a:xfrm>
            <a:off x="8564880" y="4669452"/>
            <a:ext cx="15382807" cy="5245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परिचालन तनाव, नैतिक चोट, नींद की कमी
सहकर्मी समर्थन, आराम चक्र, पोषण/जलयोजन योजना
मिशन के बाद डिफ्यूजिंग/डिब्रीफ; उत्तरदाताओं के लिए रेफरल मार्ग</a:t>
            </a:r>
            <a:endParaRPr lang="en-US" sz="5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1420317B-890F-4397-A721-798D335179E9}"/>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115" name="Rectangle">
            <a:extLst>
              <a:ext uri="{FF2B5EF4-FFF2-40B4-BE49-F238E27FC236}">
                <a16:creationId xmlns:a16="http://schemas.microsoft.com/office/drawing/2014/main" id="{0026179D-4FF7-B5AB-00F3-FE7689B8BB5C}"/>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2387243-E176-163F-6B8F-00C41BC6887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11</a:t>
            </a:fld>
            <a:endParaRPr dirty="0"/>
          </a:p>
        </p:txBody>
      </p:sp>
      <p:pic>
        <p:nvPicPr>
          <p:cNvPr id="5" name="Picture 4">
            <a:extLst>
              <a:ext uri="{FF2B5EF4-FFF2-40B4-BE49-F238E27FC236}">
                <a16:creationId xmlns:a16="http://schemas.microsoft.com/office/drawing/2014/main" id="{6E7C813B-A90C-53FE-2356-380EFBB1C2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B7A4268D-660B-F789-0D12-26B241FDDFC1}"/>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पहले उत्तरदाता: तनाव और बर्नआउट</a:t>
            </a:r>
            <a:endParaRPr lang="en-US" dirty="0"/>
          </a:p>
        </p:txBody>
      </p:sp>
      <p:pic>
        <p:nvPicPr>
          <p:cNvPr id="2" name="Picture 1">
            <a:extLst>
              <a:ext uri="{FF2B5EF4-FFF2-40B4-BE49-F238E27FC236}">
                <a16:creationId xmlns:a16="http://schemas.microsoft.com/office/drawing/2014/main" id="{B1AC2BED-BBA4-658F-F73A-CF8E586860EC}"/>
              </a:ext>
            </a:extLst>
          </p:cNvPr>
          <p:cNvPicPr>
            <a:picLocks noChangeAspect="1"/>
          </p:cNvPicPr>
          <p:nvPr/>
        </p:nvPicPr>
        <p:blipFill>
          <a:blip r:embed="rId3"/>
          <a:stretch>
            <a:fillRect/>
          </a:stretch>
        </p:blipFill>
        <p:spPr>
          <a:xfrm flipH="1">
            <a:off x="21808338" y="329933"/>
            <a:ext cx="2451100" cy="2219517"/>
          </a:xfrm>
          <a:prstGeom prst="rect">
            <a:avLst/>
          </a:prstGeom>
        </p:spPr>
      </p:pic>
    </p:spTree>
    <p:extLst>
      <p:ext uri="{BB962C8B-B14F-4D97-AF65-F5344CB8AC3E}">
        <p14:creationId xmlns:p14="http://schemas.microsoft.com/office/powerpoint/2010/main" val="43043251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789AE-942C-3B73-088E-EDA33DDCEC3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57C3707-2882-F895-2B6B-985861566C47}"/>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609C3A7-E210-589A-810C-EA4FB3418A3C}"/>
              </a:ext>
            </a:extLst>
          </p:cNvPr>
          <p:cNvSpPr txBox="1"/>
          <p:nvPr/>
        </p:nvSpPr>
        <p:spPr>
          <a:xfrm>
            <a:off x="8564880" y="4669452"/>
            <a:ext cx="15382807" cy="3281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अनुष्ठानों और शोक प्रथाओं का सम्मान करें।
स्पष्ट, दयालु, गैर-न्यायिक भाषा का प्रयोग करें।
काउंटर अफवाहें; सनसनीखेज या दोष से बचें।</a:t>
            </a:r>
            <a:endParaRPr lang="en-US" sz="5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86AFCBB7-8160-19F5-5D36-B2F43800C254}"/>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115" name="Rectangle">
            <a:extLst>
              <a:ext uri="{FF2B5EF4-FFF2-40B4-BE49-F238E27FC236}">
                <a16:creationId xmlns:a16="http://schemas.microsoft.com/office/drawing/2014/main" id="{F4B20209-2108-BB14-A5AE-16D1106D6B46}"/>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E3D609E-D619-8277-9958-36CF380D154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12</a:t>
            </a:fld>
            <a:endParaRPr dirty="0"/>
          </a:p>
        </p:txBody>
      </p:sp>
      <p:pic>
        <p:nvPicPr>
          <p:cNvPr id="5" name="Picture 4">
            <a:extLst>
              <a:ext uri="{FF2B5EF4-FFF2-40B4-BE49-F238E27FC236}">
                <a16:creationId xmlns:a16="http://schemas.microsoft.com/office/drawing/2014/main" id="{C18801BB-7C13-F438-C92D-C6307D7D05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74C8CC02-9C7C-6AC9-A0A7-CBF1867BF8A5}"/>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संस्कृति, कलंक और संचार</a:t>
            </a:r>
            <a:endParaRPr lang="en-US" dirty="0"/>
          </a:p>
        </p:txBody>
      </p:sp>
      <p:pic>
        <p:nvPicPr>
          <p:cNvPr id="2" name="Picture 1">
            <a:extLst>
              <a:ext uri="{FF2B5EF4-FFF2-40B4-BE49-F238E27FC236}">
                <a16:creationId xmlns:a16="http://schemas.microsoft.com/office/drawing/2014/main" id="{641036A3-09F4-772F-183A-70758816F594}"/>
              </a:ext>
            </a:extLst>
          </p:cNvPr>
          <p:cNvPicPr>
            <a:picLocks noChangeAspect="1"/>
          </p:cNvPicPr>
          <p:nvPr/>
        </p:nvPicPr>
        <p:blipFill>
          <a:blip r:embed="rId3"/>
          <a:stretch>
            <a:fillRect/>
          </a:stretch>
        </p:blipFill>
        <p:spPr>
          <a:xfrm flipH="1">
            <a:off x="21606566" y="329933"/>
            <a:ext cx="2451100" cy="2219517"/>
          </a:xfrm>
          <a:prstGeom prst="rect">
            <a:avLst/>
          </a:prstGeom>
        </p:spPr>
      </p:pic>
    </p:spTree>
    <p:extLst>
      <p:ext uri="{BB962C8B-B14F-4D97-AF65-F5344CB8AC3E}">
        <p14:creationId xmlns:p14="http://schemas.microsoft.com/office/powerpoint/2010/main" val="294086219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544D7-0B9D-9DC7-E864-56B185512C98}"/>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75B9FCF0-4F86-27B8-6394-D53748CAA8DC}"/>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EEA6510-4A8A-0D5A-DF47-DDF88BF9020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13</a:t>
            </a:fld>
            <a:endParaRPr dirty="0"/>
          </a:p>
        </p:txBody>
      </p:sp>
      <p:sp>
        <p:nvSpPr>
          <p:cNvPr id="3" name="Course Purpose">
            <a:extLst>
              <a:ext uri="{FF2B5EF4-FFF2-40B4-BE49-F238E27FC236}">
                <a16:creationId xmlns:a16="http://schemas.microsoft.com/office/drawing/2014/main" id="{41231735-281C-8AA6-E500-42781AF1D608}"/>
              </a:ext>
            </a:extLst>
          </p:cNvPr>
          <p:cNvSpPr txBox="1"/>
          <p:nvPr/>
        </p:nvSpPr>
        <p:spPr>
          <a:xfrm>
            <a:off x="742861" y="2812493"/>
            <a:ext cx="7258139"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en-US" dirty="0"/>
              <a:t>MHPSS </a:t>
            </a:r>
            <a:r>
              <a:rPr lang="hi-IN" dirty="0"/>
              <a:t>फ्रेमवर्क</a:t>
            </a:r>
            <a:endParaRPr lang="en-US" dirty="0"/>
          </a:p>
        </p:txBody>
      </p:sp>
      <p:pic>
        <p:nvPicPr>
          <p:cNvPr id="7" name="Picture 6" descr="A diagram of a pyramid&#10;&#10;AI-generated content may be incorrect.">
            <a:extLst>
              <a:ext uri="{FF2B5EF4-FFF2-40B4-BE49-F238E27FC236}">
                <a16:creationId xmlns:a16="http://schemas.microsoft.com/office/drawing/2014/main" id="{27B6B590-E806-392F-1A1C-C64752C3CDC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10300" y="2318656"/>
            <a:ext cx="17803930" cy="10494681"/>
          </a:xfrm>
          <a:prstGeom prst="rect">
            <a:avLst/>
          </a:prstGeom>
        </p:spPr>
      </p:pic>
      <p:pic>
        <p:nvPicPr>
          <p:cNvPr id="2" name="Picture 1">
            <a:extLst>
              <a:ext uri="{FF2B5EF4-FFF2-40B4-BE49-F238E27FC236}">
                <a16:creationId xmlns:a16="http://schemas.microsoft.com/office/drawing/2014/main" id="{7233C0DF-BF53-E33C-920C-81FAC12AD90D}"/>
              </a:ext>
            </a:extLst>
          </p:cNvPr>
          <p:cNvPicPr>
            <a:picLocks noChangeAspect="1"/>
          </p:cNvPicPr>
          <p:nvPr/>
        </p:nvPicPr>
        <p:blipFill>
          <a:blip r:embed="rId3"/>
          <a:stretch>
            <a:fillRect/>
          </a:stretch>
        </p:blipFill>
        <p:spPr>
          <a:xfrm flipH="1">
            <a:off x="21932900" y="99139"/>
            <a:ext cx="2451100" cy="2219517"/>
          </a:xfrm>
          <a:prstGeom prst="rect">
            <a:avLst/>
          </a:prstGeom>
        </p:spPr>
      </p:pic>
    </p:spTree>
    <p:extLst>
      <p:ext uri="{BB962C8B-B14F-4D97-AF65-F5344CB8AC3E}">
        <p14:creationId xmlns:p14="http://schemas.microsoft.com/office/powerpoint/2010/main" val="129260125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5AC12-3F71-DA36-1DE7-AC6207C99C0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7BBB769-A8CC-D9FC-A4E3-D87C0C8751B0}"/>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13B4F62-9C76-1429-3F86-CFF5F9ACDC8F}"/>
              </a:ext>
            </a:extLst>
          </p:cNvPr>
          <p:cNvSpPr txBox="1"/>
          <p:nvPr/>
        </p:nvSpPr>
        <p:spPr>
          <a:xfrm>
            <a:off x="8564880" y="4669452"/>
            <a:ext cx="15382807" cy="6966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तैयारी, प्रतिक्रिया, वसूली में </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MHPSS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को एकीकृत करें।</a:t>
            </a:r>
            <a:endPar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pPr>
            <a:r>
              <a:rPr lang="hi-IN" sz="6000" dirty="0">
                <a:solidFill>
                  <a:schemeClr val="tx1"/>
                </a:solidFill>
              </a:rPr>
              <a:t>मनोवैज्ञानिक प्राथमिक चिकित्सा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और रेफरल मार्गों में उत्तरदाताओं को प्रशिक्षित करें।
सुरक्षित स्थान स्थापित करें; गोपनीयता और डेटा सुरक्षा सुनिश्चित करें।
डीएमएचपी, निमहांस, गैर सरकारी संगठनों के साथ समन्वय करना; जहां उपयुक्त हो </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SADD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इकट्ठा करें।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B89803E1-ABFA-77F5-3CBA-1BB13989C10F}"/>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115" name="Rectangle">
            <a:extLst>
              <a:ext uri="{FF2B5EF4-FFF2-40B4-BE49-F238E27FC236}">
                <a16:creationId xmlns:a16="http://schemas.microsoft.com/office/drawing/2014/main" id="{53E1761C-42CE-3EF1-661B-6D95A9BA2769}"/>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AF0B4F0-B709-5D88-1E8B-43741B7E293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14</a:t>
            </a:fld>
            <a:endParaRPr dirty="0"/>
          </a:p>
        </p:txBody>
      </p:sp>
      <p:pic>
        <p:nvPicPr>
          <p:cNvPr id="5" name="Picture 4">
            <a:extLst>
              <a:ext uri="{FF2B5EF4-FFF2-40B4-BE49-F238E27FC236}">
                <a16:creationId xmlns:a16="http://schemas.microsoft.com/office/drawing/2014/main" id="{F0807C91-8CF0-D886-34D0-3660820E09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2A71442F-F46F-CFE0-39AE-C35FF9E98797}"/>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एनडीएमए एमएचपीएसएस दिशानिर्देश (2023)</a:t>
            </a:r>
            <a:endParaRPr lang="en-US" dirty="0"/>
          </a:p>
        </p:txBody>
      </p:sp>
      <p:pic>
        <p:nvPicPr>
          <p:cNvPr id="2" name="Picture 1">
            <a:extLst>
              <a:ext uri="{FF2B5EF4-FFF2-40B4-BE49-F238E27FC236}">
                <a16:creationId xmlns:a16="http://schemas.microsoft.com/office/drawing/2014/main" id="{50DE207D-F9DA-4D06-DD8A-E48DCD92E4DA}"/>
              </a:ext>
            </a:extLst>
          </p:cNvPr>
          <p:cNvPicPr>
            <a:picLocks noChangeAspect="1"/>
          </p:cNvPicPr>
          <p:nvPr/>
        </p:nvPicPr>
        <p:blipFill>
          <a:blip r:embed="rId3"/>
          <a:stretch>
            <a:fillRect/>
          </a:stretch>
        </p:blipFill>
        <p:spPr>
          <a:xfrm flipH="1">
            <a:off x="21666290" y="225392"/>
            <a:ext cx="2451100" cy="2219517"/>
          </a:xfrm>
          <a:prstGeom prst="rect">
            <a:avLst/>
          </a:prstGeom>
        </p:spPr>
      </p:pic>
    </p:spTree>
    <p:extLst>
      <p:ext uri="{BB962C8B-B14F-4D97-AF65-F5344CB8AC3E}">
        <p14:creationId xmlns:p14="http://schemas.microsoft.com/office/powerpoint/2010/main" val="96178134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A0105-6709-CB17-D298-146CE6F33CF3}"/>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639DCCAF-37F0-F152-9EBA-84DBF0495BC4}"/>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4DF9B42-C845-3116-7D5D-D02895EB0FD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15</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9F39FAA-5251-845A-ADF4-3E6F9A357633}"/>
              </a:ext>
            </a:extLst>
          </p:cNvPr>
          <p:cNvSpPr txBox="1"/>
          <p:nvPr/>
        </p:nvSpPr>
        <p:spPr>
          <a:xfrm>
            <a:off x="8784772" y="5351787"/>
            <a:ext cx="15162916" cy="58990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देखो:</a:t>
            </a:r>
            <a:r>
              <a:rPr lang="en-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hi-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सुरक्षा, बुनियादी जरूरतों, तत्काल जोखिमों का आकलन करें</a:t>
            </a:r>
            <a:endParaRPr lang="en-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सुनो:</a:t>
            </a:r>
            <a:r>
              <a:rPr lang="en-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hi-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भाग लें, स्वीकार करें और आराम दें; कोई जबरन डीब्रीफिंग नहीं</a:t>
            </a:r>
            <a:endParaRPr lang="en-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लिंक:</a:t>
            </a:r>
            <a:r>
              <a:rPr lang="en-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hi-IN" sz="6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सूचना, सेवाओं, सामाजिक समर्थन के लिए</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36790039-82E9-D71E-D327-1D8F856B123F}"/>
              </a:ext>
            </a:extLst>
          </p:cNvPr>
          <p:cNvSpPr txBox="1"/>
          <p:nvPr/>
        </p:nvSpPr>
        <p:spPr>
          <a:xfrm>
            <a:off x="742861" y="2812493"/>
            <a:ext cx="990336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मनोवैज्ञानिक प्राथमिक चिकित्सा (पीएफए)</a:t>
            </a:r>
            <a:endParaRPr lang="en-US" dirty="0"/>
          </a:p>
        </p:txBody>
      </p:sp>
      <p:cxnSp>
        <p:nvCxnSpPr>
          <p:cNvPr id="4" name="Straight Connector 3">
            <a:extLst>
              <a:ext uri="{FF2B5EF4-FFF2-40B4-BE49-F238E27FC236}">
                <a16:creationId xmlns:a16="http://schemas.microsoft.com/office/drawing/2014/main" id="{CD96FBB4-1445-7AB8-9B1F-65880A6516F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899B3B7A-1C0D-3107-EDDC-E627B0BA9BB8}"/>
              </a:ext>
            </a:extLst>
          </p:cNvPr>
          <p:cNvPicPr>
            <a:picLocks noChangeAspect="1"/>
          </p:cNvPicPr>
          <p:nvPr/>
        </p:nvPicPr>
        <p:blipFill>
          <a:blip r:embed="rId2"/>
          <a:stretch>
            <a:fillRect/>
          </a:stretch>
        </p:blipFill>
        <p:spPr>
          <a:xfrm flipH="1">
            <a:off x="21945600" y="-3135"/>
            <a:ext cx="2451100" cy="2219517"/>
          </a:xfrm>
          <a:prstGeom prst="rect">
            <a:avLst/>
          </a:prstGeom>
        </p:spPr>
      </p:pic>
    </p:spTree>
    <p:extLst>
      <p:ext uri="{BB962C8B-B14F-4D97-AF65-F5344CB8AC3E}">
        <p14:creationId xmlns:p14="http://schemas.microsoft.com/office/powerpoint/2010/main" val="20052703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DCC0-6C90-59C4-CAEF-4D4BDA1A2B01}"/>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FCEFED10-18BC-A03A-0395-1BCCBA82E4BA}"/>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3343340-9C9A-71B8-EA9A-9D1D2DDCDCF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16</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46A908A-7B41-537F-D646-4306DFB5B883}"/>
              </a:ext>
            </a:extLst>
          </p:cNvPr>
          <p:cNvSpPr txBox="1"/>
          <p:nvPr/>
        </p:nvSpPr>
        <p:spPr>
          <a:xfrm>
            <a:off x="8784772" y="5351787"/>
            <a:ext cx="15162916" cy="56015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b="1" dirty="0">
                <a:solidFill>
                  <a:srgbClr val="00B050"/>
                </a:solidFill>
                <a:latin typeface="Open Sans" panose="020B0606030504020204" pitchFamily="34" charset="0"/>
                <a:ea typeface="Open Sans" panose="020B0606030504020204" pitchFamily="34" charset="0"/>
                <a:cs typeface="Open Sans" panose="020B0606030504020204" pitchFamily="34" charset="0"/>
              </a:rPr>
              <a:t>हरा: </a:t>
            </a:r>
            <a:r>
              <a:rPr lang="en-IN" sz="5400" b="1" dirty="0">
                <a:solidFill>
                  <a:srgbClr val="00B050"/>
                </a:solidFill>
                <a:latin typeface="Open Sans" panose="020B0606030504020204" pitchFamily="34" charset="0"/>
                <a:ea typeface="Open Sans" panose="020B0606030504020204" pitchFamily="34" charset="0"/>
                <a:cs typeface="Open Sans" panose="020B0606030504020204" pitchFamily="34" charset="0"/>
              </a:rPr>
              <a:t>- </a:t>
            </a:r>
            <a:r>
              <a:rPr lang="hi-IN" sz="5400" b="1" dirty="0">
                <a:solidFill>
                  <a:srgbClr val="00B050"/>
                </a:solidFill>
                <a:latin typeface="Open Sans" panose="020B0606030504020204" pitchFamily="34" charset="0"/>
                <a:ea typeface="Open Sans" panose="020B0606030504020204" pitchFamily="34" charset="0"/>
                <a:cs typeface="Open Sans" panose="020B0606030504020204" pitchFamily="34" charset="0"/>
              </a:rPr>
              <a:t>बुनियादी / सांप्रदायिक समर्थन → हल्का संकट</a:t>
            </a:r>
            <a:endParaRPr lang="en-IN" sz="5400" b="1" dirty="0">
              <a:solidFill>
                <a:srgbClr val="00B050"/>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00000"/>
              </a:lnSpc>
              <a:defRPr sz="6400">
                <a:solidFill>
                  <a:srgbClr val="FFFFFF"/>
                </a:solidFill>
                <a:latin typeface="Open Sans Semibold"/>
                <a:ea typeface="Open Sans Semibold"/>
                <a:cs typeface="Open Sans Semibold"/>
                <a:sym typeface="Open Sans Semibold"/>
              </a:defRPr>
            </a:pPr>
            <a:endParaRPr lang="en-IN" sz="5400" b="1" dirty="0">
              <a:solidFill>
                <a:srgbClr val="00B050"/>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पीला: </a:t>
            </a:r>
            <a:r>
              <a:rPr lang="en-IN" sz="5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 </a:t>
            </a:r>
            <a:r>
              <a:rPr lang="hi-IN" sz="5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महत्वपूर्ण हानि → केंद्रित समर्थन, अनुवर्ती</a:t>
            </a:r>
            <a:endParaRPr lang="en-IN" sz="54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00000"/>
              </a:lnSpc>
              <a:defRPr sz="6400">
                <a:solidFill>
                  <a:srgbClr val="FFFFFF"/>
                </a:solidFill>
                <a:latin typeface="Open Sans Semibold"/>
                <a:ea typeface="Open Sans Semibold"/>
                <a:cs typeface="Open Sans Semibold"/>
                <a:sym typeface="Open Sans Semibold"/>
              </a:defRPr>
            </a:pPr>
            <a:endParaRPr lang="en-IN" sz="5400" b="1"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लाल:</a:t>
            </a:r>
            <a:r>
              <a:rPr lang="en-IN" sz="54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r>
              <a:rPr lang="hi-IN" sz="54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 गंभीर जोखिम (आत्महत्या, मनोविकृति, अत्यधिक आंदोलन) → तत्काल विशेषज्ञ रेफरल</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40795CF3-1CB5-0EDA-714D-81614BE6713B}"/>
              </a:ext>
            </a:extLst>
          </p:cNvPr>
          <p:cNvSpPr txBox="1"/>
          <p:nvPr/>
        </p:nvSpPr>
        <p:spPr>
          <a:xfrm>
            <a:off x="742861" y="2812493"/>
            <a:ext cx="990336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मनोवैज्ञानिक ट्राइएज और रेफरल</a:t>
            </a:r>
            <a:endParaRPr lang="en-US" dirty="0"/>
          </a:p>
        </p:txBody>
      </p:sp>
      <p:cxnSp>
        <p:nvCxnSpPr>
          <p:cNvPr id="4" name="Straight Connector 3">
            <a:extLst>
              <a:ext uri="{FF2B5EF4-FFF2-40B4-BE49-F238E27FC236}">
                <a16:creationId xmlns:a16="http://schemas.microsoft.com/office/drawing/2014/main" id="{12D1A02E-A9E1-383E-516C-F588C98FB75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3EC2E902-C85E-3C20-81CF-9AB782DE549C}"/>
              </a:ext>
            </a:extLst>
          </p:cNvPr>
          <p:cNvPicPr>
            <a:picLocks noChangeAspect="1"/>
          </p:cNvPicPr>
          <p:nvPr/>
        </p:nvPicPr>
        <p:blipFill>
          <a:blip r:embed="rId2"/>
          <a:stretch>
            <a:fillRect/>
          </a:stretch>
        </p:blipFill>
        <p:spPr>
          <a:xfrm flipH="1">
            <a:off x="21945600" y="-3135"/>
            <a:ext cx="2451100" cy="2219517"/>
          </a:xfrm>
          <a:prstGeom prst="rect">
            <a:avLst/>
          </a:prstGeom>
        </p:spPr>
      </p:pic>
    </p:spTree>
    <p:extLst>
      <p:ext uri="{BB962C8B-B14F-4D97-AF65-F5344CB8AC3E}">
        <p14:creationId xmlns:p14="http://schemas.microsoft.com/office/powerpoint/2010/main" val="196796866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D992C-4A9F-57E2-DC3D-F859630E85E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5D9382D-A290-DA70-EEEE-9F9D7D27D09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28DA147-A45F-04AB-F31E-B069324D4AE9}"/>
              </a:ext>
            </a:extLst>
          </p:cNvPr>
          <p:cNvSpPr txBox="1"/>
          <p:nvPr/>
        </p:nvSpPr>
        <p:spPr>
          <a:xfrm>
            <a:off x="8564880" y="4669452"/>
            <a:ext cx="15382807" cy="6196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परिवारों, महिलाओं/बच्चों के लिए ज़ोनिंग; शांत कोने</a:t>
            </a:r>
            <a:r>
              <a:rPr lang="en-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प्रकाश, ताले; पूर्वानुमानित कार्यक्रम (भोजन, घोषणाएं)</a:t>
            </a:r>
            <a:r>
              <a:rPr lang="en-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
महिलाओं की उपस्थिति के साथ शिकायत/हेल्प डेस्क; सुझाव बॉक्स</a:t>
            </a:r>
            <a:r>
              <a:rPr lang="en-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US" sz="5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DB2AEB76-E672-8501-2D69-66C95C1F3DEE}"/>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115" name="Rectangle">
            <a:extLst>
              <a:ext uri="{FF2B5EF4-FFF2-40B4-BE49-F238E27FC236}">
                <a16:creationId xmlns:a16="http://schemas.microsoft.com/office/drawing/2014/main" id="{D687EDDE-2E7B-4982-20D7-98E15E8E0D20}"/>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F25284B-FA49-EE55-0547-88554A1387F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17</a:t>
            </a:fld>
            <a:endParaRPr dirty="0"/>
          </a:p>
        </p:txBody>
      </p:sp>
      <p:pic>
        <p:nvPicPr>
          <p:cNvPr id="5" name="Picture 4">
            <a:extLst>
              <a:ext uri="{FF2B5EF4-FFF2-40B4-BE49-F238E27FC236}">
                <a16:creationId xmlns:a16="http://schemas.microsoft.com/office/drawing/2014/main" id="{6EC7BC2A-DAFE-C27D-8F60-AB77C95914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F53AB90C-C925-4958-D1B7-4765A0AEB912}"/>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संकट को कम करने के लिए शिविर का डिज़ाइन</a:t>
            </a:r>
            <a:endParaRPr lang="en-US" dirty="0"/>
          </a:p>
        </p:txBody>
      </p:sp>
      <p:pic>
        <p:nvPicPr>
          <p:cNvPr id="2" name="Picture 1">
            <a:extLst>
              <a:ext uri="{FF2B5EF4-FFF2-40B4-BE49-F238E27FC236}">
                <a16:creationId xmlns:a16="http://schemas.microsoft.com/office/drawing/2014/main" id="{21D34F76-C57B-3865-E989-F7FCE5230865}"/>
              </a:ext>
            </a:extLst>
          </p:cNvPr>
          <p:cNvPicPr>
            <a:picLocks noChangeAspect="1"/>
          </p:cNvPicPr>
          <p:nvPr/>
        </p:nvPicPr>
        <p:blipFill>
          <a:blip r:embed="rId3"/>
          <a:stretch>
            <a:fillRect/>
          </a:stretch>
        </p:blipFill>
        <p:spPr>
          <a:xfrm flipH="1">
            <a:off x="21695391" y="282902"/>
            <a:ext cx="2451100" cy="2219517"/>
          </a:xfrm>
          <a:prstGeom prst="rect">
            <a:avLst/>
          </a:prstGeom>
        </p:spPr>
      </p:pic>
    </p:spTree>
    <p:extLst>
      <p:ext uri="{BB962C8B-B14F-4D97-AF65-F5344CB8AC3E}">
        <p14:creationId xmlns:p14="http://schemas.microsoft.com/office/powerpoint/2010/main" val="14819869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1E32C-EBDB-438D-CB9A-E25F9CED600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F106F43-027C-A7B0-03A2-3D56848DFD6C}"/>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2B513B5-5A70-1756-D9A9-3C1912C49DE6}"/>
              </a:ext>
            </a:extLst>
          </p:cNvPr>
          <p:cNvSpPr txBox="1"/>
          <p:nvPr/>
        </p:nvSpPr>
        <p:spPr>
          <a:xfrm>
            <a:off x="8564880" y="4669452"/>
            <a:ext cx="15382807" cy="6227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बुरी खबरों के लिए निजी स्थान प्रदान करें; जहां संभव हो अनुष्ठानों की अनुमति दें।
विविध शोक प्रथाओं का सम्मान करें; जल्दबाजी में निपटान से बचें।
मृत्यु/लापता प्रमाण पत्र के लिए समर्थन दस्तावेज़; मुआवजा डेस्क से लिंक।</a:t>
            </a:r>
            <a:endParaRPr lang="en-US" sz="5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1F7CE575-F367-95BD-0CCD-A7DE32BA055A}"/>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115" name="Rectangle">
            <a:extLst>
              <a:ext uri="{FF2B5EF4-FFF2-40B4-BE49-F238E27FC236}">
                <a16:creationId xmlns:a16="http://schemas.microsoft.com/office/drawing/2014/main" id="{5B2600A2-F3B7-8B19-91B3-5649485B5102}"/>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865C762-30EC-D45E-8A8F-2E4405B162C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18</a:t>
            </a:fld>
            <a:endParaRPr dirty="0"/>
          </a:p>
        </p:txBody>
      </p:sp>
      <p:pic>
        <p:nvPicPr>
          <p:cNvPr id="5" name="Picture 4">
            <a:extLst>
              <a:ext uri="{FF2B5EF4-FFF2-40B4-BE49-F238E27FC236}">
                <a16:creationId xmlns:a16="http://schemas.microsoft.com/office/drawing/2014/main" id="{1678B42F-0404-9066-B545-C95C4FFC48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FEEC709E-60C4-21CE-1C03-40261747ABC9}"/>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दुख, हानि और गुमशुदा व्यक्तियों का प्रबंधन</a:t>
            </a:r>
            <a:endParaRPr lang="en-US" dirty="0"/>
          </a:p>
        </p:txBody>
      </p:sp>
      <p:pic>
        <p:nvPicPr>
          <p:cNvPr id="2" name="Picture 1">
            <a:extLst>
              <a:ext uri="{FF2B5EF4-FFF2-40B4-BE49-F238E27FC236}">
                <a16:creationId xmlns:a16="http://schemas.microsoft.com/office/drawing/2014/main" id="{9B54A9BC-0EA2-1AAB-E59C-4D21FD0770DD}"/>
              </a:ext>
            </a:extLst>
          </p:cNvPr>
          <p:cNvPicPr>
            <a:picLocks noChangeAspect="1"/>
          </p:cNvPicPr>
          <p:nvPr/>
        </p:nvPicPr>
        <p:blipFill>
          <a:blip r:embed="rId3"/>
          <a:stretch>
            <a:fillRect/>
          </a:stretch>
        </p:blipFill>
        <p:spPr>
          <a:xfrm flipH="1">
            <a:off x="21728268" y="225392"/>
            <a:ext cx="2451100" cy="2219517"/>
          </a:xfrm>
          <a:prstGeom prst="rect">
            <a:avLst/>
          </a:prstGeom>
        </p:spPr>
      </p:pic>
    </p:spTree>
    <p:extLst>
      <p:ext uri="{BB962C8B-B14F-4D97-AF65-F5344CB8AC3E}">
        <p14:creationId xmlns:p14="http://schemas.microsoft.com/office/powerpoint/2010/main" val="125163177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082E3-D38A-443E-871E-205FE7EB0293}"/>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966A9543-BE90-101E-BAEE-784DCA7D11E0}"/>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2A80A45-A347-E375-8F59-95BEF5DF47C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19</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515376E-5F5E-5426-E9B8-3635D80B11AA}"/>
              </a:ext>
            </a:extLst>
          </p:cNvPr>
          <p:cNvSpPr txBox="1"/>
          <p:nvPr/>
        </p:nvSpPr>
        <p:spPr>
          <a:xfrm>
            <a:off x="8784772" y="5351787"/>
            <a:ext cx="15162916" cy="58990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चेतावनी के संकेत: निराशा, वापसी, सामान देना, स्पष्ट बात।
व्यक्ति को अकेला मत छोड़ो; निकालें साधन; परिवार/सहकर्मी समर्थन संलग्न करें।
आपातकालीन रेफरल (एम्बुलेंस/मनोचिकित्सा) सक्रिय करें; गोपनीयता बनाए रखें।</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F916C68A-E3B4-6400-2C70-5FB6EC2DDCAC}"/>
              </a:ext>
            </a:extLst>
          </p:cNvPr>
          <p:cNvSpPr txBox="1"/>
          <p:nvPr/>
        </p:nvSpPr>
        <p:spPr>
          <a:xfrm>
            <a:off x="742861" y="2812493"/>
            <a:ext cx="9903367"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आत्महत्या का जोखिम: पहचान करें और कार्रवाई करें</a:t>
            </a:r>
            <a:endParaRPr lang="en-US" dirty="0"/>
          </a:p>
        </p:txBody>
      </p:sp>
      <p:cxnSp>
        <p:nvCxnSpPr>
          <p:cNvPr id="4" name="Straight Connector 3">
            <a:extLst>
              <a:ext uri="{FF2B5EF4-FFF2-40B4-BE49-F238E27FC236}">
                <a16:creationId xmlns:a16="http://schemas.microsoft.com/office/drawing/2014/main" id="{31C75145-05C9-798B-48CB-FDBA40A26DF8}"/>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A28A08F6-6AC0-62D4-62E1-C331EBA5028F}"/>
              </a:ext>
            </a:extLst>
          </p:cNvPr>
          <p:cNvPicPr>
            <a:picLocks noChangeAspect="1"/>
          </p:cNvPicPr>
          <p:nvPr/>
        </p:nvPicPr>
        <p:blipFill>
          <a:blip r:embed="rId2"/>
          <a:stretch>
            <a:fillRect/>
          </a:stretch>
        </p:blipFill>
        <p:spPr>
          <a:xfrm flipH="1">
            <a:off x="21932900" y="203200"/>
            <a:ext cx="2451100" cy="2219517"/>
          </a:xfrm>
          <a:prstGeom prst="rect">
            <a:avLst/>
          </a:prstGeom>
        </p:spPr>
      </p:pic>
    </p:spTree>
    <p:extLst>
      <p:ext uri="{BB962C8B-B14F-4D97-AF65-F5344CB8AC3E}">
        <p14:creationId xmlns:p14="http://schemas.microsoft.com/office/powerpoint/2010/main" val="247189276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43854-81B5-57F6-EB74-7DA1BD605C4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78C1619-376E-D9CE-8296-FE785E961DBD}"/>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130EE7C-FEB7-BA2A-0E99-55C31C5AA772}"/>
              </a:ext>
            </a:extLst>
          </p:cNvPr>
          <p:cNvSpPr txBox="1"/>
          <p:nvPr/>
        </p:nvSpPr>
        <p:spPr>
          <a:xfrm>
            <a:off x="8564880" y="4669452"/>
            <a:ext cx="15382807" cy="6196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मानचित्र मार्ग: 112 (</a:t>
            </a:r>
            <a:r>
              <a:rPr lang="en-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ERSS</a:t>
            </a: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 1091 (महिला), 1098 (चाइल्ड</a:t>
            </a:r>
            <a:r>
              <a:rPr lang="en-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लाइन)।
गोपनीय रिपोर्टिंग; अनुरोध पर समान-लिंग साक्षात्कारकर्ता।
वन-स्टॉप सेंटर, पुलिस, डीडब्ल्यूसीडी, स्वास्थ्य के साथ समन्वय करें।</a:t>
            </a:r>
            <a:endParaRPr lang="en-US" sz="5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366B79E-B340-0F3B-7705-15267E92E754}"/>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115" name="Rectangle">
            <a:extLst>
              <a:ext uri="{FF2B5EF4-FFF2-40B4-BE49-F238E27FC236}">
                <a16:creationId xmlns:a16="http://schemas.microsoft.com/office/drawing/2014/main" id="{EBB8EADF-82FC-B3BE-A496-FCC90AB9E37A}"/>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2900189-7A3D-7BB2-6B57-9BBBA0A0334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20</a:t>
            </a:fld>
            <a:endParaRPr dirty="0"/>
          </a:p>
        </p:txBody>
      </p:sp>
      <p:pic>
        <p:nvPicPr>
          <p:cNvPr id="5" name="Picture 4">
            <a:extLst>
              <a:ext uri="{FF2B5EF4-FFF2-40B4-BE49-F238E27FC236}">
                <a16:creationId xmlns:a16="http://schemas.microsoft.com/office/drawing/2014/main" id="{09B3F0C5-DC82-E648-384A-77D6A43C8A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2541FBCE-EF4E-AF8F-14D8-E6D235312AA2}"/>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जीबीवी और सुरक्षा संबंध</a:t>
            </a:r>
            <a:endParaRPr lang="en-US" dirty="0"/>
          </a:p>
        </p:txBody>
      </p:sp>
      <p:pic>
        <p:nvPicPr>
          <p:cNvPr id="2" name="Picture 1">
            <a:extLst>
              <a:ext uri="{FF2B5EF4-FFF2-40B4-BE49-F238E27FC236}">
                <a16:creationId xmlns:a16="http://schemas.microsoft.com/office/drawing/2014/main" id="{CBB28816-CD73-2B80-B3FA-38001597570C}"/>
              </a:ext>
            </a:extLst>
          </p:cNvPr>
          <p:cNvPicPr>
            <a:picLocks noChangeAspect="1"/>
          </p:cNvPicPr>
          <p:nvPr/>
        </p:nvPicPr>
        <p:blipFill>
          <a:blip r:embed="rId3"/>
          <a:stretch>
            <a:fillRect/>
          </a:stretch>
        </p:blipFill>
        <p:spPr>
          <a:xfrm flipH="1">
            <a:off x="21808338" y="282902"/>
            <a:ext cx="2451100" cy="2219517"/>
          </a:xfrm>
          <a:prstGeom prst="rect">
            <a:avLst/>
          </a:prstGeom>
        </p:spPr>
      </p:pic>
    </p:spTree>
    <p:extLst>
      <p:ext uri="{BB962C8B-B14F-4D97-AF65-F5344CB8AC3E}">
        <p14:creationId xmlns:p14="http://schemas.microsoft.com/office/powerpoint/2010/main" val="90350531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986F5-0A58-4681-80B7-1C34A8FF6DF0}"/>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7A076895-D8DE-B6AF-9095-288B219829A5}"/>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2DD69402-D495-746D-6FE2-A2323CE8F9A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21</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F6E9CD5-F796-EB65-7683-40F8F381F28E}"/>
              </a:ext>
            </a:extLst>
          </p:cNvPr>
          <p:cNvSpPr txBox="1"/>
          <p:nvPr/>
        </p:nvSpPr>
        <p:spPr>
          <a:xfrm>
            <a:off x="8784772" y="5351787"/>
            <a:ext cx="15162916" cy="57708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सामुदायिक स्वयंसेवकों ने बच्चों के अनुकूल स्थान और पीएफए कोनों को चलाया।
स्वास्थ्य विभाग के साथ एकीकरण ने अनुवर्ती और रेफरल में सुधार किया।</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FCD946C5-6833-C270-6846-08EF22F3F77F}"/>
              </a:ext>
            </a:extLst>
          </p:cNvPr>
          <p:cNvSpPr txBox="1"/>
          <p:nvPr/>
        </p:nvSpPr>
        <p:spPr>
          <a:xfrm>
            <a:off x="742861" y="2812493"/>
            <a:ext cx="8629739"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मामले का अध्ययन: 
केरल बाढ़ 2018 - सामुदायिक पीएसएस</a:t>
            </a:r>
            <a:endParaRPr lang="en-US" dirty="0"/>
          </a:p>
        </p:txBody>
      </p:sp>
      <p:cxnSp>
        <p:nvCxnSpPr>
          <p:cNvPr id="4" name="Straight Connector 3">
            <a:extLst>
              <a:ext uri="{FF2B5EF4-FFF2-40B4-BE49-F238E27FC236}">
                <a16:creationId xmlns:a16="http://schemas.microsoft.com/office/drawing/2014/main" id="{19C9908F-29A7-B630-0210-BB015DEBFF5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7E5EE68F-85A8-D20D-C82B-7182E613BF6F}"/>
              </a:ext>
            </a:extLst>
          </p:cNvPr>
          <p:cNvPicPr>
            <a:picLocks noChangeAspect="1"/>
          </p:cNvPicPr>
          <p:nvPr/>
        </p:nvPicPr>
        <p:blipFill>
          <a:blip r:embed="rId2"/>
          <a:stretch>
            <a:fillRect/>
          </a:stretch>
        </p:blipFill>
        <p:spPr>
          <a:xfrm flipH="1">
            <a:off x="21945600" y="-3135"/>
            <a:ext cx="2451100" cy="2219517"/>
          </a:xfrm>
          <a:prstGeom prst="rect">
            <a:avLst/>
          </a:prstGeom>
        </p:spPr>
      </p:pic>
    </p:spTree>
    <p:extLst>
      <p:ext uri="{BB962C8B-B14F-4D97-AF65-F5344CB8AC3E}">
        <p14:creationId xmlns:p14="http://schemas.microsoft.com/office/powerpoint/2010/main" val="165435822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56C03-6423-C8D8-34D2-B18D91537254}"/>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1E5D8660-75E2-9D66-6DD8-428C9ACDF82C}"/>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96FFD2F-EB6C-974C-162C-F4852F6CFD4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22</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3942182-C8F1-D608-8637-E0803503599A}"/>
              </a:ext>
            </a:extLst>
          </p:cNvPr>
          <p:cNvSpPr txBox="1"/>
          <p:nvPr/>
        </p:nvSpPr>
        <p:spPr>
          <a:xfrm>
            <a:off x="8784772" y="5351787"/>
            <a:ext cx="15162916" cy="57708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महिला स्वयं सहायता समूहों ने आश्रय प्रबंधन और सूचना डेस्क का समर्थन किया।
रात की रोशनी और नियमित घोषणाओं ने चिंता और संघर्ष को कम कर दिया।</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39B6D189-089B-4E6B-0D25-78797AAFF234}"/>
              </a:ext>
            </a:extLst>
          </p:cNvPr>
          <p:cNvSpPr txBox="1"/>
          <p:nvPr/>
        </p:nvSpPr>
        <p:spPr>
          <a:xfrm>
            <a:off x="742861" y="2812493"/>
            <a:ext cx="8629739"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मामले का अध्ययन: 
चक्रवात फोनी 2019 – ओडिशा</a:t>
            </a:r>
            <a:endParaRPr lang="en-US" dirty="0"/>
          </a:p>
        </p:txBody>
      </p:sp>
      <p:cxnSp>
        <p:nvCxnSpPr>
          <p:cNvPr id="4" name="Straight Connector 3">
            <a:extLst>
              <a:ext uri="{FF2B5EF4-FFF2-40B4-BE49-F238E27FC236}">
                <a16:creationId xmlns:a16="http://schemas.microsoft.com/office/drawing/2014/main" id="{A11583FF-3414-9825-7C94-50882ADFFB8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A083D4E5-7E88-79E3-4349-C2DB9DA366A3}"/>
              </a:ext>
            </a:extLst>
          </p:cNvPr>
          <p:cNvPicPr>
            <a:picLocks noChangeAspect="1"/>
          </p:cNvPicPr>
          <p:nvPr/>
        </p:nvPicPr>
        <p:blipFill>
          <a:blip r:embed="rId2"/>
          <a:stretch>
            <a:fillRect/>
          </a:stretch>
        </p:blipFill>
        <p:spPr>
          <a:xfrm flipH="1">
            <a:off x="21932900" y="203200"/>
            <a:ext cx="2451100" cy="2219517"/>
          </a:xfrm>
          <a:prstGeom prst="rect">
            <a:avLst/>
          </a:prstGeom>
        </p:spPr>
      </p:pic>
    </p:spTree>
    <p:extLst>
      <p:ext uri="{BB962C8B-B14F-4D97-AF65-F5344CB8AC3E}">
        <p14:creationId xmlns:p14="http://schemas.microsoft.com/office/powerpoint/2010/main" val="404340572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11B31-7C9F-5748-A19A-50809F4D5651}"/>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C8B4738E-78E0-2EEE-75F3-9157AB838C74}"/>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6329E53-8494-682C-5579-D21952630DA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23</a:t>
            </a:fld>
            <a:endParaRPr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5ADB807-AAE1-BC82-37F7-BD3A44F18BC9}"/>
              </a:ext>
            </a:extLst>
          </p:cNvPr>
          <p:cNvSpPr txBox="1"/>
          <p:nvPr/>
        </p:nvSpPr>
        <p:spPr>
          <a:xfrm>
            <a:off x="8784772" y="5351787"/>
            <a:ext cx="15162916" cy="68788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हेल्पलाइन, सामुदायिक रसोई और ट्रांजिट कैंप पीएफए ने घबराहट को कम किया।
परिवहन और दस्तावेज़ीकरण डेस्क के साथ एकीकरण ने गरिमा का समर्थन किया।</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urse Purpose">
            <a:extLst>
              <a:ext uri="{FF2B5EF4-FFF2-40B4-BE49-F238E27FC236}">
                <a16:creationId xmlns:a16="http://schemas.microsoft.com/office/drawing/2014/main" id="{39A62D9A-0E7C-2FE5-2C7D-2D9825964EE3}"/>
              </a:ext>
            </a:extLst>
          </p:cNvPr>
          <p:cNvSpPr txBox="1"/>
          <p:nvPr/>
        </p:nvSpPr>
        <p:spPr>
          <a:xfrm>
            <a:off x="742861" y="2812493"/>
            <a:ext cx="8923653"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मामले का अध्ययन: 
कोविड-19 – प्रवासी श्रमिकों का संकट</a:t>
            </a:r>
            <a:endParaRPr lang="en-US" dirty="0"/>
          </a:p>
        </p:txBody>
      </p:sp>
      <p:cxnSp>
        <p:nvCxnSpPr>
          <p:cNvPr id="4" name="Straight Connector 3">
            <a:extLst>
              <a:ext uri="{FF2B5EF4-FFF2-40B4-BE49-F238E27FC236}">
                <a16:creationId xmlns:a16="http://schemas.microsoft.com/office/drawing/2014/main" id="{8E83B9CA-0A5F-341D-A015-AA7AAFAE9EF6}"/>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CF7A97E6-E856-8B76-A055-05AB39E44F7E}"/>
              </a:ext>
            </a:extLst>
          </p:cNvPr>
          <p:cNvPicPr>
            <a:picLocks noChangeAspect="1"/>
          </p:cNvPicPr>
          <p:nvPr/>
        </p:nvPicPr>
        <p:blipFill>
          <a:blip r:embed="rId2"/>
          <a:stretch>
            <a:fillRect/>
          </a:stretch>
        </p:blipFill>
        <p:spPr>
          <a:xfrm flipH="1">
            <a:off x="21945600" y="-3135"/>
            <a:ext cx="2451100" cy="2415595"/>
          </a:xfrm>
          <a:prstGeom prst="rect">
            <a:avLst/>
          </a:prstGeom>
        </p:spPr>
      </p:pic>
    </p:spTree>
    <p:extLst>
      <p:ext uri="{BB962C8B-B14F-4D97-AF65-F5344CB8AC3E}">
        <p14:creationId xmlns:p14="http://schemas.microsoft.com/office/powerpoint/2010/main" val="291934807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F752E-A7B3-B6CB-76F9-15292502D47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2767874-C260-D6F4-8C2B-6EC2A1ECF962}"/>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2EE9A66-7952-267E-E67B-6941E47C8213}"/>
              </a:ext>
            </a:extLst>
          </p:cNvPr>
          <p:cNvSpPr txBox="1"/>
          <p:nvPr/>
        </p:nvSpPr>
        <p:spPr>
          <a:xfrm>
            <a:off x="8564880" y="4669452"/>
            <a:ext cx="15382807" cy="8319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pP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पीएफए और गोपनीयता पर संक्षिप्त</a:t>
            </a:r>
            <a:r>
              <a:rPr lang="en-US"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 MHPSS </a:t>
            </a: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फोकल टीम</a:t>
            </a:r>
            <a:r>
              <a:rPr lang="en-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नामित करें; 
सुरक्षित/शांत स्थान स्थापित करें; प्रकाश व्यवस्था/ताले सुनिश्चित करें।
रेफरल नंबर मैप और प्रदर्शित करें; </a:t>
            </a:r>
            <a:r>
              <a:rPr lang="en-US"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DMHP/NIMHANS </a:t>
            </a:r>
            <a:r>
              <a:rPr lang="hi-IN" sz="5800" dirty="0">
                <a:solidFill>
                  <a:schemeClr val="tx1"/>
                </a:solidFill>
                <a:latin typeface="Open Sans" panose="020B0606030504020204" pitchFamily="34" charset="0"/>
                <a:ea typeface="Open Sans" panose="020B0606030504020204" pitchFamily="34" charset="0"/>
                <a:cs typeface="Open Sans" panose="020B0606030504020204" pitchFamily="34" charset="0"/>
              </a:rPr>
              <a:t>लिंक के साथ समन्वय करें।
दैनिक प्रतिक्रिया भीड़ स्थापित करें; फॉलो-अप को सावधानी से ट्रैक करें।</a:t>
            </a:r>
            <a:endParaRPr lang="en-US" sz="5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730484F8-0886-2009-52E0-4E794281D4DE}"/>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115" name="Rectangle">
            <a:extLst>
              <a:ext uri="{FF2B5EF4-FFF2-40B4-BE49-F238E27FC236}">
                <a16:creationId xmlns:a16="http://schemas.microsoft.com/office/drawing/2014/main" id="{82A76423-909E-301A-88B3-B1800BD19C73}"/>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84B5F5A-C851-E680-6C87-85E90F3E918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24</a:t>
            </a:fld>
            <a:endParaRPr dirty="0"/>
          </a:p>
        </p:txBody>
      </p:sp>
      <p:pic>
        <p:nvPicPr>
          <p:cNvPr id="5" name="Picture 4">
            <a:extLst>
              <a:ext uri="{FF2B5EF4-FFF2-40B4-BE49-F238E27FC236}">
                <a16:creationId xmlns:a16="http://schemas.microsoft.com/office/drawing/2014/main" id="{D43DA7F2-B428-32BB-4104-CE0F1BF31D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392D224B-2024-800F-EA57-23EAFEE9F414}"/>
              </a:ext>
            </a:extLst>
          </p:cNvPr>
          <p:cNvSpPr txBox="1"/>
          <p:nvPr/>
        </p:nvSpPr>
        <p:spPr>
          <a:xfrm>
            <a:off x="742863" y="2812493"/>
            <a:ext cx="7113118" cy="45900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के बचावकर्मियों के लिए परिचालन जांच सूची</a:t>
            </a:r>
            <a:endParaRPr lang="en-US" dirty="0"/>
          </a:p>
        </p:txBody>
      </p:sp>
      <p:pic>
        <p:nvPicPr>
          <p:cNvPr id="2" name="Picture 1">
            <a:extLst>
              <a:ext uri="{FF2B5EF4-FFF2-40B4-BE49-F238E27FC236}">
                <a16:creationId xmlns:a16="http://schemas.microsoft.com/office/drawing/2014/main" id="{FBBBE741-31E8-781E-A27D-D3C3609AB9EA}"/>
              </a:ext>
            </a:extLst>
          </p:cNvPr>
          <p:cNvPicPr>
            <a:picLocks noChangeAspect="1"/>
          </p:cNvPicPr>
          <p:nvPr/>
        </p:nvPicPr>
        <p:blipFill>
          <a:blip r:embed="rId3"/>
          <a:stretch>
            <a:fillRect/>
          </a:stretch>
        </p:blipFill>
        <p:spPr>
          <a:xfrm flipH="1">
            <a:off x="21728268" y="329933"/>
            <a:ext cx="2451100" cy="2219517"/>
          </a:xfrm>
          <a:prstGeom prst="rect">
            <a:avLst/>
          </a:prstGeom>
        </p:spPr>
      </p:pic>
    </p:spTree>
    <p:extLst>
      <p:ext uri="{BB962C8B-B14F-4D97-AF65-F5344CB8AC3E}">
        <p14:creationId xmlns:p14="http://schemas.microsoft.com/office/powerpoint/2010/main" val="135189522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6E94E-3C58-F490-3634-993E2EB9BAC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CF2A14D-B32E-EF82-BF4B-D5066F657992}"/>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CE9CF49-425C-C72B-0C57-EF7A5CD36AE2}"/>
              </a:ext>
            </a:extLst>
          </p:cNvPr>
          <p:cNvSpPr txBox="1"/>
          <p:nvPr/>
        </p:nvSpPr>
        <p:spPr>
          <a:xfrm>
            <a:off x="8564880" y="4669452"/>
            <a:ext cx="15382807" cy="77457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एनडीएमए: मानसिक स्वास्थ्य और मनोसामाजिक</a:t>
            </a:r>
            <a:r>
              <a:rPr lang="hi-IN" dirty="0"/>
              <a:t> </a:t>
            </a:r>
            <a:r>
              <a:rPr lang="hi-IN" sz="5400" dirty="0">
                <a:solidFill>
                  <a:schemeClr val="tx1"/>
                </a:solidFill>
              </a:rPr>
              <a:t>दिशानिर्देश </a:t>
            </a:r>
            <a:r>
              <a:rPr lang="en-IN" sz="5400" dirty="0">
                <a:solidFill>
                  <a:schemeClr val="tx1"/>
                </a:solidFill>
              </a:rPr>
              <a:t>2023</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एनडीएमए: राष्ट्रीय आपदा प्रबंधन योजना (एनडीएमपी), 2019 - एमएचपीएसएस को मुख्यधारा में लाना।
एनडीएमए: राहत के न्यूनतम मानक - मनोसामाजिक कल्याण को प्रभावित करने वाले शिविर मानदंड।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MOHFW/NIMHANS/DMHP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संसाधन; आपात स्थिति में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IASC PSS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अनुकूलित)।</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0917A64B-B1AF-B421-22DF-53302BA9B553}"/>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115" name="Rectangle">
            <a:extLst>
              <a:ext uri="{FF2B5EF4-FFF2-40B4-BE49-F238E27FC236}">
                <a16:creationId xmlns:a16="http://schemas.microsoft.com/office/drawing/2014/main" id="{0FBAE4B6-BDD4-4B2F-1D5A-9C30C2ADE264}"/>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4B10D0A-2183-63EB-928D-FC237FFB175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25</a:t>
            </a:fld>
            <a:endParaRPr dirty="0"/>
          </a:p>
        </p:txBody>
      </p:sp>
      <p:pic>
        <p:nvPicPr>
          <p:cNvPr id="5" name="Picture 4">
            <a:extLst>
              <a:ext uri="{FF2B5EF4-FFF2-40B4-BE49-F238E27FC236}">
                <a16:creationId xmlns:a16="http://schemas.microsoft.com/office/drawing/2014/main" id="{D74754D9-A8CC-4A71-A39D-0927A9CB18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09241F62-CEBD-ABE1-5CE6-BCF4CAA652A0}"/>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संदर्भ - सरकारी दिशानिर्देश</a:t>
            </a:r>
            <a:endParaRPr lang="en-US" dirty="0"/>
          </a:p>
        </p:txBody>
      </p:sp>
      <p:pic>
        <p:nvPicPr>
          <p:cNvPr id="2" name="Picture 1">
            <a:extLst>
              <a:ext uri="{FF2B5EF4-FFF2-40B4-BE49-F238E27FC236}">
                <a16:creationId xmlns:a16="http://schemas.microsoft.com/office/drawing/2014/main" id="{8AB566DF-DF17-88C3-4676-E3EFA1745750}"/>
              </a:ext>
            </a:extLst>
          </p:cNvPr>
          <p:cNvPicPr>
            <a:picLocks noChangeAspect="1"/>
          </p:cNvPicPr>
          <p:nvPr/>
        </p:nvPicPr>
        <p:blipFill>
          <a:blip r:embed="rId3"/>
          <a:stretch>
            <a:fillRect/>
          </a:stretch>
        </p:blipFill>
        <p:spPr>
          <a:xfrm flipH="1">
            <a:off x="21695391" y="225392"/>
            <a:ext cx="2451100" cy="2219517"/>
          </a:xfrm>
          <a:prstGeom prst="rect">
            <a:avLst/>
          </a:prstGeom>
        </p:spPr>
      </p:pic>
    </p:spTree>
    <p:extLst>
      <p:ext uri="{BB962C8B-B14F-4D97-AF65-F5344CB8AC3E}">
        <p14:creationId xmlns:p14="http://schemas.microsoft.com/office/powerpoint/2010/main" val="320026064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AF7B6-853F-948C-61F4-088BED3DDDD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CD464F4-CA3D-A0EE-FF06-BA47F988106B}"/>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E0E0411-D20E-D506-63AF-AE0AB047608A}"/>
              </a:ext>
            </a:extLst>
          </p:cNvPr>
          <p:cNvSpPr txBox="1"/>
          <p:nvPr/>
        </p:nvSpPr>
        <p:spPr>
          <a:xfrm>
            <a:off x="8564880" y="4669452"/>
            <a:ext cx="15382807" cy="7778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112 (ई</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आर</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एस</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एस), 1098 (चाइल्डलाइन), 1091 (महिला)।
जिला मानसिक स्वास्थ्य कार्यक्रम (डी</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एम</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एच</a:t>
            </a:r>
            <a:r>
              <a:rPr lang="en-IN" sz="540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a:solidFill>
                  <a:schemeClr val="tx1"/>
                </a:solidFill>
                <a:latin typeface="Open Sans" panose="020B0606030504020204" pitchFamily="34" charset="0"/>
                <a:ea typeface="Open Sans" panose="020B0606030504020204" pitchFamily="34" charset="0"/>
                <a:cs typeface="Open Sans" panose="020B0606030504020204" pitchFamily="34" charset="0"/>
              </a:rPr>
              <a:t>पी</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नोडल संपर्क।
प्रशिक्षण/रेफरल के लिए निमहांस और राज्य मानसिक स्वास्थ्य संस्थान।
किरण राष्ट्रीय मानसिक स्वास्थ्य हेल्पलाइन: 1800-599-0019।</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A63071A-6BC3-B8D8-C76A-BC6FE8B1F7BA}"/>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8</a:t>
            </a:r>
            <a:r>
              <a:rPr b="1" dirty="0">
                <a:solidFill>
                  <a:srgbClr val="E46C0A"/>
                </a:solidFill>
              </a:rPr>
              <a:t> -</a:t>
            </a:r>
          </a:p>
        </p:txBody>
      </p:sp>
      <p:sp>
        <p:nvSpPr>
          <p:cNvPr id="115" name="Rectangle">
            <a:extLst>
              <a:ext uri="{FF2B5EF4-FFF2-40B4-BE49-F238E27FC236}">
                <a16:creationId xmlns:a16="http://schemas.microsoft.com/office/drawing/2014/main" id="{886A74B3-FB0D-B743-1988-7D65A7D3058D}"/>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3F81009-EE3B-135F-D312-7C1F75637F4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26</a:t>
            </a:fld>
            <a:endParaRPr dirty="0"/>
          </a:p>
        </p:txBody>
      </p:sp>
      <p:pic>
        <p:nvPicPr>
          <p:cNvPr id="5" name="Picture 4">
            <a:extLst>
              <a:ext uri="{FF2B5EF4-FFF2-40B4-BE49-F238E27FC236}">
                <a16:creationId xmlns:a16="http://schemas.microsoft.com/office/drawing/2014/main" id="{6979609A-6048-4A84-2F18-B6E9FA77CE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FA256B29-3CD6-DBE3-2936-F9A00771F980}"/>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संपर्क और हेल्पलाइन</a:t>
            </a:r>
            <a:endParaRPr lang="en-US" dirty="0"/>
          </a:p>
        </p:txBody>
      </p:sp>
      <p:pic>
        <p:nvPicPr>
          <p:cNvPr id="2" name="Picture 1">
            <a:extLst>
              <a:ext uri="{FF2B5EF4-FFF2-40B4-BE49-F238E27FC236}">
                <a16:creationId xmlns:a16="http://schemas.microsoft.com/office/drawing/2014/main" id="{380EC2C3-5FDD-EC91-19E1-997D45E2756B}"/>
              </a:ext>
            </a:extLst>
          </p:cNvPr>
          <p:cNvPicPr>
            <a:picLocks noChangeAspect="1"/>
          </p:cNvPicPr>
          <p:nvPr/>
        </p:nvPicPr>
        <p:blipFill>
          <a:blip r:embed="rId3"/>
          <a:stretch>
            <a:fillRect/>
          </a:stretch>
        </p:blipFill>
        <p:spPr>
          <a:xfrm flipH="1">
            <a:off x="21606566" y="225392"/>
            <a:ext cx="2451100" cy="2219517"/>
          </a:xfrm>
          <a:prstGeom prst="rect">
            <a:avLst/>
          </a:prstGeom>
        </p:spPr>
      </p:pic>
    </p:spTree>
    <p:extLst>
      <p:ext uri="{BB962C8B-B14F-4D97-AF65-F5344CB8AC3E}">
        <p14:creationId xmlns:p14="http://schemas.microsoft.com/office/powerpoint/2010/main" val="381505384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2">
            <a:extLst>
              <a:ext uri="{28A0092B-C50C-407E-A947-70E740481C1C}">
                <a14:useLocalDpi xmlns:a14="http://schemas.microsoft.com/office/drawing/2010/main" val="0"/>
              </a:ext>
            </a:extLst>
          </a:blip>
          <a:srcRect l="6292" r="6292"/>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27</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610640" y="1772457"/>
            <a:ext cx="4296369" cy="156966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6F7A5210-760F-1623-A4AF-B02B3B19CF39}"/>
              </a:ext>
            </a:extLst>
          </p:cNvPr>
          <p:cNvPicPr>
            <a:picLocks noChangeAspect="1"/>
          </p:cNvPicPr>
          <p:nvPr/>
        </p:nvPicPr>
        <p:blipFill>
          <a:blip r:embed="rId4"/>
          <a:stretch>
            <a:fillRect/>
          </a:stretch>
        </p:blipFill>
        <p:spPr>
          <a:xfrm flipH="1">
            <a:off x="21932900" y="219028"/>
            <a:ext cx="2451100" cy="2219517"/>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3610</TotalTime>
  <Words>1256</Words>
  <Application>Microsoft Office PowerPoint</Application>
  <PresentationFormat>Custom</PresentationFormat>
  <Paragraphs>112</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 Black</vt:lpstr>
      <vt:lpstr>Calibri</vt:lpstr>
      <vt:lpstr>Open Sans</vt:lpstr>
      <vt:lpstr>Open Sans Semibold</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107</cp:revision>
  <dcterms:modified xsi:type="dcterms:W3CDTF">2025-12-20T12:44:13Z</dcterms:modified>
</cp:coreProperties>
</file>